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65" r:id="rId3"/>
    <p:sldId id="257" r:id="rId4"/>
    <p:sldId id="258" r:id="rId5"/>
    <p:sldId id="259" r:id="rId6"/>
    <p:sldId id="263" r:id="rId7"/>
    <p:sldId id="261" r:id="rId8"/>
    <p:sldId id="26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864B2"/>
    <a:srgbClr val="002060"/>
    <a:srgbClr val="DAE3F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87" autoAdjust="0"/>
    <p:restoredTop sz="94660"/>
  </p:normalViewPr>
  <p:slideViewPr>
    <p:cSldViewPr snapToGrid="0">
      <p:cViewPr varScale="1">
        <p:scale>
          <a:sx n="63" d="100"/>
          <a:sy n="63" d="100"/>
        </p:scale>
        <p:origin x="580"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89AB75-A583-4CD5-B78C-9F65A210848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E"/>
          </a:p>
        </p:txBody>
      </p:sp>
      <p:sp>
        <p:nvSpPr>
          <p:cNvPr id="3" name="Subtitle 2">
            <a:extLst>
              <a:ext uri="{FF2B5EF4-FFF2-40B4-BE49-F238E27FC236}">
                <a16:creationId xmlns:a16="http://schemas.microsoft.com/office/drawing/2014/main" id="{8D427315-1641-46C6-ADC1-E73078F1D27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E"/>
          </a:p>
        </p:txBody>
      </p:sp>
      <p:sp>
        <p:nvSpPr>
          <p:cNvPr id="4" name="Date Placeholder 3">
            <a:extLst>
              <a:ext uri="{FF2B5EF4-FFF2-40B4-BE49-F238E27FC236}">
                <a16:creationId xmlns:a16="http://schemas.microsoft.com/office/drawing/2014/main" id="{7A447FDB-A3FB-43C1-8602-A3B3A90F7145}"/>
              </a:ext>
            </a:extLst>
          </p:cNvPr>
          <p:cNvSpPr>
            <a:spLocks noGrp="1"/>
          </p:cNvSpPr>
          <p:nvPr>
            <p:ph type="dt" sz="half" idx="10"/>
          </p:nvPr>
        </p:nvSpPr>
        <p:spPr/>
        <p:txBody>
          <a:bodyPr/>
          <a:lstStyle/>
          <a:p>
            <a:fld id="{AEE08169-BA23-4543-9D4B-9AD21246E093}" type="datetimeFigureOut">
              <a:rPr lang="en-IE" smtClean="0"/>
              <a:t>19/10/2019</a:t>
            </a:fld>
            <a:endParaRPr lang="en-IE"/>
          </a:p>
        </p:txBody>
      </p:sp>
      <p:sp>
        <p:nvSpPr>
          <p:cNvPr id="5" name="Footer Placeholder 4">
            <a:extLst>
              <a:ext uri="{FF2B5EF4-FFF2-40B4-BE49-F238E27FC236}">
                <a16:creationId xmlns:a16="http://schemas.microsoft.com/office/drawing/2014/main" id="{0330D9ED-A2BD-4EA4-B056-A1203AA1C89A}"/>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C65EE7F5-91AC-4017-967D-869738B8E2B4}"/>
              </a:ext>
            </a:extLst>
          </p:cNvPr>
          <p:cNvSpPr>
            <a:spLocks noGrp="1"/>
          </p:cNvSpPr>
          <p:nvPr>
            <p:ph type="sldNum" sz="quarter" idx="12"/>
          </p:nvPr>
        </p:nvSpPr>
        <p:spPr/>
        <p:txBody>
          <a:bodyPr/>
          <a:lstStyle/>
          <a:p>
            <a:fld id="{F85B27A3-2235-4AB8-84A0-DFB4759A7B48}" type="slidenum">
              <a:rPr lang="en-IE" smtClean="0"/>
              <a:t>‹#›</a:t>
            </a:fld>
            <a:endParaRPr lang="en-IE"/>
          </a:p>
        </p:txBody>
      </p:sp>
    </p:spTree>
    <p:extLst>
      <p:ext uri="{BB962C8B-B14F-4D97-AF65-F5344CB8AC3E}">
        <p14:creationId xmlns:p14="http://schemas.microsoft.com/office/powerpoint/2010/main" val="15666070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00DD69-FBD4-4966-A4F1-8FA10EA222BE}"/>
              </a:ext>
            </a:extLst>
          </p:cNvPr>
          <p:cNvSpPr>
            <a:spLocks noGrp="1"/>
          </p:cNvSpPr>
          <p:nvPr>
            <p:ph type="title"/>
          </p:nvPr>
        </p:nvSpPr>
        <p:spPr/>
        <p:txBody>
          <a:bodyPr/>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A5870DD1-3390-40F6-8130-AF683B13DB2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8A78177E-4E04-4C4D-95F5-EF1104EEC426}"/>
              </a:ext>
            </a:extLst>
          </p:cNvPr>
          <p:cNvSpPr>
            <a:spLocks noGrp="1"/>
          </p:cNvSpPr>
          <p:nvPr>
            <p:ph type="dt" sz="half" idx="10"/>
          </p:nvPr>
        </p:nvSpPr>
        <p:spPr/>
        <p:txBody>
          <a:bodyPr/>
          <a:lstStyle/>
          <a:p>
            <a:fld id="{AEE08169-BA23-4543-9D4B-9AD21246E093}" type="datetimeFigureOut">
              <a:rPr lang="en-IE" smtClean="0"/>
              <a:t>19/10/2019</a:t>
            </a:fld>
            <a:endParaRPr lang="en-IE"/>
          </a:p>
        </p:txBody>
      </p:sp>
      <p:sp>
        <p:nvSpPr>
          <p:cNvPr id="5" name="Footer Placeholder 4">
            <a:extLst>
              <a:ext uri="{FF2B5EF4-FFF2-40B4-BE49-F238E27FC236}">
                <a16:creationId xmlns:a16="http://schemas.microsoft.com/office/drawing/2014/main" id="{78160B28-D3A9-4AF8-BBFF-5BD959CAE84C}"/>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21920047-C63F-4C81-8F90-B222C60059A6}"/>
              </a:ext>
            </a:extLst>
          </p:cNvPr>
          <p:cNvSpPr>
            <a:spLocks noGrp="1"/>
          </p:cNvSpPr>
          <p:nvPr>
            <p:ph type="sldNum" sz="quarter" idx="12"/>
          </p:nvPr>
        </p:nvSpPr>
        <p:spPr/>
        <p:txBody>
          <a:bodyPr/>
          <a:lstStyle/>
          <a:p>
            <a:fld id="{F85B27A3-2235-4AB8-84A0-DFB4759A7B48}" type="slidenum">
              <a:rPr lang="en-IE" smtClean="0"/>
              <a:t>‹#›</a:t>
            </a:fld>
            <a:endParaRPr lang="en-IE"/>
          </a:p>
        </p:txBody>
      </p:sp>
    </p:spTree>
    <p:extLst>
      <p:ext uri="{BB962C8B-B14F-4D97-AF65-F5344CB8AC3E}">
        <p14:creationId xmlns:p14="http://schemas.microsoft.com/office/powerpoint/2010/main" val="3862213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CF5B2FF-3F89-4660-803D-D0F07550B85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B1A39F3B-8BC7-44EB-88A5-F33B0435965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1EF14040-AE3F-4583-AD38-3D2060FD295A}"/>
              </a:ext>
            </a:extLst>
          </p:cNvPr>
          <p:cNvSpPr>
            <a:spLocks noGrp="1"/>
          </p:cNvSpPr>
          <p:nvPr>
            <p:ph type="dt" sz="half" idx="10"/>
          </p:nvPr>
        </p:nvSpPr>
        <p:spPr/>
        <p:txBody>
          <a:bodyPr/>
          <a:lstStyle/>
          <a:p>
            <a:fld id="{AEE08169-BA23-4543-9D4B-9AD21246E093}" type="datetimeFigureOut">
              <a:rPr lang="en-IE" smtClean="0"/>
              <a:t>19/10/2019</a:t>
            </a:fld>
            <a:endParaRPr lang="en-IE"/>
          </a:p>
        </p:txBody>
      </p:sp>
      <p:sp>
        <p:nvSpPr>
          <p:cNvPr id="5" name="Footer Placeholder 4">
            <a:extLst>
              <a:ext uri="{FF2B5EF4-FFF2-40B4-BE49-F238E27FC236}">
                <a16:creationId xmlns:a16="http://schemas.microsoft.com/office/drawing/2014/main" id="{721DB39F-66D8-441A-B37E-2AD59F068FAE}"/>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431CC31B-5DFB-4796-B2A2-F983E99709D0}"/>
              </a:ext>
            </a:extLst>
          </p:cNvPr>
          <p:cNvSpPr>
            <a:spLocks noGrp="1"/>
          </p:cNvSpPr>
          <p:nvPr>
            <p:ph type="sldNum" sz="quarter" idx="12"/>
          </p:nvPr>
        </p:nvSpPr>
        <p:spPr/>
        <p:txBody>
          <a:bodyPr/>
          <a:lstStyle/>
          <a:p>
            <a:fld id="{F85B27A3-2235-4AB8-84A0-DFB4759A7B48}" type="slidenum">
              <a:rPr lang="en-IE" smtClean="0"/>
              <a:t>‹#›</a:t>
            </a:fld>
            <a:endParaRPr lang="en-IE"/>
          </a:p>
        </p:txBody>
      </p:sp>
    </p:spTree>
    <p:extLst>
      <p:ext uri="{BB962C8B-B14F-4D97-AF65-F5344CB8AC3E}">
        <p14:creationId xmlns:p14="http://schemas.microsoft.com/office/powerpoint/2010/main" val="27122039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F064B09-A007-AA47-B5A7-CF50C26BE3BA}" type="datetimeFigureOut">
              <a:rPr lang="en-US" smtClean="0"/>
              <a:t>10/19/2019</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96A7421D-07AD-CB41-A892-E4D9F0946FE2}" type="slidenum">
              <a:rPr lang="en-US" smtClean="0"/>
              <a:t>‹#›</a:t>
            </a:fld>
            <a:endParaRPr lang="en-US"/>
          </a:p>
        </p:txBody>
      </p:sp>
    </p:spTree>
    <p:extLst>
      <p:ext uri="{BB962C8B-B14F-4D97-AF65-F5344CB8AC3E}">
        <p14:creationId xmlns:p14="http://schemas.microsoft.com/office/powerpoint/2010/main" val="27721560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21534" y="1631392"/>
            <a:ext cx="11105376" cy="1325563"/>
          </a:xfrm>
        </p:spPr>
        <p:txBody>
          <a:bodyPr/>
          <a:lstStyle/>
          <a:p>
            <a:r>
              <a:rPr lang="en-US"/>
              <a:t>Click to edit Master title style</a:t>
            </a:r>
          </a:p>
        </p:txBody>
      </p:sp>
      <p:sp>
        <p:nvSpPr>
          <p:cNvPr id="3" name="Content Placeholder 2"/>
          <p:cNvSpPr>
            <a:spLocks noGrp="1"/>
          </p:cNvSpPr>
          <p:nvPr>
            <p:ph idx="1"/>
          </p:nvPr>
        </p:nvSpPr>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1F064B09-A007-AA47-B5A7-CF50C26BE3BA}" type="datetimeFigureOut">
              <a:rPr lang="en-US" smtClean="0"/>
              <a:t>10/19/2019</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96A7421D-07AD-CB41-A892-E4D9F0946FE2}" type="slidenum">
              <a:rPr lang="en-US" smtClean="0"/>
              <a:t>‹#›</a:t>
            </a:fld>
            <a:endParaRPr lang="en-US"/>
          </a:p>
        </p:txBody>
      </p:sp>
    </p:spTree>
    <p:extLst>
      <p:ext uri="{BB962C8B-B14F-4D97-AF65-F5344CB8AC3E}">
        <p14:creationId xmlns:p14="http://schemas.microsoft.com/office/powerpoint/2010/main" val="8714365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F064B09-A007-AA47-B5A7-CF50C26BE3BA}" type="datetimeFigureOut">
              <a:rPr lang="en-US" smtClean="0"/>
              <a:t>10/19/2019</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96A7421D-07AD-CB41-A892-E4D9F0946FE2}" type="slidenum">
              <a:rPr lang="en-US" smtClean="0"/>
              <a:t>‹#›</a:t>
            </a:fld>
            <a:endParaRPr lang="en-US"/>
          </a:p>
        </p:txBody>
      </p:sp>
    </p:spTree>
    <p:extLst>
      <p:ext uri="{BB962C8B-B14F-4D97-AF65-F5344CB8AC3E}">
        <p14:creationId xmlns:p14="http://schemas.microsoft.com/office/powerpoint/2010/main" val="37753110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F064B09-A007-AA47-B5A7-CF50C26BE3BA}" type="datetimeFigureOut">
              <a:rPr lang="en-US" smtClean="0"/>
              <a:t>10/19/2019</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96A7421D-07AD-CB41-A892-E4D9F0946FE2}" type="slidenum">
              <a:rPr lang="en-US" smtClean="0"/>
              <a:t>‹#›</a:t>
            </a:fld>
            <a:endParaRPr lang="en-US"/>
          </a:p>
        </p:txBody>
      </p:sp>
    </p:spTree>
    <p:extLst>
      <p:ext uri="{BB962C8B-B14F-4D97-AF65-F5344CB8AC3E}">
        <p14:creationId xmlns:p14="http://schemas.microsoft.com/office/powerpoint/2010/main" val="21947777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F064B09-A007-AA47-B5A7-CF50C26BE3BA}" type="datetimeFigureOut">
              <a:rPr lang="en-US" smtClean="0"/>
              <a:t>10/19/2019</a:t>
            </a:fld>
            <a:endParaRPr lang="en-US"/>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8610600" y="6356350"/>
            <a:ext cx="2743200" cy="365125"/>
          </a:xfrm>
          <a:prstGeom prst="rect">
            <a:avLst/>
          </a:prstGeom>
        </p:spPr>
        <p:txBody>
          <a:bodyPr/>
          <a:lstStyle/>
          <a:p>
            <a:fld id="{96A7421D-07AD-CB41-A892-E4D9F0946FE2}" type="slidenum">
              <a:rPr lang="en-US" smtClean="0"/>
              <a:t>‹#›</a:t>
            </a:fld>
            <a:endParaRPr lang="en-US"/>
          </a:p>
        </p:txBody>
      </p:sp>
    </p:spTree>
    <p:extLst>
      <p:ext uri="{BB962C8B-B14F-4D97-AF65-F5344CB8AC3E}">
        <p14:creationId xmlns:p14="http://schemas.microsoft.com/office/powerpoint/2010/main" val="6552620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F064B09-A007-AA47-B5A7-CF50C26BE3BA}" type="datetimeFigureOut">
              <a:rPr lang="en-US" smtClean="0"/>
              <a:t>10/19/2019</a:t>
            </a:fld>
            <a:endParaRPr lang="en-US"/>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fld id="{96A7421D-07AD-CB41-A892-E4D9F0946FE2}" type="slidenum">
              <a:rPr lang="en-US" smtClean="0"/>
              <a:t>‹#›</a:t>
            </a:fld>
            <a:endParaRPr lang="en-US"/>
          </a:p>
        </p:txBody>
      </p:sp>
    </p:spTree>
    <p:extLst>
      <p:ext uri="{BB962C8B-B14F-4D97-AF65-F5344CB8AC3E}">
        <p14:creationId xmlns:p14="http://schemas.microsoft.com/office/powerpoint/2010/main" val="34962415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064B09-A007-AA47-B5A7-CF50C26BE3BA}" type="datetimeFigureOut">
              <a:rPr lang="en-US" smtClean="0"/>
              <a:t>10/19/2019</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fld id="{96A7421D-07AD-CB41-A892-E4D9F0946FE2}" type="slidenum">
              <a:rPr lang="en-US" smtClean="0"/>
              <a:t>‹#›</a:t>
            </a:fld>
            <a:endParaRPr lang="en-US"/>
          </a:p>
        </p:txBody>
      </p:sp>
    </p:spTree>
    <p:extLst>
      <p:ext uri="{BB962C8B-B14F-4D97-AF65-F5344CB8AC3E}">
        <p14:creationId xmlns:p14="http://schemas.microsoft.com/office/powerpoint/2010/main" val="357862556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F064B09-A007-AA47-B5A7-CF50C26BE3BA}" type="datetimeFigureOut">
              <a:rPr lang="en-US" smtClean="0"/>
              <a:t>10/19/2019</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96A7421D-07AD-CB41-A892-E4D9F0946FE2}" type="slidenum">
              <a:rPr lang="en-US" smtClean="0"/>
              <a:t>‹#›</a:t>
            </a:fld>
            <a:endParaRPr lang="en-US"/>
          </a:p>
        </p:txBody>
      </p:sp>
    </p:spTree>
    <p:extLst>
      <p:ext uri="{BB962C8B-B14F-4D97-AF65-F5344CB8AC3E}">
        <p14:creationId xmlns:p14="http://schemas.microsoft.com/office/powerpoint/2010/main" val="3826621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1C3C2A-AEA7-48F3-B0D2-948F28A7EB7D}"/>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E50134CF-0EA3-4153-9D32-0CAB581C237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AAA19ACA-45FD-46AB-863A-30A801FF083D}"/>
              </a:ext>
            </a:extLst>
          </p:cNvPr>
          <p:cNvSpPr>
            <a:spLocks noGrp="1"/>
          </p:cNvSpPr>
          <p:nvPr>
            <p:ph type="dt" sz="half" idx="10"/>
          </p:nvPr>
        </p:nvSpPr>
        <p:spPr/>
        <p:txBody>
          <a:bodyPr/>
          <a:lstStyle/>
          <a:p>
            <a:fld id="{AEE08169-BA23-4543-9D4B-9AD21246E093}" type="datetimeFigureOut">
              <a:rPr lang="en-IE" smtClean="0"/>
              <a:t>19/10/2019</a:t>
            </a:fld>
            <a:endParaRPr lang="en-IE"/>
          </a:p>
        </p:txBody>
      </p:sp>
      <p:sp>
        <p:nvSpPr>
          <p:cNvPr id="5" name="Footer Placeholder 4">
            <a:extLst>
              <a:ext uri="{FF2B5EF4-FFF2-40B4-BE49-F238E27FC236}">
                <a16:creationId xmlns:a16="http://schemas.microsoft.com/office/drawing/2014/main" id="{CF543CE9-7A6F-4331-A442-DD46124F55B2}"/>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EB30E336-9BDB-4348-B1D6-3098D448170D}"/>
              </a:ext>
            </a:extLst>
          </p:cNvPr>
          <p:cNvSpPr>
            <a:spLocks noGrp="1"/>
          </p:cNvSpPr>
          <p:nvPr>
            <p:ph type="sldNum" sz="quarter" idx="12"/>
          </p:nvPr>
        </p:nvSpPr>
        <p:spPr/>
        <p:txBody>
          <a:bodyPr/>
          <a:lstStyle/>
          <a:p>
            <a:fld id="{F85B27A3-2235-4AB8-84A0-DFB4759A7B48}" type="slidenum">
              <a:rPr lang="en-IE" smtClean="0"/>
              <a:t>‹#›</a:t>
            </a:fld>
            <a:endParaRPr lang="en-IE"/>
          </a:p>
        </p:txBody>
      </p:sp>
    </p:spTree>
    <p:extLst>
      <p:ext uri="{BB962C8B-B14F-4D97-AF65-F5344CB8AC3E}">
        <p14:creationId xmlns:p14="http://schemas.microsoft.com/office/powerpoint/2010/main" val="43294980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F064B09-A007-AA47-B5A7-CF50C26BE3BA}" type="datetimeFigureOut">
              <a:rPr lang="en-US" smtClean="0"/>
              <a:t>10/19/2019</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96A7421D-07AD-CB41-A892-E4D9F0946FE2}" type="slidenum">
              <a:rPr lang="en-US" smtClean="0"/>
              <a:t>‹#›</a:t>
            </a:fld>
            <a:endParaRPr lang="en-US"/>
          </a:p>
        </p:txBody>
      </p:sp>
    </p:spTree>
    <p:extLst>
      <p:ext uri="{BB962C8B-B14F-4D97-AF65-F5344CB8AC3E}">
        <p14:creationId xmlns:p14="http://schemas.microsoft.com/office/powerpoint/2010/main" val="190341333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064B09-A007-AA47-B5A7-CF50C26BE3BA}" type="datetimeFigureOut">
              <a:rPr lang="en-US" smtClean="0"/>
              <a:t>10/19/2019</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96A7421D-07AD-CB41-A892-E4D9F0946FE2}" type="slidenum">
              <a:rPr lang="en-US" smtClean="0"/>
              <a:t>‹#›</a:t>
            </a:fld>
            <a:endParaRPr lang="en-US"/>
          </a:p>
        </p:txBody>
      </p:sp>
    </p:spTree>
    <p:extLst>
      <p:ext uri="{BB962C8B-B14F-4D97-AF65-F5344CB8AC3E}">
        <p14:creationId xmlns:p14="http://schemas.microsoft.com/office/powerpoint/2010/main" val="40729298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064B09-A007-AA47-B5A7-CF50C26BE3BA}" type="datetimeFigureOut">
              <a:rPr lang="en-US" smtClean="0"/>
              <a:t>10/19/2019</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96A7421D-07AD-CB41-A892-E4D9F0946FE2}" type="slidenum">
              <a:rPr lang="en-US" smtClean="0"/>
              <a:t>‹#›</a:t>
            </a:fld>
            <a:endParaRPr lang="en-US"/>
          </a:p>
        </p:txBody>
      </p:sp>
    </p:spTree>
    <p:extLst>
      <p:ext uri="{BB962C8B-B14F-4D97-AF65-F5344CB8AC3E}">
        <p14:creationId xmlns:p14="http://schemas.microsoft.com/office/powerpoint/2010/main" val="23500666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EFBD7C-7BE2-45A2-AD22-A775683427D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E"/>
          </a:p>
        </p:txBody>
      </p:sp>
      <p:sp>
        <p:nvSpPr>
          <p:cNvPr id="3" name="Text Placeholder 2">
            <a:extLst>
              <a:ext uri="{FF2B5EF4-FFF2-40B4-BE49-F238E27FC236}">
                <a16:creationId xmlns:a16="http://schemas.microsoft.com/office/drawing/2014/main" id="{FA89F976-BC16-45FB-B74A-ABEE0090831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9770FCA-0EBC-4BE0-AB01-39A60D855B33}"/>
              </a:ext>
            </a:extLst>
          </p:cNvPr>
          <p:cNvSpPr>
            <a:spLocks noGrp="1"/>
          </p:cNvSpPr>
          <p:nvPr>
            <p:ph type="dt" sz="half" idx="10"/>
          </p:nvPr>
        </p:nvSpPr>
        <p:spPr/>
        <p:txBody>
          <a:bodyPr/>
          <a:lstStyle/>
          <a:p>
            <a:fld id="{AEE08169-BA23-4543-9D4B-9AD21246E093}" type="datetimeFigureOut">
              <a:rPr lang="en-IE" smtClean="0"/>
              <a:t>19/10/2019</a:t>
            </a:fld>
            <a:endParaRPr lang="en-IE"/>
          </a:p>
        </p:txBody>
      </p:sp>
      <p:sp>
        <p:nvSpPr>
          <p:cNvPr id="5" name="Footer Placeholder 4">
            <a:extLst>
              <a:ext uri="{FF2B5EF4-FFF2-40B4-BE49-F238E27FC236}">
                <a16:creationId xmlns:a16="http://schemas.microsoft.com/office/drawing/2014/main" id="{065B11BA-0166-4269-86D7-E4C28B0CFD61}"/>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84A98927-1E04-4B94-94DB-519B14E8BE49}"/>
              </a:ext>
            </a:extLst>
          </p:cNvPr>
          <p:cNvSpPr>
            <a:spLocks noGrp="1"/>
          </p:cNvSpPr>
          <p:nvPr>
            <p:ph type="sldNum" sz="quarter" idx="12"/>
          </p:nvPr>
        </p:nvSpPr>
        <p:spPr/>
        <p:txBody>
          <a:bodyPr/>
          <a:lstStyle/>
          <a:p>
            <a:fld id="{F85B27A3-2235-4AB8-84A0-DFB4759A7B48}" type="slidenum">
              <a:rPr lang="en-IE" smtClean="0"/>
              <a:t>‹#›</a:t>
            </a:fld>
            <a:endParaRPr lang="en-IE"/>
          </a:p>
        </p:txBody>
      </p:sp>
    </p:spTree>
    <p:extLst>
      <p:ext uri="{BB962C8B-B14F-4D97-AF65-F5344CB8AC3E}">
        <p14:creationId xmlns:p14="http://schemas.microsoft.com/office/powerpoint/2010/main" val="1766986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98B45-3E58-490E-A713-6DD6706B20A5}"/>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D2B5036D-AFA9-42DB-8F72-56C39475B15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a:extLst>
              <a:ext uri="{FF2B5EF4-FFF2-40B4-BE49-F238E27FC236}">
                <a16:creationId xmlns:a16="http://schemas.microsoft.com/office/drawing/2014/main" id="{19A94A46-0B51-45A4-B001-293615B0816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a:extLst>
              <a:ext uri="{FF2B5EF4-FFF2-40B4-BE49-F238E27FC236}">
                <a16:creationId xmlns:a16="http://schemas.microsoft.com/office/drawing/2014/main" id="{20871688-E130-4F17-B87E-A8306D74B1A3}"/>
              </a:ext>
            </a:extLst>
          </p:cNvPr>
          <p:cNvSpPr>
            <a:spLocks noGrp="1"/>
          </p:cNvSpPr>
          <p:nvPr>
            <p:ph type="dt" sz="half" idx="10"/>
          </p:nvPr>
        </p:nvSpPr>
        <p:spPr/>
        <p:txBody>
          <a:bodyPr/>
          <a:lstStyle/>
          <a:p>
            <a:fld id="{AEE08169-BA23-4543-9D4B-9AD21246E093}" type="datetimeFigureOut">
              <a:rPr lang="en-IE" smtClean="0"/>
              <a:t>19/10/2019</a:t>
            </a:fld>
            <a:endParaRPr lang="en-IE"/>
          </a:p>
        </p:txBody>
      </p:sp>
      <p:sp>
        <p:nvSpPr>
          <p:cNvPr id="6" name="Footer Placeholder 5">
            <a:extLst>
              <a:ext uri="{FF2B5EF4-FFF2-40B4-BE49-F238E27FC236}">
                <a16:creationId xmlns:a16="http://schemas.microsoft.com/office/drawing/2014/main" id="{567BB351-4DCF-4241-AF8C-5C70EB2D0402}"/>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5463C5D1-536A-4725-BA33-EDEDD4369975}"/>
              </a:ext>
            </a:extLst>
          </p:cNvPr>
          <p:cNvSpPr>
            <a:spLocks noGrp="1"/>
          </p:cNvSpPr>
          <p:nvPr>
            <p:ph type="sldNum" sz="quarter" idx="12"/>
          </p:nvPr>
        </p:nvSpPr>
        <p:spPr/>
        <p:txBody>
          <a:bodyPr/>
          <a:lstStyle/>
          <a:p>
            <a:fld id="{F85B27A3-2235-4AB8-84A0-DFB4759A7B48}" type="slidenum">
              <a:rPr lang="en-IE" smtClean="0"/>
              <a:t>‹#›</a:t>
            </a:fld>
            <a:endParaRPr lang="en-IE"/>
          </a:p>
        </p:txBody>
      </p:sp>
    </p:spTree>
    <p:extLst>
      <p:ext uri="{BB962C8B-B14F-4D97-AF65-F5344CB8AC3E}">
        <p14:creationId xmlns:p14="http://schemas.microsoft.com/office/powerpoint/2010/main" val="4271884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A2CCA0-0EB6-4D71-883A-94D50E278467}"/>
              </a:ext>
            </a:extLst>
          </p:cNvPr>
          <p:cNvSpPr>
            <a:spLocks noGrp="1"/>
          </p:cNvSpPr>
          <p:nvPr>
            <p:ph type="title"/>
          </p:nvPr>
        </p:nvSpPr>
        <p:spPr>
          <a:xfrm>
            <a:off x="839788" y="365125"/>
            <a:ext cx="10515600" cy="1325563"/>
          </a:xfrm>
        </p:spPr>
        <p:txBody>
          <a:bodyPr/>
          <a:lstStyle/>
          <a:p>
            <a:r>
              <a:rPr lang="en-US"/>
              <a:t>Click to edit Master title style</a:t>
            </a:r>
            <a:endParaRPr lang="en-IE"/>
          </a:p>
        </p:txBody>
      </p:sp>
      <p:sp>
        <p:nvSpPr>
          <p:cNvPr id="3" name="Text Placeholder 2">
            <a:extLst>
              <a:ext uri="{FF2B5EF4-FFF2-40B4-BE49-F238E27FC236}">
                <a16:creationId xmlns:a16="http://schemas.microsoft.com/office/drawing/2014/main" id="{E0F2962C-78AE-4CB9-891E-94B19E28209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1EA9DD4-0C94-497B-BCA7-FC794D125B5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a:extLst>
              <a:ext uri="{FF2B5EF4-FFF2-40B4-BE49-F238E27FC236}">
                <a16:creationId xmlns:a16="http://schemas.microsoft.com/office/drawing/2014/main" id="{BD7BB4D8-690B-4BF6-BD3C-D81461866E2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103B283-921D-4EA9-8A06-A1F79040D56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a:extLst>
              <a:ext uri="{FF2B5EF4-FFF2-40B4-BE49-F238E27FC236}">
                <a16:creationId xmlns:a16="http://schemas.microsoft.com/office/drawing/2014/main" id="{BB160419-83AA-4B92-A99B-FDEACF46B407}"/>
              </a:ext>
            </a:extLst>
          </p:cNvPr>
          <p:cNvSpPr>
            <a:spLocks noGrp="1"/>
          </p:cNvSpPr>
          <p:nvPr>
            <p:ph type="dt" sz="half" idx="10"/>
          </p:nvPr>
        </p:nvSpPr>
        <p:spPr/>
        <p:txBody>
          <a:bodyPr/>
          <a:lstStyle/>
          <a:p>
            <a:fld id="{AEE08169-BA23-4543-9D4B-9AD21246E093}" type="datetimeFigureOut">
              <a:rPr lang="en-IE" smtClean="0"/>
              <a:t>19/10/2019</a:t>
            </a:fld>
            <a:endParaRPr lang="en-IE"/>
          </a:p>
        </p:txBody>
      </p:sp>
      <p:sp>
        <p:nvSpPr>
          <p:cNvPr id="8" name="Footer Placeholder 7">
            <a:extLst>
              <a:ext uri="{FF2B5EF4-FFF2-40B4-BE49-F238E27FC236}">
                <a16:creationId xmlns:a16="http://schemas.microsoft.com/office/drawing/2014/main" id="{4C59E0D9-7E16-45B0-B755-B7A870AFE0F1}"/>
              </a:ext>
            </a:extLst>
          </p:cNvPr>
          <p:cNvSpPr>
            <a:spLocks noGrp="1"/>
          </p:cNvSpPr>
          <p:nvPr>
            <p:ph type="ftr" sz="quarter" idx="11"/>
          </p:nvPr>
        </p:nvSpPr>
        <p:spPr/>
        <p:txBody>
          <a:bodyPr/>
          <a:lstStyle/>
          <a:p>
            <a:endParaRPr lang="en-IE"/>
          </a:p>
        </p:txBody>
      </p:sp>
      <p:sp>
        <p:nvSpPr>
          <p:cNvPr id="9" name="Slide Number Placeholder 8">
            <a:extLst>
              <a:ext uri="{FF2B5EF4-FFF2-40B4-BE49-F238E27FC236}">
                <a16:creationId xmlns:a16="http://schemas.microsoft.com/office/drawing/2014/main" id="{77A212A5-5D82-41CE-860E-80DDF249F642}"/>
              </a:ext>
            </a:extLst>
          </p:cNvPr>
          <p:cNvSpPr>
            <a:spLocks noGrp="1"/>
          </p:cNvSpPr>
          <p:nvPr>
            <p:ph type="sldNum" sz="quarter" idx="12"/>
          </p:nvPr>
        </p:nvSpPr>
        <p:spPr/>
        <p:txBody>
          <a:bodyPr/>
          <a:lstStyle/>
          <a:p>
            <a:fld id="{F85B27A3-2235-4AB8-84A0-DFB4759A7B48}" type="slidenum">
              <a:rPr lang="en-IE" smtClean="0"/>
              <a:t>‹#›</a:t>
            </a:fld>
            <a:endParaRPr lang="en-IE"/>
          </a:p>
        </p:txBody>
      </p:sp>
    </p:spTree>
    <p:extLst>
      <p:ext uri="{BB962C8B-B14F-4D97-AF65-F5344CB8AC3E}">
        <p14:creationId xmlns:p14="http://schemas.microsoft.com/office/powerpoint/2010/main" val="13109080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40FCE-5328-4062-B821-DB378A5DB874}"/>
              </a:ext>
            </a:extLst>
          </p:cNvPr>
          <p:cNvSpPr>
            <a:spLocks noGrp="1"/>
          </p:cNvSpPr>
          <p:nvPr>
            <p:ph type="title"/>
          </p:nvPr>
        </p:nvSpPr>
        <p:spPr/>
        <p:txBody>
          <a:bodyPr/>
          <a:lstStyle/>
          <a:p>
            <a:r>
              <a:rPr lang="en-US"/>
              <a:t>Click to edit Master title style</a:t>
            </a:r>
            <a:endParaRPr lang="en-IE"/>
          </a:p>
        </p:txBody>
      </p:sp>
      <p:sp>
        <p:nvSpPr>
          <p:cNvPr id="3" name="Date Placeholder 2">
            <a:extLst>
              <a:ext uri="{FF2B5EF4-FFF2-40B4-BE49-F238E27FC236}">
                <a16:creationId xmlns:a16="http://schemas.microsoft.com/office/drawing/2014/main" id="{AD9863C1-37B5-45DF-9F2E-405F3D9B8DC7}"/>
              </a:ext>
            </a:extLst>
          </p:cNvPr>
          <p:cNvSpPr>
            <a:spLocks noGrp="1"/>
          </p:cNvSpPr>
          <p:nvPr>
            <p:ph type="dt" sz="half" idx="10"/>
          </p:nvPr>
        </p:nvSpPr>
        <p:spPr/>
        <p:txBody>
          <a:bodyPr/>
          <a:lstStyle/>
          <a:p>
            <a:fld id="{AEE08169-BA23-4543-9D4B-9AD21246E093}" type="datetimeFigureOut">
              <a:rPr lang="en-IE" smtClean="0"/>
              <a:t>19/10/2019</a:t>
            </a:fld>
            <a:endParaRPr lang="en-IE"/>
          </a:p>
        </p:txBody>
      </p:sp>
      <p:sp>
        <p:nvSpPr>
          <p:cNvPr id="4" name="Footer Placeholder 3">
            <a:extLst>
              <a:ext uri="{FF2B5EF4-FFF2-40B4-BE49-F238E27FC236}">
                <a16:creationId xmlns:a16="http://schemas.microsoft.com/office/drawing/2014/main" id="{9E85C53A-52E6-47CB-982F-2018F239BAAB}"/>
              </a:ext>
            </a:extLst>
          </p:cNvPr>
          <p:cNvSpPr>
            <a:spLocks noGrp="1"/>
          </p:cNvSpPr>
          <p:nvPr>
            <p:ph type="ftr" sz="quarter" idx="11"/>
          </p:nvPr>
        </p:nvSpPr>
        <p:spPr/>
        <p:txBody>
          <a:bodyPr/>
          <a:lstStyle/>
          <a:p>
            <a:endParaRPr lang="en-IE"/>
          </a:p>
        </p:txBody>
      </p:sp>
      <p:sp>
        <p:nvSpPr>
          <p:cNvPr id="5" name="Slide Number Placeholder 4">
            <a:extLst>
              <a:ext uri="{FF2B5EF4-FFF2-40B4-BE49-F238E27FC236}">
                <a16:creationId xmlns:a16="http://schemas.microsoft.com/office/drawing/2014/main" id="{707715BA-E432-405A-AAE4-5BE42835D8DC}"/>
              </a:ext>
            </a:extLst>
          </p:cNvPr>
          <p:cNvSpPr>
            <a:spLocks noGrp="1"/>
          </p:cNvSpPr>
          <p:nvPr>
            <p:ph type="sldNum" sz="quarter" idx="12"/>
          </p:nvPr>
        </p:nvSpPr>
        <p:spPr/>
        <p:txBody>
          <a:bodyPr/>
          <a:lstStyle/>
          <a:p>
            <a:fld id="{F85B27A3-2235-4AB8-84A0-DFB4759A7B48}" type="slidenum">
              <a:rPr lang="en-IE" smtClean="0"/>
              <a:t>‹#›</a:t>
            </a:fld>
            <a:endParaRPr lang="en-IE"/>
          </a:p>
        </p:txBody>
      </p:sp>
    </p:spTree>
    <p:extLst>
      <p:ext uri="{BB962C8B-B14F-4D97-AF65-F5344CB8AC3E}">
        <p14:creationId xmlns:p14="http://schemas.microsoft.com/office/powerpoint/2010/main" val="3097139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7F5338A-98AB-4E79-AC4F-0D50483B8E55}"/>
              </a:ext>
            </a:extLst>
          </p:cNvPr>
          <p:cNvSpPr>
            <a:spLocks noGrp="1"/>
          </p:cNvSpPr>
          <p:nvPr>
            <p:ph type="dt" sz="half" idx="10"/>
          </p:nvPr>
        </p:nvSpPr>
        <p:spPr/>
        <p:txBody>
          <a:bodyPr/>
          <a:lstStyle/>
          <a:p>
            <a:fld id="{AEE08169-BA23-4543-9D4B-9AD21246E093}" type="datetimeFigureOut">
              <a:rPr lang="en-IE" smtClean="0"/>
              <a:t>19/10/2019</a:t>
            </a:fld>
            <a:endParaRPr lang="en-IE"/>
          </a:p>
        </p:txBody>
      </p:sp>
      <p:sp>
        <p:nvSpPr>
          <p:cNvPr id="3" name="Footer Placeholder 2">
            <a:extLst>
              <a:ext uri="{FF2B5EF4-FFF2-40B4-BE49-F238E27FC236}">
                <a16:creationId xmlns:a16="http://schemas.microsoft.com/office/drawing/2014/main" id="{4BAE4ACA-04EB-49B6-9EB3-EB65DCD3FA6A}"/>
              </a:ext>
            </a:extLst>
          </p:cNvPr>
          <p:cNvSpPr>
            <a:spLocks noGrp="1"/>
          </p:cNvSpPr>
          <p:nvPr>
            <p:ph type="ftr" sz="quarter" idx="11"/>
          </p:nvPr>
        </p:nvSpPr>
        <p:spPr/>
        <p:txBody>
          <a:bodyPr/>
          <a:lstStyle/>
          <a:p>
            <a:endParaRPr lang="en-IE"/>
          </a:p>
        </p:txBody>
      </p:sp>
      <p:sp>
        <p:nvSpPr>
          <p:cNvPr id="4" name="Slide Number Placeholder 3">
            <a:extLst>
              <a:ext uri="{FF2B5EF4-FFF2-40B4-BE49-F238E27FC236}">
                <a16:creationId xmlns:a16="http://schemas.microsoft.com/office/drawing/2014/main" id="{0B3DCA68-29C8-492A-B40F-021B8B4E365E}"/>
              </a:ext>
            </a:extLst>
          </p:cNvPr>
          <p:cNvSpPr>
            <a:spLocks noGrp="1"/>
          </p:cNvSpPr>
          <p:nvPr>
            <p:ph type="sldNum" sz="quarter" idx="12"/>
          </p:nvPr>
        </p:nvSpPr>
        <p:spPr/>
        <p:txBody>
          <a:bodyPr/>
          <a:lstStyle/>
          <a:p>
            <a:fld id="{F85B27A3-2235-4AB8-84A0-DFB4759A7B48}" type="slidenum">
              <a:rPr lang="en-IE" smtClean="0"/>
              <a:t>‹#›</a:t>
            </a:fld>
            <a:endParaRPr lang="en-IE"/>
          </a:p>
        </p:txBody>
      </p:sp>
    </p:spTree>
    <p:extLst>
      <p:ext uri="{BB962C8B-B14F-4D97-AF65-F5344CB8AC3E}">
        <p14:creationId xmlns:p14="http://schemas.microsoft.com/office/powerpoint/2010/main" val="35298414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DDEB93-088E-4E57-A2CA-2FBEC0BD9E7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Content Placeholder 2">
            <a:extLst>
              <a:ext uri="{FF2B5EF4-FFF2-40B4-BE49-F238E27FC236}">
                <a16:creationId xmlns:a16="http://schemas.microsoft.com/office/drawing/2014/main" id="{50CE03B5-7F1D-4984-BCAC-35DE203E7C4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a:extLst>
              <a:ext uri="{FF2B5EF4-FFF2-40B4-BE49-F238E27FC236}">
                <a16:creationId xmlns:a16="http://schemas.microsoft.com/office/drawing/2014/main" id="{7400D38A-98F0-4B3F-A677-DE333DFE60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85F682A-1BC0-4BAC-B2C3-0910D5427DC4}"/>
              </a:ext>
            </a:extLst>
          </p:cNvPr>
          <p:cNvSpPr>
            <a:spLocks noGrp="1"/>
          </p:cNvSpPr>
          <p:nvPr>
            <p:ph type="dt" sz="half" idx="10"/>
          </p:nvPr>
        </p:nvSpPr>
        <p:spPr/>
        <p:txBody>
          <a:bodyPr/>
          <a:lstStyle/>
          <a:p>
            <a:fld id="{AEE08169-BA23-4543-9D4B-9AD21246E093}" type="datetimeFigureOut">
              <a:rPr lang="en-IE" smtClean="0"/>
              <a:t>19/10/2019</a:t>
            </a:fld>
            <a:endParaRPr lang="en-IE"/>
          </a:p>
        </p:txBody>
      </p:sp>
      <p:sp>
        <p:nvSpPr>
          <p:cNvPr id="6" name="Footer Placeholder 5">
            <a:extLst>
              <a:ext uri="{FF2B5EF4-FFF2-40B4-BE49-F238E27FC236}">
                <a16:creationId xmlns:a16="http://schemas.microsoft.com/office/drawing/2014/main" id="{D7FB0CDC-9F15-44E5-AB2B-C879A3CB0669}"/>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04CAB1F9-98FA-4C8D-BE6A-AC59ADCEC271}"/>
              </a:ext>
            </a:extLst>
          </p:cNvPr>
          <p:cNvSpPr>
            <a:spLocks noGrp="1"/>
          </p:cNvSpPr>
          <p:nvPr>
            <p:ph type="sldNum" sz="quarter" idx="12"/>
          </p:nvPr>
        </p:nvSpPr>
        <p:spPr/>
        <p:txBody>
          <a:bodyPr/>
          <a:lstStyle/>
          <a:p>
            <a:fld id="{F85B27A3-2235-4AB8-84A0-DFB4759A7B48}" type="slidenum">
              <a:rPr lang="en-IE" smtClean="0"/>
              <a:t>‹#›</a:t>
            </a:fld>
            <a:endParaRPr lang="en-IE"/>
          </a:p>
        </p:txBody>
      </p:sp>
    </p:spTree>
    <p:extLst>
      <p:ext uri="{BB962C8B-B14F-4D97-AF65-F5344CB8AC3E}">
        <p14:creationId xmlns:p14="http://schemas.microsoft.com/office/powerpoint/2010/main" val="4574076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78AB14-003B-4912-B842-A7C1CDA6164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Picture Placeholder 2">
            <a:extLst>
              <a:ext uri="{FF2B5EF4-FFF2-40B4-BE49-F238E27FC236}">
                <a16:creationId xmlns:a16="http://schemas.microsoft.com/office/drawing/2014/main" id="{002D7279-9F8D-4991-A0F6-3C90C63E350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a:extLst>
              <a:ext uri="{FF2B5EF4-FFF2-40B4-BE49-F238E27FC236}">
                <a16:creationId xmlns:a16="http://schemas.microsoft.com/office/drawing/2014/main" id="{BF4EA8CE-E3E2-48B5-AE26-E68AC262F7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28F01AB-C735-4737-977F-17053AD0B342}"/>
              </a:ext>
            </a:extLst>
          </p:cNvPr>
          <p:cNvSpPr>
            <a:spLocks noGrp="1"/>
          </p:cNvSpPr>
          <p:nvPr>
            <p:ph type="dt" sz="half" idx="10"/>
          </p:nvPr>
        </p:nvSpPr>
        <p:spPr/>
        <p:txBody>
          <a:bodyPr/>
          <a:lstStyle/>
          <a:p>
            <a:fld id="{AEE08169-BA23-4543-9D4B-9AD21246E093}" type="datetimeFigureOut">
              <a:rPr lang="en-IE" smtClean="0"/>
              <a:t>19/10/2019</a:t>
            </a:fld>
            <a:endParaRPr lang="en-IE"/>
          </a:p>
        </p:txBody>
      </p:sp>
      <p:sp>
        <p:nvSpPr>
          <p:cNvPr id="6" name="Footer Placeholder 5">
            <a:extLst>
              <a:ext uri="{FF2B5EF4-FFF2-40B4-BE49-F238E27FC236}">
                <a16:creationId xmlns:a16="http://schemas.microsoft.com/office/drawing/2014/main" id="{E4F37B2D-3B33-4DC6-859E-2C91EA51EBFD}"/>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BC222401-3E3A-4E62-BA3F-388FBD357EAA}"/>
              </a:ext>
            </a:extLst>
          </p:cNvPr>
          <p:cNvSpPr>
            <a:spLocks noGrp="1"/>
          </p:cNvSpPr>
          <p:nvPr>
            <p:ph type="sldNum" sz="quarter" idx="12"/>
          </p:nvPr>
        </p:nvSpPr>
        <p:spPr/>
        <p:txBody>
          <a:bodyPr/>
          <a:lstStyle/>
          <a:p>
            <a:fld id="{F85B27A3-2235-4AB8-84A0-DFB4759A7B48}" type="slidenum">
              <a:rPr lang="en-IE" smtClean="0"/>
              <a:t>‹#›</a:t>
            </a:fld>
            <a:endParaRPr lang="en-IE"/>
          </a:p>
        </p:txBody>
      </p:sp>
    </p:spTree>
    <p:extLst>
      <p:ext uri="{BB962C8B-B14F-4D97-AF65-F5344CB8AC3E}">
        <p14:creationId xmlns:p14="http://schemas.microsoft.com/office/powerpoint/2010/main" val="603220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3E914E3-4EEB-44DF-89F1-5CFE34B089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a:extLst>
              <a:ext uri="{FF2B5EF4-FFF2-40B4-BE49-F238E27FC236}">
                <a16:creationId xmlns:a16="http://schemas.microsoft.com/office/drawing/2014/main" id="{0B455A59-5544-4F17-B330-23BAA4ED99D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C7169529-43D8-49B8-9549-A189D9547B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E08169-BA23-4543-9D4B-9AD21246E093}" type="datetimeFigureOut">
              <a:rPr lang="en-IE" smtClean="0"/>
              <a:t>19/10/2019</a:t>
            </a:fld>
            <a:endParaRPr lang="en-IE"/>
          </a:p>
        </p:txBody>
      </p:sp>
      <p:sp>
        <p:nvSpPr>
          <p:cNvPr id="5" name="Footer Placeholder 4">
            <a:extLst>
              <a:ext uri="{FF2B5EF4-FFF2-40B4-BE49-F238E27FC236}">
                <a16:creationId xmlns:a16="http://schemas.microsoft.com/office/drawing/2014/main" id="{F7FA87C2-3A6D-4AF3-BBF8-86BEFF636BA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a:extLst>
              <a:ext uri="{FF2B5EF4-FFF2-40B4-BE49-F238E27FC236}">
                <a16:creationId xmlns:a16="http://schemas.microsoft.com/office/drawing/2014/main" id="{BD3BCF2D-774F-4188-9032-3C619A8D4C9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5B27A3-2235-4AB8-84A0-DFB4759A7B48}" type="slidenum">
              <a:rPr lang="en-IE" smtClean="0"/>
              <a:t>‹#›</a:t>
            </a:fld>
            <a:endParaRPr lang="en-IE"/>
          </a:p>
        </p:txBody>
      </p:sp>
    </p:spTree>
    <p:extLst>
      <p:ext uri="{BB962C8B-B14F-4D97-AF65-F5344CB8AC3E}">
        <p14:creationId xmlns:p14="http://schemas.microsoft.com/office/powerpoint/2010/main" val="9775248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21534" y="1430652"/>
            <a:ext cx="11105376"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721534" y="2956955"/>
            <a:ext cx="11105376" cy="322000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21534" y="6356350"/>
            <a:ext cx="27432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1F064B09-A007-AA47-B5A7-CF50C26BE3BA}" type="datetimeFigureOut">
              <a:rPr lang="en-US" smtClean="0"/>
              <a:pPr/>
              <a:t>10/19/2019</a:t>
            </a:fld>
            <a:endParaRPr lang="en-US" dirty="0"/>
          </a:p>
        </p:txBody>
      </p:sp>
      <p:sp>
        <p:nvSpPr>
          <p:cNvPr id="7" name="Rectangle 6"/>
          <p:cNvSpPr/>
          <p:nvPr userDrawn="1"/>
        </p:nvSpPr>
        <p:spPr>
          <a:xfrm>
            <a:off x="9552423" y="6296689"/>
            <a:ext cx="2274488" cy="561311"/>
          </a:xfrm>
          <a:prstGeom prst="rect">
            <a:avLst/>
          </a:prstGeom>
          <a:solidFill>
            <a:srgbClr val="2E49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564D9734-4187-4817-8CD6-7C2E72796629}"/>
              </a:ext>
            </a:extLst>
          </p:cNvPr>
          <p:cNvPicPr>
            <a:picLocks noChangeAspect="1" noChangeArrowheads="1"/>
          </p:cNvPicPr>
          <p:nvPr userDrawn="1"/>
        </p:nvPicPr>
        <p:blipFill>
          <a:blip r:embed="rId13" cstate="print"/>
          <a:srcRect/>
          <a:stretch>
            <a:fillRect/>
          </a:stretch>
        </p:blipFill>
        <p:spPr bwMode="auto">
          <a:xfrm>
            <a:off x="721534" y="389375"/>
            <a:ext cx="804875" cy="1044719"/>
          </a:xfrm>
          <a:prstGeom prst="rect">
            <a:avLst/>
          </a:prstGeom>
          <a:noFill/>
          <a:ln w="9525">
            <a:noFill/>
            <a:miter lim="800000"/>
            <a:headEnd/>
            <a:tailEnd/>
          </a:ln>
        </p:spPr>
      </p:pic>
      <p:pic>
        <p:nvPicPr>
          <p:cNvPr id="9" name="Picture 8">
            <a:extLst>
              <a:ext uri="{FF2B5EF4-FFF2-40B4-BE49-F238E27FC236}">
                <a16:creationId xmlns:a16="http://schemas.microsoft.com/office/drawing/2014/main" id="{40BA1C35-DEA6-4422-A6D3-301061A028B4}"/>
              </a:ext>
            </a:extLst>
          </p:cNvPr>
          <p:cNvPicPr/>
          <p:nvPr userDrawn="1"/>
        </p:nvPicPr>
        <p:blipFill rotWithShape="1">
          <a:blip r:embed="rId14">
            <a:extLst>
              <a:ext uri="{28A0092B-C50C-407E-A947-70E740481C1C}">
                <a14:useLocalDpi xmlns:a14="http://schemas.microsoft.com/office/drawing/2010/main" val="0"/>
              </a:ext>
            </a:extLst>
          </a:blip>
          <a:srcRect l="12746" t="19000" r="20827" b="33960"/>
          <a:stretch/>
        </p:blipFill>
        <p:spPr bwMode="auto">
          <a:xfrm>
            <a:off x="1686344" y="572203"/>
            <a:ext cx="4519930" cy="679061"/>
          </a:xfrm>
          <a:prstGeom prst="rect">
            <a:avLst/>
          </a:prstGeom>
          <a:noFill/>
          <a:ln>
            <a:noFill/>
          </a:ln>
          <a:effectLst/>
          <a:extLst>
            <a:ext uri="{53640926-AAD7-44D8-BBD7-CCE9431645EC}">
              <a14:shadowObscured xmlns:a14="http://schemas.microsoft.com/office/drawing/2010/main"/>
            </a:ext>
          </a:extLst>
        </p:spPr>
      </p:pic>
      <p:sp>
        <p:nvSpPr>
          <p:cNvPr id="10" name="Rectangle 9"/>
          <p:cNvSpPr/>
          <p:nvPr userDrawn="1"/>
        </p:nvSpPr>
        <p:spPr>
          <a:xfrm>
            <a:off x="9552424" y="6336881"/>
            <a:ext cx="2274486" cy="369332"/>
          </a:xfrm>
          <a:prstGeom prst="rect">
            <a:avLst/>
          </a:prstGeom>
        </p:spPr>
        <p:txBody>
          <a:bodyPr wrap="square">
            <a:spAutoFit/>
          </a:bodyPr>
          <a:lstStyle/>
          <a:p>
            <a:pPr algn="ctr"/>
            <a:r>
              <a:rPr lang="en-IE" dirty="0">
                <a:solidFill>
                  <a:schemeClr val="bg1"/>
                </a:solidFill>
              </a:rPr>
              <a:t>Co-Lead</a:t>
            </a:r>
          </a:p>
        </p:txBody>
      </p:sp>
    </p:spTree>
    <p:extLst>
      <p:ext uri="{BB962C8B-B14F-4D97-AF65-F5344CB8AC3E}">
        <p14:creationId xmlns:p14="http://schemas.microsoft.com/office/powerpoint/2010/main" val="25214608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b="1"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en.wikipedia.org/wiki/T-shaped_skill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t="22535" b="37444"/>
          <a:stretch/>
        </p:blipFill>
        <p:spPr>
          <a:xfrm>
            <a:off x="0" y="1830608"/>
            <a:ext cx="12192000" cy="3251135"/>
          </a:xfrm>
          <a:prstGeom prst="rect">
            <a:avLst/>
          </a:prstGeom>
        </p:spPr>
      </p:pic>
      <p:sp>
        <p:nvSpPr>
          <p:cNvPr id="12" name="Rectangle 11"/>
          <p:cNvSpPr/>
          <p:nvPr/>
        </p:nvSpPr>
        <p:spPr>
          <a:xfrm>
            <a:off x="0" y="1830608"/>
            <a:ext cx="12192000" cy="3265642"/>
          </a:xfrm>
          <a:prstGeom prst="rect">
            <a:avLst/>
          </a:prstGeom>
          <a:solidFill>
            <a:schemeClr val="tx1">
              <a:alpha val="2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Title 3">
            <a:extLst>
              <a:ext uri="{FF2B5EF4-FFF2-40B4-BE49-F238E27FC236}">
                <a16:creationId xmlns:a16="http://schemas.microsoft.com/office/drawing/2014/main" id="{61434D22-3C80-4F01-A7E2-793C55569FF3}"/>
              </a:ext>
            </a:extLst>
          </p:cNvPr>
          <p:cNvSpPr>
            <a:spLocks noGrp="1"/>
          </p:cNvSpPr>
          <p:nvPr>
            <p:ph type="ctrTitle"/>
          </p:nvPr>
        </p:nvSpPr>
        <p:spPr>
          <a:xfrm>
            <a:off x="0" y="1816101"/>
            <a:ext cx="12192000" cy="3225452"/>
          </a:xfrm>
        </p:spPr>
        <p:txBody>
          <a:bodyPr anchor="ctr">
            <a:normAutofit/>
          </a:bodyPr>
          <a:lstStyle/>
          <a:p>
            <a:pPr>
              <a:lnSpc>
                <a:spcPct val="100000"/>
              </a:lnSpc>
              <a:spcAft>
                <a:spcPts val="1000"/>
              </a:spcAft>
            </a:pPr>
            <a:br>
              <a:rPr lang="en-GB" sz="4000" dirty="0">
                <a:solidFill>
                  <a:schemeClr val="bg1"/>
                </a:solidFill>
                <a:effectLst>
                  <a:outerShdw blurRad="482600" dist="38100" dir="5400000" algn="t" rotWithShape="0">
                    <a:prstClr val="black">
                      <a:alpha val="86000"/>
                    </a:prstClr>
                  </a:outerShdw>
                </a:effectLst>
                <a:latin typeface="+mn-lt"/>
              </a:rPr>
            </a:br>
            <a:r>
              <a:rPr lang="en-GB" sz="4000" dirty="0">
                <a:solidFill>
                  <a:schemeClr val="bg1"/>
                </a:solidFill>
                <a:effectLst>
                  <a:outerShdw blurRad="482600" dist="38100" dir="5400000" algn="t" rotWithShape="0">
                    <a:prstClr val="black">
                      <a:alpha val="86000"/>
                    </a:prstClr>
                  </a:outerShdw>
                </a:effectLst>
                <a:latin typeface="+mn-lt"/>
              </a:rPr>
              <a:t>C</a:t>
            </a:r>
            <a:r>
              <a:rPr lang="en-IE" sz="4000" dirty="0">
                <a:solidFill>
                  <a:schemeClr val="bg1"/>
                </a:solidFill>
                <a:effectLst>
                  <a:outerShdw blurRad="482600" dist="38100" dir="5400000" algn="t" rotWithShape="0">
                    <a:prstClr val="black">
                      <a:alpha val="86000"/>
                    </a:prstClr>
                  </a:outerShdw>
                </a:effectLst>
                <a:latin typeface="+mn-lt"/>
              </a:rPr>
              <a:t>OLLECTIVE LEADERSHIP AND</a:t>
            </a:r>
            <a:br>
              <a:rPr lang="en-IE" sz="4000" dirty="0">
                <a:solidFill>
                  <a:schemeClr val="bg1"/>
                </a:solidFill>
                <a:effectLst>
                  <a:outerShdw blurRad="482600" dist="38100" dir="5400000" algn="t" rotWithShape="0">
                    <a:prstClr val="black">
                      <a:alpha val="86000"/>
                    </a:prstClr>
                  </a:outerShdw>
                </a:effectLst>
                <a:latin typeface="+mn-lt"/>
              </a:rPr>
            </a:br>
            <a:r>
              <a:rPr lang="en-IE" sz="4000" dirty="0">
                <a:solidFill>
                  <a:schemeClr val="bg1"/>
                </a:solidFill>
                <a:effectLst>
                  <a:outerShdw blurRad="482600" dist="38100" dir="5400000" algn="t" rotWithShape="0">
                    <a:prstClr val="black">
                      <a:alpha val="86000"/>
                    </a:prstClr>
                  </a:outerShdw>
                </a:effectLst>
                <a:latin typeface="+mn-lt"/>
              </a:rPr>
              <a:t>SAFETY CULTURES</a:t>
            </a:r>
          </a:p>
        </p:txBody>
      </p:sp>
      <p:sp>
        <p:nvSpPr>
          <p:cNvPr id="8" name="Rectangle 7">
            <a:extLst>
              <a:ext uri="{FF2B5EF4-FFF2-40B4-BE49-F238E27FC236}">
                <a16:creationId xmlns:a16="http://schemas.microsoft.com/office/drawing/2014/main" id="{017BC110-6B6D-4E19-B0F0-2C9F2BB7B428}"/>
              </a:ext>
            </a:extLst>
          </p:cNvPr>
          <p:cNvSpPr/>
          <p:nvPr/>
        </p:nvSpPr>
        <p:spPr>
          <a:xfrm>
            <a:off x="0" y="5077600"/>
            <a:ext cx="12192000" cy="638965"/>
          </a:xfrm>
          <a:prstGeom prst="rect">
            <a:avLst/>
          </a:prstGeom>
          <a:solidFill>
            <a:srgbClr val="3864B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dirty="0"/>
          </a:p>
        </p:txBody>
      </p:sp>
      <p:sp>
        <p:nvSpPr>
          <p:cNvPr id="11" name="Rectangle 10">
            <a:extLst>
              <a:ext uri="{FF2B5EF4-FFF2-40B4-BE49-F238E27FC236}">
                <a16:creationId xmlns:a16="http://schemas.microsoft.com/office/drawing/2014/main" id="{038A5952-55D4-4A29-B767-B06DD7D3A505}"/>
              </a:ext>
            </a:extLst>
          </p:cNvPr>
          <p:cNvSpPr/>
          <p:nvPr/>
        </p:nvSpPr>
        <p:spPr>
          <a:xfrm>
            <a:off x="3359312" y="5254900"/>
            <a:ext cx="5074853" cy="307777"/>
          </a:xfrm>
          <a:prstGeom prst="rect">
            <a:avLst/>
          </a:prstGeom>
        </p:spPr>
        <p:txBody>
          <a:bodyPr wrap="square">
            <a:spAutoFit/>
          </a:bodyPr>
          <a:lstStyle/>
          <a:p>
            <a:pPr algn="ctr"/>
            <a:r>
              <a:rPr lang="en-GB" sz="1400" b="1" dirty="0">
                <a:solidFill>
                  <a:srgbClr val="FFFFFF"/>
                </a:solidFill>
                <a:latin typeface="Verdana" panose="020B0604030504040204" pitchFamily="34" charset="0"/>
                <a:ea typeface="MS Mincho" panose="02020609040205080304" pitchFamily="49" charset="-128"/>
                <a:cs typeface="Times New Roman" panose="02020603050405020304" pitchFamily="18" charset="0"/>
              </a:rPr>
              <a:t>COLLECTIVE LEADERSHIP FOR SAFETY SKILLS</a:t>
            </a:r>
            <a:endParaRPr lang="en-IE" sz="1400" dirty="0"/>
          </a:p>
        </p:txBody>
      </p:sp>
      <p:pic>
        <p:nvPicPr>
          <p:cNvPr id="13" name="Picture 12">
            <a:extLst>
              <a:ext uri="{FF2B5EF4-FFF2-40B4-BE49-F238E27FC236}">
                <a16:creationId xmlns:a16="http://schemas.microsoft.com/office/drawing/2014/main" id="{2ED0032F-4E34-4342-A941-5AA3E10E3D7B}"/>
              </a:ext>
            </a:extLst>
          </p:cNvPr>
          <p:cNvPicPr>
            <a:picLocks noChangeAspect="1"/>
          </p:cNvPicPr>
          <p:nvPr/>
        </p:nvPicPr>
        <p:blipFill rotWithShape="1">
          <a:blip r:embed="rId3">
            <a:extLst>
              <a:ext uri="{28A0092B-C50C-407E-A947-70E740481C1C}">
                <a14:useLocalDpi xmlns:a14="http://schemas.microsoft.com/office/drawing/2010/main" val="0"/>
              </a:ext>
            </a:extLst>
          </a:blip>
          <a:srcRect/>
          <a:stretch/>
        </p:blipFill>
        <p:spPr>
          <a:xfrm>
            <a:off x="2621280" y="5141785"/>
            <a:ext cx="920912" cy="500230"/>
          </a:xfrm>
          <a:prstGeom prst="rect">
            <a:avLst/>
          </a:prstGeom>
          <a:solidFill>
            <a:srgbClr val="3864B2"/>
          </a:solidFill>
        </p:spPr>
      </p:pic>
    </p:spTree>
    <p:extLst>
      <p:ext uri="{BB962C8B-B14F-4D97-AF65-F5344CB8AC3E}">
        <p14:creationId xmlns:p14="http://schemas.microsoft.com/office/powerpoint/2010/main" val="12830123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9CCCF6-08B7-4E00-969C-E996A806359E}"/>
              </a:ext>
            </a:extLst>
          </p:cNvPr>
          <p:cNvSpPr>
            <a:spLocks noGrp="1"/>
          </p:cNvSpPr>
          <p:nvPr>
            <p:ph type="title"/>
          </p:nvPr>
        </p:nvSpPr>
        <p:spPr/>
        <p:txBody>
          <a:bodyPr>
            <a:normAutofit/>
          </a:bodyPr>
          <a:lstStyle/>
          <a:p>
            <a:r>
              <a:rPr lang="en-IE" sz="4000" b="1" dirty="0"/>
              <a:t>Collective responsibility</a:t>
            </a:r>
          </a:p>
        </p:txBody>
      </p:sp>
      <p:sp>
        <p:nvSpPr>
          <p:cNvPr id="3" name="Content Placeholder 2">
            <a:extLst>
              <a:ext uri="{FF2B5EF4-FFF2-40B4-BE49-F238E27FC236}">
                <a16:creationId xmlns:a16="http://schemas.microsoft.com/office/drawing/2014/main" id="{0798A762-4D0C-4216-802C-41C12B24FBDF}"/>
              </a:ext>
            </a:extLst>
          </p:cNvPr>
          <p:cNvSpPr>
            <a:spLocks noGrp="1"/>
          </p:cNvSpPr>
          <p:nvPr>
            <p:ph idx="1"/>
          </p:nvPr>
        </p:nvSpPr>
        <p:spPr/>
        <p:txBody>
          <a:bodyPr/>
          <a:lstStyle/>
          <a:p>
            <a:r>
              <a:rPr lang="en-IE" b="1" dirty="0"/>
              <a:t>Collective responsibility </a:t>
            </a:r>
            <a:r>
              <a:rPr lang="en-IE" dirty="0"/>
              <a:t>is the notion that if each individual in a team can effect the team’s results, we can attribute the successes and failures of the team to every individual. </a:t>
            </a:r>
          </a:p>
          <a:p>
            <a:pPr marL="0" indent="0">
              <a:buNone/>
            </a:pPr>
            <a:endParaRPr lang="en-IE" sz="1000" dirty="0"/>
          </a:p>
          <a:p>
            <a:r>
              <a:rPr lang="en-IE" b="1" dirty="0"/>
              <a:t>Collective responsibility </a:t>
            </a:r>
            <a:r>
              <a:rPr lang="en-IE" dirty="0"/>
              <a:t>asserts that if an error occurs or a patient is harmed each individual involved—including patients, healthcare professionals and managers—is responsible for that failure. </a:t>
            </a:r>
          </a:p>
          <a:p>
            <a:pPr marL="0" indent="0">
              <a:buNone/>
            </a:pPr>
            <a:endParaRPr lang="en-IE" sz="1000" dirty="0"/>
          </a:p>
          <a:p>
            <a:r>
              <a:rPr lang="en-IE" dirty="0"/>
              <a:t>This sense of </a:t>
            </a:r>
            <a:r>
              <a:rPr lang="en-IE" b="1" dirty="0"/>
              <a:t>collective responsibility </a:t>
            </a:r>
            <a:r>
              <a:rPr lang="en-IE" dirty="0"/>
              <a:t>improves patient safety and helps to build a culture of safety in healthcare systems.</a:t>
            </a:r>
          </a:p>
          <a:p>
            <a:endParaRPr lang="en-IE" dirty="0"/>
          </a:p>
        </p:txBody>
      </p:sp>
      <p:sp>
        <p:nvSpPr>
          <p:cNvPr id="4" name="Rectangle 3">
            <a:extLst>
              <a:ext uri="{FF2B5EF4-FFF2-40B4-BE49-F238E27FC236}">
                <a16:creationId xmlns:a16="http://schemas.microsoft.com/office/drawing/2014/main" id="{E847AAF7-6909-4A2D-B7A7-6C3BBD1BEAE8}"/>
              </a:ext>
            </a:extLst>
          </p:cNvPr>
          <p:cNvSpPr/>
          <p:nvPr/>
        </p:nvSpPr>
        <p:spPr>
          <a:xfrm>
            <a:off x="10596880" y="230188"/>
            <a:ext cx="1595120" cy="638965"/>
          </a:xfrm>
          <a:prstGeom prst="rect">
            <a:avLst/>
          </a:prstGeom>
          <a:solidFill>
            <a:srgbClr val="3864B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dirty="0"/>
          </a:p>
        </p:txBody>
      </p:sp>
      <p:pic>
        <p:nvPicPr>
          <p:cNvPr id="5" name="Picture 4">
            <a:extLst>
              <a:ext uri="{FF2B5EF4-FFF2-40B4-BE49-F238E27FC236}">
                <a16:creationId xmlns:a16="http://schemas.microsoft.com/office/drawing/2014/main" id="{3F4667E2-F184-4527-8693-C4B8078AF583}"/>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10891520" y="299555"/>
            <a:ext cx="920912" cy="500230"/>
          </a:xfrm>
          <a:prstGeom prst="rect">
            <a:avLst/>
          </a:prstGeom>
          <a:solidFill>
            <a:srgbClr val="3864B2"/>
          </a:solidFill>
        </p:spPr>
      </p:pic>
    </p:spTree>
    <p:extLst>
      <p:ext uri="{BB962C8B-B14F-4D97-AF65-F5344CB8AC3E}">
        <p14:creationId xmlns:p14="http://schemas.microsoft.com/office/powerpoint/2010/main" val="12877626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637068-BA3C-4D6B-8CD2-34AD7B88DEF0}"/>
              </a:ext>
            </a:extLst>
          </p:cNvPr>
          <p:cNvSpPr>
            <a:spLocks noGrp="1"/>
          </p:cNvSpPr>
          <p:nvPr>
            <p:ph type="title"/>
          </p:nvPr>
        </p:nvSpPr>
        <p:spPr/>
        <p:txBody>
          <a:bodyPr>
            <a:normAutofit/>
          </a:bodyPr>
          <a:lstStyle/>
          <a:p>
            <a:r>
              <a:rPr lang="en-IE" sz="4000" b="1" dirty="0"/>
              <a:t>Collectively Identifying the causes of errors</a:t>
            </a:r>
          </a:p>
        </p:txBody>
      </p:sp>
      <p:sp>
        <p:nvSpPr>
          <p:cNvPr id="3" name="Content Placeholder 2">
            <a:extLst>
              <a:ext uri="{FF2B5EF4-FFF2-40B4-BE49-F238E27FC236}">
                <a16:creationId xmlns:a16="http://schemas.microsoft.com/office/drawing/2014/main" id="{28DFA256-8B95-472B-BB3F-760B3367D22E}"/>
              </a:ext>
            </a:extLst>
          </p:cNvPr>
          <p:cNvSpPr>
            <a:spLocks noGrp="1"/>
          </p:cNvSpPr>
          <p:nvPr>
            <p:ph idx="1"/>
          </p:nvPr>
        </p:nvSpPr>
        <p:spPr/>
        <p:txBody>
          <a:bodyPr>
            <a:normAutofit fontScale="92500" lnSpcReduction="10000"/>
          </a:bodyPr>
          <a:lstStyle/>
          <a:p>
            <a:pPr marL="0" indent="0">
              <a:buNone/>
            </a:pPr>
            <a:r>
              <a:rPr lang="en-IE" b="1" dirty="0"/>
              <a:t>Biases in seeking causes</a:t>
            </a:r>
            <a:endParaRPr lang="en-IE" dirty="0"/>
          </a:p>
          <a:p>
            <a:pPr marL="0" indent="0">
              <a:buNone/>
            </a:pPr>
            <a:r>
              <a:rPr lang="en-IE" dirty="0"/>
              <a:t>People have cognitive biases that prevent them from seeing causes. </a:t>
            </a:r>
          </a:p>
          <a:p>
            <a:pPr marL="0" indent="0">
              <a:buNone/>
            </a:pPr>
            <a:r>
              <a:rPr lang="en-IE" dirty="0"/>
              <a:t>Some examples:</a:t>
            </a:r>
          </a:p>
          <a:p>
            <a:r>
              <a:rPr lang="en-IE" i="1" dirty="0"/>
              <a:t>Confirmation bias</a:t>
            </a:r>
            <a:r>
              <a:rPr lang="en-IE" dirty="0"/>
              <a:t> prefers causes that agree with our initial assumptions. </a:t>
            </a:r>
          </a:p>
          <a:p>
            <a:r>
              <a:rPr lang="en-IE" i="1" dirty="0"/>
              <a:t>Ingroup bias</a:t>
            </a:r>
            <a:r>
              <a:rPr lang="en-IE" dirty="0"/>
              <a:t> prefers causes that implicate people outside our close associates. </a:t>
            </a:r>
          </a:p>
          <a:p>
            <a:r>
              <a:rPr lang="en-IE" i="1" dirty="0"/>
              <a:t>Sunk cost bias</a:t>
            </a:r>
            <a:r>
              <a:rPr lang="en-IE" dirty="0"/>
              <a:t> shuns causes that involve expensive investments. </a:t>
            </a:r>
          </a:p>
          <a:p>
            <a:r>
              <a:rPr lang="en-IE" i="1" dirty="0"/>
              <a:t>Recency illusion</a:t>
            </a:r>
            <a:r>
              <a:rPr lang="en-IE" dirty="0"/>
              <a:t> can prefer causes that have become recently visible, but were present and hidden before. </a:t>
            </a:r>
          </a:p>
          <a:p>
            <a:r>
              <a:rPr lang="en-IE" i="1" dirty="0"/>
              <a:t>The bandwagon effect</a:t>
            </a:r>
            <a:r>
              <a:rPr lang="en-IE" dirty="0"/>
              <a:t> prefers causes that other people mention.</a:t>
            </a:r>
          </a:p>
          <a:p>
            <a:endParaRPr lang="en-IE" dirty="0"/>
          </a:p>
        </p:txBody>
      </p:sp>
      <p:sp>
        <p:nvSpPr>
          <p:cNvPr id="4" name="Rectangle 3">
            <a:extLst>
              <a:ext uri="{FF2B5EF4-FFF2-40B4-BE49-F238E27FC236}">
                <a16:creationId xmlns:a16="http://schemas.microsoft.com/office/drawing/2014/main" id="{C08AE33E-459C-4B0A-B118-3DF05428D110}"/>
              </a:ext>
            </a:extLst>
          </p:cNvPr>
          <p:cNvSpPr/>
          <p:nvPr/>
        </p:nvSpPr>
        <p:spPr>
          <a:xfrm>
            <a:off x="10596880" y="230188"/>
            <a:ext cx="1595120" cy="638965"/>
          </a:xfrm>
          <a:prstGeom prst="rect">
            <a:avLst/>
          </a:prstGeom>
          <a:solidFill>
            <a:srgbClr val="3864B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dirty="0"/>
          </a:p>
        </p:txBody>
      </p:sp>
      <p:pic>
        <p:nvPicPr>
          <p:cNvPr id="5" name="Picture 4">
            <a:extLst>
              <a:ext uri="{FF2B5EF4-FFF2-40B4-BE49-F238E27FC236}">
                <a16:creationId xmlns:a16="http://schemas.microsoft.com/office/drawing/2014/main" id="{EC418A32-6E95-44C1-BEEE-CF3E8D5F2322}"/>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10891520" y="299555"/>
            <a:ext cx="920912" cy="500230"/>
          </a:xfrm>
          <a:prstGeom prst="rect">
            <a:avLst/>
          </a:prstGeom>
          <a:solidFill>
            <a:srgbClr val="3864B2"/>
          </a:solidFill>
        </p:spPr>
      </p:pic>
    </p:spTree>
    <p:extLst>
      <p:ext uri="{BB962C8B-B14F-4D97-AF65-F5344CB8AC3E}">
        <p14:creationId xmlns:p14="http://schemas.microsoft.com/office/powerpoint/2010/main" val="23940912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C1A34-AB9A-4FE4-A00F-A3CB93416C87}"/>
              </a:ext>
            </a:extLst>
          </p:cNvPr>
          <p:cNvSpPr>
            <a:spLocks noGrp="1"/>
          </p:cNvSpPr>
          <p:nvPr>
            <p:ph type="title"/>
          </p:nvPr>
        </p:nvSpPr>
        <p:spPr/>
        <p:txBody>
          <a:bodyPr>
            <a:normAutofit/>
          </a:bodyPr>
          <a:lstStyle/>
          <a:p>
            <a:r>
              <a:rPr lang="en-IE" sz="4000" b="1" dirty="0"/>
              <a:t>T-shaped professionals</a:t>
            </a:r>
          </a:p>
        </p:txBody>
      </p:sp>
      <p:sp>
        <p:nvSpPr>
          <p:cNvPr id="3" name="Content Placeholder 2">
            <a:extLst>
              <a:ext uri="{FF2B5EF4-FFF2-40B4-BE49-F238E27FC236}">
                <a16:creationId xmlns:a16="http://schemas.microsoft.com/office/drawing/2014/main" id="{079A28D8-2CB4-47DC-93A8-121215B9057D}"/>
              </a:ext>
            </a:extLst>
          </p:cNvPr>
          <p:cNvSpPr>
            <a:spLocks noGrp="1"/>
          </p:cNvSpPr>
          <p:nvPr>
            <p:ph idx="1"/>
          </p:nvPr>
        </p:nvSpPr>
        <p:spPr/>
        <p:txBody>
          <a:bodyPr>
            <a:normAutofit lnSpcReduction="10000"/>
          </a:bodyPr>
          <a:lstStyle/>
          <a:p>
            <a:r>
              <a:rPr lang="en-IE" dirty="0"/>
              <a:t>Collective responsibility motivates the development of broadly skilled colleagues. </a:t>
            </a:r>
          </a:p>
          <a:p>
            <a:pPr marL="0" indent="0">
              <a:buNone/>
            </a:pPr>
            <a:endParaRPr lang="en-IE" sz="500" dirty="0"/>
          </a:p>
          <a:p>
            <a:r>
              <a:rPr lang="en-IE" dirty="0"/>
              <a:t>The concept of T-shaped professionals </a:t>
            </a:r>
            <a:r>
              <a:rPr lang="en-US" dirty="0"/>
              <a:t>or T-shaped skills </a:t>
            </a:r>
            <a:r>
              <a:rPr lang="en-IE" dirty="0"/>
              <a:t>is one where </a:t>
            </a:r>
            <a:r>
              <a:rPr lang="en-US" dirty="0"/>
              <a:t>the vertical bar on the </a:t>
            </a:r>
            <a:r>
              <a:rPr lang="en-US" i="1" dirty="0"/>
              <a:t>T </a:t>
            </a:r>
            <a:r>
              <a:rPr lang="en-US" dirty="0"/>
              <a:t>represents the depth of related skills and expertise in a single field or discipline,  whereas the horizontal bar is the ability to collaborate across disciplines with experts in other areas and to apply knowledge in areas of expertise other than one's own. </a:t>
            </a:r>
          </a:p>
          <a:p>
            <a:pPr marL="0" indent="0">
              <a:buNone/>
            </a:pPr>
            <a:endParaRPr lang="en-US" sz="500" dirty="0"/>
          </a:p>
          <a:p>
            <a:r>
              <a:rPr lang="en-IE" u="sng" dirty="0">
                <a:hlinkClick r:id="rId2">
                  <a:extLst>
                    <a:ext uri="{A12FA001-AC4F-418D-AE19-62706E023703}">
                      <ahyp:hlinkClr xmlns:ahyp="http://schemas.microsoft.com/office/drawing/2018/hyperlinkcolor" val="tx"/>
                    </a:ext>
                  </a:extLst>
                </a:hlinkClick>
              </a:rPr>
              <a:t>T-shaped professionals</a:t>
            </a:r>
            <a:r>
              <a:rPr lang="en-IE" dirty="0"/>
              <a:t> have well-developed specialty skills and broad capabilities in other areas. Broader skills in a group</a:t>
            </a:r>
            <a:r>
              <a:rPr lang="en-US" dirty="0"/>
              <a:t> are important for taking collective responsibility</a:t>
            </a:r>
            <a:endParaRPr lang="en-IE" dirty="0"/>
          </a:p>
        </p:txBody>
      </p:sp>
      <p:sp>
        <p:nvSpPr>
          <p:cNvPr id="4" name="Rectangle 3">
            <a:extLst>
              <a:ext uri="{FF2B5EF4-FFF2-40B4-BE49-F238E27FC236}">
                <a16:creationId xmlns:a16="http://schemas.microsoft.com/office/drawing/2014/main" id="{403152A3-966D-4F91-87A7-B32F9B178D47}"/>
              </a:ext>
            </a:extLst>
          </p:cNvPr>
          <p:cNvSpPr/>
          <p:nvPr/>
        </p:nvSpPr>
        <p:spPr>
          <a:xfrm rot="1264095">
            <a:off x="8551374" y="458808"/>
            <a:ext cx="2352496" cy="1200329"/>
          </a:xfrm>
          <a:prstGeom prst="rect">
            <a:avLst/>
          </a:prstGeom>
          <a:noFill/>
        </p:spPr>
        <p:txBody>
          <a:bodyPr wrap="square" lIns="91440" tIns="45720" rIns="91440" bIns="45720">
            <a:spAutoFit/>
          </a:bodyPr>
          <a:lstStyle/>
          <a:p>
            <a:pPr algn="ctr"/>
            <a:r>
              <a:rPr lang="en-IE" sz="72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T</a:t>
            </a:r>
            <a:endParaRPr lang="en-IE"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
        <p:nvSpPr>
          <p:cNvPr id="5" name="Rectangle 4">
            <a:extLst>
              <a:ext uri="{FF2B5EF4-FFF2-40B4-BE49-F238E27FC236}">
                <a16:creationId xmlns:a16="http://schemas.microsoft.com/office/drawing/2014/main" id="{975666A2-A7DF-490A-9EAC-2CD86CF91CFC}"/>
              </a:ext>
            </a:extLst>
          </p:cNvPr>
          <p:cNvSpPr/>
          <p:nvPr/>
        </p:nvSpPr>
        <p:spPr>
          <a:xfrm>
            <a:off x="10596880" y="230188"/>
            <a:ext cx="1595120" cy="638965"/>
          </a:xfrm>
          <a:prstGeom prst="rect">
            <a:avLst/>
          </a:prstGeom>
          <a:solidFill>
            <a:srgbClr val="3864B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dirty="0"/>
          </a:p>
        </p:txBody>
      </p:sp>
      <p:pic>
        <p:nvPicPr>
          <p:cNvPr id="6" name="Picture 5">
            <a:extLst>
              <a:ext uri="{FF2B5EF4-FFF2-40B4-BE49-F238E27FC236}">
                <a16:creationId xmlns:a16="http://schemas.microsoft.com/office/drawing/2014/main" id="{16D95EE5-5F8B-4DE4-BE90-F7A16E930EC8}"/>
              </a:ext>
            </a:extLst>
          </p:cNvPr>
          <p:cNvPicPr>
            <a:picLocks noChangeAspect="1"/>
          </p:cNvPicPr>
          <p:nvPr/>
        </p:nvPicPr>
        <p:blipFill rotWithShape="1">
          <a:blip r:embed="rId3">
            <a:extLst>
              <a:ext uri="{28A0092B-C50C-407E-A947-70E740481C1C}">
                <a14:useLocalDpi xmlns:a14="http://schemas.microsoft.com/office/drawing/2010/main" val="0"/>
              </a:ext>
            </a:extLst>
          </a:blip>
          <a:srcRect/>
          <a:stretch/>
        </p:blipFill>
        <p:spPr>
          <a:xfrm>
            <a:off x="10891520" y="299555"/>
            <a:ext cx="920912" cy="500230"/>
          </a:xfrm>
          <a:prstGeom prst="rect">
            <a:avLst/>
          </a:prstGeom>
          <a:solidFill>
            <a:srgbClr val="3864B2"/>
          </a:solidFill>
        </p:spPr>
      </p:pic>
    </p:spTree>
    <p:extLst>
      <p:ext uri="{BB962C8B-B14F-4D97-AF65-F5344CB8AC3E}">
        <p14:creationId xmlns:p14="http://schemas.microsoft.com/office/powerpoint/2010/main" val="10669687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D380B6-FF96-4A83-A8DC-6F9F29240A66}"/>
              </a:ext>
            </a:extLst>
          </p:cNvPr>
          <p:cNvSpPr>
            <a:spLocks noGrp="1"/>
          </p:cNvSpPr>
          <p:nvPr>
            <p:ph type="title"/>
          </p:nvPr>
        </p:nvSpPr>
        <p:spPr/>
        <p:txBody>
          <a:bodyPr>
            <a:normAutofit/>
          </a:bodyPr>
          <a:lstStyle/>
          <a:p>
            <a:r>
              <a:rPr lang="en-IE" sz="3600" b="1" dirty="0"/>
              <a:t>Safety Skills and Competencies</a:t>
            </a:r>
            <a:endParaRPr lang="en-IE" sz="3600" dirty="0"/>
          </a:p>
        </p:txBody>
      </p:sp>
      <p:graphicFrame>
        <p:nvGraphicFramePr>
          <p:cNvPr id="4" name="Content Placeholder 3">
            <a:extLst>
              <a:ext uri="{FF2B5EF4-FFF2-40B4-BE49-F238E27FC236}">
                <a16:creationId xmlns:a16="http://schemas.microsoft.com/office/drawing/2014/main" id="{DC97D5F5-3840-4203-B819-C2E8ADC16A08}"/>
              </a:ext>
            </a:extLst>
          </p:cNvPr>
          <p:cNvGraphicFramePr>
            <a:graphicFrameLocks noGrp="1"/>
          </p:cNvGraphicFramePr>
          <p:nvPr>
            <p:ph idx="1"/>
            <p:extLst>
              <p:ext uri="{D42A27DB-BD31-4B8C-83A1-F6EECF244321}">
                <p14:modId xmlns:p14="http://schemas.microsoft.com/office/powerpoint/2010/main" val="4539846"/>
              </p:ext>
            </p:extLst>
          </p:nvPr>
        </p:nvGraphicFramePr>
        <p:xfrm>
          <a:off x="838200" y="1825625"/>
          <a:ext cx="10515600" cy="3092519"/>
        </p:xfrm>
        <a:graphic>
          <a:graphicData uri="http://schemas.openxmlformats.org/drawingml/2006/table">
            <a:tbl>
              <a:tblPr firstRow="1" bandRow="1">
                <a:tableStyleId>{5C22544A-7EE6-4342-B048-85BDC9FD1C3A}</a:tableStyleId>
              </a:tblPr>
              <a:tblGrid>
                <a:gridCol w="10515600">
                  <a:extLst>
                    <a:ext uri="{9D8B030D-6E8A-4147-A177-3AD203B41FA5}">
                      <a16:colId xmlns:a16="http://schemas.microsoft.com/office/drawing/2014/main" val="2226491417"/>
                    </a:ext>
                  </a:extLst>
                </a:gridCol>
              </a:tblGrid>
              <a:tr h="402604">
                <a:tc>
                  <a:txBody>
                    <a:bodyPr/>
                    <a:lstStyle/>
                    <a:p>
                      <a:pPr algn="ctr"/>
                      <a:r>
                        <a:rPr lang="en-IE" sz="2400" dirty="0"/>
                        <a:t>The Six Domains of Safety Competencies</a:t>
                      </a:r>
                    </a:p>
                  </a:txBody>
                  <a:tcPr/>
                </a:tc>
                <a:extLst>
                  <a:ext uri="{0D108BD9-81ED-4DB2-BD59-A6C34878D82A}">
                    <a16:rowId xmlns:a16="http://schemas.microsoft.com/office/drawing/2014/main" val="2323038199"/>
                  </a:ext>
                </a:extLst>
              </a:tr>
              <a:tr h="2635319">
                <a:tc>
                  <a:txBody>
                    <a:bodyPr/>
                    <a:lstStyle/>
                    <a:p>
                      <a:pPr marL="342900" indent="-342900">
                        <a:buAutoNum type="arabicPeriod"/>
                      </a:pPr>
                      <a:r>
                        <a:rPr lang="en-IE" sz="2400" dirty="0"/>
                        <a:t>Contribute to a culture of patient safety</a:t>
                      </a:r>
                    </a:p>
                    <a:p>
                      <a:pPr marL="342900" indent="-342900">
                        <a:buAutoNum type="arabicPeriod"/>
                      </a:pPr>
                      <a:r>
                        <a:rPr lang="en-IE" sz="2400" dirty="0"/>
                        <a:t>Work in teams for patient safety</a:t>
                      </a:r>
                    </a:p>
                    <a:p>
                      <a:pPr marL="342900" indent="-342900">
                        <a:buAutoNum type="arabicPeriod"/>
                      </a:pPr>
                      <a:r>
                        <a:rPr lang="en-IE" sz="2400" dirty="0"/>
                        <a:t>Communicate effectively for patient safety</a:t>
                      </a:r>
                    </a:p>
                    <a:p>
                      <a:pPr marL="342900" indent="-342900">
                        <a:buAutoNum type="arabicPeriod"/>
                      </a:pPr>
                      <a:r>
                        <a:rPr lang="en-IE" sz="2400" dirty="0"/>
                        <a:t>Manage safety risks</a:t>
                      </a:r>
                    </a:p>
                    <a:p>
                      <a:pPr marL="342900" indent="-342900">
                        <a:buAutoNum type="arabicPeriod"/>
                      </a:pPr>
                      <a:r>
                        <a:rPr lang="en-IE" sz="2400" dirty="0"/>
                        <a:t>Optimise human and environmental factors</a:t>
                      </a:r>
                    </a:p>
                    <a:p>
                      <a:pPr marL="342900" indent="-342900">
                        <a:buAutoNum type="arabicPeriod"/>
                      </a:pPr>
                      <a:r>
                        <a:rPr lang="en-IE" sz="2400" dirty="0"/>
                        <a:t>Recognise, respond to and disclose adverse events</a:t>
                      </a:r>
                      <a:endParaRPr lang="en-IE" dirty="0"/>
                    </a:p>
                  </a:txBody>
                  <a:tcPr/>
                </a:tc>
                <a:extLst>
                  <a:ext uri="{0D108BD9-81ED-4DB2-BD59-A6C34878D82A}">
                    <a16:rowId xmlns:a16="http://schemas.microsoft.com/office/drawing/2014/main" val="2225694151"/>
                  </a:ext>
                </a:extLst>
              </a:tr>
            </a:tbl>
          </a:graphicData>
        </a:graphic>
      </p:graphicFrame>
      <p:sp>
        <p:nvSpPr>
          <p:cNvPr id="5" name="TextBox 4">
            <a:extLst>
              <a:ext uri="{FF2B5EF4-FFF2-40B4-BE49-F238E27FC236}">
                <a16:creationId xmlns:a16="http://schemas.microsoft.com/office/drawing/2014/main" id="{30517E4C-50DF-403A-B42B-8BE9B6C33089}"/>
              </a:ext>
            </a:extLst>
          </p:cNvPr>
          <p:cNvSpPr txBox="1"/>
          <p:nvPr/>
        </p:nvSpPr>
        <p:spPr>
          <a:xfrm>
            <a:off x="397565" y="6169709"/>
            <a:ext cx="11289546" cy="646331"/>
          </a:xfrm>
          <a:prstGeom prst="rect">
            <a:avLst/>
          </a:prstGeom>
          <a:noFill/>
        </p:spPr>
        <p:txBody>
          <a:bodyPr wrap="square" rtlCol="0">
            <a:spAutoFit/>
          </a:bodyPr>
          <a:lstStyle/>
          <a:p>
            <a:r>
              <a:rPr lang="en-IE" i="1" dirty="0"/>
              <a:t>Ref</a:t>
            </a:r>
            <a:r>
              <a:rPr lang="en-IE" dirty="0"/>
              <a:t>: Ginsburg L, Castel E, </a:t>
            </a:r>
            <a:r>
              <a:rPr lang="en-IE" dirty="0" err="1"/>
              <a:t>Tregunno</a:t>
            </a:r>
            <a:r>
              <a:rPr lang="en-IE" dirty="0"/>
              <a:t> D</a:t>
            </a:r>
            <a:r>
              <a:rPr lang="en-IE" i="1" dirty="0"/>
              <a:t>, et al. </a:t>
            </a:r>
            <a:r>
              <a:rPr lang="en-IE" dirty="0"/>
              <a:t>The H-PEPSS: an instrument to measure health professionals' perceptions of patient safety competence at entry into practice. </a:t>
            </a:r>
            <a:r>
              <a:rPr lang="en-IE" i="1" dirty="0"/>
              <a:t>BMJ Qual </a:t>
            </a:r>
            <a:r>
              <a:rPr lang="en-IE" i="1" dirty="0" err="1"/>
              <a:t>Saf</a:t>
            </a:r>
            <a:r>
              <a:rPr lang="en-IE" i="1" dirty="0"/>
              <a:t> </a:t>
            </a:r>
            <a:r>
              <a:rPr lang="en-IE" dirty="0"/>
              <a:t>2012;</a:t>
            </a:r>
            <a:r>
              <a:rPr lang="en-IE" b="1" dirty="0"/>
              <a:t>21:</a:t>
            </a:r>
            <a:r>
              <a:rPr lang="en-IE" dirty="0"/>
              <a:t>676-684.</a:t>
            </a:r>
          </a:p>
        </p:txBody>
      </p:sp>
      <p:sp>
        <p:nvSpPr>
          <p:cNvPr id="6" name="Rectangle 5">
            <a:extLst>
              <a:ext uri="{FF2B5EF4-FFF2-40B4-BE49-F238E27FC236}">
                <a16:creationId xmlns:a16="http://schemas.microsoft.com/office/drawing/2014/main" id="{CF40EFA9-F24E-475F-8FFD-318DBEE1222B}"/>
              </a:ext>
            </a:extLst>
          </p:cNvPr>
          <p:cNvSpPr/>
          <p:nvPr/>
        </p:nvSpPr>
        <p:spPr>
          <a:xfrm>
            <a:off x="10596880" y="230188"/>
            <a:ext cx="1595120" cy="638965"/>
          </a:xfrm>
          <a:prstGeom prst="rect">
            <a:avLst/>
          </a:prstGeom>
          <a:solidFill>
            <a:srgbClr val="3864B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dirty="0"/>
          </a:p>
        </p:txBody>
      </p:sp>
      <p:pic>
        <p:nvPicPr>
          <p:cNvPr id="7" name="Picture 6">
            <a:extLst>
              <a:ext uri="{FF2B5EF4-FFF2-40B4-BE49-F238E27FC236}">
                <a16:creationId xmlns:a16="http://schemas.microsoft.com/office/drawing/2014/main" id="{46861DA3-B2B3-437D-AB53-620C9C7BEAD3}"/>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10891520" y="299555"/>
            <a:ext cx="920912" cy="500230"/>
          </a:xfrm>
          <a:prstGeom prst="rect">
            <a:avLst/>
          </a:prstGeom>
          <a:solidFill>
            <a:srgbClr val="3864B2"/>
          </a:solidFill>
        </p:spPr>
      </p:pic>
    </p:spTree>
    <p:extLst>
      <p:ext uri="{BB962C8B-B14F-4D97-AF65-F5344CB8AC3E}">
        <p14:creationId xmlns:p14="http://schemas.microsoft.com/office/powerpoint/2010/main" val="26416626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729ED1CF-E087-4FC8-B5AA-A25412C96F9B}"/>
              </a:ext>
            </a:extLst>
          </p:cNvPr>
          <p:cNvGraphicFramePr>
            <a:graphicFrameLocks noGrp="1"/>
          </p:cNvGraphicFramePr>
          <p:nvPr>
            <p:extLst>
              <p:ext uri="{D42A27DB-BD31-4B8C-83A1-F6EECF244321}">
                <p14:modId xmlns:p14="http://schemas.microsoft.com/office/powerpoint/2010/main" val="2481585725"/>
              </p:ext>
            </p:extLst>
          </p:nvPr>
        </p:nvGraphicFramePr>
        <p:xfrm>
          <a:off x="432004" y="72581"/>
          <a:ext cx="11327992" cy="6683032"/>
        </p:xfrm>
        <a:graphic>
          <a:graphicData uri="http://schemas.openxmlformats.org/drawingml/2006/table">
            <a:tbl>
              <a:tblPr firstRow="1" firstCol="1" bandRow="1">
                <a:tableStyleId>{5C22544A-7EE6-4342-B048-85BDC9FD1C3A}</a:tableStyleId>
              </a:tblPr>
              <a:tblGrid>
                <a:gridCol w="2360892">
                  <a:extLst>
                    <a:ext uri="{9D8B030D-6E8A-4147-A177-3AD203B41FA5}">
                      <a16:colId xmlns:a16="http://schemas.microsoft.com/office/drawing/2014/main" val="3347859418"/>
                    </a:ext>
                  </a:extLst>
                </a:gridCol>
                <a:gridCol w="6770552">
                  <a:extLst>
                    <a:ext uri="{9D8B030D-6E8A-4147-A177-3AD203B41FA5}">
                      <a16:colId xmlns:a16="http://schemas.microsoft.com/office/drawing/2014/main" val="2380282467"/>
                    </a:ext>
                  </a:extLst>
                </a:gridCol>
                <a:gridCol w="1143000">
                  <a:extLst>
                    <a:ext uri="{9D8B030D-6E8A-4147-A177-3AD203B41FA5}">
                      <a16:colId xmlns:a16="http://schemas.microsoft.com/office/drawing/2014/main" val="1539580480"/>
                    </a:ext>
                  </a:extLst>
                </a:gridCol>
                <a:gridCol w="1053548">
                  <a:extLst>
                    <a:ext uri="{9D8B030D-6E8A-4147-A177-3AD203B41FA5}">
                      <a16:colId xmlns:a16="http://schemas.microsoft.com/office/drawing/2014/main" val="3675521640"/>
                    </a:ext>
                  </a:extLst>
                </a:gridCol>
              </a:tblGrid>
              <a:tr h="558309">
                <a:tc>
                  <a:txBody>
                    <a:bodyPr/>
                    <a:lstStyle/>
                    <a:p>
                      <a:pPr algn="ctr">
                        <a:lnSpc>
                          <a:spcPct val="107000"/>
                        </a:lnSpc>
                        <a:spcAft>
                          <a:spcPts val="0"/>
                        </a:spcAft>
                      </a:pPr>
                      <a:r>
                        <a:rPr lang="en-US" sz="1800" dirty="0">
                          <a:effectLst/>
                          <a:latin typeface="Verdana" panose="020B0604030504040204" pitchFamily="34" charset="0"/>
                          <a:ea typeface="Verdana" panose="020B0604030504040204" pitchFamily="34" charset="0"/>
                          <a:cs typeface="Verdana" panose="020B0604030504040204" pitchFamily="34" charset="0"/>
                        </a:rPr>
                        <a:t>Factor</a:t>
                      </a:r>
                      <a:endParaRPr lang="en-IE" sz="2000" dirty="0">
                        <a:effectLst/>
                        <a:latin typeface="Verdana" panose="020B0604030504040204" pitchFamily="34" charset="0"/>
                        <a:ea typeface="Verdana" panose="020B0604030504040204" pitchFamily="34" charset="0"/>
                        <a:cs typeface="Verdana" panose="020B0604030504040204" pitchFamily="34" charset="0"/>
                      </a:endParaRPr>
                    </a:p>
                  </a:txBody>
                  <a:tcPr marL="49289" marR="49289" marT="0" marB="0" anchor="ctr">
                    <a:lnL w="12700" cap="flat" cmpd="sng" algn="ctr">
                      <a:solidFill>
                        <a:srgbClr val="002060"/>
                      </a:solidFill>
                      <a:prstDash val="solid"/>
                      <a:round/>
                      <a:headEnd type="none" w="med" len="med"/>
                      <a:tailEnd type="none" w="med" len="med"/>
                    </a:lnL>
                    <a:lnT w="12700" cap="flat" cmpd="sng" algn="ctr">
                      <a:solidFill>
                        <a:srgbClr val="002060"/>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ctr">
                        <a:lnSpc>
                          <a:spcPct val="107000"/>
                        </a:lnSpc>
                        <a:spcAft>
                          <a:spcPts val="0"/>
                        </a:spcAft>
                      </a:pPr>
                      <a:r>
                        <a:rPr lang="en-US" sz="1800" dirty="0">
                          <a:effectLst/>
                          <a:latin typeface="Verdana" panose="020B0604030504040204" pitchFamily="34" charset="0"/>
                          <a:ea typeface="Verdana" panose="020B0604030504040204" pitchFamily="34" charset="0"/>
                          <a:cs typeface="Verdana" panose="020B0604030504040204" pitchFamily="34" charset="0"/>
                        </a:rPr>
                        <a:t>Item</a:t>
                      </a:r>
                      <a:endParaRPr lang="en-IE" sz="1800" dirty="0">
                        <a:effectLst/>
                        <a:latin typeface="Verdana" panose="020B0604030504040204" pitchFamily="34" charset="0"/>
                        <a:ea typeface="Verdana" panose="020B0604030504040204" pitchFamily="34" charset="0"/>
                        <a:cs typeface="Verdana" panose="020B0604030504040204" pitchFamily="34" charset="0"/>
                      </a:endParaRPr>
                    </a:p>
                  </a:txBody>
                  <a:tcPr marL="49289" marR="49289" marT="0" marB="0" anchor="ctr">
                    <a:lnT w="12700" cap="flat" cmpd="sng" algn="ctr">
                      <a:solidFill>
                        <a:srgbClr val="002060"/>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ctr">
                        <a:lnSpc>
                          <a:spcPct val="107000"/>
                        </a:lnSpc>
                        <a:spcAft>
                          <a:spcPts val="0"/>
                        </a:spcAft>
                      </a:pPr>
                      <a:r>
                        <a:rPr lang="en-US" sz="1200" dirty="0">
                          <a:effectLst/>
                          <a:latin typeface="Verdana" panose="020B0604030504040204" pitchFamily="34" charset="0"/>
                          <a:ea typeface="Verdana" panose="020B0604030504040204" pitchFamily="34" charset="0"/>
                          <a:cs typeface="Verdana" panose="020B0604030504040204" pitchFamily="34" charset="0"/>
                        </a:rPr>
                        <a:t>Team skills</a:t>
                      </a:r>
                      <a:endParaRPr lang="en-IE" sz="1100" dirty="0">
                        <a:effectLst/>
                        <a:latin typeface="Verdana" panose="020B0604030504040204" pitchFamily="34" charset="0"/>
                        <a:ea typeface="Verdana" panose="020B0604030504040204" pitchFamily="34" charset="0"/>
                        <a:cs typeface="Verdana" panose="020B0604030504040204" pitchFamily="34" charset="0"/>
                      </a:endParaRPr>
                    </a:p>
                    <a:p>
                      <a:pPr algn="ctr">
                        <a:lnSpc>
                          <a:spcPct val="107000"/>
                        </a:lnSpc>
                        <a:spcAft>
                          <a:spcPts val="0"/>
                        </a:spcAft>
                      </a:pPr>
                      <a:r>
                        <a:rPr lang="en-US" sz="1200" dirty="0">
                          <a:effectLst/>
                          <a:latin typeface="Verdana" panose="020B0604030504040204" pitchFamily="34" charset="0"/>
                          <a:ea typeface="Verdana" panose="020B0604030504040204" pitchFamily="34" charset="0"/>
                          <a:cs typeface="Verdana" panose="020B0604030504040204" pitchFamily="34" charset="0"/>
                        </a:rPr>
                        <a:t>(1-10)</a:t>
                      </a:r>
                      <a:endParaRPr lang="en-IE" sz="1100" dirty="0">
                        <a:effectLst/>
                        <a:latin typeface="Verdana" panose="020B0604030504040204" pitchFamily="34" charset="0"/>
                        <a:ea typeface="Verdana" panose="020B0604030504040204" pitchFamily="34" charset="0"/>
                        <a:cs typeface="Verdana" panose="020B0604030504040204" pitchFamily="34" charset="0"/>
                      </a:endParaRPr>
                    </a:p>
                  </a:txBody>
                  <a:tcPr marL="49289" marR="49289" marT="0" marB="0" anchor="ctr">
                    <a:lnT w="12700" cap="flat" cmpd="sng" algn="ctr">
                      <a:solidFill>
                        <a:srgbClr val="002060"/>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ctr">
                        <a:lnSpc>
                          <a:spcPct val="107000"/>
                        </a:lnSpc>
                        <a:spcAft>
                          <a:spcPts val="0"/>
                        </a:spcAft>
                      </a:pPr>
                      <a:r>
                        <a:rPr lang="en-US" sz="1200" dirty="0">
                          <a:effectLst/>
                          <a:latin typeface="Verdana" panose="020B0604030504040204" pitchFamily="34" charset="0"/>
                          <a:ea typeface="Verdana" panose="020B0604030504040204" pitchFamily="34" charset="0"/>
                          <a:cs typeface="Verdana" panose="020B0604030504040204" pitchFamily="34" charset="0"/>
                        </a:rPr>
                        <a:t>Team priority ranking</a:t>
                      </a:r>
                      <a:endParaRPr lang="en-IE" sz="1100" dirty="0">
                        <a:effectLst/>
                        <a:latin typeface="Verdana" panose="020B0604030504040204" pitchFamily="34" charset="0"/>
                        <a:ea typeface="Verdana" panose="020B0604030504040204" pitchFamily="34" charset="0"/>
                        <a:cs typeface="Verdana" panose="020B0604030504040204" pitchFamily="34" charset="0"/>
                      </a:endParaRPr>
                    </a:p>
                  </a:txBody>
                  <a:tcPr marL="49289" marR="49289" marT="0" marB="0" anchor="ctr">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extLst>
                  <a:ext uri="{0D108BD9-81ED-4DB2-BD59-A6C34878D82A}">
                    <a16:rowId xmlns:a16="http://schemas.microsoft.com/office/drawing/2014/main" val="2383696778"/>
                  </a:ext>
                </a:extLst>
              </a:tr>
              <a:tr h="241647">
                <a:tc rowSpan="3">
                  <a:txBody>
                    <a:bodyPr/>
                    <a:lstStyle/>
                    <a:p>
                      <a:pPr>
                        <a:lnSpc>
                          <a:spcPct val="107000"/>
                        </a:lnSpc>
                        <a:spcAft>
                          <a:spcPts val="0"/>
                        </a:spcAft>
                      </a:pPr>
                      <a:r>
                        <a:rPr lang="en-US" sz="1400" dirty="0">
                          <a:effectLst/>
                          <a:latin typeface="Verdana" panose="020B0604030504040204" pitchFamily="34" charset="0"/>
                          <a:ea typeface="Verdana" panose="020B0604030504040204" pitchFamily="34" charset="0"/>
                          <a:cs typeface="Verdana" panose="020B0604030504040204" pitchFamily="34" charset="0"/>
                        </a:rPr>
                        <a:t>Working in teams with other professionals</a:t>
                      </a:r>
                      <a:endParaRPr lang="en-IE" sz="1400" dirty="0">
                        <a:effectLst/>
                        <a:latin typeface="Verdana" panose="020B0604030504040204" pitchFamily="34" charset="0"/>
                        <a:ea typeface="Verdana" panose="020B0604030504040204" pitchFamily="34" charset="0"/>
                        <a:cs typeface="Verdana" panose="020B0604030504040204" pitchFamily="34" charset="0"/>
                      </a:endParaRPr>
                    </a:p>
                  </a:txBody>
                  <a:tcPr marL="49289" marR="49289"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rgbClr val="002060"/>
                    </a:solidFill>
                  </a:tcPr>
                </a:tc>
                <a:tc>
                  <a:txBody>
                    <a:bodyPr/>
                    <a:lstStyle/>
                    <a:p>
                      <a:pPr>
                        <a:lnSpc>
                          <a:spcPct val="107000"/>
                        </a:lnSpc>
                        <a:spcAft>
                          <a:spcPts val="0"/>
                        </a:spcAft>
                      </a:pPr>
                      <a:r>
                        <a:rPr lang="en-IE" sz="1100"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Managing inter-professional conflict</a:t>
                      </a:r>
                    </a:p>
                  </a:txBody>
                  <a:tcPr marL="49289" marR="49289"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accent1">
                        <a:lumMod val="20000"/>
                        <a:lumOff val="80000"/>
                      </a:schemeClr>
                    </a:solidFill>
                  </a:tcPr>
                </a:tc>
                <a:tc>
                  <a:txBody>
                    <a:bodyPr/>
                    <a:lstStyle/>
                    <a:p>
                      <a:pPr>
                        <a:lnSpc>
                          <a:spcPct val="107000"/>
                        </a:lnSpc>
                        <a:spcAft>
                          <a:spcPts val="0"/>
                        </a:spcAft>
                      </a:pPr>
                      <a:r>
                        <a:rPr lang="en-US" sz="800" dirty="0">
                          <a:effectLst/>
                          <a:latin typeface="Verdana" panose="020B0604030504040204" pitchFamily="34" charset="0"/>
                          <a:ea typeface="Verdana" panose="020B0604030504040204" pitchFamily="34" charset="0"/>
                          <a:cs typeface="Verdana" panose="020B0604030504040204" pitchFamily="34" charset="0"/>
                        </a:rPr>
                        <a:t> </a:t>
                      </a:r>
                      <a:endParaRPr lang="en-IE" sz="800" dirty="0">
                        <a:effectLst/>
                        <a:latin typeface="Verdana" panose="020B0604030504040204" pitchFamily="34" charset="0"/>
                        <a:ea typeface="Verdana" panose="020B0604030504040204" pitchFamily="34" charset="0"/>
                        <a:cs typeface="Verdana" panose="020B0604030504040204" pitchFamily="34" charset="0"/>
                      </a:endParaRPr>
                    </a:p>
                  </a:txBody>
                  <a:tcPr marL="49289" marR="49289" marT="0"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accent1">
                        <a:lumMod val="20000"/>
                        <a:lumOff val="80000"/>
                      </a:schemeClr>
                    </a:solidFill>
                  </a:tcPr>
                </a:tc>
                <a:tc>
                  <a:txBody>
                    <a:bodyPr/>
                    <a:lstStyle/>
                    <a:p>
                      <a:pPr>
                        <a:lnSpc>
                          <a:spcPct val="107000"/>
                        </a:lnSpc>
                        <a:spcAft>
                          <a:spcPts val="0"/>
                        </a:spcAft>
                      </a:pPr>
                      <a:r>
                        <a:rPr lang="en-US" sz="800" dirty="0">
                          <a:effectLst/>
                          <a:latin typeface="Verdana" panose="020B0604030504040204" pitchFamily="34" charset="0"/>
                          <a:ea typeface="Verdana" panose="020B0604030504040204" pitchFamily="34" charset="0"/>
                          <a:cs typeface="Verdana" panose="020B0604030504040204" pitchFamily="34" charset="0"/>
                        </a:rPr>
                        <a:t> </a:t>
                      </a:r>
                      <a:endParaRPr lang="en-IE" sz="800" dirty="0">
                        <a:effectLst/>
                        <a:latin typeface="Verdana" panose="020B0604030504040204" pitchFamily="34" charset="0"/>
                        <a:ea typeface="Verdana" panose="020B0604030504040204" pitchFamily="34" charset="0"/>
                        <a:cs typeface="Verdana" panose="020B0604030504040204" pitchFamily="34" charset="0"/>
                      </a:endParaRPr>
                    </a:p>
                  </a:txBody>
                  <a:tcPr marL="49289" marR="49289" marT="0"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292765420"/>
                  </a:ext>
                </a:extLst>
              </a:tr>
              <a:tr h="336290">
                <a:tc vMerge="1">
                  <a:txBody>
                    <a:bodyPr/>
                    <a:lstStyle/>
                    <a:p>
                      <a:endParaRPr lang="en-IE"/>
                    </a:p>
                  </a:txBody>
                  <a:tcPr/>
                </a:tc>
                <a:tc>
                  <a:txBody>
                    <a:bodyPr/>
                    <a:lstStyle/>
                    <a:p>
                      <a:pPr>
                        <a:lnSpc>
                          <a:spcPct val="107000"/>
                        </a:lnSpc>
                        <a:spcAft>
                          <a:spcPts val="0"/>
                        </a:spcAft>
                      </a:pPr>
                      <a:r>
                        <a:rPr lang="en-IE" sz="1100"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Sharing authority, leadership and decision-making</a:t>
                      </a:r>
                    </a:p>
                  </a:txBody>
                  <a:tcPr marL="49289" marR="49289"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pPr>
                        <a:lnSpc>
                          <a:spcPct val="107000"/>
                        </a:lnSpc>
                        <a:spcAft>
                          <a:spcPts val="0"/>
                        </a:spcAft>
                      </a:pPr>
                      <a:r>
                        <a:rPr lang="en-US" sz="800">
                          <a:effectLst/>
                          <a:latin typeface="Verdana" panose="020B0604030504040204" pitchFamily="34" charset="0"/>
                          <a:ea typeface="Verdana" panose="020B0604030504040204" pitchFamily="34" charset="0"/>
                          <a:cs typeface="Verdana" panose="020B0604030504040204" pitchFamily="34" charset="0"/>
                        </a:rPr>
                        <a:t> </a:t>
                      </a:r>
                      <a:endParaRPr lang="en-IE" sz="800">
                        <a:effectLst/>
                        <a:latin typeface="Verdana" panose="020B0604030504040204" pitchFamily="34" charset="0"/>
                        <a:ea typeface="Verdana" panose="020B0604030504040204" pitchFamily="34" charset="0"/>
                        <a:cs typeface="Verdana" panose="020B0604030504040204" pitchFamily="34" charset="0"/>
                      </a:endParaRPr>
                    </a:p>
                  </a:txBody>
                  <a:tcPr marL="49289" marR="49289" marT="0"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pPr>
                        <a:lnSpc>
                          <a:spcPct val="107000"/>
                        </a:lnSpc>
                        <a:spcAft>
                          <a:spcPts val="0"/>
                        </a:spcAft>
                      </a:pPr>
                      <a:r>
                        <a:rPr lang="en-US" sz="800">
                          <a:effectLst/>
                          <a:latin typeface="Verdana" panose="020B0604030504040204" pitchFamily="34" charset="0"/>
                          <a:ea typeface="Verdana" panose="020B0604030504040204" pitchFamily="34" charset="0"/>
                          <a:cs typeface="Verdana" panose="020B0604030504040204" pitchFamily="34" charset="0"/>
                        </a:rPr>
                        <a:t> </a:t>
                      </a:r>
                      <a:endParaRPr lang="en-IE" sz="800">
                        <a:effectLst/>
                        <a:latin typeface="Verdana" panose="020B0604030504040204" pitchFamily="34" charset="0"/>
                        <a:ea typeface="Verdana" panose="020B0604030504040204" pitchFamily="34" charset="0"/>
                        <a:cs typeface="Verdana" panose="020B0604030504040204" pitchFamily="34" charset="0"/>
                      </a:endParaRPr>
                    </a:p>
                  </a:txBody>
                  <a:tcPr marL="49289" marR="49289" marT="0"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extLst>
                  <a:ext uri="{0D108BD9-81ED-4DB2-BD59-A6C34878D82A}">
                    <a16:rowId xmlns:a16="http://schemas.microsoft.com/office/drawing/2014/main" val="3985403683"/>
                  </a:ext>
                </a:extLst>
              </a:tr>
              <a:tr h="561446">
                <a:tc vMerge="1">
                  <a:txBody>
                    <a:bodyPr/>
                    <a:lstStyle/>
                    <a:p>
                      <a:endParaRPr lang="en-IE"/>
                    </a:p>
                  </a:txBody>
                  <a:tcPr/>
                </a:tc>
                <a:tc>
                  <a:txBody>
                    <a:bodyPr/>
                    <a:lstStyle/>
                    <a:p>
                      <a:pPr>
                        <a:lnSpc>
                          <a:spcPct val="107000"/>
                        </a:lnSpc>
                        <a:spcAft>
                          <a:spcPts val="0"/>
                        </a:spcAft>
                      </a:pPr>
                      <a:r>
                        <a:rPr lang="en-IE" sz="1100"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Encouraging team members to speak up, question, challenge, advocate and be accountable as appropriate to address safety issues</a:t>
                      </a:r>
                    </a:p>
                  </a:txBody>
                  <a:tcPr marL="49289" marR="49289"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accent1">
                        <a:lumMod val="20000"/>
                        <a:lumOff val="80000"/>
                      </a:schemeClr>
                    </a:solidFill>
                  </a:tcPr>
                </a:tc>
                <a:tc>
                  <a:txBody>
                    <a:bodyPr/>
                    <a:lstStyle/>
                    <a:p>
                      <a:pPr>
                        <a:lnSpc>
                          <a:spcPct val="107000"/>
                        </a:lnSpc>
                        <a:spcAft>
                          <a:spcPts val="0"/>
                        </a:spcAft>
                      </a:pPr>
                      <a:r>
                        <a:rPr lang="en-US" sz="800" dirty="0">
                          <a:effectLst/>
                          <a:latin typeface="Verdana" panose="020B0604030504040204" pitchFamily="34" charset="0"/>
                          <a:ea typeface="Verdana" panose="020B0604030504040204" pitchFamily="34" charset="0"/>
                          <a:cs typeface="Verdana" panose="020B0604030504040204" pitchFamily="34" charset="0"/>
                        </a:rPr>
                        <a:t> </a:t>
                      </a:r>
                      <a:endParaRPr lang="en-IE" sz="800" dirty="0">
                        <a:effectLst/>
                        <a:latin typeface="Verdana" panose="020B0604030504040204" pitchFamily="34" charset="0"/>
                        <a:ea typeface="Verdana" panose="020B0604030504040204" pitchFamily="34" charset="0"/>
                        <a:cs typeface="Verdana" panose="020B0604030504040204" pitchFamily="34" charset="0"/>
                      </a:endParaRPr>
                    </a:p>
                  </a:txBody>
                  <a:tcPr marL="49289" marR="49289" marT="0"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accent1">
                        <a:lumMod val="20000"/>
                        <a:lumOff val="80000"/>
                      </a:schemeClr>
                    </a:solidFill>
                  </a:tcPr>
                </a:tc>
                <a:tc>
                  <a:txBody>
                    <a:bodyPr/>
                    <a:lstStyle/>
                    <a:p>
                      <a:pPr>
                        <a:lnSpc>
                          <a:spcPct val="107000"/>
                        </a:lnSpc>
                        <a:spcAft>
                          <a:spcPts val="0"/>
                        </a:spcAft>
                      </a:pPr>
                      <a:r>
                        <a:rPr lang="en-US" sz="800" dirty="0">
                          <a:effectLst/>
                          <a:latin typeface="Verdana" panose="020B0604030504040204" pitchFamily="34" charset="0"/>
                          <a:ea typeface="Verdana" panose="020B0604030504040204" pitchFamily="34" charset="0"/>
                          <a:cs typeface="Verdana" panose="020B0604030504040204" pitchFamily="34" charset="0"/>
                        </a:rPr>
                        <a:t> </a:t>
                      </a:r>
                      <a:endParaRPr lang="en-IE" sz="800" dirty="0">
                        <a:effectLst/>
                        <a:latin typeface="Verdana" panose="020B0604030504040204" pitchFamily="34" charset="0"/>
                        <a:ea typeface="Verdana" panose="020B0604030504040204" pitchFamily="34" charset="0"/>
                        <a:cs typeface="Verdana" panose="020B0604030504040204" pitchFamily="34" charset="0"/>
                      </a:endParaRPr>
                    </a:p>
                  </a:txBody>
                  <a:tcPr marL="49289" marR="49289" marT="0"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4242227749"/>
                  </a:ext>
                </a:extLst>
              </a:tr>
              <a:tr h="301690">
                <a:tc rowSpan="3">
                  <a:txBody>
                    <a:bodyPr/>
                    <a:lstStyle/>
                    <a:p>
                      <a:pPr>
                        <a:lnSpc>
                          <a:spcPct val="107000"/>
                        </a:lnSpc>
                        <a:spcAft>
                          <a:spcPts val="0"/>
                        </a:spcAft>
                      </a:pPr>
                      <a:r>
                        <a:rPr lang="en-US" sz="1400" dirty="0">
                          <a:effectLst/>
                          <a:latin typeface="Verdana" panose="020B0604030504040204" pitchFamily="34" charset="0"/>
                          <a:ea typeface="Verdana" panose="020B0604030504040204" pitchFamily="34" charset="0"/>
                          <a:cs typeface="Verdana" panose="020B0604030504040204" pitchFamily="34" charset="0"/>
                        </a:rPr>
                        <a:t>Communicating effectively</a:t>
                      </a:r>
                      <a:endParaRPr lang="en-IE" sz="1400" dirty="0">
                        <a:effectLst/>
                        <a:latin typeface="Verdana" panose="020B0604030504040204" pitchFamily="34" charset="0"/>
                        <a:ea typeface="Verdana" panose="020B0604030504040204" pitchFamily="34" charset="0"/>
                        <a:cs typeface="Verdana" panose="020B0604030504040204" pitchFamily="34" charset="0"/>
                      </a:endParaRPr>
                    </a:p>
                  </a:txBody>
                  <a:tcPr marL="49289" marR="49289"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solidFill>
                      <a:srgbClr val="002060"/>
                    </a:solidFill>
                  </a:tcPr>
                </a:tc>
                <a:tc>
                  <a:txBody>
                    <a:bodyPr/>
                    <a:lstStyle/>
                    <a:p>
                      <a:pPr>
                        <a:lnSpc>
                          <a:spcPct val="107000"/>
                        </a:lnSpc>
                        <a:spcAft>
                          <a:spcPts val="0"/>
                        </a:spcAft>
                      </a:pPr>
                      <a:r>
                        <a:rPr lang="en-IE" sz="1100"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Enhancing patient safety through clear and consistent communication with patients</a:t>
                      </a:r>
                    </a:p>
                  </a:txBody>
                  <a:tcPr marL="49289" marR="49289"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pPr>
                        <a:lnSpc>
                          <a:spcPct val="107000"/>
                        </a:lnSpc>
                        <a:spcAft>
                          <a:spcPts val="0"/>
                        </a:spcAft>
                      </a:pPr>
                      <a:r>
                        <a:rPr lang="en-US" sz="800">
                          <a:effectLst/>
                          <a:latin typeface="Verdana" panose="020B0604030504040204" pitchFamily="34" charset="0"/>
                          <a:ea typeface="Verdana" panose="020B0604030504040204" pitchFamily="34" charset="0"/>
                          <a:cs typeface="Verdana" panose="020B0604030504040204" pitchFamily="34" charset="0"/>
                        </a:rPr>
                        <a:t> </a:t>
                      </a:r>
                      <a:endParaRPr lang="en-IE" sz="800">
                        <a:effectLst/>
                        <a:latin typeface="Verdana" panose="020B0604030504040204" pitchFamily="34" charset="0"/>
                        <a:ea typeface="Verdana" panose="020B0604030504040204" pitchFamily="34" charset="0"/>
                        <a:cs typeface="Verdana" panose="020B0604030504040204" pitchFamily="34" charset="0"/>
                      </a:endParaRPr>
                    </a:p>
                  </a:txBody>
                  <a:tcPr marL="49289" marR="49289" marT="0"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pPr>
                        <a:lnSpc>
                          <a:spcPct val="107000"/>
                        </a:lnSpc>
                        <a:spcAft>
                          <a:spcPts val="0"/>
                        </a:spcAft>
                      </a:pPr>
                      <a:r>
                        <a:rPr lang="en-US" sz="800" dirty="0">
                          <a:effectLst/>
                          <a:latin typeface="Verdana" panose="020B0604030504040204" pitchFamily="34" charset="0"/>
                          <a:ea typeface="Verdana" panose="020B0604030504040204" pitchFamily="34" charset="0"/>
                          <a:cs typeface="Verdana" panose="020B0604030504040204" pitchFamily="34" charset="0"/>
                        </a:rPr>
                        <a:t> </a:t>
                      </a:r>
                      <a:endParaRPr lang="en-IE" sz="800" dirty="0">
                        <a:effectLst/>
                        <a:latin typeface="Verdana" panose="020B0604030504040204" pitchFamily="34" charset="0"/>
                        <a:ea typeface="Verdana" panose="020B0604030504040204" pitchFamily="34" charset="0"/>
                        <a:cs typeface="Verdana" panose="020B0604030504040204" pitchFamily="34" charset="0"/>
                      </a:endParaRPr>
                    </a:p>
                  </a:txBody>
                  <a:tcPr marL="49289" marR="49289" marT="0"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extLst>
                  <a:ext uri="{0D108BD9-81ED-4DB2-BD59-A6C34878D82A}">
                    <a16:rowId xmlns:a16="http://schemas.microsoft.com/office/drawing/2014/main" val="2086779591"/>
                  </a:ext>
                </a:extLst>
              </a:tr>
              <a:tr h="331706">
                <a:tc vMerge="1">
                  <a:txBody>
                    <a:bodyPr/>
                    <a:lstStyle/>
                    <a:p>
                      <a:endParaRPr lang="en-IE"/>
                    </a:p>
                  </a:txBody>
                  <a:tcPr/>
                </a:tc>
                <a:tc>
                  <a:txBody>
                    <a:bodyPr/>
                    <a:lstStyle/>
                    <a:p>
                      <a:pPr>
                        <a:lnSpc>
                          <a:spcPct val="107000"/>
                        </a:lnSpc>
                        <a:spcAft>
                          <a:spcPts val="0"/>
                        </a:spcAft>
                      </a:pPr>
                      <a:r>
                        <a:rPr lang="en-IE" sz="1100"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Enhancing patient safety through effective communication with other healthcare providers</a:t>
                      </a:r>
                    </a:p>
                  </a:txBody>
                  <a:tcPr marL="49289" marR="49289"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accent1">
                        <a:lumMod val="20000"/>
                        <a:lumOff val="80000"/>
                      </a:schemeClr>
                    </a:solidFill>
                  </a:tcPr>
                </a:tc>
                <a:tc>
                  <a:txBody>
                    <a:bodyPr/>
                    <a:lstStyle/>
                    <a:p>
                      <a:pPr>
                        <a:lnSpc>
                          <a:spcPct val="107000"/>
                        </a:lnSpc>
                        <a:spcAft>
                          <a:spcPts val="0"/>
                        </a:spcAft>
                      </a:pPr>
                      <a:r>
                        <a:rPr lang="en-US" sz="800" dirty="0">
                          <a:effectLst/>
                          <a:latin typeface="Verdana" panose="020B0604030504040204" pitchFamily="34" charset="0"/>
                          <a:ea typeface="Verdana" panose="020B0604030504040204" pitchFamily="34" charset="0"/>
                          <a:cs typeface="Verdana" panose="020B0604030504040204" pitchFamily="34" charset="0"/>
                        </a:rPr>
                        <a:t> </a:t>
                      </a:r>
                      <a:endParaRPr lang="en-IE" sz="800" dirty="0">
                        <a:effectLst/>
                        <a:latin typeface="Verdana" panose="020B0604030504040204" pitchFamily="34" charset="0"/>
                        <a:ea typeface="Verdana" panose="020B0604030504040204" pitchFamily="34" charset="0"/>
                        <a:cs typeface="Verdana" panose="020B0604030504040204" pitchFamily="34" charset="0"/>
                      </a:endParaRPr>
                    </a:p>
                  </a:txBody>
                  <a:tcPr marL="49289" marR="49289" marT="0"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accent1">
                        <a:lumMod val="20000"/>
                        <a:lumOff val="80000"/>
                      </a:schemeClr>
                    </a:solidFill>
                  </a:tcPr>
                </a:tc>
                <a:tc>
                  <a:txBody>
                    <a:bodyPr/>
                    <a:lstStyle/>
                    <a:p>
                      <a:pPr>
                        <a:lnSpc>
                          <a:spcPct val="107000"/>
                        </a:lnSpc>
                        <a:spcAft>
                          <a:spcPts val="0"/>
                        </a:spcAft>
                      </a:pPr>
                      <a:r>
                        <a:rPr lang="en-US" sz="800" dirty="0">
                          <a:effectLst/>
                          <a:latin typeface="Verdana" panose="020B0604030504040204" pitchFamily="34" charset="0"/>
                          <a:ea typeface="Verdana" panose="020B0604030504040204" pitchFamily="34" charset="0"/>
                          <a:cs typeface="Verdana" panose="020B0604030504040204" pitchFamily="34" charset="0"/>
                        </a:rPr>
                        <a:t> </a:t>
                      </a:r>
                      <a:endParaRPr lang="en-IE" sz="800" dirty="0">
                        <a:effectLst/>
                        <a:latin typeface="Verdana" panose="020B0604030504040204" pitchFamily="34" charset="0"/>
                        <a:ea typeface="Verdana" panose="020B0604030504040204" pitchFamily="34" charset="0"/>
                        <a:cs typeface="Verdana" panose="020B0604030504040204" pitchFamily="34" charset="0"/>
                      </a:endParaRPr>
                    </a:p>
                  </a:txBody>
                  <a:tcPr marL="49289" marR="49289" marT="0"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509600294"/>
                  </a:ext>
                </a:extLst>
              </a:tr>
              <a:tr h="301690">
                <a:tc vMerge="1">
                  <a:txBody>
                    <a:bodyPr/>
                    <a:lstStyle/>
                    <a:p>
                      <a:endParaRPr lang="en-IE"/>
                    </a:p>
                  </a:txBody>
                  <a:tcPr/>
                </a:tc>
                <a:tc>
                  <a:txBody>
                    <a:bodyPr/>
                    <a:lstStyle/>
                    <a:p>
                      <a:pPr>
                        <a:lnSpc>
                          <a:spcPct val="107000"/>
                        </a:lnSpc>
                        <a:spcAft>
                          <a:spcPts val="0"/>
                        </a:spcAft>
                      </a:pPr>
                      <a:r>
                        <a:rPr lang="en-IE" sz="1100"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Effective verbal and nonverbal communication abilities to prevent adverse events</a:t>
                      </a:r>
                    </a:p>
                  </a:txBody>
                  <a:tcPr marL="49289" marR="49289"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pPr>
                        <a:lnSpc>
                          <a:spcPct val="107000"/>
                        </a:lnSpc>
                        <a:spcAft>
                          <a:spcPts val="0"/>
                        </a:spcAft>
                      </a:pPr>
                      <a:r>
                        <a:rPr lang="en-US" sz="800">
                          <a:effectLst/>
                          <a:latin typeface="Verdana" panose="020B0604030504040204" pitchFamily="34" charset="0"/>
                          <a:ea typeface="Verdana" panose="020B0604030504040204" pitchFamily="34" charset="0"/>
                          <a:cs typeface="Verdana" panose="020B0604030504040204" pitchFamily="34" charset="0"/>
                        </a:rPr>
                        <a:t> </a:t>
                      </a:r>
                      <a:endParaRPr lang="en-IE" sz="800">
                        <a:effectLst/>
                        <a:latin typeface="Verdana" panose="020B0604030504040204" pitchFamily="34" charset="0"/>
                        <a:ea typeface="Verdana" panose="020B0604030504040204" pitchFamily="34" charset="0"/>
                        <a:cs typeface="Verdana" panose="020B0604030504040204" pitchFamily="34" charset="0"/>
                      </a:endParaRPr>
                    </a:p>
                  </a:txBody>
                  <a:tcPr marL="49289" marR="49289" marT="0"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pPr>
                        <a:lnSpc>
                          <a:spcPct val="107000"/>
                        </a:lnSpc>
                        <a:spcAft>
                          <a:spcPts val="0"/>
                        </a:spcAft>
                      </a:pPr>
                      <a:r>
                        <a:rPr lang="en-US" sz="800">
                          <a:effectLst/>
                          <a:latin typeface="Verdana" panose="020B0604030504040204" pitchFamily="34" charset="0"/>
                          <a:ea typeface="Verdana" panose="020B0604030504040204" pitchFamily="34" charset="0"/>
                          <a:cs typeface="Verdana" panose="020B0604030504040204" pitchFamily="34" charset="0"/>
                        </a:rPr>
                        <a:t> </a:t>
                      </a:r>
                      <a:endParaRPr lang="en-IE" sz="800">
                        <a:effectLst/>
                        <a:latin typeface="Verdana" panose="020B0604030504040204" pitchFamily="34" charset="0"/>
                        <a:ea typeface="Verdana" panose="020B0604030504040204" pitchFamily="34" charset="0"/>
                        <a:cs typeface="Verdana" panose="020B0604030504040204" pitchFamily="34" charset="0"/>
                      </a:endParaRPr>
                    </a:p>
                  </a:txBody>
                  <a:tcPr marL="49289" marR="49289" marT="0"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extLst>
                  <a:ext uri="{0D108BD9-81ED-4DB2-BD59-A6C34878D82A}">
                    <a16:rowId xmlns:a16="http://schemas.microsoft.com/office/drawing/2014/main" val="3721867874"/>
                  </a:ext>
                </a:extLst>
              </a:tr>
              <a:tr h="342336">
                <a:tc rowSpan="3">
                  <a:txBody>
                    <a:bodyPr/>
                    <a:lstStyle/>
                    <a:p>
                      <a:pPr>
                        <a:lnSpc>
                          <a:spcPct val="107000"/>
                        </a:lnSpc>
                        <a:spcAft>
                          <a:spcPts val="0"/>
                        </a:spcAft>
                      </a:pPr>
                      <a:r>
                        <a:rPr lang="en-US" sz="1400" dirty="0">
                          <a:effectLst/>
                          <a:latin typeface="Verdana" panose="020B0604030504040204" pitchFamily="34" charset="0"/>
                          <a:ea typeface="Verdana" panose="020B0604030504040204" pitchFamily="34" charset="0"/>
                          <a:cs typeface="Verdana" panose="020B0604030504040204" pitchFamily="34" charset="0"/>
                        </a:rPr>
                        <a:t>Managing Safety risks</a:t>
                      </a:r>
                      <a:endParaRPr lang="en-IE" sz="1400" dirty="0">
                        <a:effectLst/>
                        <a:latin typeface="Verdana" panose="020B0604030504040204" pitchFamily="34" charset="0"/>
                        <a:ea typeface="Verdana" panose="020B0604030504040204" pitchFamily="34" charset="0"/>
                        <a:cs typeface="Verdana" panose="020B0604030504040204" pitchFamily="34" charset="0"/>
                      </a:endParaRPr>
                    </a:p>
                  </a:txBody>
                  <a:tcPr marL="49289" marR="49289"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solidFill>
                      <a:srgbClr val="002060"/>
                    </a:solidFill>
                  </a:tcPr>
                </a:tc>
                <a:tc>
                  <a:txBody>
                    <a:bodyPr/>
                    <a:lstStyle/>
                    <a:p>
                      <a:pPr>
                        <a:lnSpc>
                          <a:spcPct val="107000"/>
                        </a:lnSpc>
                        <a:spcAft>
                          <a:spcPts val="0"/>
                        </a:spcAft>
                      </a:pPr>
                      <a:r>
                        <a:rPr lang="en-IE" sz="1100"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Recognising routine situations in which safety problems may arise</a:t>
                      </a:r>
                    </a:p>
                  </a:txBody>
                  <a:tcPr marL="49289" marR="49289"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accent1">
                        <a:lumMod val="20000"/>
                        <a:lumOff val="80000"/>
                      </a:schemeClr>
                    </a:solidFill>
                  </a:tcPr>
                </a:tc>
                <a:tc>
                  <a:txBody>
                    <a:bodyPr/>
                    <a:lstStyle/>
                    <a:p>
                      <a:pPr>
                        <a:lnSpc>
                          <a:spcPct val="107000"/>
                        </a:lnSpc>
                        <a:spcAft>
                          <a:spcPts val="0"/>
                        </a:spcAft>
                      </a:pPr>
                      <a:r>
                        <a:rPr lang="en-US" sz="800" dirty="0">
                          <a:effectLst/>
                          <a:latin typeface="Verdana" panose="020B0604030504040204" pitchFamily="34" charset="0"/>
                          <a:ea typeface="Verdana" panose="020B0604030504040204" pitchFamily="34" charset="0"/>
                          <a:cs typeface="Verdana" panose="020B0604030504040204" pitchFamily="34" charset="0"/>
                        </a:rPr>
                        <a:t> </a:t>
                      </a:r>
                      <a:endParaRPr lang="en-IE" sz="800" dirty="0">
                        <a:effectLst/>
                        <a:latin typeface="Verdana" panose="020B0604030504040204" pitchFamily="34" charset="0"/>
                        <a:ea typeface="Verdana" panose="020B0604030504040204" pitchFamily="34" charset="0"/>
                        <a:cs typeface="Verdana" panose="020B0604030504040204" pitchFamily="34" charset="0"/>
                      </a:endParaRPr>
                    </a:p>
                  </a:txBody>
                  <a:tcPr marL="49289" marR="49289" marT="0"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accent1">
                        <a:lumMod val="20000"/>
                        <a:lumOff val="80000"/>
                      </a:schemeClr>
                    </a:solidFill>
                  </a:tcPr>
                </a:tc>
                <a:tc>
                  <a:txBody>
                    <a:bodyPr/>
                    <a:lstStyle/>
                    <a:p>
                      <a:pPr>
                        <a:lnSpc>
                          <a:spcPct val="107000"/>
                        </a:lnSpc>
                        <a:spcAft>
                          <a:spcPts val="0"/>
                        </a:spcAft>
                      </a:pPr>
                      <a:r>
                        <a:rPr lang="en-US" sz="800" dirty="0">
                          <a:effectLst/>
                          <a:latin typeface="Verdana" panose="020B0604030504040204" pitchFamily="34" charset="0"/>
                          <a:ea typeface="Verdana" panose="020B0604030504040204" pitchFamily="34" charset="0"/>
                          <a:cs typeface="Verdana" panose="020B0604030504040204" pitchFamily="34" charset="0"/>
                        </a:rPr>
                        <a:t> </a:t>
                      </a:r>
                      <a:endParaRPr lang="en-IE" sz="800" dirty="0">
                        <a:effectLst/>
                        <a:latin typeface="Verdana" panose="020B0604030504040204" pitchFamily="34" charset="0"/>
                        <a:ea typeface="Verdana" panose="020B0604030504040204" pitchFamily="34" charset="0"/>
                        <a:cs typeface="Verdana" panose="020B0604030504040204" pitchFamily="34" charset="0"/>
                      </a:endParaRPr>
                    </a:p>
                  </a:txBody>
                  <a:tcPr marL="49289" marR="49289" marT="0"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7120239"/>
                  </a:ext>
                </a:extLst>
              </a:tr>
              <a:tr h="327013">
                <a:tc vMerge="1">
                  <a:txBody>
                    <a:bodyPr/>
                    <a:lstStyle/>
                    <a:p>
                      <a:endParaRPr lang="en-IE"/>
                    </a:p>
                  </a:txBody>
                  <a:tcPr/>
                </a:tc>
                <a:tc>
                  <a:txBody>
                    <a:bodyPr/>
                    <a:lstStyle/>
                    <a:p>
                      <a:pPr>
                        <a:lnSpc>
                          <a:spcPct val="107000"/>
                        </a:lnSpc>
                        <a:spcAft>
                          <a:spcPts val="0"/>
                        </a:spcAft>
                      </a:pPr>
                      <a:r>
                        <a:rPr lang="en-IE" sz="1100"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Identifying and implementing safety solutions</a:t>
                      </a:r>
                    </a:p>
                  </a:txBody>
                  <a:tcPr marL="49289" marR="49289"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pPr>
                        <a:lnSpc>
                          <a:spcPct val="107000"/>
                        </a:lnSpc>
                        <a:spcAft>
                          <a:spcPts val="0"/>
                        </a:spcAft>
                      </a:pPr>
                      <a:r>
                        <a:rPr lang="en-US" sz="800">
                          <a:effectLst/>
                          <a:latin typeface="Verdana" panose="020B0604030504040204" pitchFamily="34" charset="0"/>
                          <a:ea typeface="Verdana" panose="020B0604030504040204" pitchFamily="34" charset="0"/>
                          <a:cs typeface="Verdana" panose="020B0604030504040204" pitchFamily="34" charset="0"/>
                        </a:rPr>
                        <a:t> </a:t>
                      </a:r>
                      <a:endParaRPr lang="en-IE" sz="800">
                        <a:effectLst/>
                        <a:latin typeface="Verdana" panose="020B0604030504040204" pitchFamily="34" charset="0"/>
                        <a:ea typeface="Verdana" panose="020B0604030504040204" pitchFamily="34" charset="0"/>
                        <a:cs typeface="Verdana" panose="020B0604030504040204" pitchFamily="34" charset="0"/>
                      </a:endParaRPr>
                    </a:p>
                  </a:txBody>
                  <a:tcPr marL="49289" marR="49289" marT="0"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pPr>
                        <a:lnSpc>
                          <a:spcPct val="107000"/>
                        </a:lnSpc>
                        <a:spcAft>
                          <a:spcPts val="0"/>
                        </a:spcAft>
                      </a:pPr>
                      <a:r>
                        <a:rPr lang="en-US" sz="800">
                          <a:effectLst/>
                          <a:latin typeface="Verdana" panose="020B0604030504040204" pitchFamily="34" charset="0"/>
                          <a:ea typeface="Verdana" panose="020B0604030504040204" pitchFamily="34" charset="0"/>
                          <a:cs typeface="Verdana" panose="020B0604030504040204" pitchFamily="34" charset="0"/>
                        </a:rPr>
                        <a:t> </a:t>
                      </a:r>
                      <a:endParaRPr lang="en-IE" sz="800">
                        <a:effectLst/>
                        <a:latin typeface="Verdana" panose="020B0604030504040204" pitchFamily="34" charset="0"/>
                        <a:ea typeface="Verdana" panose="020B0604030504040204" pitchFamily="34" charset="0"/>
                        <a:cs typeface="Verdana" panose="020B0604030504040204" pitchFamily="34" charset="0"/>
                      </a:endParaRPr>
                    </a:p>
                  </a:txBody>
                  <a:tcPr marL="49289" marR="49289" marT="0"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extLst>
                  <a:ext uri="{0D108BD9-81ED-4DB2-BD59-A6C34878D82A}">
                    <a16:rowId xmlns:a16="http://schemas.microsoft.com/office/drawing/2014/main" val="3398337489"/>
                  </a:ext>
                </a:extLst>
              </a:tr>
              <a:tr h="268357">
                <a:tc vMerge="1">
                  <a:txBody>
                    <a:bodyPr/>
                    <a:lstStyle/>
                    <a:p>
                      <a:endParaRPr lang="en-IE"/>
                    </a:p>
                  </a:txBody>
                  <a:tcPr/>
                </a:tc>
                <a:tc>
                  <a:txBody>
                    <a:bodyPr/>
                    <a:lstStyle/>
                    <a:p>
                      <a:pPr>
                        <a:lnSpc>
                          <a:spcPct val="107000"/>
                        </a:lnSpc>
                        <a:spcAft>
                          <a:spcPts val="0"/>
                        </a:spcAft>
                      </a:pPr>
                      <a:r>
                        <a:rPr lang="en-IE" sz="1100"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Anticipating and managing high risk situations</a:t>
                      </a:r>
                    </a:p>
                  </a:txBody>
                  <a:tcPr marL="49289" marR="49289"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accent1">
                        <a:lumMod val="20000"/>
                        <a:lumOff val="80000"/>
                      </a:schemeClr>
                    </a:solidFill>
                  </a:tcPr>
                </a:tc>
                <a:tc>
                  <a:txBody>
                    <a:bodyPr/>
                    <a:lstStyle/>
                    <a:p>
                      <a:pPr>
                        <a:lnSpc>
                          <a:spcPct val="107000"/>
                        </a:lnSpc>
                        <a:spcAft>
                          <a:spcPts val="0"/>
                        </a:spcAft>
                      </a:pPr>
                      <a:r>
                        <a:rPr lang="en-US" sz="800" dirty="0">
                          <a:effectLst/>
                          <a:latin typeface="Verdana" panose="020B0604030504040204" pitchFamily="34" charset="0"/>
                          <a:ea typeface="Verdana" panose="020B0604030504040204" pitchFamily="34" charset="0"/>
                          <a:cs typeface="Verdana" panose="020B0604030504040204" pitchFamily="34" charset="0"/>
                        </a:rPr>
                        <a:t> </a:t>
                      </a:r>
                      <a:endParaRPr lang="en-IE" sz="800" dirty="0">
                        <a:effectLst/>
                        <a:latin typeface="Verdana" panose="020B0604030504040204" pitchFamily="34" charset="0"/>
                        <a:ea typeface="Verdana" panose="020B0604030504040204" pitchFamily="34" charset="0"/>
                        <a:cs typeface="Verdana" panose="020B0604030504040204" pitchFamily="34" charset="0"/>
                      </a:endParaRPr>
                    </a:p>
                  </a:txBody>
                  <a:tcPr marL="49289" marR="49289" marT="0"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accent1">
                        <a:lumMod val="20000"/>
                        <a:lumOff val="80000"/>
                      </a:schemeClr>
                    </a:solidFill>
                  </a:tcPr>
                </a:tc>
                <a:tc>
                  <a:txBody>
                    <a:bodyPr/>
                    <a:lstStyle/>
                    <a:p>
                      <a:pPr>
                        <a:lnSpc>
                          <a:spcPct val="107000"/>
                        </a:lnSpc>
                        <a:spcAft>
                          <a:spcPts val="0"/>
                        </a:spcAft>
                      </a:pPr>
                      <a:r>
                        <a:rPr lang="en-US" sz="800" dirty="0">
                          <a:effectLst/>
                          <a:latin typeface="Verdana" panose="020B0604030504040204" pitchFamily="34" charset="0"/>
                          <a:ea typeface="Verdana" panose="020B0604030504040204" pitchFamily="34" charset="0"/>
                          <a:cs typeface="Verdana" panose="020B0604030504040204" pitchFamily="34" charset="0"/>
                        </a:rPr>
                        <a:t> </a:t>
                      </a:r>
                      <a:endParaRPr lang="en-IE" sz="800" dirty="0">
                        <a:effectLst/>
                        <a:latin typeface="Verdana" panose="020B0604030504040204" pitchFamily="34" charset="0"/>
                        <a:ea typeface="Verdana" panose="020B0604030504040204" pitchFamily="34" charset="0"/>
                        <a:cs typeface="Verdana" panose="020B0604030504040204" pitchFamily="34" charset="0"/>
                      </a:endParaRPr>
                    </a:p>
                  </a:txBody>
                  <a:tcPr marL="49289" marR="49289" marT="0"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276592339"/>
                  </a:ext>
                </a:extLst>
              </a:tr>
              <a:tr h="301690">
                <a:tc rowSpan="2">
                  <a:txBody>
                    <a:bodyPr/>
                    <a:lstStyle/>
                    <a:p>
                      <a:pPr>
                        <a:lnSpc>
                          <a:spcPct val="107000"/>
                        </a:lnSpc>
                        <a:spcAft>
                          <a:spcPts val="0"/>
                        </a:spcAft>
                      </a:pPr>
                      <a:r>
                        <a:rPr lang="en-US" sz="1400" dirty="0">
                          <a:effectLst/>
                          <a:latin typeface="Verdana" panose="020B0604030504040204" pitchFamily="34" charset="0"/>
                          <a:ea typeface="Verdana" panose="020B0604030504040204" pitchFamily="34" charset="0"/>
                          <a:cs typeface="Verdana" panose="020B0604030504040204" pitchFamily="34" charset="0"/>
                        </a:rPr>
                        <a:t>Understanding Human and Environmental factors</a:t>
                      </a:r>
                      <a:endParaRPr lang="en-IE" sz="1400" dirty="0">
                        <a:effectLst/>
                        <a:latin typeface="Verdana" panose="020B0604030504040204" pitchFamily="34" charset="0"/>
                        <a:ea typeface="Verdana" panose="020B0604030504040204" pitchFamily="34" charset="0"/>
                        <a:cs typeface="Verdana" panose="020B0604030504040204" pitchFamily="34" charset="0"/>
                      </a:endParaRPr>
                    </a:p>
                  </a:txBody>
                  <a:tcPr marL="49289" marR="49289"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solidFill>
                      <a:srgbClr val="002060"/>
                    </a:solidFill>
                  </a:tcPr>
                </a:tc>
                <a:tc>
                  <a:txBody>
                    <a:bodyPr/>
                    <a:lstStyle/>
                    <a:p>
                      <a:pPr>
                        <a:lnSpc>
                          <a:spcPct val="107000"/>
                        </a:lnSpc>
                        <a:spcAft>
                          <a:spcPts val="0"/>
                        </a:spcAft>
                      </a:pPr>
                      <a:r>
                        <a:rPr lang="en-IE" sz="1100"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Understanding the role of human factors, such as fatigue, which effect patient safety</a:t>
                      </a:r>
                    </a:p>
                  </a:txBody>
                  <a:tcPr marL="49289" marR="49289"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pPr>
                        <a:lnSpc>
                          <a:spcPct val="107000"/>
                        </a:lnSpc>
                        <a:spcAft>
                          <a:spcPts val="0"/>
                        </a:spcAft>
                      </a:pPr>
                      <a:r>
                        <a:rPr lang="en-US" sz="800">
                          <a:effectLst/>
                          <a:latin typeface="Verdana" panose="020B0604030504040204" pitchFamily="34" charset="0"/>
                          <a:ea typeface="Verdana" panose="020B0604030504040204" pitchFamily="34" charset="0"/>
                          <a:cs typeface="Verdana" panose="020B0604030504040204" pitchFamily="34" charset="0"/>
                        </a:rPr>
                        <a:t> </a:t>
                      </a:r>
                      <a:endParaRPr lang="en-IE" sz="800">
                        <a:effectLst/>
                        <a:latin typeface="Verdana" panose="020B0604030504040204" pitchFamily="34" charset="0"/>
                        <a:ea typeface="Verdana" panose="020B0604030504040204" pitchFamily="34" charset="0"/>
                        <a:cs typeface="Verdana" panose="020B0604030504040204" pitchFamily="34" charset="0"/>
                      </a:endParaRPr>
                    </a:p>
                  </a:txBody>
                  <a:tcPr marL="49289" marR="49289" marT="0"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pPr>
                        <a:lnSpc>
                          <a:spcPct val="107000"/>
                        </a:lnSpc>
                        <a:spcAft>
                          <a:spcPts val="0"/>
                        </a:spcAft>
                      </a:pPr>
                      <a:r>
                        <a:rPr lang="en-US" sz="800">
                          <a:effectLst/>
                          <a:latin typeface="Verdana" panose="020B0604030504040204" pitchFamily="34" charset="0"/>
                          <a:ea typeface="Verdana" panose="020B0604030504040204" pitchFamily="34" charset="0"/>
                          <a:cs typeface="Verdana" panose="020B0604030504040204" pitchFamily="34" charset="0"/>
                        </a:rPr>
                        <a:t> </a:t>
                      </a:r>
                      <a:endParaRPr lang="en-IE" sz="800">
                        <a:effectLst/>
                        <a:latin typeface="Verdana" panose="020B0604030504040204" pitchFamily="34" charset="0"/>
                        <a:ea typeface="Verdana" panose="020B0604030504040204" pitchFamily="34" charset="0"/>
                        <a:cs typeface="Verdana" panose="020B0604030504040204" pitchFamily="34" charset="0"/>
                      </a:endParaRPr>
                    </a:p>
                  </a:txBody>
                  <a:tcPr marL="49289" marR="49289" marT="0"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extLst>
                  <a:ext uri="{0D108BD9-81ED-4DB2-BD59-A6C34878D82A}">
                    <a16:rowId xmlns:a16="http://schemas.microsoft.com/office/drawing/2014/main" val="2800179349"/>
                  </a:ext>
                </a:extLst>
              </a:tr>
              <a:tr h="442639">
                <a:tc vMerge="1">
                  <a:txBody>
                    <a:bodyPr/>
                    <a:lstStyle/>
                    <a:p>
                      <a:endParaRPr lang="en-IE"/>
                    </a:p>
                  </a:txBody>
                  <a:tcPr/>
                </a:tc>
                <a:tc>
                  <a:txBody>
                    <a:bodyPr/>
                    <a:lstStyle/>
                    <a:p>
                      <a:pPr>
                        <a:lnSpc>
                          <a:spcPct val="107000"/>
                        </a:lnSpc>
                        <a:spcAft>
                          <a:spcPts val="0"/>
                        </a:spcAft>
                      </a:pPr>
                      <a:r>
                        <a:rPr lang="en-IE" sz="1100"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Understanding the role of environmental factors such as work flow, ergonomics and resources, which effect patient safety</a:t>
                      </a:r>
                    </a:p>
                  </a:txBody>
                  <a:tcPr marL="49289" marR="49289"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accent1">
                        <a:lumMod val="20000"/>
                        <a:lumOff val="80000"/>
                      </a:schemeClr>
                    </a:solidFill>
                  </a:tcPr>
                </a:tc>
                <a:tc>
                  <a:txBody>
                    <a:bodyPr/>
                    <a:lstStyle/>
                    <a:p>
                      <a:pPr>
                        <a:lnSpc>
                          <a:spcPct val="107000"/>
                        </a:lnSpc>
                        <a:spcAft>
                          <a:spcPts val="0"/>
                        </a:spcAft>
                      </a:pPr>
                      <a:r>
                        <a:rPr lang="en-US" sz="800" dirty="0">
                          <a:effectLst/>
                          <a:latin typeface="Verdana" panose="020B0604030504040204" pitchFamily="34" charset="0"/>
                          <a:ea typeface="Verdana" panose="020B0604030504040204" pitchFamily="34" charset="0"/>
                          <a:cs typeface="Verdana" panose="020B0604030504040204" pitchFamily="34" charset="0"/>
                        </a:rPr>
                        <a:t> </a:t>
                      </a:r>
                      <a:endParaRPr lang="en-IE" sz="800" dirty="0">
                        <a:effectLst/>
                        <a:latin typeface="Verdana" panose="020B0604030504040204" pitchFamily="34" charset="0"/>
                        <a:ea typeface="Verdana" panose="020B0604030504040204" pitchFamily="34" charset="0"/>
                        <a:cs typeface="Verdana" panose="020B0604030504040204" pitchFamily="34" charset="0"/>
                      </a:endParaRPr>
                    </a:p>
                  </a:txBody>
                  <a:tcPr marL="49289" marR="49289" marT="0"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accent1">
                        <a:lumMod val="20000"/>
                        <a:lumOff val="80000"/>
                      </a:schemeClr>
                    </a:solidFill>
                  </a:tcPr>
                </a:tc>
                <a:tc>
                  <a:txBody>
                    <a:bodyPr/>
                    <a:lstStyle/>
                    <a:p>
                      <a:pPr>
                        <a:lnSpc>
                          <a:spcPct val="107000"/>
                        </a:lnSpc>
                        <a:spcAft>
                          <a:spcPts val="0"/>
                        </a:spcAft>
                      </a:pPr>
                      <a:r>
                        <a:rPr lang="en-US" sz="800" dirty="0">
                          <a:effectLst/>
                          <a:latin typeface="Verdana" panose="020B0604030504040204" pitchFamily="34" charset="0"/>
                          <a:ea typeface="Verdana" panose="020B0604030504040204" pitchFamily="34" charset="0"/>
                          <a:cs typeface="Verdana" panose="020B0604030504040204" pitchFamily="34" charset="0"/>
                        </a:rPr>
                        <a:t> </a:t>
                      </a:r>
                      <a:endParaRPr lang="en-IE" sz="800" dirty="0">
                        <a:effectLst/>
                        <a:latin typeface="Verdana" panose="020B0604030504040204" pitchFamily="34" charset="0"/>
                        <a:ea typeface="Verdana" panose="020B0604030504040204" pitchFamily="34" charset="0"/>
                        <a:cs typeface="Verdana" panose="020B0604030504040204" pitchFamily="34" charset="0"/>
                      </a:endParaRPr>
                    </a:p>
                  </a:txBody>
                  <a:tcPr marL="49289" marR="49289" marT="0"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20303214"/>
                  </a:ext>
                </a:extLst>
              </a:tr>
              <a:tr h="378793">
                <a:tc rowSpan="2">
                  <a:txBody>
                    <a:bodyPr/>
                    <a:lstStyle/>
                    <a:p>
                      <a:pPr>
                        <a:lnSpc>
                          <a:spcPct val="107000"/>
                        </a:lnSpc>
                        <a:spcAft>
                          <a:spcPts val="0"/>
                        </a:spcAft>
                      </a:pPr>
                      <a:r>
                        <a:rPr lang="en-US" sz="1400" dirty="0" err="1">
                          <a:effectLst/>
                          <a:latin typeface="Verdana" panose="020B0604030504040204" pitchFamily="34" charset="0"/>
                          <a:ea typeface="Verdana" panose="020B0604030504040204" pitchFamily="34" charset="0"/>
                          <a:cs typeface="Verdana" panose="020B0604030504040204" pitchFamily="34" charset="0"/>
                        </a:rPr>
                        <a:t>Recognise</a:t>
                      </a:r>
                      <a:r>
                        <a:rPr lang="en-US" sz="1400" dirty="0">
                          <a:effectLst/>
                          <a:latin typeface="Verdana" panose="020B0604030504040204" pitchFamily="34" charset="0"/>
                          <a:ea typeface="Verdana" panose="020B0604030504040204" pitchFamily="34" charset="0"/>
                          <a:cs typeface="Verdana" panose="020B0604030504040204" pitchFamily="34" charset="0"/>
                        </a:rPr>
                        <a:t> and respond to reduce harm</a:t>
                      </a:r>
                      <a:endParaRPr lang="en-IE" sz="1400" dirty="0">
                        <a:effectLst/>
                        <a:latin typeface="Verdana" panose="020B0604030504040204" pitchFamily="34" charset="0"/>
                        <a:ea typeface="Verdana" panose="020B0604030504040204" pitchFamily="34" charset="0"/>
                        <a:cs typeface="Verdana" panose="020B0604030504040204" pitchFamily="34" charset="0"/>
                      </a:endParaRPr>
                    </a:p>
                  </a:txBody>
                  <a:tcPr marL="49289" marR="49289"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solidFill>
                      <a:srgbClr val="002060"/>
                    </a:solidFill>
                  </a:tcPr>
                </a:tc>
                <a:tc>
                  <a:txBody>
                    <a:bodyPr/>
                    <a:lstStyle/>
                    <a:p>
                      <a:pPr>
                        <a:lnSpc>
                          <a:spcPct val="107000"/>
                        </a:lnSpc>
                        <a:spcAft>
                          <a:spcPts val="0"/>
                        </a:spcAft>
                      </a:pPr>
                      <a:r>
                        <a:rPr lang="en-IE" sz="1100"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Recognising an adverse event or close call</a:t>
                      </a:r>
                    </a:p>
                  </a:txBody>
                  <a:tcPr marL="49289" marR="49289"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pPr>
                        <a:lnSpc>
                          <a:spcPct val="107000"/>
                        </a:lnSpc>
                        <a:spcAft>
                          <a:spcPts val="0"/>
                        </a:spcAft>
                      </a:pPr>
                      <a:r>
                        <a:rPr lang="en-US" sz="800">
                          <a:effectLst/>
                          <a:latin typeface="Verdana" panose="020B0604030504040204" pitchFamily="34" charset="0"/>
                          <a:ea typeface="Verdana" panose="020B0604030504040204" pitchFamily="34" charset="0"/>
                          <a:cs typeface="Verdana" panose="020B0604030504040204" pitchFamily="34" charset="0"/>
                        </a:rPr>
                        <a:t> </a:t>
                      </a:r>
                      <a:endParaRPr lang="en-IE" sz="800">
                        <a:effectLst/>
                        <a:latin typeface="Verdana" panose="020B0604030504040204" pitchFamily="34" charset="0"/>
                        <a:ea typeface="Verdana" panose="020B0604030504040204" pitchFamily="34" charset="0"/>
                        <a:cs typeface="Verdana" panose="020B0604030504040204" pitchFamily="34" charset="0"/>
                      </a:endParaRPr>
                    </a:p>
                  </a:txBody>
                  <a:tcPr marL="49289" marR="49289" marT="0"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pPr>
                        <a:lnSpc>
                          <a:spcPct val="107000"/>
                        </a:lnSpc>
                        <a:spcAft>
                          <a:spcPts val="0"/>
                        </a:spcAft>
                      </a:pPr>
                      <a:r>
                        <a:rPr lang="en-US" sz="800">
                          <a:effectLst/>
                          <a:latin typeface="Verdana" panose="020B0604030504040204" pitchFamily="34" charset="0"/>
                          <a:ea typeface="Verdana" panose="020B0604030504040204" pitchFamily="34" charset="0"/>
                          <a:cs typeface="Verdana" panose="020B0604030504040204" pitchFamily="34" charset="0"/>
                        </a:rPr>
                        <a:t> </a:t>
                      </a:r>
                      <a:endParaRPr lang="en-IE" sz="800">
                        <a:effectLst/>
                        <a:latin typeface="Verdana" panose="020B0604030504040204" pitchFamily="34" charset="0"/>
                        <a:ea typeface="Verdana" panose="020B0604030504040204" pitchFamily="34" charset="0"/>
                        <a:cs typeface="Verdana" panose="020B0604030504040204" pitchFamily="34" charset="0"/>
                      </a:endParaRPr>
                    </a:p>
                  </a:txBody>
                  <a:tcPr marL="49289" marR="49289" marT="0"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extLst>
                  <a:ext uri="{0D108BD9-81ED-4DB2-BD59-A6C34878D82A}">
                    <a16:rowId xmlns:a16="http://schemas.microsoft.com/office/drawing/2014/main" val="2195198867"/>
                  </a:ext>
                </a:extLst>
              </a:tr>
              <a:tr h="387626">
                <a:tc vMerge="1">
                  <a:txBody>
                    <a:bodyPr/>
                    <a:lstStyle/>
                    <a:p>
                      <a:endParaRPr lang="en-IE"/>
                    </a:p>
                  </a:txBody>
                  <a:tcPr/>
                </a:tc>
                <a:tc>
                  <a:txBody>
                    <a:bodyPr/>
                    <a:lstStyle/>
                    <a:p>
                      <a:pPr>
                        <a:lnSpc>
                          <a:spcPct val="107000"/>
                        </a:lnSpc>
                        <a:spcAft>
                          <a:spcPts val="0"/>
                        </a:spcAft>
                      </a:pPr>
                      <a:r>
                        <a:rPr lang="en-IE" sz="1100"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Reducing harm by addressing immediate risks for patients and others involved</a:t>
                      </a:r>
                    </a:p>
                  </a:txBody>
                  <a:tcPr marL="49289" marR="49289"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accent1">
                        <a:lumMod val="20000"/>
                        <a:lumOff val="80000"/>
                      </a:schemeClr>
                    </a:solidFill>
                  </a:tcPr>
                </a:tc>
                <a:tc>
                  <a:txBody>
                    <a:bodyPr/>
                    <a:lstStyle/>
                    <a:p>
                      <a:pPr>
                        <a:lnSpc>
                          <a:spcPct val="107000"/>
                        </a:lnSpc>
                        <a:spcAft>
                          <a:spcPts val="0"/>
                        </a:spcAft>
                      </a:pPr>
                      <a:r>
                        <a:rPr lang="en-US" sz="800" dirty="0">
                          <a:effectLst/>
                          <a:latin typeface="Verdana" panose="020B0604030504040204" pitchFamily="34" charset="0"/>
                          <a:ea typeface="Verdana" panose="020B0604030504040204" pitchFamily="34" charset="0"/>
                          <a:cs typeface="Verdana" panose="020B0604030504040204" pitchFamily="34" charset="0"/>
                        </a:rPr>
                        <a:t> </a:t>
                      </a:r>
                      <a:endParaRPr lang="en-IE" sz="800" dirty="0">
                        <a:effectLst/>
                        <a:latin typeface="Verdana" panose="020B0604030504040204" pitchFamily="34" charset="0"/>
                        <a:ea typeface="Verdana" panose="020B0604030504040204" pitchFamily="34" charset="0"/>
                        <a:cs typeface="Verdana" panose="020B0604030504040204" pitchFamily="34" charset="0"/>
                      </a:endParaRPr>
                    </a:p>
                  </a:txBody>
                  <a:tcPr marL="49289" marR="49289" marT="0"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accent1">
                        <a:lumMod val="20000"/>
                        <a:lumOff val="80000"/>
                      </a:schemeClr>
                    </a:solidFill>
                  </a:tcPr>
                </a:tc>
                <a:tc>
                  <a:txBody>
                    <a:bodyPr/>
                    <a:lstStyle/>
                    <a:p>
                      <a:pPr>
                        <a:lnSpc>
                          <a:spcPct val="107000"/>
                        </a:lnSpc>
                        <a:spcAft>
                          <a:spcPts val="0"/>
                        </a:spcAft>
                      </a:pPr>
                      <a:r>
                        <a:rPr lang="en-US" sz="800" dirty="0">
                          <a:effectLst/>
                          <a:latin typeface="Verdana" panose="020B0604030504040204" pitchFamily="34" charset="0"/>
                          <a:ea typeface="Verdana" panose="020B0604030504040204" pitchFamily="34" charset="0"/>
                          <a:cs typeface="Verdana" panose="020B0604030504040204" pitchFamily="34" charset="0"/>
                        </a:rPr>
                        <a:t> </a:t>
                      </a:r>
                      <a:endParaRPr lang="en-IE" sz="800" dirty="0">
                        <a:effectLst/>
                        <a:latin typeface="Verdana" panose="020B0604030504040204" pitchFamily="34" charset="0"/>
                        <a:ea typeface="Verdana" panose="020B0604030504040204" pitchFamily="34" charset="0"/>
                        <a:cs typeface="Verdana" panose="020B0604030504040204" pitchFamily="34" charset="0"/>
                      </a:endParaRPr>
                    </a:p>
                  </a:txBody>
                  <a:tcPr marL="49289" marR="49289" marT="0"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339026688"/>
                  </a:ext>
                </a:extLst>
              </a:tr>
              <a:tr h="301690">
                <a:tc rowSpan="3">
                  <a:txBody>
                    <a:bodyPr/>
                    <a:lstStyle/>
                    <a:p>
                      <a:pPr>
                        <a:lnSpc>
                          <a:spcPct val="107000"/>
                        </a:lnSpc>
                        <a:spcAft>
                          <a:spcPts val="0"/>
                        </a:spcAft>
                      </a:pPr>
                      <a:r>
                        <a:rPr lang="en-US" sz="1400" dirty="0">
                          <a:effectLst/>
                          <a:latin typeface="Verdana" panose="020B0604030504040204" pitchFamily="34" charset="0"/>
                          <a:ea typeface="Verdana" panose="020B0604030504040204" pitchFamily="34" charset="0"/>
                          <a:cs typeface="Verdana" panose="020B0604030504040204" pitchFamily="34" charset="0"/>
                        </a:rPr>
                        <a:t>Culture of Safety</a:t>
                      </a:r>
                      <a:endParaRPr lang="en-IE" sz="1400" dirty="0">
                        <a:effectLst/>
                        <a:latin typeface="Verdana" panose="020B0604030504040204" pitchFamily="34" charset="0"/>
                        <a:ea typeface="Verdana" panose="020B0604030504040204" pitchFamily="34" charset="0"/>
                        <a:cs typeface="Verdana" panose="020B0604030504040204" pitchFamily="34" charset="0"/>
                      </a:endParaRPr>
                    </a:p>
                  </a:txBody>
                  <a:tcPr marL="49289" marR="49289"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B w="12700" cap="flat" cmpd="sng" algn="ctr">
                      <a:solidFill>
                        <a:srgbClr val="002060"/>
                      </a:solidFill>
                      <a:prstDash val="solid"/>
                      <a:round/>
                      <a:headEnd type="none" w="med" len="med"/>
                      <a:tailEnd type="none" w="med" len="med"/>
                    </a:lnB>
                    <a:solidFill>
                      <a:srgbClr val="002060"/>
                    </a:solidFill>
                  </a:tcPr>
                </a:tc>
                <a:tc>
                  <a:txBody>
                    <a:bodyPr/>
                    <a:lstStyle/>
                    <a:p>
                      <a:pPr>
                        <a:lnSpc>
                          <a:spcPct val="107000"/>
                        </a:lnSpc>
                        <a:spcAft>
                          <a:spcPts val="0"/>
                        </a:spcAft>
                      </a:pPr>
                      <a:r>
                        <a:rPr lang="en-IE" sz="1100"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Taking a questioning attitude and speaking up when I see things that may be unsafe</a:t>
                      </a:r>
                    </a:p>
                  </a:txBody>
                  <a:tcPr marL="49289" marR="49289"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pPr>
                        <a:lnSpc>
                          <a:spcPct val="107000"/>
                        </a:lnSpc>
                        <a:spcAft>
                          <a:spcPts val="0"/>
                        </a:spcAft>
                      </a:pPr>
                      <a:r>
                        <a:rPr lang="en-US" sz="800" dirty="0">
                          <a:effectLst/>
                          <a:latin typeface="Verdana" panose="020B0604030504040204" pitchFamily="34" charset="0"/>
                          <a:ea typeface="Verdana" panose="020B0604030504040204" pitchFamily="34" charset="0"/>
                          <a:cs typeface="Verdana" panose="020B0604030504040204" pitchFamily="34" charset="0"/>
                        </a:rPr>
                        <a:t> </a:t>
                      </a:r>
                      <a:endParaRPr lang="en-IE" sz="800" dirty="0">
                        <a:effectLst/>
                        <a:latin typeface="Verdana" panose="020B0604030504040204" pitchFamily="34" charset="0"/>
                        <a:ea typeface="Verdana" panose="020B0604030504040204" pitchFamily="34" charset="0"/>
                        <a:cs typeface="Verdana" panose="020B0604030504040204" pitchFamily="34" charset="0"/>
                      </a:endParaRPr>
                    </a:p>
                  </a:txBody>
                  <a:tcPr marL="49289" marR="49289" marT="0"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pPr>
                        <a:lnSpc>
                          <a:spcPct val="107000"/>
                        </a:lnSpc>
                        <a:spcAft>
                          <a:spcPts val="0"/>
                        </a:spcAft>
                      </a:pPr>
                      <a:r>
                        <a:rPr lang="en-US" sz="800">
                          <a:effectLst/>
                          <a:latin typeface="Verdana" panose="020B0604030504040204" pitchFamily="34" charset="0"/>
                          <a:ea typeface="Verdana" panose="020B0604030504040204" pitchFamily="34" charset="0"/>
                          <a:cs typeface="Verdana" panose="020B0604030504040204" pitchFamily="34" charset="0"/>
                        </a:rPr>
                        <a:t> </a:t>
                      </a:r>
                      <a:endParaRPr lang="en-IE" sz="800">
                        <a:effectLst/>
                        <a:latin typeface="Verdana" panose="020B0604030504040204" pitchFamily="34" charset="0"/>
                        <a:ea typeface="Verdana" panose="020B0604030504040204" pitchFamily="34" charset="0"/>
                        <a:cs typeface="Verdana" panose="020B0604030504040204" pitchFamily="34" charset="0"/>
                      </a:endParaRPr>
                    </a:p>
                  </a:txBody>
                  <a:tcPr marL="49289" marR="49289" marT="0"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extLst>
                  <a:ext uri="{0D108BD9-81ED-4DB2-BD59-A6C34878D82A}">
                    <a16:rowId xmlns:a16="http://schemas.microsoft.com/office/drawing/2014/main" val="1731158861"/>
                  </a:ext>
                </a:extLst>
              </a:tr>
              <a:tr h="622649">
                <a:tc vMerge="1">
                  <a:txBody>
                    <a:bodyPr/>
                    <a:lstStyle/>
                    <a:p>
                      <a:endParaRPr lang="en-IE"/>
                    </a:p>
                  </a:txBody>
                  <a:tcPr/>
                </a:tc>
                <a:tc>
                  <a:txBody>
                    <a:bodyPr/>
                    <a:lstStyle/>
                    <a:p>
                      <a:pPr>
                        <a:lnSpc>
                          <a:spcPct val="107000"/>
                        </a:lnSpc>
                        <a:spcAft>
                          <a:spcPts val="0"/>
                        </a:spcAft>
                      </a:pPr>
                      <a:r>
                        <a:rPr lang="en-IE" sz="1100"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Creating a supportive environment that encourages patients and providers to speak up when they have concerns about safety</a:t>
                      </a:r>
                    </a:p>
                  </a:txBody>
                  <a:tcPr marL="49289" marR="49289"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accent1">
                        <a:lumMod val="20000"/>
                        <a:lumOff val="80000"/>
                      </a:schemeClr>
                    </a:solidFill>
                  </a:tcPr>
                </a:tc>
                <a:tc>
                  <a:txBody>
                    <a:bodyPr/>
                    <a:lstStyle/>
                    <a:p>
                      <a:pPr>
                        <a:lnSpc>
                          <a:spcPct val="107000"/>
                        </a:lnSpc>
                        <a:spcAft>
                          <a:spcPts val="0"/>
                        </a:spcAft>
                      </a:pPr>
                      <a:r>
                        <a:rPr lang="en-US" sz="800" dirty="0">
                          <a:effectLst/>
                          <a:latin typeface="Verdana" panose="020B0604030504040204" pitchFamily="34" charset="0"/>
                          <a:ea typeface="Verdana" panose="020B0604030504040204" pitchFamily="34" charset="0"/>
                          <a:cs typeface="Verdana" panose="020B0604030504040204" pitchFamily="34" charset="0"/>
                        </a:rPr>
                        <a:t> </a:t>
                      </a:r>
                      <a:endParaRPr lang="en-IE" sz="800" dirty="0">
                        <a:effectLst/>
                        <a:latin typeface="Verdana" panose="020B0604030504040204" pitchFamily="34" charset="0"/>
                        <a:ea typeface="Verdana" panose="020B0604030504040204" pitchFamily="34" charset="0"/>
                        <a:cs typeface="Verdana" panose="020B0604030504040204" pitchFamily="34" charset="0"/>
                      </a:endParaRPr>
                    </a:p>
                  </a:txBody>
                  <a:tcPr marL="49289" marR="49289" marT="0"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accent1">
                        <a:lumMod val="20000"/>
                        <a:lumOff val="80000"/>
                      </a:schemeClr>
                    </a:solidFill>
                  </a:tcPr>
                </a:tc>
                <a:tc>
                  <a:txBody>
                    <a:bodyPr/>
                    <a:lstStyle/>
                    <a:p>
                      <a:pPr>
                        <a:lnSpc>
                          <a:spcPct val="107000"/>
                        </a:lnSpc>
                        <a:spcAft>
                          <a:spcPts val="0"/>
                        </a:spcAft>
                      </a:pPr>
                      <a:r>
                        <a:rPr lang="en-US" sz="800" dirty="0">
                          <a:effectLst/>
                          <a:latin typeface="Verdana" panose="020B0604030504040204" pitchFamily="34" charset="0"/>
                          <a:ea typeface="Verdana" panose="020B0604030504040204" pitchFamily="34" charset="0"/>
                          <a:cs typeface="Verdana" panose="020B0604030504040204" pitchFamily="34" charset="0"/>
                        </a:rPr>
                        <a:t> </a:t>
                      </a:r>
                      <a:endParaRPr lang="en-IE" sz="800" dirty="0">
                        <a:effectLst/>
                        <a:latin typeface="Verdana" panose="020B0604030504040204" pitchFamily="34" charset="0"/>
                        <a:ea typeface="Verdana" panose="020B0604030504040204" pitchFamily="34" charset="0"/>
                        <a:cs typeface="Verdana" panose="020B0604030504040204" pitchFamily="34" charset="0"/>
                      </a:endParaRPr>
                    </a:p>
                  </a:txBody>
                  <a:tcPr marL="49289" marR="49289" marT="0"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613221681"/>
                  </a:ext>
                </a:extLst>
              </a:tr>
              <a:tr h="665921">
                <a:tc vMerge="1">
                  <a:txBody>
                    <a:bodyPr/>
                    <a:lstStyle/>
                    <a:p>
                      <a:endParaRPr lang="en-IE"/>
                    </a:p>
                  </a:txBody>
                  <a:tcPr/>
                </a:tc>
                <a:tc>
                  <a:txBody>
                    <a:bodyPr/>
                    <a:lstStyle/>
                    <a:p>
                      <a:pPr>
                        <a:lnSpc>
                          <a:spcPct val="107000"/>
                        </a:lnSpc>
                        <a:spcAft>
                          <a:spcPts val="0"/>
                        </a:spcAft>
                      </a:pPr>
                      <a:r>
                        <a:rPr lang="en-IE" sz="1100"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Understanding the nature of systems (e.g., aspects of the organisation, management or the work environment including policies, resources, communication and other processes) and system failures and their role in adverse events</a:t>
                      </a:r>
                    </a:p>
                  </a:txBody>
                  <a:tcPr marL="49289" marR="49289"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pPr>
                        <a:lnSpc>
                          <a:spcPct val="107000"/>
                        </a:lnSpc>
                        <a:spcAft>
                          <a:spcPts val="0"/>
                        </a:spcAft>
                      </a:pPr>
                      <a:r>
                        <a:rPr lang="en-US" sz="800" dirty="0">
                          <a:effectLst/>
                          <a:latin typeface="Verdana" panose="020B0604030504040204" pitchFamily="34" charset="0"/>
                          <a:ea typeface="Verdana" panose="020B0604030504040204" pitchFamily="34" charset="0"/>
                          <a:cs typeface="Verdana" panose="020B0604030504040204" pitchFamily="34" charset="0"/>
                        </a:rPr>
                        <a:t> </a:t>
                      </a:r>
                      <a:endParaRPr lang="en-IE" sz="800" dirty="0">
                        <a:effectLst/>
                        <a:latin typeface="Verdana" panose="020B0604030504040204" pitchFamily="34" charset="0"/>
                        <a:ea typeface="Verdana" panose="020B0604030504040204" pitchFamily="34" charset="0"/>
                        <a:cs typeface="Verdana" panose="020B0604030504040204" pitchFamily="34" charset="0"/>
                      </a:endParaRPr>
                    </a:p>
                  </a:txBody>
                  <a:tcPr marL="49289" marR="49289" marT="0"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pPr>
                        <a:lnSpc>
                          <a:spcPct val="107000"/>
                        </a:lnSpc>
                        <a:spcAft>
                          <a:spcPts val="0"/>
                        </a:spcAft>
                      </a:pPr>
                      <a:r>
                        <a:rPr lang="en-US" sz="800" dirty="0">
                          <a:effectLst/>
                          <a:latin typeface="Verdana" panose="020B0604030504040204" pitchFamily="34" charset="0"/>
                          <a:ea typeface="Verdana" panose="020B0604030504040204" pitchFamily="34" charset="0"/>
                          <a:cs typeface="Verdana" panose="020B0604030504040204" pitchFamily="34" charset="0"/>
                        </a:rPr>
                        <a:t> </a:t>
                      </a:r>
                      <a:endParaRPr lang="en-IE" sz="800" dirty="0">
                        <a:effectLst/>
                        <a:latin typeface="Verdana" panose="020B0604030504040204" pitchFamily="34" charset="0"/>
                        <a:ea typeface="Verdana" panose="020B0604030504040204" pitchFamily="34" charset="0"/>
                        <a:cs typeface="Verdana" panose="020B0604030504040204" pitchFamily="34" charset="0"/>
                      </a:endParaRPr>
                    </a:p>
                  </a:txBody>
                  <a:tcPr marL="49289" marR="49289" marT="0"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extLst>
                  <a:ext uri="{0D108BD9-81ED-4DB2-BD59-A6C34878D82A}">
                    <a16:rowId xmlns:a16="http://schemas.microsoft.com/office/drawing/2014/main" val="1266848562"/>
                  </a:ext>
                </a:extLst>
              </a:tr>
            </a:tbl>
          </a:graphicData>
        </a:graphic>
      </p:graphicFrame>
    </p:spTree>
    <p:extLst>
      <p:ext uri="{BB962C8B-B14F-4D97-AF65-F5344CB8AC3E}">
        <p14:creationId xmlns:p14="http://schemas.microsoft.com/office/powerpoint/2010/main" val="37680629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C83D4A-1446-4016-8873-A66DD29974E2}"/>
              </a:ext>
            </a:extLst>
          </p:cNvPr>
          <p:cNvSpPr>
            <a:spLocks noGrp="1"/>
          </p:cNvSpPr>
          <p:nvPr>
            <p:ph type="title"/>
          </p:nvPr>
        </p:nvSpPr>
        <p:spPr/>
        <p:txBody>
          <a:bodyPr>
            <a:normAutofit/>
          </a:bodyPr>
          <a:lstStyle/>
          <a:p>
            <a:r>
              <a:rPr lang="en-IE" sz="4000" b="1" dirty="0"/>
              <a:t>Outcome template</a:t>
            </a:r>
          </a:p>
        </p:txBody>
      </p:sp>
      <p:graphicFrame>
        <p:nvGraphicFramePr>
          <p:cNvPr id="4" name="Content Placeholder 3">
            <a:extLst>
              <a:ext uri="{FF2B5EF4-FFF2-40B4-BE49-F238E27FC236}">
                <a16:creationId xmlns:a16="http://schemas.microsoft.com/office/drawing/2014/main" id="{D214F7BD-6116-41B6-90E8-1668517C6635}"/>
              </a:ext>
            </a:extLst>
          </p:cNvPr>
          <p:cNvGraphicFramePr>
            <a:graphicFrameLocks noGrp="1"/>
          </p:cNvGraphicFramePr>
          <p:nvPr>
            <p:ph idx="1"/>
            <p:extLst>
              <p:ext uri="{D42A27DB-BD31-4B8C-83A1-F6EECF244321}">
                <p14:modId xmlns:p14="http://schemas.microsoft.com/office/powerpoint/2010/main" val="811624576"/>
              </p:ext>
            </p:extLst>
          </p:nvPr>
        </p:nvGraphicFramePr>
        <p:xfrm>
          <a:off x="521805" y="1581358"/>
          <a:ext cx="11148390" cy="3533048"/>
        </p:xfrm>
        <a:graphic>
          <a:graphicData uri="http://schemas.openxmlformats.org/drawingml/2006/table">
            <a:tbl>
              <a:tblPr firstRow="1" firstCol="1" bandRow="1"/>
              <a:tblGrid>
                <a:gridCol w="1457738">
                  <a:extLst>
                    <a:ext uri="{9D8B030D-6E8A-4147-A177-3AD203B41FA5}">
                      <a16:colId xmlns:a16="http://schemas.microsoft.com/office/drawing/2014/main" val="3296647998"/>
                    </a:ext>
                  </a:extLst>
                </a:gridCol>
                <a:gridCol w="2216426">
                  <a:extLst>
                    <a:ext uri="{9D8B030D-6E8A-4147-A177-3AD203B41FA5}">
                      <a16:colId xmlns:a16="http://schemas.microsoft.com/office/drawing/2014/main" val="2904785858"/>
                    </a:ext>
                  </a:extLst>
                </a:gridCol>
                <a:gridCol w="3528392">
                  <a:extLst>
                    <a:ext uri="{9D8B030D-6E8A-4147-A177-3AD203B41FA5}">
                      <a16:colId xmlns:a16="http://schemas.microsoft.com/office/drawing/2014/main" val="2802415437"/>
                    </a:ext>
                  </a:extLst>
                </a:gridCol>
                <a:gridCol w="1709530">
                  <a:extLst>
                    <a:ext uri="{9D8B030D-6E8A-4147-A177-3AD203B41FA5}">
                      <a16:colId xmlns:a16="http://schemas.microsoft.com/office/drawing/2014/main" val="2416972754"/>
                    </a:ext>
                  </a:extLst>
                </a:gridCol>
                <a:gridCol w="2236304">
                  <a:extLst>
                    <a:ext uri="{9D8B030D-6E8A-4147-A177-3AD203B41FA5}">
                      <a16:colId xmlns:a16="http://schemas.microsoft.com/office/drawing/2014/main" val="31808722"/>
                    </a:ext>
                  </a:extLst>
                </a:gridCol>
              </a:tblGrid>
              <a:tr h="982938">
                <a:tc>
                  <a:txBody>
                    <a:bodyPr/>
                    <a:lstStyle/>
                    <a:p>
                      <a:pPr algn="ctr">
                        <a:lnSpc>
                          <a:spcPct val="107000"/>
                        </a:lnSpc>
                        <a:spcAft>
                          <a:spcPts val="0"/>
                        </a:spcAft>
                      </a:pPr>
                      <a:r>
                        <a:rPr lang="en-IE" sz="20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PRIORITY RANKING</a:t>
                      </a:r>
                      <a:endParaRPr lang="en-IE"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ctr">
                        <a:lnSpc>
                          <a:spcPct val="107000"/>
                        </a:lnSpc>
                        <a:spcAft>
                          <a:spcPts val="0"/>
                        </a:spcAft>
                      </a:pPr>
                      <a:r>
                        <a:rPr lang="en-IE" sz="2000" b="1" dirty="0">
                          <a:solidFill>
                            <a:srgbClr val="FFFFFF"/>
                          </a:solidFill>
                          <a:effectLst/>
                          <a:latin typeface="Calibri" panose="020F0502020204030204" pitchFamily="34" charset="0"/>
                          <a:ea typeface="Verdana" panose="020B0604030504040204" pitchFamily="34" charset="0"/>
                          <a:cs typeface="Times New Roman" panose="02020603050405020304" pitchFamily="18" charset="0"/>
                        </a:rPr>
                        <a:t>SAFETY SKILL</a:t>
                      </a:r>
                      <a:endParaRPr lang="en-IE"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ctr">
                        <a:lnSpc>
                          <a:spcPct val="107000"/>
                        </a:lnSpc>
                        <a:spcAft>
                          <a:spcPts val="0"/>
                        </a:spcAft>
                      </a:pPr>
                      <a:r>
                        <a:rPr lang="en-IE" sz="20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AGREED ACTIONS TO DEVELOP THIS SKILL WITHIN OUR TEAM</a:t>
                      </a:r>
                      <a:endParaRPr lang="en-IE"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ctr">
                        <a:lnSpc>
                          <a:spcPct val="107000"/>
                        </a:lnSpc>
                        <a:spcAft>
                          <a:spcPts val="0"/>
                        </a:spcAft>
                      </a:pPr>
                      <a:r>
                        <a:rPr lang="en-IE" sz="20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RESPONSIBLE PERSON(S)</a:t>
                      </a:r>
                      <a:endParaRPr lang="en-IE"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ctr">
                        <a:lnSpc>
                          <a:spcPct val="107000"/>
                        </a:lnSpc>
                        <a:spcAft>
                          <a:spcPts val="0"/>
                        </a:spcAft>
                      </a:pPr>
                      <a:r>
                        <a:rPr lang="en-IE" sz="20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DATE TO REVIEW PROGRESS</a:t>
                      </a:r>
                      <a:endParaRPr lang="en-IE"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extLst>
                  <a:ext uri="{0D108BD9-81ED-4DB2-BD59-A6C34878D82A}">
                    <a16:rowId xmlns:a16="http://schemas.microsoft.com/office/drawing/2014/main" val="1700862982"/>
                  </a:ext>
                </a:extLst>
              </a:tr>
              <a:tr h="510022">
                <a:tc>
                  <a:txBody>
                    <a:bodyPr/>
                    <a:lstStyle/>
                    <a:p>
                      <a:pPr algn="ctr">
                        <a:lnSpc>
                          <a:spcPct val="107000"/>
                        </a:lnSpc>
                        <a:spcAft>
                          <a:spcPts val="0"/>
                        </a:spcAft>
                      </a:pPr>
                      <a:r>
                        <a:rPr lang="en-IE" sz="1800" b="1" dirty="0">
                          <a:solidFill>
                            <a:srgbClr val="002060"/>
                          </a:solidFill>
                          <a:effectLst/>
                          <a:latin typeface="Verdana" panose="020B0604030504040204" pitchFamily="34" charset="0"/>
                          <a:ea typeface="Verdana" panose="020B0604030504040204" pitchFamily="34" charset="0"/>
                          <a:cs typeface="Times New Roman" panose="02020603050405020304" pitchFamily="18" charset="0"/>
                        </a:rPr>
                        <a:t>1</a:t>
                      </a:r>
                      <a:endParaRPr lang="en-IE" sz="1800" dirty="0">
                        <a:solidFill>
                          <a:srgbClr val="002060"/>
                        </a:solidFill>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DAE3F3"/>
                    </a:solidFill>
                  </a:tcPr>
                </a:tc>
                <a:tc>
                  <a:txBody>
                    <a:bodyPr/>
                    <a:lstStyle/>
                    <a:p>
                      <a:pPr>
                        <a:lnSpc>
                          <a:spcPct val="107000"/>
                        </a:lnSpc>
                        <a:spcAft>
                          <a:spcPts val="0"/>
                        </a:spcAft>
                      </a:pPr>
                      <a:r>
                        <a:rPr lang="en-IE" sz="12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DAE3F3"/>
                    </a:solidFill>
                  </a:tcPr>
                </a:tc>
                <a:tc>
                  <a:txBody>
                    <a:bodyPr/>
                    <a:lstStyle/>
                    <a:p>
                      <a:pPr>
                        <a:lnSpc>
                          <a:spcPct val="107000"/>
                        </a:lnSpc>
                        <a:spcAft>
                          <a:spcPts val="0"/>
                        </a:spcAft>
                      </a:pPr>
                      <a:r>
                        <a:rPr lang="en-IE" sz="12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DAE3F3"/>
                    </a:solidFill>
                  </a:tcPr>
                </a:tc>
                <a:tc>
                  <a:txBody>
                    <a:bodyPr/>
                    <a:lstStyle/>
                    <a:p>
                      <a:pPr>
                        <a:lnSpc>
                          <a:spcPct val="107000"/>
                        </a:lnSpc>
                        <a:spcAft>
                          <a:spcPts val="0"/>
                        </a:spcAft>
                      </a:pPr>
                      <a:r>
                        <a:rPr lang="en-IE" sz="12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DAE3F3"/>
                    </a:solidFill>
                  </a:tcPr>
                </a:tc>
                <a:tc>
                  <a:txBody>
                    <a:bodyPr/>
                    <a:lstStyle/>
                    <a:p>
                      <a:pPr>
                        <a:lnSpc>
                          <a:spcPct val="107000"/>
                        </a:lnSpc>
                        <a:spcAft>
                          <a:spcPts val="0"/>
                        </a:spcAft>
                      </a:pPr>
                      <a:r>
                        <a:rPr lang="en-IE" sz="12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DAE3F3"/>
                    </a:solidFill>
                  </a:tcPr>
                </a:tc>
                <a:extLst>
                  <a:ext uri="{0D108BD9-81ED-4DB2-BD59-A6C34878D82A}">
                    <a16:rowId xmlns:a16="http://schemas.microsoft.com/office/drawing/2014/main" val="2794471218"/>
                  </a:ext>
                </a:extLst>
              </a:tr>
              <a:tr h="510022">
                <a:tc>
                  <a:txBody>
                    <a:bodyPr/>
                    <a:lstStyle/>
                    <a:p>
                      <a:pPr algn="ctr">
                        <a:lnSpc>
                          <a:spcPct val="107000"/>
                        </a:lnSpc>
                        <a:spcAft>
                          <a:spcPts val="0"/>
                        </a:spcAft>
                      </a:pPr>
                      <a:r>
                        <a:rPr lang="en-IE" sz="1800" b="1" dirty="0">
                          <a:solidFill>
                            <a:srgbClr val="002060"/>
                          </a:solidFill>
                          <a:effectLst/>
                          <a:latin typeface="Verdana" panose="020B0604030504040204" pitchFamily="34" charset="0"/>
                          <a:ea typeface="Verdana" panose="020B0604030504040204" pitchFamily="34" charset="0"/>
                          <a:cs typeface="Times New Roman" panose="02020603050405020304" pitchFamily="18" charset="0"/>
                        </a:rPr>
                        <a:t>2</a:t>
                      </a:r>
                      <a:endParaRPr lang="en-IE" sz="1800" dirty="0">
                        <a:solidFill>
                          <a:srgbClr val="002060"/>
                        </a:solidFill>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pPr>
                        <a:lnSpc>
                          <a:spcPct val="107000"/>
                        </a:lnSpc>
                        <a:spcAft>
                          <a:spcPts val="0"/>
                        </a:spcAft>
                      </a:pPr>
                      <a:r>
                        <a:rPr lang="en-IE" sz="12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pPr>
                        <a:lnSpc>
                          <a:spcPct val="107000"/>
                        </a:lnSpc>
                        <a:spcAft>
                          <a:spcPts val="0"/>
                        </a:spcAft>
                      </a:pPr>
                      <a:r>
                        <a:rPr lang="en-IE" sz="12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pPr>
                        <a:lnSpc>
                          <a:spcPct val="107000"/>
                        </a:lnSpc>
                        <a:spcAft>
                          <a:spcPts val="0"/>
                        </a:spcAft>
                      </a:pPr>
                      <a:r>
                        <a:rPr lang="en-IE" sz="12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pPr>
                        <a:lnSpc>
                          <a:spcPct val="107000"/>
                        </a:lnSpc>
                        <a:spcAft>
                          <a:spcPts val="0"/>
                        </a:spcAft>
                      </a:pPr>
                      <a:r>
                        <a:rPr lang="en-IE" sz="12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extLst>
                  <a:ext uri="{0D108BD9-81ED-4DB2-BD59-A6C34878D82A}">
                    <a16:rowId xmlns:a16="http://schemas.microsoft.com/office/drawing/2014/main" val="280179054"/>
                  </a:ext>
                </a:extLst>
              </a:tr>
              <a:tr h="510022">
                <a:tc>
                  <a:txBody>
                    <a:bodyPr/>
                    <a:lstStyle/>
                    <a:p>
                      <a:pPr algn="ctr">
                        <a:lnSpc>
                          <a:spcPct val="107000"/>
                        </a:lnSpc>
                        <a:spcAft>
                          <a:spcPts val="0"/>
                        </a:spcAft>
                      </a:pPr>
                      <a:r>
                        <a:rPr lang="en-IE" sz="1800" b="1" dirty="0">
                          <a:solidFill>
                            <a:srgbClr val="002060"/>
                          </a:solidFill>
                          <a:effectLst/>
                          <a:latin typeface="Verdana" panose="020B0604030504040204" pitchFamily="34" charset="0"/>
                          <a:ea typeface="Verdana" panose="020B0604030504040204" pitchFamily="34" charset="0"/>
                          <a:cs typeface="Times New Roman" panose="02020603050405020304" pitchFamily="18" charset="0"/>
                        </a:rPr>
                        <a:t>3</a:t>
                      </a:r>
                      <a:endParaRPr lang="en-IE" sz="1800" dirty="0">
                        <a:solidFill>
                          <a:srgbClr val="002060"/>
                        </a:solidFill>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DAE3F3"/>
                    </a:solidFill>
                  </a:tcPr>
                </a:tc>
                <a:tc>
                  <a:txBody>
                    <a:bodyPr/>
                    <a:lstStyle/>
                    <a:p>
                      <a:pPr>
                        <a:lnSpc>
                          <a:spcPct val="107000"/>
                        </a:lnSpc>
                        <a:spcAft>
                          <a:spcPts val="0"/>
                        </a:spcAft>
                      </a:pPr>
                      <a:r>
                        <a:rPr lang="en-IE" sz="12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DAE3F3"/>
                    </a:solidFill>
                  </a:tcPr>
                </a:tc>
                <a:tc>
                  <a:txBody>
                    <a:bodyPr/>
                    <a:lstStyle/>
                    <a:p>
                      <a:pPr>
                        <a:lnSpc>
                          <a:spcPct val="107000"/>
                        </a:lnSpc>
                        <a:spcAft>
                          <a:spcPts val="0"/>
                        </a:spcAft>
                      </a:pPr>
                      <a:r>
                        <a:rPr lang="en-IE" sz="12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DAE3F3"/>
                    </a:solidFill>
                  </a:tcPr>
                </a:tc>
                <a:tc>
                  <a:txBody>
                    <a:bodyPr/>
                    <a:lstStyle/>
                    <a:p>
                      <a:pPr>
                        <a:lnSpc>
                          <a:spcPct val="107000"/>
                        </a:lnSpc>
                        <a:spcAft>
                          <a:spcPts val="0"/>
                        </a:spcAft>
                      </a:pPr>
                      <a:r>
                        <a:rPr lang="en-IE" sz="12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DAE3F3"/>
                    </a:solidFill>
                  </a:tcPr>
                </a:tc>
                <a:tc>
                  <a:txBody>
                    <a:bodyPr/>
                    <a:lstStyle/>
                    <a:p>
                      <a:pPr>
                        <a:lnSpc>
                          <a:spcPct val="107000"/>
                        </a:lnSpc>
                        <a:spcAft>
                          <a:spcPts val="0"/>
                        </a:spcAft>
                      </a:pPr>
                      <a:r>
                        <a:rPr lang="en-IE" sz="12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DAE3F3"/>
                    </a:solidFill>
                  </a:tcPr>
                </a:tc>
                <a:extLst>
                  <a:ext uri="{0D108BD9-81ED-4DB2-BD59-A6C34878D82A}">
                    <a16:rowId xmlns:a16="http://schemas.microsoft.com/office/drawing/2014/main" val="2109217010"/>
                  </a:ext>
                </a:extLst>
              </a:tr>
              <a:tr h="510022">
                <a:tc>
                  <a:txBody>
                    <a:bodyPr/>
                    <a:lstStyle/>
                    <a:p>
                      <a:pPr algn="ctr">
                        <a:lnSpc>
                          <a:spcPct val="107000"/>
                        </a:lnSpc>
                        <a:spcAft>
                          <a:spcPts val="0"/>
                        </a:spcAft>
                      </a:pPr>
                      <a:r>
                        <a:rPr lang="en-IE" sz="1800" b="1" dirty="0">
                          <a:solidFill>
                            <a:srgbClr val="002060"/>
                          </a:solidFill>
                          <a:effectLst/>
                          <a:latin typeface="Verdana" panose="020B0604030504040204" pitchFamily="34" charset="0"/>
                          <a:ea typeface="Verdana" panose="020B0604030504040204" pitchFamily="34" charset="0"/>
                          <a:cs typeface="Times New Roman" panose="02020603050405020304" pitchFamily="18" charset="0"/>
                        </a:rPr>
                        <a:t>4</a:t>
                      </a:r>
                      <a:endParaRPr lang="en-IE" sz="1800" dirty="0">
                        <a:solidFill>
                          <a:srgbClr val="002060"/>
                        </a:solidFill>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pPr>
                        <a:lnSpc>
                          <a:spcPct val="107000"/>
                        </a:lnSpc>
                        <a:spcAft>
                          <a:spcPts val="0"/>
                        </a:spcAft>
                      </a:pPr>
                      <a:r>
                        <a:rPr lang="en-IE" sz="12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pPr>
                        <a:lnSpc>
                          <a:spcPct val="107000"/>
                        </a:lnSpc>
                        <a:spcAft>
                          <a:spcPts val="0"/>
                        </a:spcAft>
                      </a:pPr>
                      <a:r>
                        <a:rPr lang="en-IE" sz="12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pPr>
                        <a:lnSpc>
                          <a:spcPct val="107000"/>
                        </a:lnSpc>
                        <a:spcAft>
                          <a:spcPts val="0"/>
                        </a:spcAft>
                      </a:pPr>
                      <a:r>
                        <a:rPr lang="en-IE" sz="12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pPr>
                        <a:lnSpc>
                          <a:spcPct val="107000"/>
                        </a:lnSpc>
                        <a:spcAft>
                          <a:spcPts val="0"/>
                        </a:spcAft>
                      </a:pPr>
                      <a:r>
                        <a:rPr lang="en-IE" sz="12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extLst>
                  <a:ext uri="{0D108BD9-81ED-4DB2-BD59-A6C34878D82A}">
                    <a16:rowId xmlns:a16="http://schemas.microsoft.com/office/drawing/2014/main" val="1156777114"/>
                  </a:ext>
                </a:extLst>
              </a:tr>
              <a:tr h="510022">
                <a:tc>
                  <a:txBody>
                    <a:bodyPr/>
                    <a:lstStyle/>
                    <a:p>
                      <a:pPr algn="ctr">
                        <a:lnSpc>
                          <a:spcPct val="107000"/>
                        </a:lnSpc>
                        <a:spcAft>
                          <a:spcPts val="0"/>
                        </a:spcAft>
                      </a:pPr>
                      <a:r>
                        <a:rPr lang="en-IE" sz="1800" b="1" dirty="0">
                          <a:solidFill>
                            <a:srgbClr val="002060"/>
                          </a:solidFill>
                          <a:effectLst/>
                          <a:latin typeface="Verdana" panose="020B0604030504040204" pitchFamily="34" charset="0"/>
                          <a:ea typeface="Verdana" panose="020B0604030504040204" pitchFamily="34" charset="0"/>
                          <a:cs typeface="Times New Roman" panose="02020603050405020304" pitchFamily="18" charset="0"/>
                        </a:rPr>
                        <a:t>5</a:t>
                      </a:r>
                      <a:endParaRPr lang="en-IE" sz="1800" dirty="0">
                        <a:solidFill>
                          <a:srgbClr val="002060"/>
                        </a:solidFill>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DAE3F3"/>
                    </a:solidFill>
                  </a:tcPr>
                </a:tc>
                <a:tc>
                  <a:txBody>
                    <a:bodyPr/>
                    <a:lstStyle/>
                    <a:p>
                      <a:pPr>
                        <a:lnSpc>
                          <a:spcPct val="107000"/>
                        </a:lnSpc>
                        <a:spcAft>
                          <a:spcPts val="0"/>
                        </a:spcAft>
                      </a:pPr>
                      <a:r>
                        <a:rPr lang="en-IE" sz="12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DAE3F3"/>
                    </a:solidFill>
                  </a:tcPr>
                </a:tc>
                <a:tc>
                  <a:txBody>
                    <a:bodyPr/>
                    <a:lstStyle/>
                    <a:p>
                      <a:pPr>
                        <a:lnSpc>
                          <a:spcPct val="107000"/>
                        </a:lnSpc>
                        <a:spcAft>
                          <a:spcPts val="0"/>
                        </a:spcAft>
                      </a:pPr>
                      <a:r>
                        <a:rPr lang="en-IE" sz="12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DAE3F3"/>
                    </a:solidFill>
                  </a:tcPr>
                </a:tc>
                <a:tc>
                  <a:txBody>
                    <a:bodyPr/>
                    <a:lstStyle/>
                    <a:p>
                      <a:pPr>
                        <a:lnSpc>
                          <a:spcPct val="107000"/>
                        </a:lnSpc>
                        <a:spcAft>
                          <a:spcPts val="0"/>
                        </a:spcAft>
                      </a:pPr>
                      <a:r>
                        <a:rPr lang="en-IE" sz="12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DAE3F3"/>
                    </a:solidFill>
                  </a:tcPr>
                </a:tc>
                <a:tc>
                  <a:txBody>
                    <a:bodyPr/>
                    <a:lstStyle/>
                    <a:p>
                      <a:pPr>
                        <a:lnSpc>
                          <a:spcPct val="107000"/>
                        </a:lnSpc>
                        <a:spcAft>
                          <a:spcPts val="0"/>
                        </a:spcAft>
                      </a:pPr>
                      <a:r>
                        <a:rPr lang="en-IE" sz="12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DAE3F3"/>
                    </a:solidFill>
                  </a:tcPr>
                </a:tc>
                <a:extLst>
                  <a:ext uri="{0D108BD9-81ED-4DB2-BD59-A6C34878D82A}">
                    <a16:rowId xmlns:a16="http://schemas.microsoft.com/office/drawing/2014/main" val="3249693049"/>
                  </a:ext>
                </a:extLst>
              </a:tr>
            </a:tbl>
          </a:graphicData>
        </a:graphic>
      </p:graphicFrame>
      <p:sp>
        <p:nvSpPr>
          <p:cNvPr id="5" name="Rectangle 4">
            <a:extLst>
              <a:ext uri="{FF2B5EF4-FFF2-40B4-BE49-F238E27FC236}">
                <a16:creationId xmlns:a16="http://schemas.microsoft.com/office/drawing/2014/main" id="{51E4F869-F55C-4FD2-836C-B690AB793529}"/>
              </a:ext>
            </a:extLst>
          </p:cNvPr>
          <p:cNvSpPr/>
          <p:nvPr/>
        </p:nvSpPr>
        <p:spPr>
          <a:xfrm>
            <a:off x="10596880" y="230188"/>
            <a:ext cx="1595120" cy="638965"/>
          </a:xfrm>
          <a:prstGeom prst="rect">
            <a:avLst/>
          </a:prstGeom>
          <a:solidFill>
            <a:srgbClr val="3864B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dirty="0"/>
          </a:p>
        </p:txBody>
      </p:sp>
      <p:pic>
        <p:nvPicPr>
          <p:cNvPr id="6" name="Picture 5">
            <a:extLst>
              <a:ext uri="{FF2B5EF4-FFF2-40B4-BE49-F238E27FC236}">
                <a16:creationId xmlns:a16="http://schemas.microsoft.com/office/drawing/2014/main" id="{1C8ED529-457B-4311-8692-521939102CB3}"/>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10891520" y="299555"/>
            <a:ext cx="920912" cy="500230"/>
          </a:xfrm>
          <a:prstGeom prst="rect">
            <a:avLst/>
          </a:prstGeom>
          <a:solidFill>
            <a:srgbClr val="3864B2"/>
          </a:solidFill>
        </p:spPr>
      </p:pic>
    </p:spTree>
    <p:extLst>
      <p:ext uri="{BB962C8B-B14F-4D97-AF65-F5344CB8AC3E}">
        <p14:creationId xmlns:p14="http://schemas.microsoft.com/office/powerpoint/2010/main" val="4043869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318</TotalTime>
  <Words>684</Words>
  <Application>Microsoft Office PowerPoint</Application>
  <PresentationFormat>Widescreen</PresentationFormat>
  <Paragraphs>123</Paragraphs>
  <Slides>7</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7</vt:i4>
      </vt:variant>
    </vt:vector>
  </HeadingPairs>
  <TitlesOfParts>
    <vt:vector size="13" baseType="lpstr">
      <vt:lpstr>Arial</vt:lpstr>
      <vt:lpstr>Calibri</vt:lpstr>
      <vt:lpstr>Calibri Light</vt:lpstr>
      <vt:lpstr>Verdana</vt:lpstr>
      <vt:lpstr>Office Theme</vt:lpstr>
      <vt:lpstr>1_Office Theme</vt:lpstr>
      <vt:lpstr> COLLECTIVE LEADERSHIP AND SAFETY CULTURES</vt:lpstr>
      <vt:lpstr>Collective responsibility</vt:lpstr>
      <vt:lpstr>Collectively Identifying the causes of errors</vt:lpstr>
      <vt:lpstr>T-shaped professionals</vt:lpstr>
      <vt:lpstr>Safety Skills and Competencies</vt:lpstr>
      <vt:lpstr>PowerPoint Presentation</vt:lpstr>
      <vt:lpstr>Outcome template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Collective Leadership for Safety Skills</dc:title>
  <dc:creator>eilis</dc:creator>
  <cp:lastModifiedBy>steve.macdonald@ucd.ie</cp:lastModifiedBy>
  <cp:revision>15</cp:revision>
  <dcterms:created xsi:type="dcterms:W3CDTF">2019-01-31T08:55:56Z</dcterms:created>
  <dcterms:modified xsi:type="dcterms:W3CDTF">2019-10-19T20:28:57Z</dcterms:modified>
</cp:coreProperties>
</file>