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454" r:id="rId3"/>
    <p:sldId id="455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3" r:id="rId12"/>
    <p:sldId id="464" r:id="rId13"/>
    <p:sldId id="465" r:id="rId1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AEA"/>
    <a:srgbClr val="FFCC00"/>
    <a:srgbClr val="FFFF00"/>
    <a:srgbClr val="FF6600"/>
    <a:srgbClr val="3333FF"/>
    <a:srgbClr val="008000"/>
    <a:srgbClr val="FF0000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6" autoAdjust="0"/>
    <p:restoredTop sz="90675" autoAdjust="0"/>
  </p:normalViewPr>
  <p:slideViewPr>
    <p:cSldViewPr>
      <p:cViewPr>
        <p:scale>
          <a:sx n="60" d="100"/>
          <a:sy n="60" d="100"/>
        </p:scale>
        <p:origin x="-77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9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7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7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7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FA39C092-EFE7-4F38-8CEE-C669D1E8C7C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74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die Formate des Vorlagentextes zu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174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74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9E76B5-D636-4E1B-92EC-38EC11D75D04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E3A753-77A8-4814-AA05-B91274C46375}" type="slidenum">
              <a:rPr lang="en-GB"/>
              <a:pPr/>
              <a:t>1</a:t>
            </a:fld>
            <a:endParaRPr lang="en-GB"/>
          </a:p>
        </p:txBody>
      </p:sp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727DBA-0B09-4A05-B161-C17E723723B9}" type="slidenum">
              <a:rPr lang="en-US"/>
              <a:pPr/>
              <a:t>13</a:t>
            </a:fld>
            <a:endParaRPr lang="en-US"/>
          </a:p>
        </p:txBody>
      </p:sp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727DBA-0B09-4A05-B161-C17E723723B9}" type="slidenum">
              <a:rPr lang="en-US"/>
              <a:pPr/>
              <a:t>2</a:t>
            </a:fld>
            <a:endParaRPr lang="en-US"/>
          </a:p>
        </p:txBody>
      </p:sp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727DBA-0B09-4A05-B161-C17E723723B9}" type="slidenum">
              <a:rPr lang="en-US"/>
              <a:pPr/>
              <a:t>4</a:t>
            </a:fld>
            <a:endParaRPr lang="en-US"/>
          </a:p>
        </p:txBody>
      </p:sp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727DBA-0B09-4A05-B161-C17E723723B9}" type="slidenum">
              <a:rPr lang="en-US"/>
              <a:pPr/>
              <a:t>5</a:t>
            </a:fld>
            <a:endParaRPr lang="en-US"/>
          </a:p>
        </p:txBody>
      </p:sp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727DBA-0B09-4A05-B161-C17E723723B9}" type="slidenum">
              <a:rPr lang="en-US"/>
              <a:pPr/>
              <a:t>6</a:t>
            </a:fld>
            <a:endParaRPr lang="en-US"/>
          </a:p>
        </p:txBody>
      </p:sp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727DBA-0B09-4A05-B161-C17E723723B9}" type="slidenum">
              <a:rPr lang="en-US"/>
              <a:pPr/>
              <a:t>9</a:t>
            </a:fld>
            <a:endParaRPr lang="en-US"/>
          </a:p>
        </p:txBody>
      </p:sp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727DBA-0B09-4A05-B161-C17E723723B9}" type="slidenum">
              <a:rPr lang="en-US"/>
              <a:pPr/>
              <a:t>10</a:t>
            </a:fld>
            <a:endParaRPr lang="en-US"/>
          </a:p>
        </p:txBody>
      </p:sp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727DBA-0B09-4A05-B161-C17E723723B9}" type="slidenum">
              <a:rPr lang="en-US"/>
              <a:pPr/>
              <a:t>11</a:t>
            </a:fld>
            <a:endParaRPr lang="en-US"/>
          </a:p>
        </p:txBody>
      </p:sp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727DBA-0B09-4A05-B161-C17E723723B9}" type="slidenum">
              <a:rPr lang="en-US"/>
              <a:pPr/>
              <a:t>12</a:t>
            </a:fld>
            <a:endParaRPr lang="en-US"/>
          </a:p>
        </p:txBody>
      </p:sp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561497-A91C-4403-A9B0-FC26F382AE2C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2615F0-C134-493E-B06C-932F017B17EE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BBFC5-374E-47F1-A262-E16A24D6B7CD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100FDCF-BB7E-4A9C-B302-3E7A14D1EAB4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CA6BE-AF48-47CF-AAF5-CAA4108D1ADE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504D06-180D-4FF0-8B66-CE1744F98F42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7B52FD-998C-4B3B-84FF-0DD5875FFFBF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01BAB-D1E8-4DB8-9E03-06706E269858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1BA1D-B625-4CF6-99A0-8D6BD20CEAE4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4C05DD-0CB5-4073-9C4C-FE0B61412861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E47862-3DA1-440E-A706-5AA8E93AB38A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EEB32A-C9F8-4EA4-AB40-160E4B37C2F8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FDC7444-820C-4A27-BC1A-6038C9D0C01D}" type="slidenum">
              <a:rPr lang="de-DE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eg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.jpeg"/><Relationship Id="rId5" Type="http://schemas.openxmlformats.org/officeDocument/2006/relationships/oleObject" Target="../embeddings/oleObject7.bin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.jpeg"/><Relationship Id="rId5" Type="http://schemas.openxmlformats.org/officeDocument/2006/relationships/oleObject" Target="../embeddings/oleObject8.bin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.jpeg"/><Relationship Id="rId5" Type="http://schemas.openxmlformats.org/officeDocument/2006/relationships/oleObject" Target="../embeddings/oleObject9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jpeg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jpeg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jpeg"/><Relationship Id="rId5" Type="http://schemas.openxmlformats.org/officeDocument/2006/relationships/oleObject" Target="../embeddings/oleObject4.bin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.jpeg"/><Relationship Id="rId5" Type="http://schemas.openxmlformats.org/officeDocument/2006/relationships/oleObject" Target="../embeddings/oleObject5.bin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.jpeg"/><Relationship Id="rId5" Type="http://schemas.openxmlformats.org/officeDocument/2006/relationships/oleObject" Target="../embeddings/oleObject6.bin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9" name="Picture 11" descr="esri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81792" y="76200"/>
            <a:ext cx="9510808" cy="22860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286000"/>
            <a:ext cx="8534400" cy="1143000"/>
          </a:xfrm>
        </p:spPr>
        <p:txBody>
          <a:bodyPr/>
          <a:lstStyle/>
          <a:p>
            <a:r>
              <a:rPr lang="de-DE" sz="4000" dirty="0" smtClean="0">
                <a:latin typeface="Comic Sans MS" pitchFamily="66" charset="0"/>
              </a:rPr>
              <a:t>Energy Policy and Economic Growth</a:t>
            </a:r>
            <a:endParaRPr lang="de-DE" sz="2600" dirty="0">
              <a:latin typeface="Comic Sans MS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86200"/>
            <a:ext cx="8382000" cy="1981200"/>
          </a:xfrm>
        </p:spPr>
        <p:txBody>
          <a:bodyPr/>
          <a:lstStyle/>
          <a:p>
            <a:r>
              <a:rPr lang="de-DE" sz="2800" dirty="0" smtClean="0">
                <a:latin typeface="Comic Sans MS" pitchFamily="66" charset="0"/>
              </a:rPr>
              <a:t>Richard </a:t>
            </a:r>
            <a:r>
              <a:rPr lang="de-DE" sz="2800" dirty="0">
                <a:latin typeface="Comic Sans MS" pitchFamily="66" charset="0"/>
              </a:rPr>
              <a:t>S.J. Tol</a:t>
            </a:r>
          </a:p>
          <a:p>
            <a:r>
              <a:rPr lang="de-DE" sz="2400" dirty="0" smtClean="0">
                <a:latin typeface="Comic Sans MS" pitchFamily="66" charset="0"/>
              </a:rPr>
              <a:t>University of Sussex, Brighton</a:t>
            </a:r>
          </a:p>
          <a:p>
            <a:r>
              <a:rPr lang="de-DE" sz="2400" dirty="0" smtClean="0">
                <a:latin typeface="Comic Sans MS" pitchFamily="66" charset="0"/>
              </a:rPr>
              <a:t>Vrije </a:t>
            </a:r>
            <a:r>
              <a:rPr lang="de-DE" sz="2400" dirty="0">
                <a:latin typeface="Comic Sans MS" pitchFamily="66" charset="0"/>
              </a:rPr>
              <a:t>Universiteit, </a:t>
            </a:r>
            <a:r>
              <a:rPr lang="de-DE" sz="2400" dirty="0" smtClean="0">
                <a:latin typeface="Comic Sans MS" pitchFamily="66" charset="0"/>
              </a:rPr>
              <a:t>Amsterdam</a:t>
            </a:r>
          </a:p>
          <a:p>
            <a:r>
              <a:rPr lang="de-DE" sz="2400" dirty="0" smtClean="0">
                <a:latin typeface="Comic Sans MS" pitchFamily="66" charset="0"/>
              </a:rPr>
              <a:t>Economic and Social Research Institute, Dublin</a:t>
            </a:r>
            <a:endParaRPr lang="de-DE" sz="2400" dirty="0">
              <a:latin typeface="Comic Sans MS" pitchFamily="66" charset="0"/>
            </a:endParaRPr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4248150" y="47625"/>
          <a:ext cx="1619250" cy="1628775"/>
        </p:xfrm>
        <a:graphic>
          <a:graphicData uri="http://schemas.openxmlformats.org/presentationml/2006/ole">
            <p:oleObj spid="_x0000_s2053" r:id="rId5" imgW="3236976" imgH="3297936" progId="Word.Picture.8">
              <p:embed/>
            </p:oleObj>
          </a:graphicData>
        </a:graphic>
      </p:graphicFrame>
      <p:pic>
        <p:nvPicPr>
          <p:cNvPr id="7" name="Picture 6" descr="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9669" y="76200"/>
            <a:ext cx="2825931" cy="167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097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212688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16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066800"/>
          </a:xfrm>
        </p:spPr>
        <p:txBody>
          <a:bodyPr/>
          <a:lstStyle/>
          <a:p>
            <a:r>
              <a:rPr lang="en-GB" sz="3600" dirty="0" smtClean="0">
                <a:latin typeface="Comic Sans MS" pitchFamily="66" charset="0"/>
              </a:rPr>
              <a:t>Irish energy policy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241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r>
              <a:rPr lang="en-US" sz="2800" dirty="0" smtClean="0">
                <a:latin typeface="Comic Sans MS" pitchFamily="66" charset="0"/>
              </a:rPr>
              <a:t>The best thing Ireland can do, therefore, is to keep its energy prices low</a:t>
            </a:r>
          </a:p>
          <a:p>
            <a:r>
              <a:rPr lang="en-US" sz="2800" dirty="0" smtClean="0">
                <a:latin typeface="Comic Sans MS" pitchFamily="66" charset="0"/>
              </a:rPr>
              <a:t>Competition is key, but poor in Ireland</a:t>
            </a:r>
          </a:p>
          <a:p>
            <a:r>
              <a:rPr lang="en-US" sz="2800" dirty="0" smtClean="0">
                <a:latin typeface="Comic Sans MS" pitchFamily="66" charset="0"/>
              </a:rPr>
              <a:t>Wholesale gas is a recent example</a:t>
            </a:r>
          </a:p>
          <a:p>
            <a:r>
              <a:rPr lang="en-US" sz="2800" dirty="0" smtClean="0">
                <a:latin typeface="Comic Sans MS" pitchFamily="66" charset="0"/>
              </a:rPr>
              <a:t>The gas interconnector is state-owned and price-regulated</a:t>
            </a:r>
          </a:p>
          <a:p>
            <a:r>
              <a:rPr lang="en-US" sz="2800" dirty="0" smtClean="0">
                <a:latin typeface="Comic Sans MS" pitchFamily="66" charset="0"/>
              </a:rPr>
              <a:t>Its regulations stipulate that it must recover its annual costs</a:t>
            </a:r>
          </a:p>
          <a:p>
            <a:r>
              <a:rPr lang="en-US" sz="2800" dirty="0" smtClean="0">
                <a:latin typeface="Comic Sans MS" pitchFamily="66" charset="0"/>
              </a:rPr>
              <a:t>Price is annual cost over annual flow</a:t>
            </a:r>
          </a:p>
          <a:p>
            <a:endParaRPr lang="en-US" sz="2400" dirty="0" smtClean="0">
              <a:latin typeface="Comic Sans MS" pitchFamily="66" charset="0"/>
            </a:endParaRPr>
          </a:p>
          <a:p>
            <a:endParaRPr lang="en-GB" sz="2400" dirty="0" smtClean="0">
              <a:latin typeface="Comic Sans MS" pitchFamily="66" charset="0"/>
            </a:endParaRPr>
          </a:p>
        </p:txBody>
      </p:sp>
      <p:sp>
        <p:nvSpPr>
          <p:cNvPr id="2416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8" name="Picture 2" descr="esri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9600" y="6019800"/>
            <a:ext cx="4724400" cy="1136650"/>
          </a:xfrm>
          <a:prstGeom prst="rect">
            <a:avLst/>
          </a:prstGeom>
          <a:noFill/>
        </p:spPr>
      </p:pic>
      <p:graphicFrame>
        <p:nvGraphicFramePr>
          <p:cNvPr id="1139715" name="Object 2"/>
          <p:cNvGraphicFramePr>
            <a:graphicFrameLocks noChangeAspect="1"/>
          </p:cNvGraphicFramePr>
          <p:nvPr/>
        </p:nvGraphicFramePr>
        <p:xfrm>
          <a:off x="7391400" y="6029325"/>
          <a:ext cx="823913" cy="828675"/>
        </p:xfrm>
        <a:graphic>
          <a:graphicData uri="http://schemas.openxmlformats.org/presentationml/2006/ole">
            <p:oleObj spid="_x0000_s1139715" r:id="rId5" imgW="3236976" imgH="3297936" progId="Word.Picture.8">
              <p:embed/>
            </p:oleObj>
          </a:graphicData>
        </a:graphic>
      </p:graphicFrame>
      <p:pic>
        <p:nvPicPr>
          <p:cNvPr id="10" name="Picture 9" descr="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867400" y="6005593"/>
            <a:ext cx="1436914" cy="8524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066800"/>
          </a:xfrm>
        </p:spPr>
        <p:txBody>
          <a:bodyPr/>
          <a:lstStyle/>
          <a:p>
            <a:r>
              <a:rPr lang="en-GB" sz="3600" dirty="0" smtClean="0">
                <a:latin typeface="Comic Sans MS" pitchFamily="66" charset="0"/>
              </a:rPr>
              <a:t>Irish energy policy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241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r>
              <a:rPr lang="en-US" sz="2800" dirty="0" smtClean="0">
                <a:latin typeface="Comic Sans MS" pitchFamily="66" charset="0"/>
              </a:rPr>
              <a:t>Price is annual cost over annual flow</a:t>
            </a:r>
          </a:p>
          <a:p>
            <a:r>
              <a:rPr lang="en-US" sz="2800" dirty="0" smtClean="0">
                <a:latin typeface="Comic Sans MS" pitchFamily="66" charset="0"/>
              </a:rPr>
              <a:t>This is a perfectly sensible rule for (part of) a monopolist</a:t>
            </a:r>
          </a:p>
          <a:p>
            <a:r>
              <a:rPr lang="en-US" sz="2800" dirty="0" smtClean="0">
                <a:latin typeface="Comic Sans MS" pitchFamily="66" charset="0"/>
              </a:rPr>
              <a:t>It is perfect for competitors too: You price just below the interconnector, gain market share, the interconnector raises its price, you raise your price too, gain more market share …</a:t>
            </a:r>
          </a:p>
          <a:p>
            <a:r>
              <a:rPr lang="en-US" sz="2800" dirty="0" smtClean="0">
                <a:latin typeface="Comic Sans MS" pitchFamily="66" charset="0"/>
              </a:rPr>
              <a:t>Price regulation for gas interconnector solved the problem of that day</a:t>
            </a:r>
          </a:p>
          <a:p>
            <a:endParaRPr lang="en-US" sz="2400" dirty="0" smtClean="0">
              <a:latin typeface="Comic Sans MS" pitchFamily="66" charset="0"/>
            </a:endParaRPr>
          </a:p>
          <a:p>
            <a:endParaRPr lang="en-GB" sz="2400" dirty="0" smtClean="0">
              <a:latin typeface="Comic Sans MS" pitchFamily="66" charset="0"/>
            </a:endParaRPr>
          </a:p>
        </p:txBody>
      </p:sp>
      <p:sp>
        <p:nvSpPr>
          <p:cNvPr id="2416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8" name="Picture 2" descr="esri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9600" y="6019800"/>
            <a:ext cx="4724400" cy="1136650"/>
          </a:xfrm>
          <a:prstGeom prst="rect">
            <a:avLst/>
          </a:prstGeom>
          <a:noFill/>
        </p:spPr>
      </p:pic>
      <p:graphicFrame>
        <p:nvGraphicFramePr>
          <p:cNvPr id="1152003" name="Object 2"/>
          <p:cNvGraphicFramePr>
            <a:graphicFrameLocks noChangeAspect="1"/>
          </p:cNvGraphicFramePr>
          <p:nvPr/>
        </p:nvGraphicFramePr>
        <p:xfrm>
          <a:off x="7391400" y="6029325"/>
          <a:ext cx="823913" cy="828675"/>
        </p:xfrm>
        <a:graphic>
          <a:graphicData uri="http://schemas.openxmlformats.org/presentationml/2006/ole">
            <p:oleObj spid="_x0000_s1152003" r:id="rId5" imgW="3236976" imgH="3297936" progId="Word.Picture.8">
              <p:embed/>
            </p:oleObj>
          </a:graphicData>
        </a:graphic>
      </p:graphicFrame>
      <p:pic>
        <p:nvPicPr>
          <p:cNvPr id="10" name="Picture 9" descr="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867400" y="6005593"/>
            <a:ext cx="1436914" cy="8524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066800"/>
          </a:xfrm>
        </p:spPr>
        <p:txBody>
          <a:bodyPr/>
          <a:lstStyle/>
          <a:p>
            <a:r>
              <a:rPr lang="en-GB" sz="3600" dirty="0" smtClean="0">
                <a:latin typeface="Comic Sans MS" pitchFamily="66" charset="0"/>
              </a:rPr>
              <a:t>Irish energy policy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241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r>
              <a:rPr lang="en-US" sz="2800" dirty="0" smtClean="0">
                <a:latin typeface="Comic Sans MS" pitchFamily="66" charset="0"/>
              </a:rPr>
              <a:t>Price regulation will need to be changed by Pat </a:t>
            </a:r>
            <a:r>
              <a:rPr lang="en-US" sz="2800" dirty="0" err="1" smtClean="0">
                <a:latin typeface="Comic Sans MS" pitchFamily="66" charset="0"/>
              </a:rPr>
              <a:t>Rabbitte</a:t>
            </a:r>
            <a:r>
              <a:rPr lang="en-US" sz="2800" dirty="0" smtClean="0">
                <a:latin typeface="Comic Sans MS" pitchFamily="66" charset="0"/>
              </a:rPr>
              <a:t>, who</a:t>
            </a:r>
          </a:p>
          <a:p>
            <a:pPr lvl="1"/>
            <a:r>
              <a:rPr lang="en-US" sz="2400" dirty="0" smtClean="0">
                <a:latin typeface="Comic Sans MS" pitchFamily="66" charset="0"/>
              </a:rPr>
              <a:t>is a member of the dominant coalition in the legislative</a:t>
            </a:r>
          </a:p>
          <a:p>
            <a:pPr lvl="1"/>
            <a:r>
              <a:rPr lang="en-US" sz="2400" dirty="0" smtClean="0">
                <a:latin typeface="Comic Sans MS" pitchFamily="66" charset="0"/>
              </a:rPr>
              <a:t>is the pre-dominant actor in the executive</a:t>
            </a:r>
          </a:p>
          <a:p>
            <a:pPr lvl="1"/>
            <a:r>
              <a:rPr lang="en-US" sz="2400" dirty="0" smtClean="0">
                <a:latin typeface="Comic Sans MS" pitchFamily="66" charset="0"/>
              </a:rPr>
              <a:t>appoints and control the budget of the regulator</a:t>
            </a:r>
          </a:p>
          <a:p>
            <a:pPr lvl="1"/>
            <a:r>
              <a:rPr lang="en-US" sz="2400" dirty="0" smtClean="0">
                <a:latin typeface="Comic Sans MS" pitchFamily="66" charset="0"/>
              </a:rPr>
              <a:t>is the trustee for the Irish citizens in their ownership of</a:t>
            </a:r>
          </a:p>
          <a:p>
            <a:pPr lvl="2"/>
            <a:r>
              <a:rPr lang="en-US" sz="2000" dirty="0" smtClean="0">
                <a:latin typeface="Comic Sans MS" pitchFamily="66" charset="0"/>
              </a:rPr>
              <a:t>the dominant player in the gas market</a:t>
            </a:r>
          </a:p>
          <a:p>
            <a:pPr lvl="2"/>
            <a:r>
              <a:rPr lang="en-US" sz="2000" dirty="0" smtClean="0">
                <a:latin typeface="Comic Sans MS" pitchFamily="66" charset="0"/>
              </a:rPr>
              <a:t>the gas interconnector</a:t>
            </a:r>
            <a:endParaRPr lang="en-US" sz="2400" dirty="0" smtClean="0">
              <a:latin typeface="Comic Sans MS" pitchFamily="66" charset="0"/>
            </a:endParaRPr>
          </a:p>
          <a:p>
            <a:endParaRPr lang="en-US" sz="2400" dirty="0" smtClean="0">
              <a:latin typeface="Comic Sans MS" pitchFamily="66" charset="0"/>
            </a:endParaRPr>
          </a:p>
          <a:p>
            <a:endParaRPr lang="en-GB" sz="2400" dirty="0" smtClean="0">
              <a:latin typeface="Comic Sans MS" pitchFamily="66" charset="0"/>
            </a:endParaRPr>
          </a:p>
        </p:txBody>
      </p:sp>
      <p:sp>
        <p:nvSpPr>
          <p:cNvPr id="2416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8" name="Picture 2" descr="esri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9600" y="6019800"/>
            <a:ext cx="4724400" cy="1136650"/>
          </a:xfrm>
          <a:prstGeom prst="rect">
            <a:avLst/>
          </a:prstGeom>
          <a:noFill/>
        </p:spPr>
      </p:pic>
      <p:graphicFrame>
        <p:nvGraphicFramePr>
          <p:cNvPr id="1153027" name="Object 2"/>
          <p:cNvGraphicFramePr>
            <a:graphicFrameLocks noChangeAspect="1"/>
          </p:cNvGraphicFramePr>
          <p:nvPr/>
        </p:nvGraphicFramePr>
        <p:xfrm>
          <a:off x="7391400" y="6029325"/>
          <a:ext cx="823913" cy="828675"/>
        </p:xfrm>
        <a:graphic>
          <a:graphicData uri="http://schemas.openxmlformats.org/presentationml/2006/ole">
            <p:oleObj spid="_x0000_s1153027" r:id="rId5" imgW="3236976" imgH="3297936" progId="Word.Picture.8">
              <p:embed/>
            </p:oleObj>
          </a:graphicData>
        </a:graphic>
      </p:graphicFrame>
      <p:pic>
        <p:nvPicPr>
          <p:cNvPr id="10" name="Picture 9" descr="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867400" y="6005593"/>
            <a:ext cx="1436914" cy="8524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1666" name="Picture 2" descr="esri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9600" y="6019800"/>
            <a:ext cx="4724400" cy="1136650"/>
          </a:xfrm>
          <a:prstGeom prst="rect">
            <a:avLst/>
          </a:prstGeom>
          <a:noFill/>
        </p:spPr>
      </p:pic>
      <p:sp>
        <p:nvSpPr>
          <p:cNvPr id="2416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066800"/>
          </a:xfrm>
        </p:spPr>
        <p:txBody>
          <a:bodyPr/>
          <a:lstStyle/>
          <a:p>
            <a:r>
              <a:rPr lang="en-GB" sz="3600" dirty="0" smtClean="0">
                <a:latin typeface="Comic Sans MS" pitchFamily="66" charset="0"/>
              </a:rPr>
              <a:t>The Need for Action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241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r>
              <a:rPr lang="en-US" sz="2800" dirty="0" smtClean="0">
                <a:latin typeface="Comic Sans MS" pitchFamily="66" charset="0"/>
              </a:rPr>
              <a:t>Great Recession</a:t>
            </a:r>
          </a:p>
          <a:p>
            <a:r>
              <a:rPr lang="en-US" sz="2800" dirty="0" smtClean="0">
                <a:latin typeface="Comic Sans MS" pitchFamily="66" charset="0"/>
              </a:rPr>
              <a:t>High unemployment</a:t>
            </a:r>
          </a:p>
          <a:p>
            <a:r>
              <a:rPr lang="en-US" sz="2800" dirty="0" smtClean="0">
                <a:latin typeface="Comic Sans MS" pitchFamily="66" charset="0"/>
              </a:rPr>
              <a:t>Climate change</a:t>
            </a:r>
          </a:p>
          <a:p>
            <a:r>
              <a:rPr lang="en-US" sz="2800" dirty="0" smtClean="0">
                <a:latin typeface="Comic Sans MS" pitchFamily="66" charset="0"/>
              </a:rPr>
              <a:t>High energy prices</a:t>
            </a:r>
          </a:p>
          <a:p>
            <a:r>
              <a:rPr lang="en-US" sz="2800" dirty="0" smtClean="0">
                <a:latin typeface="Comic Sans MS" pitchFamily="66" charset="0"/>
              </a:rPr>
              <a:t>Finite sources of conventional energy</a:t>
            </a:r>
          </a:p>
          <a:p>
            <a:endParaRPr lang="en-US" sz="2800" dirty="0" smtClean="0">
              <a:latin typeface="Comic Sans MS" pitchFamily="66" charset="0"/>
            </a:endParaRPr>
          </a:p>
          <a:p>
            <a:r>
              <a:rPr lang="en-US" sz="2800" dirty="0" smtClean="0">
                <a:latin typeface="Comic Sans MS" pitchFamily="66" charset="0"/>
              </a:rPr>
              <a:t>Let’s use the energy revolution to create new opportunities for growth and jobs</a:t>
            </a:r>
          </a:p>
          <a:p>
            <a:endParaRPr lang="en-GB" sz="2400" dirty="0" smtClean="0">
              <a:latin typeface="Comic Sans MS" pitchFamily="66" charset="0"/>
            </a:endParaRPr>
          </a:p>
        </p:txBody>
      </p:sp>
      <p:graphicFrame>
        <p:nvGraphicFramePr>
          <p:cNvPr id="241669" name="Object 5"/>
          <p:cNvGraphicFramePr>
            <a:graphicFrameLocks noChangeAspect="1"/>
          </p:cNvGraphicFramePr>
          <p:nvPr/>
        </p:nvGraphicFramePr>
        <p:xfrm>
          <a:off x="7391400" y="6029325"/>
          <a:ext cx="823912" cy="828675"/>
        </p:xfrm>
        <a:graphic>
          <a:graphicData uri="http://schemas.openxmlformats.org/presentationml/2006/ole">
            <p:oleObj spid="_x0000_s1134594" r:id="rId5" imgW="3236976" imgH="3297936" progId="Word.Picture.8">
              <p:embed/>
            </p:oleObj>
          </a:graphicData>
        </a:graphic>
      </p:graphicFrame>
      <p:sp>
        <p:nvSpPr>
          <p:cNvPr id="2416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8" name="Picture 7" descr="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867400" y="6005593"/>
            <a:ext cx="1436914" cy="8524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79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634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066800"/>
          </a:xfrm>
        </p:spPr>
        <p:txBody>
          <a:bodyPr/>
          <a:lstStyle/>
          <a:p>
            <a:r>
              <a:rPr lang="en-GB" sz="3600" dirty="0" smtClean="0">
                <a:latin typeface="Comic Sans MS" pitchFamily="66" charset="0"/>
              </a:rPr>
              <a:t>Green Growth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241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r>
              <a:rPr lang="en-US" sz="2800" dirty="0" smtClean="0">
                <a:latin typeface="Comic Sans MS" pitchFamily="66" charset="0"/>
              </a:rPr>
              <a:t>In Europe, as in other mature economies, energy is a small sector</a:t>
            </a:r>
          </a:p>
          <a:p>
            <a:r>
              <a:rPr lang="en-US" sz="2800" dirty="0" smtClean="0">
                <a:latin typeface="Comic Sans MS" pitchFamily="66" charset="0"/>
              </a:rPr>
              <a:t>Small sectors can grow fast, but they cannot drive economy-wide growth</a:t>
            </a:r>
          </a:p>
          <a:p>
            <a:r>
              <a:rPr lang="en-US" sz="2800" dirty="0" smtClean="0">
                <a:latin typeface="Comic Sans MS" pitchFamily="66" charset="0"/>
              </a:rPr>
              <a:t>Energy is either a necessary good (heating) or an input (transport fuel, electricity), so you want to keep volume and price down</a:t>
            </a:r>
          </a:p>
          <a:p>
            <a:r>
              <a:rPr lang="en-US" sz="2800" dirty="0" smtClean="0">
                <a:latin typeface="Comic Sans MS" pitchFamily="66" charset="0"/>
              </a:rPr>
              <a:t>No growth from dearer energy</a:t>
            </a:r>
          </a:p>
          <a:p>
            <a:r>
              <a:rPr lang="en-US" sz="2800" dirty="0" smtClean="0">
                <a:latin typeface="Comic Sans MS" pitchFamily="66" charset="0"/>
              </a:rPr>
              <a:t>The energy revolution is within the sector, replacing once source for another – growth and shrink at the same time and same scale</a:t>
            </a:r>
          </a:p>
          <a:p>
            <a:endParaRPr lang="en-GB" sz="2400" dirty="0" smtClean="0">
              <a:latin typeface="Comic Sans MS" pitchFamily="66" charset="0"/>
            </a:endParaRPr>
          </a:p>
        </p:txBody>
      </p:sp>
      <p:sp>
        <p:nvSpPr>
          <p:cNvPr id="2416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8" name="Picture 2" descr="esri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9600" y="6019800"/>
            <a:ext cx="4724400" cy="1136650"/>
          </a:xfrm>
          <a:prstGeom prst="rect">
            <a:avLst/>
          </a:prstGeom>
          <a:noFill/>
        </p:spPr>
      </p:pic>
      <p:graphicFrame>
        <p:nvGraphicFramePr>
          <p:cNvPr id="1135619" name="Object 2"/>
          <p:cNvGraphicFramePr>
            <a:graphicFrameLocks noChangeAspect="1"/>
          </p:cNvGraphicFramePr>
          <p:nvPr/>
        </p:nvGraphicFramePr>
        <p:xfrm>
          <a:off x="7391400" y="6029325"/>
          <a:ext cx="823913" cy="828675"/>
        </p:xfrm>
        <a:graphic>
          <a:graphicData uri="http://schemas.openxmlformats.org/presentationml/2006/ole">
            <p:oleObj spid="_x0000_s1135619" r:id="rId5" imgW="3236976" imgH="3297936" progId="Word.Picture.8">
              <p:embed/>
            </p:oleObj>
          </a:graphicData>
        </a:graphic>
      </p:graphicFrame>
      <p:pic>
        <p:nvPicPr>
          <p:cNvPr id="10" name="Picture 9" descr="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867400" y="6005593"/>
            <a:ext cx="1436914" cy="8524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066800"/>
          </a:xfrm>
        </p:spPr>
        <p:txBody>
          <a:bodyPr/>
          <a:lstStyle/>
          <a:p>
            <a:r>
              <a:rPr lang="en-GB" sz="3600" dirty="0" smtClean="0">
                <a:latin typeface="Comic Sans MS" pitchFamily="66" charset="0"/>
              </a:rPr>
              <a:t>Green Growth -2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241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r>
              <a:rPr lang="en-US" sz="2800" dirty="0" smtClean="0">
                <a:latin typeface="Comic Sans MS" pitchFamily="66" charset="0"/>
              </a:rPr>
              <a:t>But what about Denmark?</a:t>
            </a:r>
          </a:p>
          <a:p>
            <a:r>
              <a:rPr lang="en-US" sz="2800" dirty="0" smtClean="0">
                <a:latin typeface="Comic Sans MS" pitchFamily="66" charset="0"/>
              </a:rPr>
              <a:t>Rapid growth in a small subsector can mean rapid growth of the overall economy in a small region</a:t>
            </a:r>
          </a:p>
          <a:p>
            <a:r>
              <a:rPr lang="en-US" sz="2800" dirty="0" smtClean="0">
                <a:latin typeface="Comic Sans MS" pitchFamily="66" charset="0"/>
              </a:rPr>
              <a:t>Denmark benefitted greatly from price supports elsewhere in Europe</a:t>
            </a:r>
          </a:p>
          <a:p>
            <a:r>
              <a:rPr lang="en-US" sz="2800" dirty="0" smtClean="0">
                <a:latin typeface="Comic Sans MS" pitchFamily="66" charset="0"/>
              </a:rPr>
              <a:t>This was wealth transfer, not creation</a:t>
            </a:r>
          </a:p>
          <a:p>
            <a:r>
              <a:rPr lang="en-US" sz="2800" dirty="0" smtClean="0">
                <a:latin typeface="Comic Sans MS" pitchFamily="66" charset="0"/>
              </a:rPr>
              <a:t>Competition in alternative energy is fierce, success rates small and margins thin</a:t>
            </a:r>
          </a:p>
          <a:p>
            <a:r>
              <a:rPr lang="en-US" sz="2800" dirty="0" smtClean="0">
                <a:latin typeface="Comic Sans MS" pitchFamily="66" charset="0"/>
              </a:rPr>
              <a:t>Denmark built on old strengths</a:t>
            </a:r>
          </a:p>
          <a:p>
            <a:endParaRPr lang="en-GB" sz="2400" dirty="0" smtClean="0">
              <a:latin typeface="Comic Sans MS" pitchFamily="66" charset="0"/>
            </a:endParaRPr>
          </a:p>
        </p:txBody>
      </p:sp>
      <p:sp>
        <p:nvSpPr>
          <p:cNvPr id="2416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8" name="Picture 2" descr="esri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9600" y="6019800"/>
            <a:ext cx="4724400" cy="1136650"/>
          </a:xfrm>
          <a:prstGeom prst="rect">
            <a:avLst/>
          </a:prstGeom>
          <a:noFill/>
        </p:spPr>
      </p:pic>
      <p:graphicFrame>
        <p:nvGraphicFramePr>
          <p:cNvPr id="1136643" name="Object 2"/>
          <p:cNvGraphicFramePr>
            <a:graphicFrameLocks noChangeAspect="1"/>
          </p:cNvGraphicFramePr>
          <p:nvPr/>
        </p:nvGraphicFramePr>
        <p:xfrm>
          <a:off x="7391400" y="6029325"/>
          <a:ext cx="823913" cy="828675"/>
        </p:xfrm>
        <a:graphic>
          <a:graphicData uri="http://schemas.openxmlformats.org/presentationml/2006/ole">
            <p:oleObj spid="_x0000_s1136643" r:id="rId5" imgW="3236976" imgH="3297936" progId="Word.Picture.8">
              <p:embed/>
            </p:oleObj>
          </a:graphicData>
        </a:graphic>
      </p:graphicFrame>
      <p:pic>
        <p:nvPicPr>
          <p:cNvPr id="10" name="Picture 9" descr="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867400" y="6005593"/>
            <a:ext cx="1436914" cy="8524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066800"/>
          </a:xfrm>
        </p:spPr>
        <p:txBody>
          <a:bodyPr/>
          <a:lstStyle/>
          <a:p>
            <a:r>
              <a:rPr lang="en-GB" sz="3600" dirty="0" smtClean="0">
                <a:latin typeface="Comic Sans MS" pitchFamily="66" charset="0"/>
              </a:rPr>
              <a:t>Green Growth -3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241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r>
              <a:rPr lang="en-US" sz="2800" dirty="0" smtClean="0">
                <a:latin typeface="Comic Sans MS" pitchFamily="66" charset="0"/>
              </a:rPr>
              <a:t>There is substantial government support for alternative energy</a:t>
            </a:r>
          </a:p>
          <a:p>
            <a:r>
              <a:rPr lang="en-US" sz="2800" dirty="0" smtClean="0">
                <a:latin typeface="Comic Sans MS" pitchFamily="66" charset="0"/>
              </a:rPr>
              <a:t>Infant industry experience shows that this is likely to create companies that excel at lobbying for more support</a:t>
            </a:r>
          </a:p>
          <a:p>
            <a:r>
              <a:rPr lang="en-US" sz="2800" dirty="0" smtClean="0">
                <a:latin typeface="Comic Sans MS" pitchFamily="66" charset="0"/>
              </a:rPr>
              <a:t>Government support is fickle, unlikely to be effective in energy with its long lead times</a:t>
            </a:r>
          </a:p>
          <a:p>
            <a:r>
              <a:rPr lang="en-US" sz="2800" dirty="0" smtClean="0">
                <a:latin typeface="Comic Sans MS" pitchFamily="66" charset="0"/>
              </a:rPr>
              <a:t>Government support is often about picking winners / rewarding supporters – governments have a long tradition in backing the wrong horse</a:t>
            </a:r>
          </a:p>
          <a:p>
            <a:endParaRPr lang="en-GB" sz="2400" dirty="0" smtClean="0">
              <a:latin typeface="Comic Sans MS" pitchFamily="66" charset="0"/>
            </a:endParaRPr>
          </a:p>
        </p:txBody>
      </p:sp>
      <p:sp>
        <p:nvSpPr>
          <p:cNvPr id="2416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8" name="Picture 2" descr="esri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9600" y="6019800"/>
            <a:ext cx="4724400" cy="1136650"/>
          </a:xfrm>
          <a:prstGeom prst="rect">
            <a:avLst/>
          </a:prstGeom>
          <a:noFill/>
        </p:spPr>
      </p:pic>
      <p:graphicFrame>
        <p:nvGraphicFramePr>
          <p:cNvPr id="1137667" name="Object 2"/>
          <p:cNvGraphicFramePr>
            <a:graphicFrameLocks noChangeAspect="1"/>
          </p:cNvGraphicFramePr>
          <p:nvPr/>
        </p:nvGraphicFramePr>
        <p:xfrm>
          <a:off x="7391400" y="6029325"/>
          <a:ext cx="823913" cy="828675"/>
        </p:xfrm>
        <a:graphic>
          <a:graphicData uri="http://schemas.openxmlformats.org/presentationml/2006/ole">
            <p:oleObj spid="_x0000_s1137667" r:id="rId5" imgW="3236976" imgH="3297936" progId="Word.Picture.8">
              <p:embed/>
            </p:oleObj>
          </a:graphicData>
        </a:graphic>
      </p:graphicFrame>
      <p:pic>
        <p:nvPicPr>
          <p:cNvPr id="10" name="Picture 9" descr="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867400" y="6005593"/>
            <a:ext cx="1436914" cy="8524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79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634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99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634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479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93402" y="4572000"/>
            <a:ext cx="315059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066800"/>
          </a:xfrm>
        </p:spPr>
        <p:txBody>
          <a:bodyPr/>
          <a:lstStyle/>
          <a:p>
            <a:r>
              <a:rPr lang="en-GB" sz="3600" dirty="0" smtClean="0">
                <a:latin typeface="Comic Sans MS" pitchFamily="66" charset="0"/>
              </a:rPr>
              <a:t>Green Jobs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241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r>
              <a:rPr lang="en-US" sz="2800" dirty="0" smtClean="0">
                <a:latin typeface="Comic Sans MS" pitchFamily="66" charset="0"/>
              </a:rPr>
              <a:t>Much the same is true for employment, but more so as the energy sector is </a:t>
            </a:r>
            <a:r>
              <a:rPr lang="en-US" sz="2800" dirty="0" err="1" smtClean="0">
                <a:latin typeface="Comic Sans MS" pitchFamily="66" charset="0"/>
              </a:rPr>
              <a:t>labour</a:t>
            </a:r>
            <a:r>
              <a:rPr lang="en-US" sz="2800" dirty="0" smtClean="0">
                <a:latin typeface="Comic Sans MS" pitchFamily="66" charset="0"/>
              </a:rPr>
              <a:t>-extensive</a:t>
            </a:r>
          </a:p>
          <a:p>
            <a:r>
              <a:rPr lang="en-US" sz="2800" dirty="0" smtClean="0">
                <a:latin typeface="Comic Sans MS" pitchFamily="66" charset="0"/>
              </a:rPr>
              <a:t>The debate is distorted by accounting errors</a:t>
            </a:r>
          </a:p>
          <a:p>
            <a:pPr lvl="1"/>
            <a:r>
              <a:rPr lang="en-US" sz="2400" dirty="0" smtClean="0">
                <a:latin typeface="Comic Sans MS" pitchFamily="66" charset="0"/>
              </a:rPr>
              <a:t>Jobs are created in alternative energy</a:t>
            </a:r>
          </a:p>
          <a:p>
            <a:pPr lvl="1"/>
            <a:r>
              <a:rPr lang="en-US" sz="2400" dirty="0" smtClean="0">
                <a:latin typeface="Comic Sans MS" pitchFamily="66" charset="0"/>
              </a:rPr>
              <a:t>Jobs are destroyed in conventional energy</a:t>
            </a:r>
          </a:p>
          <a:p>
            <a:pPr lvl="1"/>
            <a:r>
              <a:rPr lang="en-US" sz="2400" dirty="0" smtClean="0">
                <a:latin typeface="Comic Sans MS" pitchFamily="66" charset="0"/>
              </a:rPr>
              <a:t>Dearer energy destroys jobs</a:t>
            </a:r>
          </a:p>
          <a:p>
            <a:endParaRPr lang="en-GB" sz="2400" dirty="0" smtClean="0">
              <a:latin typeface="Comic Sans MS" pitchFamily="66" charset="0"/>
            </a:endParaRPr>
          </a:p>
        </p:txBody>
      </p:sp>
      <p:sp>
        <p:nvSpPr>
          <p:cNvPr id="2416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8" name="Picture 2" descr="esri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9600" y="6019800"/>
            <a:ext cx="4724400" cy="1136650"/>
          </a:xfrm>
          <a:prstGeom prst="rect">
            <a:avLst/>
          </a:prstGeom>
          <a:noFill/>
        </p:spPr>
      </p:pic>
      <p:graphicFrame>
        <p:nvGraphicFramePr>
          <p:cNvPr id="1138691" name="Object 2"/>
          <p:cNvGraphicFramePr>
            <a:graphicFrameLocks noChangeAspect="1"/>
          </p:cNvGraphicFramePr>
          <p:nvPr/>
        </p:nvGraphicFramePr>
        <p:xfrm>
          <a:off x="7391400" y="6029325"/>
          <a:ext cx="823913" cy="828675"/>
        </p:xfrm>
        <a:graphic>
          <a:graphicData uri="http://schemas.openxmlformats.org/presentationml/2006/ole">
            <p:oleObj spid="_x0000_s1138691" r:id="rId5" imgW="3236976" imgH="3297936" progId="Word.Picture.8">
              <p:embed/>
            </p:oleObj>
          </a:graphicData>
        </a:graphic>
      </p:graphicFrame>
      <p:pic>
        <p:nvPicPr>
          <p:cNvPr id="10" name="Picture 9" descr="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867400" y="6005593"/>
            <a:ext cx="1436914" cy="8524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5520</TotalTime>
  <Words>507</Words>
  <Application>Microsoft Office PowerPoint</Application>
  <PresentationFormat>On-screen Show (4:3)</PresentationFormat>
  <Paragraphs>67</Paragraphs>
  <Slides>13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Standarddesign</vt:lpstr>
      <vt:lpstr>Microsoft Word Picture</vt:lpstr>
      <vt:lpstr>Energy Policy and Economic Growth</vt:lpstr>
      <vt:lpstr>The Need for Action</vt:lpstr>
      <vt:lpstr>Slide 3</vt:lpstr>
      <vt:lpstr>Green Growth</vt:lpstr>
      <vt:lpstr>Green Growth -2</vt:lpstr>
      <vt:lpstr>Green Growth -3</vt:lpstr>
      <vt:lpstr>Slide 7</vt:lpstr>
      <vt:lpstr>Slide 8</vt:lpstr>
      <vt:lpstr>Green Jobs</vt:lpstr>
      <vt:lpstr>Slide 10</vt:lpstr>
      <vt:lpstr>Irish energy policy</vt:lpstr>
      <vt:lpstr>Irish energy policy</vt:lpstr>
      <vt:lpstr>Irish energy policy</vt:lpstr>
    </vt:vector>
  </TitlesOfParts>
  <Company>ZMAW Universität Hamburg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Climate-Economy Modelling</dc:title>
  <dc:creator>Richard Tol</dc:creator>
  <cp:lastModifiedBy>Richard Tol</cp:lastModifiedBy>
  <cp:revision>607</cp:revision>
  <dcterms:created xsi:type="dcterms:W3CDTF">2000-06-09T13:17:07Z</dcterms:created>
  <dcterms:modified xsi:type="dcterms:W3CDTF">2012-01-26T20:47:56Z</dcterms:modified>
</cp:coreProperties>
</file>