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charts/chart9.xml" ContentType="application/vnd.openxmlformats-officedocument.drawingml.chart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charts/chart7.xml" ContentType="application/vnd.openxmlformats-officedocument.drawingml.chart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charts/chart8.xml" ContentType="application/vnd.openxmlformats-officedocument.drawingml.char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2"/>
  </p:notesMasterIdLst>
  <p:sldIdLst>
    <p:sldId id="259" r:id="rId2"/>
    <p:sldId id="281" r:id="rId3"/>
    <p:sldId id="260" r:id="rId4"/>
    <p:sldId id="283" r:id="rId5"/>
    <p:sldId id="261" r:id="rId6"/>
    <p:sldId id="279" r:id="rId7"/>
    <p:sldId id="282" r:id="rId8"/>
    <p:sldId id="262" r:id="rId9"/>
    <p:sldId id="256" r:id="rId10"/>
    <p:sldId id="263" r:id="rId11"/>
    <p:sldId id="285" r:id="rId12"/>
    <p:sldId id="258" r:id="rId13"/>
    <p:sldId id="284" r:id="rId14"/>
    <p:sldId id="264" r:id="rId15"/>
    <p:sldId id="280" r:id="rId16"/>
    <p:sldId id="265" r:id="rId17"/>
    <p:sldId id="266" r:id="rId18"/>
    <p:sldId id="267" r:id="rId19"/>
    <p:sldId id="286" r:id="rId20"/>
    <p:sldId id="268" r:id="rId21"/>
    <p:sldId id="269" r:id="rId22"/>
    <p:sldId id="271" r:id="rId23"/>
    <p:sldId id="270" r:id="rId24"/>
    <p:sldId id="272" r:id="rId25"/>
    <p:sldId id="273" r:id="rId26"/>
    <p:sldId id="276" r:id="rId27"/>
    <p:sldId id="274" r:id="rId28"/>
    <p:sldId id="278" r:id="rId29"/>
    <p:sldId id="275" r:id="rId30"/>
    <p:sldId id="277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619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atricia\Documents\Excel\Suicide\Suicide%2010%20Oct%20201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atricia\Documents\Excel\Suicide\Suicide%2010%20Oct%202011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atricia\Documents\Excel\Well-being\Life%20Satisfaction%20DEW%20Jan%202012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atricia\Documents\Excel\Well-being\Eurobarometer%20Irl%20v%20Eu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atricia\Documents\Excel\Well-being\Eurobarometer%20Irl%20v%20Eu.xls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Patricia\Documents\Excel\Well-being\Eurobarometer%20DK%20EL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atricia\Documents\Excel\Well-being\Changes%20in%20Life%20Satisfaction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atricia\Documents\Excel\Well-being\Births%20and%20Unemployment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atricia\Documents\Excel\Well-being\Births%20and%20Unemploymen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E"/>
  <c:chart>
    <c:autoTitleDeleted val="1"/>
    <c:plotArea>
      <c:layout>
        <c:manualLayout>
          <c:layoutTarget val="inner"/>
          <c:xMode val="edge"/>
          <c:yMode val="edge"/>
          <c:x val="6.8833537242107848E-2"/>
          <c:y val="1.9736762544641462E-2"/>
          <c:w val="0.90194999529441389"/>
          <c:h val="0.81976591355643058"/>
        </c:manualLayout>
      </c:layout>
      <c:lineChart>
        <c:grouping val="standard"/>
        <c:ser>
          <c:idx val="2"/>
          <c:order val="0"/>
          <c:tx>
            <c:strRef>
              <c:f>'Rates incl DUIs'!$R$1:$R$2</c:f>
              <c:strCache>
                <c:ptCount val="1"/>
                <c:pt idx="0">
                  <c:v>Both sexes, all ages 15+</c:v>
                </c:pt>
              </c:strCache>
            </c:strRef>
          </c:tx>
          <c:spPr>
            <a:ln w="50800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'Rates incl DUIs'!$AA$4:$AA$46</c:f>
              <c:numCache>
                <c:formatCode>General</c:formatCode>
                <c:ptCount val="43"/>
                <c:pt idx="0">
                  <c:v>1968</c:v>
                </c:pt>
                <c:pt idx="1">
                  <c:v>1969</c:v>
                </c:pt>
                <c:pt idx="2">
                  <c:v>1970</c:v>
                </c:pt>
                <c:pt idx="3">
                  <c:v>1971</c:v>
                </c:pt>
                <c:pt idx="4">
                  <c:v>1972</c:v>
                </c:pt>
                <c:pt idx="5">
                  <c:v>1973</c:v>
                </c:pt>
                <c:pt idx="6">
                  <c:v>1974</c:v>
                </c:pt>
                <c:pt idx="7">
                  <c:v>1975</c:v>
                </c:pt>
                <c:pt idx="8">
                  <c:v>1976</c:v>
                </c:pt>
                <c:pt idx="9">
                  <c:v>1977</c:v>
                </c:pt>
                <c:pt idx="10">
                  <c:v>1978</c:v>
                </c:pt>
                <c:pt idx="11">
                  <c:v>1979</c:v>
                </c:pt>
                <c:pt idx="12">
                  <c:v>1980</c:v>
                </c:pt>
                <c:pt idx="13">
                  <c:v>1981</c:v>
                </c:pt>
                <c:pt idx="14">
                  <c:v>1982</c:v>
                </c:pt>
                <c:pt idx="15">
                  <c:v>1983</c:v>
                </c:pt>
                <c:pt idx="16">
                  <c:v>1984</c:v>
                </c:pt>
                <c:pt idx="17">
                  <c:v>1985</c:v>
                </c:pt>
                <c:pt idx="18">
                  <c:v>1986</c:v>
                </c:pt>
                <c:pt idx="19">
                  <c:v>1987</c:v>
                </c:pt>
                <c:pt idx="20">
                  <c:v>1988</c:v>
                </c:pt>
                <c:pt idx="21">
                  <c:v>1989</c:v>
                </c:pt>
                <c:pt idx="22">
                  <c:v>1990</c:v>
                </c:pt>
                <c:pt idx="23">
                  <c:v>1991</c:v>
                </c:pt>
                <c:pt idx="24">
                  <c:v>1992</c:v>
                </c:pt>
                <c:pt idx="25">
                  <c:v>1993</c:v>
                </c:pt>
                <c:pt idx="26">
                  <c:v>1994</c:v>
                </c:pt>
                <c:pt idx="27">
                  <c:v>1995</c:v>
                </c:pt>
                <c:pt idx="28">
                  <c:v>1996</c:v>
                </c:pt>
                <c:pt idx="29">
                  <c:v>1997</c:v>
                </c:pt>
                <c:pt idx="30">
                  <c:v>1998</c:v>
                </c:pt>
                <c:pt idx="31">
                  <c:v>1999</c:v>
                </c:pt>
                <c:pt idx="32">
                  <c:v>2000</c:v>
                </c:pt>
                <c:pt idx="33">
                  <c:v>2001</c:v>
                </c:pt>
                <c:pt idx="34">
                  <c:v>2002</c:v>
                </c:pt>
                <c:pt idx="35">
                  <c:v>2003</c:v>
                </c:pt>
                <c:pt idx="36">
                  <c:v>2004</c:v>
                </c:pt>
                <c:pt idx="37">
                  <c:v>2005</c:v>
                </c:pt>
                <c:pt idx="38">
                  <c:v>2006</c:v>
                </c:pt>
                <c:pt idx="39">
                  <c:v>2007</c:v>
                </c:pt>
                <c:pt idx="40">
                  <c:v>2008</c:v>
                </c:pt>
                <c:pt idx="41">
                  <c:v>2009</c:v>
                </c:pt>
                <c:pt idx="42">
                  <c:v>2010</c:v>
                </c:pt>
              </c:numCache>
            </c:numRef>
          </c:cat>
          <c:val>
            <c:numRef>
              <c:f>'Rates incl DUIs'!$S$4:$S$46</c:f>
              <c:numCache>
                <c:formatCode>0.0</c:formatCode>
                <c:ptCount val="43"/>
                <c:pt idx="1">
                  <c:v>7.2495695500851784</c:v>
                </c:pt>
                <c:pt idx="2">
                  <c:v>7.8770756694288488</c:v>
                </c:pt>
                <c:pt idx="3">
                  <c:v>8.0548771175544474</c:v>
                </c:pt>
                <c:pt idx="4">
                  <c:v>8.6518759722208234</c:v>
                </c:pt>
                <c:pt idx="5">
                  <c:v>8.3780280647139129</c:v>
                </c:pt>
                <c:pt idx="6">
                  <c:v>9.1142249929158226</c:v>
                </c:pt>
                <c:pt idx="7">
                  <c:v>10.133333333333335</c:v>
                </c:pt>
                <c:pt idx="8">
                  <c:v>10.433333333333334</c:v>
                </c:pt>
                <c:pt idx="9">
                  <c:v>10.866666666666688</c:v>
                </c:pt>
                <c:pt idx="10">
                  <c:v>11.4</c:v>
                </c:pt>
                <c:pt idx="11">
                  <c:v>12.3</c:v>
                </c:pt>
                <c:pt idx="12">
                  <c:v>12.700000000000001</c:v>
                </c:pt>
                <c:pt idx="13">
                  <c:v>12.466666666666681</c:v>
                </c:pt>
                <c:pt idx="14">
                  <c:v>12.933333333333332</c:v>
                </c:pt>
                <c:pt idx="15">
                  <c:v>12.8</c:v>
                </c:pt>
                <c:pt idx="16">
                  <c:v>13.1</c:v>
                </c:pt>
                <c:pt idx="17">
                  <c:v>13.266666666666676</c:v>
                </c:pt>
                <c:pt idx="18">
                  <c:v>13.433333333333332</c:v>
                </c:pt>
                <c:pt idx="19">
                  <c:v>13.3</c:v>
                </c:pt>
                <c:pt idx="20">
                  <c:v>13.333333333333334</c:v>
                </c:pt>
                <c:pt idx="21">
                  <c:v>14.033333333333333</c:v>
                </c:pt>
                <c:pt idx="22">
                  <c:v>14.5</c:v>
                </c:pt>
                <c:pt idx="23">
                  <c:v>14.4</c:v>
                </c:pt>
                <c:pt idx="24">
                  <c:v>13.700000000000001</c:v>
                </c:pt>
                <c:pt idx="25">
                  <c:v>13.800000000000002</c:v>
                </c:pt>
                <c:pt idx="26">
                  <c:v>13.933333333333335</c:v>
                </c:pt>
                <c:pt idx="27">
                  <c:v>14.733333333333333</c:v>
                </c:pt>
                <c:pt idx="28">
                  <c:v>15.633333333333333</c:v>
                </c:pt>
                <c:pt idx="29">
                  <c:v>17.2</c:v>
                </c:pt>
                <c:pt idx="30">
                  <c:v>17.666666666666668</c:v>
                </c:pt>
                <c:pt idx="31">
                  <c:v>17.900000000000002</c:v>
                </c:pt>
                <c:pt idx="32">
                  <c:v>16.599999999999987</c:v>
                </c:pt>
                <c:pt idx="33">
                  <c:v>17.266666666666666</c:v>
                </c:pt>
                <c:pt idx="34">
                  <c:v>17.333333333333282</c:v>
                </c:pt>
                <c:pt idx="35">
                  <c:v>18.133333333333294</c:v>
                </c:pt>
                <c:pt idx="36">
                  <c:v>18.266666666666669</c:v>
                </c:pt>
                <c:pt idx="37">
                  <c:v>17.466666666666669</c:v>
                </c:pt>
                <c:pt idx="38">
                  <c:v>16.966666666666669</c:v>
                </c:pt>
                <c:pt idx="39">
                  <c:v>16.433333333333277</c:v>
                </c:pt>
                <c:pt idx="40">
                  <c:v>17.86698845353019</c:v>
                </c:pt>
                <c:pt idx="41">
                  <c:v>18.54307761259809</c:v>
                </c:pt>
              </c:numCache>
            </c:numRef>
          </c:val>
        </c:ser>
        <c:marker val="1"/>
        <c:axId val="51455104"/>
        <c:axId val="51456640"/>
      </c:lineChart>
      <c:catAx>
        <c:axId val="5145510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51456640"/>
        <c:crosses val="autoZero"/>
        <c:auto val="1"/>
        <c:lblAlgn val="ctr"/>
        <c:lblOffset val="100"/>
      </c:catAx>
      <c:valAx>
        <c:axId val="51456640"/>
        <c:scaling>
          <c:orientation val="minMax"/>
        </c:scaling>
        <c:axPos val="l"/>
        <c:majorGridlines>
          <c:spPr>
            <a:ln>
              <a:prstDash val="sysDot"/>
            </a:ln>
          </c:spPr>
        </c:majorGridlines>
        <c:numFmt formatCode="0" sourceLinked="0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51455104"/>
        <c:crosses val="autoZero"/>
        <c:crossBetween val="between"/>
      </c:valAx>
    </c:plotArea>
    <c:plotVisOnly val="1"/>
  </c:chart>
  <c:txPr>
    <a:bodyPr/>
    <a:lstStyle/>
    <a:p>
      <a:pPr>
        <a:defRPr b="1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E"/>
  <c:chart>
    <c:autoTitleDeleted val="1"/>
    <c:plotArea>
      <c:layout>
        <c:manualLayout>
          <c:layoutTarget val="inner"/>
          <c:xMode val="edge"/>
          <c:yMode val="edge"/>
          <c:x val="0.10697403987109624"/>
          <c:y val="1.9439774564064222E-2"/>
          <c:w val="0.8603254758119887"/>
          <c:h val="0.85669542430666734"/>
        </c:manualLayout>
      </c:layout>
      <c:lineChart>
        <c:grouping val="standard"/>
        <c:ser>
          <c:idx val="0"/>
          <c:order val="0"/>
          <c:tx>
            <c:v>M 25-34</c:v>
          </c:tx>
          <c:spPr>
            <a:ln w="50800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'Rates incl DUIs'!$A$24:$A$46</c:f>
              <c:numCache>
                <c:formatCode>General</c:formatCode>
                <c:ptCount val="23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</c:numCache>
            </c:numRef>
          </c:cat>
          <c:val>
            <c:numRef>
              <c:f>'Rates incl DUIs'!$U$24:$U$46</c:f>
              <c:numCache>
                <c:formatCode>0.0</c:formatCode>
                <c:ptCount val="23"/>
                <c:pt idx="0">
                  <c:v>22.321860374207954</c:v>
                </c:pt>
                <c:pt idx="1">
                  <c:v>23.715384591073029</c:v>
                </c:pt>
                <c:pt idx="2">
                  <c:v>25.669553459567087</c:v>
                </c:pt>
                <c:pt idx="3">
                  <c:v>29.922354317463469</c:v>
                </c:pt>
                <c:pt idx="4">
                  <c:v>30.082324012373796</c:v>
                </c:pt>
                <c:pt idx="5">
                  <c:v>30.2739885796219</c:v>
                </c:pt>
                <c:pt idx="6">
                  <c:v>27.4778540006509</c:v>
                </c:pt>
                <c:pt idx="7">
                  <c:v>31.063946507123426</c:v>
                </c:pt>
                <c:pt idx="8">
                  <c:v>31.440557954823372</c:v>
                </c:pt>
                <c:pt idx="9">
                  <c:v>36.774614363748114</c:v>
                </c:pt>
                <c:pt idx="10">
                  <c:v>36.881113595101525</c:v>
                </c:pt>
                <c:pt idx="11">
                  <c:v>39.584193045030936</c:v>
                </c:pt>
                <c:pt idx="12">
                  <c:v>39.192863969061968</c:v>
                </c:pt>
                <c:pt idx="13">
                  <c:v>41.010414327941341</c:v>
                </c:pt>
                <c:pt idx="14">
                  <c:v>37.484747607830087</c:v>
                </c:pt>
                <c:pt idx="15">
                  <c:v>34.394625427100095</c:v>
                </c:pt>
                <c:pt idx="16">
                  <c:v>32.238979830125615</c:v>
                </c:pt>
                <c:pt idx="17">
                  <c:v>31.608527736907426</c:v>
                </c:pt>
                <c:pt idx="18">
                  <c:v>30.485323660706403</c:v>
                </c:pt>
                <c:pt idx="19">
                  <c:v>29.137388520093324</c:v>
                </c:pt>
                <c:pt idx="20">
                  <c:v>32.658207414968444</c:v>
                </c:pt>
                <c:pt idx="21">
                  <c:v>30.934571987507343</c:v>
                </c:pt>
              </c:numCache>
            </c:numRef>
          </c:val>
        </c:ser>
        <c:marker val="1"/>
        <c:axId val="51480832"/>
        <c:axId val="51490816"/>
      </c:lineChart>
      <c:catAx>
        <c:axId val="51480832"/>
        <c:scaling>
          <c:orientation val="minMax"/>
        </c:scaling>
        <c:axPos val="b"/>
        <c:numFmt formatCode="General" sourceLinked="1"/>
        <c:tickLblPos val="nextTo"/>
        <c:crossAx val="51490816"/>
        <c:crosses val="autoZero"/>
        <c:auto val="1"/>
        <c:lblAlgn val="ctr"/>
        <c:lblOffset val="100"/>
      </c:catAx>
      <c:valAx>
        <c:axId val="51490816"/>
        <c:scaling>
          <c:orientation val="minMax"/>
          <c:min val="5"/>
        </c:scaling>
        <c:axPos val="l"/>
        <c:majorGridlines>
          <c:spPr>
            <a:ln>
              <a:prstDash val="sysDot"/>
            </a:ln>
          </c:spPr>
        </c:majorGridlines>
        <c:numFmt formatCode="0" sourceLinked="0"/>
        <c:tickLblPos val="nextTo"/>
        <c:crossAx val="51480832"/>
        <c:crosses val="autoZero"/>
        <c:crossBetween val="between"/>
      </c:valAx>
    </c:plotArea>
    <c:plotVisOnly val="1"/>
  </c:chart>
  <c:txPr>
    <a:bodyPr/>
    <a:lstStyle/>
    <a:p>
      <a:pPr>
        <a:defRPr sz="1200" b="1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IE"/>
  <c:style val="4"/>
  <c:chart>
    <c:title>
      <c:tx>
        <c:rich>
          <a:bodyPr/>
          <a:lstStyle/>
          <a:p>
            <a:pPr>
              <a:defRPr/>
            </a:pPr>
            <a:r>
              <a:rPr lang="en-US" dirty="0"/>
              <a:t>Eurobarometer:  Aggregate </a:t>
            </a:r>
            <a:r>
              <a:rPr lang="en-US" dirty="0" smtClean="0"/>
              <a:t>Life </a:t>
            </a:r>
            <a:r>
              <a:rPr lang="en-US" dirty="0"/>
              <a:t>Satisfaction </a:t>
            </a:r>
            <a:r>
              <a:rPr lang="en-US" dirty="0" smtClean="0"/>
              <a:t>Score</a:t>
            </a:r>
          </a:p>
          <a:p>
            <a:pPr>
              <a:defRPr/>
            </a:pPr>
            <a:r>
              <a:rPr lang="en-US" dirty="0" smtClean="0"/>
              <a:t> </a:t>
            </a:r>
            <a:r>
              <a:rPr lang="en-US" dirty="0"/>
              <a:t>2011 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dPt>
            <c:idx val="7"/>
            <c:spPr>
              <a:solidFill>
                <a:srgbClr val="00B050"/>
              </a:solidFill>
            </c:spPr>
          </c:dPt>
          <c:cat>
            <c:strRef>
              <c:f>'LS  UR INF GDP'!$D$5:$D$31</c:f>
              <c:strCache>
                <c:ptCount val="27"/>
                <c:pt idx="0">
                  <c:v>Denmark</c:v>
                </c:pt>
                <c:pt idx="1">
                  <c:v>Netherlands</c:v>
                </c:pt>
                <c:pt idx="2">
                  <c:v>Sweden</c:v>
                </c:pt>
                <c:pt idx="3">
                  <c:v>Luxembourg</c:v>
                </c:pt>
                <c:pt idx="4">
                  <c:v>Finland</c:v>
                </c:pt>
                <c:pt idx="5">
                  <c:v>UK</c:v>
                </c:pt>
                <c:pt idx="6">
                  <c:v>Belgium</c:v>
                </c:pt>
                <c:pt idx="7">
                  <c:v>Ireland</c:v>
                </c:pt>
                <c:pt idx="8">
                  <c:v>Germany</c:v>
                </c:pt>
                <c:pt idx="9">
                  <c:v>Austria</c:v>
                </c:pt>
                <c:pt idx="10">
                  <c:v>Cyprus</c:v>
                </c:pt>
                <c:pt idx="11">
                  <c:v>Slovenia</c:v>
                </c:pt>
                <c:pt idx="12">
                  <c:v>Malta</c:v>
                </c:pt>
                <c:pt idx="13">
                  <c:v>France</c:v>
                </c:pt>
                <c:pt idx="14">
                  <c:v>Czech Republic</c:v>
                </c:pt>
                <c:pt idx="15">
                  <c:v>Spain</c:v>
                </c:pt>
                <c:pt idx="16">
                  <c:v>Poland</c:v>
                </c:pt>
                <c:pt idx="17">
                  <c:v>Slovakia</c:v>
                </c:pt>
                <c:pt idx="18">
                  <c:v>Estonia</c:v>
                </c:pt>
                <c:pt idx="19">
                  <c:v>Italy</c:v>
                </c:pt>
                <c:pt idx="20">
                  <c:v>Latvia</c:v>
                </c:pt>
                <c:pt idx="21">
                  <c:v>Lithuania</c:v>
                </c:pt>
                <c:pt idx="22">
                  <c:v>Hungary</c:v>
                </c:pt>
                <c:pt idx="23">
                  <c:v>Romania</c:v>
                </c:pt>
                <c:pt idx="24">
                  <c:v>Portugal</c:v>
                </c:pt>
                <c:pt idx="25">
                  <c:v>Greece</c:v>
                </c:pt>
                <c:pt idx="26">
                  <c:v>Bulgaria</c:v>
                </c:pt>
              </c:strCache>
            </c:strRef>
          </c:cat>
          <c:val>
            <c:numRef>
              <c:f>'LS  UR INF GDP'!$E$5:$E$31</c:f>
              <c:numCache>
                <c:formatCode>0.00</c:formatCode>
                <c:ptCount val="27"/>
                <c:pt idx="0">
                  <c:v>2.6599999999999997</c:v>
                </c:pt>
                <c:pt idx="1">
                  <c:v>2.48</c:v>
                </c:pt>
                <c:pt idx="2">
                  <c:v>2.4450000000000003</c:v>
                </c:pt>
                <c:pt idx="3">
                  <c:v>2.3449999999999998</c:v>
                </c:pt>
                <c:pt idx="4">
                  <c:v>2.2850000000000001</c:v>
                </c:pt>
                <c:pt idx="5">
                  <c:v>2.2599999999999998</c:v>
                </c:pt>
                <c:pt idx="6">
                  <c:v>2.16</c:v>
                </c:pt>
                <c:pt idx="7">
                  <c:v>2.145</c:v>
                </c:pt>
                <c:pt idx="8">
                  <c:v>2.12</c:v>
                </c:pt>
                <c:pt idx="9">
                  <c:v>2.0299999999999998</c:v>
                </c:pt>
                <c:pt idx="10">
                  <c:v>2.0299999999999998</c:v>
                </c:pt>
                <c:pt idx="11">
                  <c:v>2.0149999999999997</c:v>
                </c:pt>
                <c:pt idx="12">
                  <c:v>1.9899999999999998</c:v>
                </c:pt>
                <c:pt idx="13">
                  <c:v>1.9100000000000001</c:v>
                </c:pt>
                <c:pt idx="14">
                  <c:v>1.895</c:v>
                </c:pt>
                <c:pt idx="15">
                  <c:v>1.81</c:v>
                </c:pt>
                <c:pt idx="16">
                  <c:v>1.7949999999999977</c:v>
                </c:pt>
                <c:pt idx="17">
                  <c:v>1.7949999999999977</c:v>
                </c:pt>
                <c:pt idx="18">
                  <c:v>1.7249999999999974</c:v>
                </c:pt>
                <c:pt idx="19">
                  <c:v>1.6949999999999998</c:v>
                </c:pt>
                <c:pt idx="20">
                  <c:v>1.6150000000000002</c:v>
                </c:pt>
                <c:pt idx="21">
                  <c:v>1.5550000000000002</c:v>
                </c:pt>
                <c:pt idx="22">
                  <c:v>1.3900000000000001</c:v>
                </c:pt>
                <c:pt idx="23">
                  <c:v>1.32</c:v>
                </c:pt>
                <c:pt idx="24">
                  <c:v>1.3049999999999977</c:v>
                </c:pt>
                <c:pt idx="25">
                  <c:v>1.23</c:v>
                </c:pt>
                <c:pt idx="26">
                  <c:v>1.1900000000000022</c:v>
                </c:pt>
              </c:numCache>
            </c:numRef>
          </c:val>
        </c:ser>
        <c:axId val="51021312"/>
        <c:axId val="51022848"/>
      </c:barChart>
      <c:catAx>
        <c:axId val="51021312"/>
        <c:scaling>
          <c:orientation val="minMax"/>
        </c:scaling>
        <c:axPos val="b"/>
        <c:tickLblPos val="nextTo"/>
        <c:txPr>
          <a:bodyPr rot="-3540000"/>
          <a:lstStyle/>
          <a:p>
            <a:pPr>
              <a:defRPr sz="1200"/>
            </a:pPr>
            <a:endParaRPr lang="en-US"/>
          </a:p>
        </c:txPr>
        <c:crossAx val="51022848"/>
        <c:crosses val="autoZero"/>
        <c:auto val="1"/>
        <c:lblAlgn val="ctr"/>
        <c:lblOffset val="100"/>
      </c:catAx>
      <c:valAx>
        <c:axId val="51022848"/>
        <c:scaling>
          <c:orientation val="minMax"/>
        </c:scaling>
        <c:axPos val="l"/>
        <c:majorGridlines>
          <c:spPr>
            <a:ln>
              <a:prstDash val="sysDot"/>
            </a:ln>
          </c:spPr>
        </c:majorGridlines>
        <c:numFmt formatCode="0.00" sourceLinked="1"/>
        <c:tickLblPos val="nextTo"/>
        <c:crossAx val="51021312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IE"/>
  <c:chart>
    <c:autoTitleDeleted val="1"/>
    <c:plotArea>
      <c:layout>
        <c:manualLayout>
          <c:layoutTarget val="inner"/>
          <c:xMode val="edge"/>
          <c:yMode val="edge"/>
          <c:x val="0.10199376172683107"/>
          <c:y val="2.521917518930825E-2"/>
          <c:w val="0.88405336832895831"/>
          <c:h val="0.82926773636922591"/>
        </c:manualLayout>
      </c:layout>
      <c:lineChart>
        <c:grouping val="standard"/>
        <c:ser>
          <c:idx val="0"/>
          <c:order val="0"/>
          <c:tx>
            <c:v>Irl</c:v>
          </c:tx>
          <c:spPr>
            <a:ln w="60325">
              <a:solidFill>
                <a:srgbClr val="00B050"/>
              </a:solidFill>
            </a:ln>
          </c:spPr>
          <c:marker>
            <c:symbol val="none"/>
          </c:marker>
          <c:cat>
            <c:numRef>
              <c:f>'[Eurobarometer Irl v Eu.xls]Eurobarometer Irl v Eu'!$L$13:$L$49</c:f>
              <c:numCache>
                <c:formatCode>0</c:formatCode>
                <c:ptCount val="37"/>
                <c:pt idx="0">
                  <c:v>1975</c:v>
                </c:pt>
                <c:pt idx="1">
                  <c:v>1976</c:v>
                </c:pt>
                <c:pt idx="2">
                  <c:v>1977</c:v>
                </c:pt>
                <c:pt idx="3">
                  <c:v>1978</c:v>
                </c:pt>
                <c:pt idx="4">
                  <c:v>1979</c:v>
                </c:pt>
                <c:pt idx="5">
                  <c:v>1980</c:v>
                </c:pt>
                <c:pt idx="6">
                  <c:v>1981</c:v>
                </c:pt>
                <c:pt idx="7">
                  <c:v>1982</c:v>
                </c:pt>
                <c:pt idx="8">
                  <c:v>1983</c:v>
                </c:pt>
                <c:pt idx="9">
                  <c:v>1984</c:v>
                </c:pt>
                <c:pt idx="10">
                  <c:v>1985</c:v>
                </c:pt>
                <c:pt idx="11">
                  <c:v>1986</c:v>
                </c:pt>
                <c:pt idx="12">
                  <c:v>1987</c:v>
                </c:pt>
                <c:pt idx="13">
                  <c:v>1988</c:v>
                </c:pt>
                <c:pt idx="14">
                  <c:v>1989</c:v>
                </c:pt>
                <c:pt idx="15">
                  <c:v>1990</c:v>
                </c:pt>
                <c:pt idx="16">
                  <c:v>1991</c:v>
                </c:pt>
                <c:pt idx="17">
                  <c:v>1992</c:v>
                </c:pt>
                <c:pt idx="18">
                  <c:v>1993</c:v>
                </c:pt>
                <c:pt idx="19">
                  <c:v>1994</c:v>
                </c:pt>
                <c:pt idx="20">
                  <c:v>1995</c:v>
                </c:pt>
                <c:pt idx="21">
                  <c:v>1996</c:v>
                </c:pt>
                <c:pt idx="22">
                  <c:v>1997</c:v>
                </c:pt>
                <c:pt idx="23">
                  <c:v>1998</c:v>
                </c:pt>
                <c:pt idx="24">
                  <c:v>1999</c:v>
                </c:pt>
                <c:pt idx="25">
                  <c:v>2000</c:v>
                </c:pt>
                <c:pt idx="26">
                  <c:v>2001</c:v>
                </c:pt>
                <c:pt idx="27">
                  <c:v>2002</c:v>
                </c:pt>
                <c:pt idx="28">
                  <c:v>2003</c:v>
                </c:pt>
                <c:pt idx="29">
                  <c:v>2004</c:v>
                </c:pt>
                <c:pt idx="30">
                  <c:v>2005</c:v>
                </c:pt>
                <c:pt idx="31">
                  <c:v>2006</c:v>
                </c:pt>
                <c:pt idx="32">
                  <c:v>2007</c:v>
                </c:pt>
                <c:pt idx="33">
                  <c:v>2008</c:v>
                </c:pt>
                <c:pt idx="34">
                  <c:v>2009</c:v>
                </c:pt>
                <c:pt idx="35">
                  <c:v>2010</c:v>
                </c:pt>
                <c:pt idx="36">
                  <c:v>2011</c:v>
                </c:pt>
              </c:numCache>
            </c:numRef>
          </c:cat>
          <c:val>
            <c:numRef>
              <c:f>'[Eurobarometer Irl v Eu.xls]Eurobarometer Irl v Eu'!$M$13:$M$49</c:f>
              <c:numCache>
                <c:formatCode>0.00</c:formatCode>
                <c:ptCount val="37"/>
                <c:pt idx="0">
                  <c:v>2.2400000000000002</c:v>
                </c:pt>
                <c:pt idx="1">
                  <c:v>2.1949999999999998</c:v>
                </c:pt>
                <c:pt idx="2">
                  <c:v>2.1949999999999998</c:v>
                </c:pt>
                <c:pt idx="3">
                  <c:v>2.251161616161617</c:v>
                </c:pt>
                <c:pt idx="4">
                  <c:v>2.1599999999999997</c:v>
                </c:pt>
                <c:pt idx="5">
                  <c:v>2.17</c:v>
                </c:pt>
                <c:pt idx="6">
                  <c:v>2.1515151515151514</c:v>
                </c:pt>
                <c:pt idx="7">
                  <c:v>2.201262626262626</c:v>
                </c:pt>
                <c:pt idx="8">
                  <c:v>2.0606565656565659</c:v>
                </c:pt>
                <c:pt idx="9">
                  <c:v>2.125707070707072</c:v>
                </c:pt>
                <c:pt idx="10">
                  <c:v>2.0505050505050502</c:v>
                </c:pt>
                <c:pt idx="11">
                  <c:v>2.0454545454545459</c:v>
                </c:pt>
                <c:pt idx="12">
                  <c:v>1.9444444444444444</c:v>
                </c:pt>
                <c:pt idx="13">
                  <c:v>1.9442929292929301</c:v>
                </c:pt>
                <c:pt idx="14">
                  <c:v>2.0902356902356893</c:v>
                </c:pt>
                <c:pt idx="15">
                  <c:v>2.1873325087610818</c:v>
                </c:pt>
                <c:pt idx="16">
                  <c:v>2.2487116058544641</c:v>
                </c:pt>
                <c:pt idx="17">
                  <c:v>2.1858585858585853</c:v>
                </c:pt>
                <c:pt idx="18">
                  <c:v>2.1414141414141414</c:v>
                </c:pt>
                <c:pt idx="19">
                  <c:v>2.2185116470830764</c:v>
                </c:pt>
                <c:pt idx="20">
                  <c:v>2.2040816326530606</c:v>
                </c:pt>
                <c:pt idx="21">
                  <c:v>2.2200000000000002</c:v>
                </c:pt>
                <c:pt idx="22">
                  <c:v>2.3099999999999992</c:v>
                </c:pt>
                <c:pt idx="23">
                  <c:v>2.2244897959183678</c:v>
                </c:pt>
                <c:pt idx="24">
                  <c:v>2.1855670103092781</c:v>
                </c:pt>
                <c:pt idx="25">
                  <c:v>2.2121212121212133</c:v>
                </c:pt>
                <c:pt idx="26">
                  <c:v>2.2426916942941606</c:v>
                </c:pt>
                <c:pt idx="27" formatCode="General">
                  <c:v>2.19</c:v>
                </c:pt>
                <c:pt idx="28">
                  <c:v>2.1620227038183697</c:v>
                </c:pt>
                <c:pt idx="29">
                  <c:v>2.3232323232323226</c:v>
                </c:pt>
                <c:pt idx="30">
                  <c:v>2.2777777777777799</c:v>
                </c:pt>
                <c:pt idx="31">
                  <c:v>2.2741187384044546</c:v>
                </c:pt>
                <c:pt idx="32">
                  <c:v>2.2285095856524446</c:v>
                </c:pt>
                <c:pt idx="33">
                  <c:v>2.2059659090909087</c:v>
                </c:pt>
                <c:pt idx="34">
                  <c:v>2.186868686868686</c:v>
                </c:pt>
                <c:pt idx="35">
                  <c:v>2.1666666666666665</c:v>
                </c:pt>
                <c:pt idx="36">
                  <c:v>2.1556060606060603</c:v>
                </c:pt>
              </c:numCache>
            </c:numRef>
          </c:val>
        </c:ser>
        <c:marker val="1"/>
        <c:axId val="51707904"/>
        <c:axId val="51709440"/>
      </c:lineChart>
      <c:catAx>
        <c:axId val="51707904"/>
        <c:scaling>
          <c:orientation val="minMax"/>
        </c:scaling>
        <c:axPos val="b"/>
        <c:numFmt formatCode="0" sourceLinked="0"/>
        <c:tickLblPos val="nextTo"/>
        <c:txPr>
          <a:bodyPr rot="-2700000" vert="horz"/>
          <a:lstStyle/>
          <a:p>
            <a:pPr>
              <a:defRPr/>
            </a:pPr>
            <a:endParaRPr lang="en-US"/>
          </a:p>
        </c:txPr>
        <c:crossAx val="51709440"/>
        <c:crosses val="autoZero"/>
        <c:auto val="1"/>
        <c:lblAlgn val="ctr"/>
        <c:lblOffset val="100"/>
      </c:catAx>
      <c:valAx>
        <c:axId val="51709440"/>
        <c:scaling>
          <c:orientation val="minMax"/>
          <c:max val="2.5"/>
          <c:min val="1.7"/>
        </c:scaling>
        <c:axPos val="l"/>
        <c:majorGridlines>
          <c:spPr>
            <a:ln>
              <a:prstDash val="sysDot"/>
            </a:ln>
          </c:spPr>
        </c:majorGridlines>
        <c:numFmt formatCode="#,##0.0" sourceLinked="0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51707904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 b="1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IE"/>
  <c:chart>
    <c:title>
      <c:tx>
        <c:rich>
          <a:bodyPr/>
          <a:lstStyle/>
          <a:p>
            <a:pPr>
              <a:defRPr/>
            </a:pPr>
            <a:r>
              <a:rPr lang="en-IE"/>
              <a:t>Eurobarometer Index of Life Satisfaction</a:t>
            </a:r>
          </a:p>
        </c:rich>
      </c:tx>
      <c:layout>
        <c:manualLayout>
          <c:xMode val="edge"/>
          <c:yMode val="edge"/>
          <c:x val="0.1936271582671234"/>
          <c:y val="4.3174802073031766E-2"/>
        </c:manualLayout>
      </c:layout>
    </c:title>
    <c:plotArea>
      <c:layout>
        <c:manualLayout>
          <c:layoutTarget val="inner"/>
          <c:xMode val="edge"/>
          <c:yMode val="edge"/>
          <c:x val="0.10199376172683131"/>
          <c:y val="2.5219175189308302E-2"/>
          <c:w val="0.88405336832895731"/>
          <c:h val="0.82926773636922591"/>
        </c:manualLayout>
      </c:layout>
      <c:lineChart>
        <c:grouping val="standard"/>
        <c:ser>
          <c:idx val="0"/>
          <c:order val="0"/>
          <c:tx>
            <c:v>Irl</c:v>
          </c:tx>
          <c:spPr>
            <a:ln w="63500">
              <a:solidFill>
                <a:srgbClr val="00B050"/>
              </a:solidFill>
            </a:ln>
          </c:spPr>
          <c:marker>
            <c:symbol val="none"/>
          </c:marker>
          <c:cat>
            <c:numRef>
              <c:f>'Eurobarometer Irl v Eu'!$L$13:$L$49</c:f>
              <c:numCache>
                <c:formatCode>0</c:formatCode>
                <c:ptCount val="37"/>
                <c:pt idx="0">
                  <c:v>1975</c:v>
                </c:pt>
                <c:pt idx="1">
                  <c:v>1976</c:v>
                </c:pt>
                <c:pt idx="2">
                  <c:v>1977</c:v>
                </c:pt>
                <c:pt idx="3">
                  <c:v>1978</c:v>
                </c:pt>
                <c:pt idx="4">
                  <c:v>1979</c:v>
                </c:pt>
                <c:pt idx="5">
                  <c:v>1980</c:v>
                </c:pt>
                <c:pt idx="6">
                  <c:v>1981</c:v>
                </c:pt>
                <c:pt idx="7">
                  <c:v>1982</c:v>
                </c:pt>
                <c:pt idx="8">
                  <c:v>1983</c:v>
                </c:pt>
                <c:pt idx="9">
                  <c:v>1984</c:v>
                </c:pt>
                <c:pt idx="10">
                  <c:v>1985</c:v>
                </c:pt>
                <c:pt idx="11">
                  <c:v>1986</c:v>
                </c:pt>
                <c:pt idx="12">
                  <c:v>1987</c:v>
                </c:pt>
                <c:pt idx="13">
                  <c:v>1988</c:v>
                </c:pt>
                <c:pt idx="14">
                  <c:v>1989</c:v>
                </c:pt>
                <c:pt idx="15">
                  <c:v>1990</c:v>
                </c:pt>
                <c:pt idx="16">
                  <c:v>1991</c:v>
                </c:pt>
                <c:pt idx="17">
                  <c:v>1992</c:v>
                </c:pt>
                <c:pt idx="18">
                  <c:v>1993</c:v>
                </c:pt>
                <c:pt idx="19">
                  <c:v>1994</c:v>
                </c:pt>
                <c:pt idx="20">
                  <c:v>1995</c:v>
                </c:pt>
                <c:pt idx="21">
                  <c:v>1996</c:v>
                </c:pt>
                <c:pt idx="22">
                  <c:v>1997</c:v>
                </c:pt>
                <c:pt idx="23">
                  <c:v>1998</c:v>
                </c:pt>
                <c:pt idx="24">
                  <c:v>1999</c:v>
                </c:pt>
                <c:pt idx="25">
                  <c:v>2000</c:v>
                </c:pt>
                <c:pt idx="26">
                  <c:v>2001</c:v>
                </c:pt>
                <c:pt idx="27">
                  <c:v>2002</c:v>
                </c:pt>
                <c:pt idx="28">
                  <c:v>2003</c:v>
                </c:pt>
                <c:pt idx="29">
                  <c:v>2004</c:v>
                </c:pt>
                <c:pt idx="30">
                  <c:v>2005</c:v>
                </c:pt>
                <c:pt idx="31">
                  <c:v>2006</c:v>
                </c:pt>
                <c:pt idx="32">
                  <c:v>2007</c:v>
                </c:pt>
                <c:pt idx="33">
                  <c:v>2008</c:v>
                </c:pt>
                <c:pt idx="34">
                  <c:v>2009</c:v>
                </c:pt>
                <c:pt idx="35">
                  <c:v>2010</c:v>
                </c:pt>
                <c:pt idx="36">
                  <c:v>2011</c:v>
                </c:pt>
              </c:numCache>
            </c:numRef>
          </c:cat>
          <c:val>
            <c:numRef>
              <c:f>'Eurobarometer Irl v Eu'!$M$13:$M$49</c:f>
              <c:numCache>
                <c:formatCode>0.00</c:formatCode>
                <c:ptCount val="37"/>
                <c:pt idx="0">
                  <c:v>2.2400000000000002</c:v>
                </c:pt>
                <c:pt idx="1">
                  <c:v>2.1949999999999998</c:v>
                </c:pt>
                <c:pt idx="2">
                  <c:v>2.1949999999999998</c:v>
                </c:pt>
                <c:pt idx="3">
                  <c:v>2.2511616161616192</c:v>
                </c:pt>
                <c:pt idx="4">
                  <c:v>2.1599999999999997</c:v>
                </c:pt>
                <c:pt idx="5">
                  <c:v>2.17</c:v>
                </c:pt>
                <c:pt idx="6">
                  <c:v>2.1515151515151514</c:v>
                </c:pt>
                <c:pt idx="7">
                  <c:v>2.201262626262626</c:v>
                </c:pt>
                <c:pt idx="8">
                  <c:v>2.0606565656565659</c:v>
                </c:pt>
                <c:pt idx="9">
                  <c:v>2.1257070707070786</c:v>
                </c:pt>
                <c:pt idx="10">
                  <c:v>2.0505050505050502</c:v>
                </c:pt>
                <c:pt idx="11">
                  <c:v>2.0454545454545459</c:v>
                </c:pt>
                <c:pt idx="12">
                  <c:v>1.9444444444444444</c:v>
                </c:pt>
                <c:pt idx="13">
                  <c:v>1.9442929292929325</c:v>
                </c:pt>
                <c:pt idx="14">
                  <c:v>2.0902356902356867</c:v>
                </c:pt>
                <c:pt idx="15">
                  <c:v>2.1873325087610893</c:v>
                </c:pt>
                <c:pt idx="16">
                  <c:v>2.2487116058544681</c:v>
                </c:pt>
                <c:pt idx="17">
                  <c:v>2.1858585858585817</c:v>
                </c:pt>
                <c:pt idx="18">
                  <c:v>2.1414141414141414</c:v>
                </c:pt>
                <c:pt idx="19">
                  <c:v>2.2185116470830808</c:v>
                </c:pt>
                <c:pt idx="20">
                  <c:v>2.2040816326530606</c:v>
                </c:pt>
                <c:pt idx="21">
                  <c:v>2.2200000000000002</c:v>
                </c:pt>
                <c:pt idx="22">
                  <c:v>2.3099999999999987</c:v>
                </c:pt>
                <c:pt idx="23">
                  <c:v>2.2244897959183692</c:v>
                </c:pt>
                <c:pt idx="24">
                  <c:v>2.1855670103092781</c:v>
                </c:pt>
                <c:pt idx="25">
                  <c:v>2.2121212121212182</c:v>
                </c:pt>
                <c:pt idx="26">
                  <c:v>2.2426916942941597</c:v>
                </c:pt>
                <c:pt idx="27" formatCode="General">
                  <c:v>2.19</c:v>
                </c:pt>
                <c:pt idx="28">
                  <c:v>2.1620227038183697</c:v>
                </c:pt>
                <c:pt idx="29">
                  <c:v>2.3232323232323226</c:v>
                </c:pt>
                <c:pt idx="30">
                  <c:v>2.2777777777777866</c:v>
                </c:pt>
                <c:pt idx="31">
                  <c:v>2.274118738404459</c:v>
                </c:pt>
                <c:pt idx="32">
                  <c:v>2.2285095856524491</c:v>
                </c:pt>
                <c:pt idx="33">
                  <c:v>2.2059659090909087</c:v>
                </c:pt>
                <c:pt idx="34">
                  <c:v>2.1868686868686815</c:v>
                </c:pt>
                <c:pt idx="35">
                  <c:v>2.1666666666666665</c:v>
                </c:pt>
                <c:pt idx="36">
                  <c:v>2.1556060606060603</c:v>
                </c:pt>
              </c:numCache>
            </c:numRef>
          </c:val>
        </c:ser>
        <c:ser>
          <c:idx val="1"/>
          <c:order val="1"/>
          <c:tx>
            <c:v>EU</c:v>
          </c:tx>
          <c:spPr>
            <a:ln w="63500">
              <a:solidFill>
                <a:schemeClr val="tx2"/>
              </a:solidFill>
              <a:prstDash val="solid"/>
            </a:ln>
          </c:spPr>
          <c:marker>
            <c:symbol val="none"/>
          </c:marker>
          <c:cat>
            <c:numRef>
              <c:f>'Eurobarometer Irl v Eu'!$L$13:$L$49</c:f>
              <c:numCache>
                <c:formatCode>0</c:formatCode>
                <c:ptCount val="37"/>
                <c:pt idx="0">
                  <c:v>1975</c:v>
                </c:pt>
                <c:pt idx="1">
                  <c:v>1976</c:v>
                </c:pt>
                <c:pt idx="2">
                  <c:v>1977</c:v>
                </c:pt>
                <c:pt idx="3">
                  <c:v>1978</c:v>
                </c:pt>
                <c:pt idx="4">
                  <c:v>1979</c:v>
                </c:pt>
                <c:pt idx="5">
                  <c:v>1980</c:v>
                </c:pt>
                <c:pt idx="6">
                  <c:v>1981</c:v>
                </c:pt>
                <c:pt idx="7">
                  <c:v>1982</c:v>
                </c:pt>
                <c:pt idx="8">
                  <c:v>1983</c:v>
                </c:pt>
                <c:pt idx="9">
                  <c:v>1984</c:v>
                </c:pt>
                <c:pt idx="10">
                  <c:v>1985</c:v>
                </c:pt>
                <c:pt idx="11">
                  <c:v>1986</c:v>
                </c:pt>
                <c:pt idx="12">
                  <c:v>1987</c:v>
                </c:pt>
                <c:pt idx="13">
                  <c:v>1988</c:v>
                </c:pt>
                <c:pt idx="14">
                  <c:v>1989</c:v>
                </c:pt>
                <c:pt idx="15">
                  <c:v>1990</c:v>
                </c:pt>
                <c:pt idx="16">
                  <c:v>1991</c:v>
                </c:pt>
                <c:pt idx="17">
                  <c:v>1992</c:v>
                </c:pt>
                <c:pt idx="18">
                  <c:v>1993</c:v>
                </c:pt>
                <c:pt idx="19">
                  <c:v>1994</c:v>
                </c:pt>
                <c:pt idx="20">
                  <c:v>1995</c:v>
                </c:pt>
                <c:pt idx="21">
                  <c:v>1996</c:v>
                </c:pt>
                <c:pt idx="22">
                  <c:v>1997</c:v>
                </c:pt>
                <c:pt idx="23">
                  <c:v>1998</c:v>
                </c:pt>
                <c:pt idx="24">
                  <c:v>1999</c:v>
                </c:pt>
                <c:pt idx="25">
                  <c:v>2000</c:v>
                </c:pt>
                <c:pt idx="26">
                  <c:v>2001</c:v>
                </c:pt>
                <c:pt idx="27">
                  <c:v>2002</c:v>
                </c:pt>
                <c:pt idx="28">
                  <c:v>2003</c:v>
                </c:pt>
                <c:pt idx="29">
                  <c:v>2004</c:v>
                </c:pt>
                <c:pt idx="30">
                  <c:v>2005</c:v>
                </c:pt>
                <c:pt idx="31">
                  <c:v>2006</c:v>
                </c:pt>
                <c:pt idx="32">
                  <c:v>2007</c:v>
                </c:pt>
                <c:pt idx="33">
                  <c:v>2008</c:v>
                </c:pt>
                <c:pt idx="34">
                  <c:v>2009</c:v>
                </c:pt>
                <c:pt idx="35">
                  <c:v>2010</c:v>
                </c:pt>
                <c:pt idx="36">
                  <c:v>2011</c:v>
                </c:pt>
              </c:numCache>
            </c:numRef>
          </c:cat>
          <c:val>
            <c:numRef>
              <c:f>'Eurobarometer Irl v Eu'!$N$13:$N$49</c:f>
              <c:numCache>
                <c:formatCode>0.00</c:formatCode>
                <c:ptCount val="37"/>
                <c:pt idx="0">
                  <c:v>1.9183673469387788</c:v>
                </c:pt>
                <c:pt idx="1">
                  <c:v>1.8989898989898992</c:v>
                </c:pt>
                <c:pt idx="2">
                  <c:v>1.8989898989898992</c:v>
                </c:pt>
                <c:pt idx="3">
                  <c:v>1.9545454545454561</c:v>
                </c:pt>
                <c:pt idx="4">
                  <c:v>1.9393939393939401</c:v>
                </c:pt>
                <c:pt idx="5">
                  <c:v>1.9494949494949494</c:v>
                </c:pt>
                <c:pt idx="6">
                  <c:v>1.9191919191919191</c:v>
                </c:pt>
                <c:pt idx="7">
                  <c:v>1.9848484848484873</c:v>
                </c:pt>
                <c:pt idx="8">
                  <c:v>1.9237270665842101</c:v>
                </c:pt>
                <c:pt idx="9">
                  <c:v>1.9393939393939401</c:v>
                </c:pt>
                <c:pt idx="10">
                  <c:v>1.9242424242424276</c:v>
                </c:pt>
                <c:pt idx="11">
                  <c:v>1.9344949494949493</c:v>
                </c:pt>
                <c:pt idx="12">
                  <c:v>1.9444444444444446</c:v>
                </c:pt>
                <c:pt idx="13">
                  <c:v>1.9242424242424276</c:v>
                </c:pt>
                <c:pt idx="14">
                  <c:v>2.0336700336700337</c:v>
                </c:pt>
                <c:pt idx="15">
                  <c:v>2.0149969078540506</c:v>
                </c:pt>
                <c:pt idx="16">
                  <c:v>2.0454545454545454</c:v>
                </c:pt>
                <c:pt idx="17">
                  <c:v>1.9800000000000024</c:v>
                </c:pt>
                <c:pt idx="18">
                  <c:v>1.9547979797979824</c:v>
                </c:pt>
                <c:pt idx="19">
                  <c:v>1.9748989898989922</c:v>
                </c:pt>
                <c:pt idx="20">
                  <c:v>1.9797979797979801</c:v>
                </c:pt>
                <c:pt idx="21">
                  <c:v>1.9797979797979801</c:v>
                </c:pt>
                <c:pt idx="22">
                  <c:v>1.9191919191919189</c:v>
                </c:pt>
                <c:pt idx="23">
                  <c:v>1.9200000000000021</c:v>
                </c:pt>
                <c:pt idx="24">
                  <c:v>1.9999999999999998</c:v>
                </c:pt>
                <c:pt idx="25">
                  <c:v>1.9090909090909089</c:v>
                </c:pt>
                <c:pt idx="26">
                  <c:v>2.0168013468013481</c:v>
                </c:pt>
                <c:pt idx="27">
                  <c:v>2</c:v>
                </c:pt>
                <c:pt idx="28">
                  <c:v>1.9585439838220451</c:v>
                </c:pt>
                <c:pt idx="29">
                  <c:v>2</c:v>
                </c:pt>
                <c:pt idx="30">
                  <c:v>1.9750000000000001</c:v>
                </c:pt>
                <c:pt idx="31">
                  <c:v>1.9900000000000024</c:v>
                </c:pt>
                <c:pt idx="32">
                  <c:v>1.9748989898989922</c:v>
                </c:pt>
                <c:pt idx="33">
                  <c:v>1.9090909090909089</c:v>
                </c:pt>
                <c:pt idx="34">
                  <c:v>1.9346969696969725</c:v>
                </c:pt>
                <c:pt idx="35">
                  <c:v>1.9249999999999998</c:v>
                </c:pt>
                <c:pt idx="36">
                  <c:v>1.924797979797982</c:v>
                </c:pt>
              </c:numCache>
            </c:numRef>
          </c:val>
        </c:ser>
        <c:marker val="1"/>
        <c:axId val="51765248"/>
        <c:axId val="51766784"/>
      </c:lineChart>
      <c:catAx>
        <c:axId val="51765248"/>
        <c:scaling>
          <c:orientation val="minMax"/>
        </c:scaling>
        <c:axPos val="b"/>
        <c:numFmt formatCode="0" sourceLinked="0"/>
        <c:tickLblPos val="nextTo"/>
        <c:txPr>
          <a:bodyPr rot="-2700000" vert="horz"/>
          <a:lstStyle/>
          <a:p>
            <a:pPr>
              <a:defRPr/>
            </a:pPr>
            <a:endParaRPr lang="en-US"/>
          </a:p>
        </c:txPr>
        <c:crossAx val="51766784"/>
        <c:crosses val="autoZero"/>
        <c:auto val="1"/>
        <c:lblAlgn val="ctr"/>
        <c:lblOffset val="100"/>
      </c:catAx>
      <c:valAx>
        <c:axId val="51766784"/>
        <c:scaling>
          <c:orientation val="minMax"/>
          <c:max val="2.5"/>
          <c:min val="1.7000000000000002"/>
        </c:scaling>
        <c:axPos val="l"/>
        <c:majorGridlines>
          <c:spPr>
            <a:ln>
              <a:prstDash val="sysDot"/>
            </a:ln>
          </c:spPr>
        </c:majorGridlines>
        <c:numFmt formatCode="#,##0.0" sourceLinked="0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5176524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43942905843666091"/>
          <c:y val="0.72060238387689002"/>
          <c:w val="0.22807538665671134"/>
          <c:h val="0.10307515846162495"/>
        </c:manualLayout>
      </c:layout>
    </c:legend>
    <c:plotVisOnly val="1"/>
    <c:dispBlanksAs val="gap"/>
  </c:chart>
  <c:txPr>
    <a:bodyPr/>
    <a:lstStyle/>
    <a:p>
      <a:pPr>
        <a:defRPr sz="2000" b="1" i="0" u="none" strike="noStrike" baseline="0">
          <a:solidFill>
            <a:srgbClr val="000000"/>
          </a:solidFill>
          <a:latin typeface="+mj-lt"/>
          <a:ea typeface="Calibri"/>
          <a:cs typeface="Calibri"/>
        </a:defRPr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E"/>
  <c:chart>
    <c:autoTitleDeleted val="1"/>
    <c:plotArea>
      <c:layout/>
      <c:lineChart>
        <c:grouping val="standard"/>
        <c:ser>
          <c:idx val="1"/>
          <c:order val="0"/>
          <c:tx>
            <c:strRef>
              <c:f>Charts!$G$4</c:f>
              <c:strCache>
                <c:ptCount val="1"/>
                <c:pt idx="0">
                  <c:v>EL</c:v>
                </c:pt>
              </c:strCache>
            </c:strRef>
          </c:tx>
          <c:spPr>
            <a:ln w="88900">
              <a:solidFill>
                <a:schemeClr val="tx2">
                  <a:lumMod val="40000"/>
                  <a:lumOff val="60000"/>
                </a:schemeClr>
              </a:solidFill>
            </a:ln>
          </c:spPr>
          <c:marker>
            <c:symbol val="none"/>
          </c:marker>
          <c:cat>
            <c:numRef>
              <c:f>Charts!$E$5:$E$12</c:f>
              <c:numCache>
                <c:formatCode>General</c:formatCode>
                <c:ptCount val="8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</c:numCache>
            </c:numRef>
          </c:cat>
          <c:val>
            <c:numRef>
              <c:f>Charts!$G$5:$G$12</c:f>
              <c:numCache>
                <c:formatCode>0.00</c:formatCode>
                <c:ptCount val="8"/>
                <c:pt idx="0">
                  <c:v>1.73</c:v>
                </c:pt>
                <c:pt idx="1">
                  <c:v>1.680000000000001</c:v>
                </c:pt>
                <c:pt idx="2">
                  <c:v>1.7349999999999992</c:v>
                </c:pt>
                <c:pt idx="3">
                  <c:v>1.7000000000000002</c:v>
                </c:pt>
                <c:pt idx="4">
                  <c:v>1.6</c:v>
                </c:pt>
                <c:pt idx="5">
                  <c:v>1.44</c:v>
                </c:pt>
                <c:pt idx="6">
                  <c:v>1.3</c:v>
                </c:pt>
                <c:pt idx="7">
                  <c:v>1.23</c:v>
                </c:pt>
              </c:numCache>
            </c:numRef>
          </c:val>
        </c:ser>
        <c:ser>
          <c:idx val="2"/>
          <c:order val="1"/>
          <c:tx>
            <c:strRef>
              <c:f>Charts!$H$4</c:f>
              <c:strCache>
                <c:ptCount val="1"/>
                <c:pt idx="0">
                  <c:v>IE</c:v>
                </c:pt>
              </c:strCache>
            </c:strRef>
          </c:tx>
          <c:spPr>
            <a:ln w="88900">
              <a:solidFill>
                <a:srgbClr val="00B050"/>
              </a:solidFill>
            </a:ln>
          </c:spPr>
          <c:marker>
            <c:symbol val="none"/>
          </c:marker>
          <c:cat>
            <c:numRef>
              <c:f>Charts!$E$5:$E$12</c:f>
              <c:numCache>
                <c:formatCode>General</c:formatCode>
                <c:ptCount val="8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</c:numCache>
            </c:numRef>
          </c:cat>
          <c:val>
            <c:numRef>
              <c:f>Charts!$H$5:$H$12</c:f>
              <c:numCache>
                <c:formatCode>0.00</c:formatCode>
                <c:ptCount val="8"/>
                <c:pt idx="0">
                  <c:v>2.3232323232323226</c:v>
                </c:pt>
                <c:pt idx="1">
                  <c:v>2.2777777777777817</c:v>
                </c:pt>
                <c:pt idx="2">
                  <c:v>2.2741187384044554</c:v>
                </c:pt>
                <c:pt idx="3">
                  <c:v>2.2285095856524455</c:v>
                </c:pt>
                <c:pt idx="4">
                  <c:v>2.2059659090909087</c:v>
                </c:pt>
                <c:pt idx="5">
                  <c:v>2.1868686868686846</c:v>
                </c:pt>
                <c:pt idx="6">
                  <c:v>2.1666666666666665</c:v>
                </c:pt>
                <c:pt idx="7">
                  <c:v>2.1556060606060603</c:v>
                </c:pt>
              </c:numCache>
            </c:numRef>
          </c:val>
        </c:ser>
        <c:marker val="1"/>
        <c:axId val="51670400"/>
        <c:axId val="51684480"/>
      </c:lineChart>
      <c:catAx>
        <c:axId val="5167040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800" b="1"/>
            </a:pPr>
            <a:endParaRPr lang="en-US"/>
          </a:p>
        </c:txPr>
        <c:crossAx val="51684480"/>
        <c:crosses val="autoZero"/>
        <c:auto val="1"/>
        <c:lblAlgn val="ctr"/>
        <c:lblOffset val="100"/>
      </c:catAx>
      <c:valAx>
        <c:axId val="51684480"/>
        <c:scaling>
          <c:orientation val="minMax"/>
          <c:min val="1"/>
        </c:scaling>
        <c:axPos val="l"/>
        <c:majorGridlines>
          <c:spPr>
            <a:ln>
              <a:prstDash val="sysDot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IE" sz="1400" dirty="0" smtClean="0"/>
                  <a:t>Life Satisfaction Score</a:t>
                </a:r>
                <a:endParaRPr lang="en-IE" sz="1400" dirty="0"/>
              </a:p>
            </c:rich>
          </c:tx>
          <c:layout/>
        </c:title>
        <c:numFmt formatCode="0.0" sourceLinked="0"/>
        <c:tickLblPos val="nextTo"/>
        <c:txPr>
          <a:bodyPr/>
          <a:lstStyle/>
          <a:p>
            <a:pPr>
              <a:defRPr sz="1600" b="1"/>
            </a:pPr>
            <a:endParaRPr lang="en-US"/>
          </a:p>
        </c:txPr>
        <c:crossAx val="51670400"/>
        <c:crosses val="autoZero"/>
        <c:crossBetween val="between"/>
      </c:valAx>
    </c:plotArea>
    <c:plotVisOnly val="1"/>
  </c:chart>
  <c:externalData r:id="rId1"/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E"/>
  <c:chart>
    <c:title>
      <c:tx>
        <c:rich>
          <a:bodyPr/>
          <a:lstStyle/>
          <a:p>
            <a:pPr>
              <a:defRPr/>
            </a:pPr>
            <a:r>
              <a:rPr lang="en-IE" sz="2800" dirty="0"/>
              <a:t>Country fixed effects from equation 3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7.3613298337707814E-2"/>
          <c:y val="0.19533573928258968"/>
          <c:w val="0.8819422572178478"/>
          <c:h val="0.77641185476815522"/>
        </c:manualLayout>
      </c:layout>
      <c:barChart>
        <c:barDir val="col"/>
        <c:grouping val="clustered"/>
        <c:ser>
          <c:idx val="0"/>
          <c:order val="0"/>
          <c:spPr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c:spPr>
          <c:dPt>
            <c:idx val="5"/>
            <c:spPr>
              <a:solidFill>
                <a:srgbClr val="00B050"/>
              </a:solidFill>
              <a:ln>
                <a:solidFill>
                  <a:srgbClr val="00B050"/>
                </a:solidFill>
              </a:ln>
            </c:spPr>
          </c:dPt>
          <c:cat>
            <c:strRef>
              <c:f>'Fixed effects'!$K$10:$K$36</c:f>
              <c:strCache>
                <c:ptCount val="27"/>
                <c:pt idx="0">
                  <c:v>DK</c:v>
                </c:pt>
                <c:pt idx="1">
                  <c:v>SE</c:v>
                </c:pt>
                <c:pt idx="2">
                  <c:v>NL</c:v>
                </c:pt>
                <c:pt idx="3">
                  <c:v>FI</c:v>
                </c:pt>
                <c:pt idx="4">
                  <c:v>UK</c:v>
                </c:pt>
                <c:pt idx="5">
                  <c:v>IE</c:v>
                </c:pt>
                <c:pt idx="6">
                  <c:v>BE</c:v>
                </c:pt>
                <c:pt idx="7">
                  <c:v>CY</c:v>
                </c:pt>
                <c:pt idx="8">
                  <c:v>SI</c:v>
                </c:pt>
                <c:pt idx="9">
                  <c:v>MT</c:v>
                </c:pt>
                <c:pt idx="10">
                  <c:v>LU</c:v>
                </c:pt>
                <c:pt idx="11">
                  <c:v>ES</c:v>
                </c:pt>
                <c:pt idx="12">
                  <c:v>PL</c:v>
                </c:pt>
                <c:pt idx="13">
                  <c:v>DE</c:v>
                </c:pt>
                <c:pt idx="14">
                  <c:v>FR</c:v>
                </c:pt>
                <c:pt idx="15">
                  <c:v>CZ</c:v>
                </c:pt>
                <c:pt idx="16">
                  <c:v>AT</c:v>
                </c:pt>
                <c:pt idx="17">
                  <c:v>SK</c:v>
                </c:pt>
                <c:pt idx="18">
                  <c:v>EE</c:v>
                </c:pt>
                <c:pt idx="19">
                  <c:v>LV</c:v>
                </c:pt>
                <c:pt idx="20">
                  <c:v>LT</c:v>
                </c:pt>
                <c:pt idx="21">
                  <c:v>IT</c:v>
                </c:pt>
                <c:pt idx="22">
                  <c:v>EL</c:v>
                </c:pt>
                <c:pt idx="23">
                  <c:v>RO</c:v>
                </c:pt>
                <c:pt idx="24">
                  <c:v>HU</c:v>
                </c:pt>
                <c:pt idx="25">
                  <c:v>PT</c:v>
                </c:pt>
                <c:pt idx="26">
                  <c:v>BG</c:v>
                </c:pt>
              </c:strCache>
            </c:strRef>
          </c:cat>
          <c:val>
            <c:numRef>
              <c:f>'Fixed effects'!$L$10:$L$36</c:f>
              <c:numCache>
                <c:formatCode>0.000</c:formatCode>
                <c:ptCount val="27"/>
                <c:pt idx="0">
                  <c:v>0.60200000000000065</c:v>
                </c:pt>
                <c:pt idx="1">
                  <c:v>0.4340000000000005</c:v>
                </c:pt>
                <c:pt idx="2">
                  <c:v>0.39000000000000057</c:v>
                </c:pt>
                <c:pt idx="3">
                  <c:v>0.32000000000000056</c:v>
                </c:pt>
                <c:pt idx="4">
                  <c:v>0.23800000000000004</c:v>
                </c:pt>
                <c:pt idx="5">
                  <c:v>0.21400000000000025</c:v>
                </c:pt>
                <c:pt idx="6">
                  <c:v>0.20400000000000001</c:v>
                </c:pt>
                <c:pt idx="7">
                  <c:v>0.20100000000000001</c:v>
                </c:pt>
                <c:pt idx="8">
                  <c:v>0.17700000000000021</c:v>
                </c:pt>
                <c:pt idx="9">
                  <c:v>0.16300000000000001</c:v>
                </c:pt>
                <c:pt idx="10">
                  <c:v>0.161</c:v>
                </c:pt>
                <c:pt idx="11">
                  <c:v>0.12300000000000012</c:v>
                </c:pt>
                <c:pt idx="12">
                  <c:v>0.10100000000000002</c:v>
                </c:pt>
                <c:pt idx="13">
                  <c:v>7.0000000000000021E-2</c:v>
                </c:pt>
                <c:pt idx="14">
                  <c:v>1.9000000000000031E-2</c:v>
                </c:pt>
                <c:pt idx="15">
                  <c:v>1.7000000000000001E-2</c:v>
                </c:pt>
                <c:pt idx="16">
                  <c:v>0</c:v>
                </c:pt>
                <c:pt idx="17">
                  <c:v>-7.0000000000000088E-3</c:v>
                </c:pt>
                <c:pt idx="18">
                  <c:v>-1.6000000000000021E-2</c:v>
                </c:pt>
                <c:pt idx="19">
                  <c:v>-0.10299999999999998</c:v>
                </c:pt>
                <c:pt idx="20">
                  <c:v>-0.161</c:v>
                </c:pt>
                <c:pt idx="21">
                  <c:v>-0.18200000000000024</c:v>
                </c:pt>
                <c:pt idx="22">
                  <c:v>-0.3100000000000005</c:v>
                </c:pt>
                <c:pt idx="23">
                  <c:v>-0.33500000000000063</c:v>
                </c:pt>
                <c:pt idx="24">
                  <c:v>-0.38500000000000056</c:v>
                </c:pt>
                <c:pt idx="25">
                  <c:v>-0.39700000000000063</c:v>
                </c:pt>
                <c:pt idx="26">
                  <c:v>-0.52700000000000002</c:v>
                </c:pt>
              </c:numCache>
            </c:numRef>
          </c:val>
        </c:ser>
        <c:axId val="52060928"/>
        <c:axId val="52062464"/>
      </c:barChart>
      <c:catAx>
        <c:axId val="52060928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52062464"/>
        <c:crossesAt val="0"/>
        <c:auto val="1"/>
        <c:lblAlgn val="ctr"/>
        <c:lblOffset val="1000"/>
      </c:catAx>
      <c:valAx>
        <c:axId val="52062464"/>
        <c:scaling>
          <c:orientation val="minMax"/>
        </c:scaling>
        <c:axPos val="l"/>
        <c:majorGridlines>
          <c:spPr>
            <a:ln>
              <a:prstDash val="sysDot"/>
            </a:ln>
          </c:spPr>
        </c:majorGridlines>
        <c:numFmt formatCode="0.0" sourceLinked="0"/>
        <c:tickLblPos val="nextTo"/>
        <c:crossAx val="52060928"/>
        <c:crossesAt val="1"/>
        <c:crossBetween val="between"/>
      </c:valAx>
    </c:plotArea>
    <c:plotVisOnly val="1"/>
  </c:chart>
  <c:txPr>
    <a:bodyPr/>
    <a:lstStyle/>
    <a:p>
      <a:pPr>
        <a:defRPr sz="1800" b="1"/>
      </a:pPr>
      <a:endParaRPr lang="en-US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E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1978-1984</a:t>
            </a:r>
            <a:endParaRPr lang="en-US" dirty="0"/>
          </a:p>
        </c:rich>
      </c:tx>
    </c:title>
    <c:plotArea>
      <c:layout>
        <c:manualLayout>
          <c:layoutTarget val="inner"/>
          <c:xMode val="edge"/>
          <c:yMode val="edge"/>
          <c:x val="0.10914599118506413"/>
          <c:y val="0.11187905160850597"/>
          <c:w val="0.74421500996498624"/>
          <c:h val="0.67263820205836677"/>
        </c:manualLayout>
      </c:layout>
      <c:lineChart>
        <c:grouping val="standard"/>
        <c:ser>
          <c:idx val="1"/>
          <c:order val="0"/>
          <c:tx>
            <c:v>Birth rate</c:v>
          </c:tx>
          <c:spPr>
            <a:ln w="50800">
              <a:prstDash val="sysDash"/>
            </a:ln>
          </c:spPr>
          <c:marker>
            <c:symbol val="none"/>
          </c:marker>
          <c:cat>
            <c:strRef>
              <c:f>'Births and LR'!$C$19:$C$45</c:f>
              <c:strCache>
                <c:ptCount val="27"/>
                <c:pt idx="0">
                  <c:v>1978Q1</c:v>
                </c:pt>
                <c:pt idx="1">
                  <c:v>1978Q2</c:v>
                </c:pt>
                <c:pt idx="2">
                  <c:v>1978Q3</c:v>
                </c:pt>
                <c:pt idx="3">
                  <c:v>1978Q4</c:v>
                </c:pt>
                <c:pt idx="4">
                  <c:v>1979Q1</c:v>
                </c:pt>
                <c:pt idx="5">
                  <c:v>1979Q2</c:v>
                </c:pt>
                <c:pt idx="6">
                  <c:v>1979Q3</c:v>
                </c:pt>
                <c:pt idx="7">
                  <c:v>1979Q4</c:v>
                </c:pt>
                <c:pt idx="8">
                  <c:v>1980Q1</c:v>
                </c:pt>
                <c:pt idx="9">
                  <c:v>1980Q2</c:v>
                </c:pt>
                <c:pt idx="10">
                  <c:v>1980Q3</c:v>
                </c:pt>
                <c:pt idx="11">
                  <c:v>1980Q4</c:v>
                </c:pt>
                <c:pt idx="12">
                  <c:v>1981Q1</c:v>
                </c:pt>
                <c:pt idx="13">
                  <c:v>1981Q2</c:v>
                </c:pt>
                <c:pt idx="14">
                  <c:v>1981Q3</c:v>
                </c:pt>
                <c:pt idx="15">
                  <c:v>1981Q4</c:v>
                </c:pt>
                <c:pt idx="16">
                  <c:v>1982Q1</c:v>
                </c:pt>
                <c:pt idx="17">
                  <c:v>1982Q2</c:v>
                </c:pt>
                <c:pt idx="18">
                  <c:v>1982Q3</c:v>
                </c:pt>
                <c:pt idx="19">
                  <c:v>1982Q4</c:v>
                </c:pt>
                <c:pt idx="20">
                  <c:v>1983Q1</c:v>
                </c:pt>
                <c:pt idx="21">
                  <c:v>1983Q2</c:v>
                </c:pt>
                <c:pt idx="22">
                  <c:v>1983Q3</c:v>
                </c:pt>
                <c:pt idx="23">
                  <c:v>1983Q4</c:v>
                </c:pt>
                <c:pt idx="24">
                  <c:v>1984Q1</c:v>
                </c:pt>
                <c:pt idx="25">
                  <c:v>1984Q2</c:v>
                </c:pt>
                <c:pt idx="26">
                  <c:v>1984Q3</c:v>
                </c:pt>
              </c:strCache>
            </c:strRef>
          </c:cat>
          <c:val>
            <c:numRef>
              <c:f>'Births and LR'!$G$19:$G$45</c:f>
              <c:numCache>
                <c:formatCode>0.0</c:formatCode>
                <c:ptCount val="27"/>
                <c:pt idx="0">
                  <c:v>21.3</c:v>
                </c:pt>
                <c:pt idx="1">
                  <c:v>21.274999999999999</c:v>
                </c:pt>
                <c:pt idx="2">
                  <c:v>21.075000000000003</c:v>
                </c:pt>
                <c:pt idx="3">
                  <c:v>21.324999999999999</c:v>
                </c:pt>
                <c:pt idx="4">
                  <c:v>21.324999999999999</c:v>
                </c:pt>
                <c:pt idx="5">
                  <c:v>21.200000000000003</c:v>
                </c:pt>
                <c:pt idx="6">
                  <c:v>21.5</c:v>
                </c:pt>
                <c:pt idx="7">
                  <c:v>21.474999999999987</c:v>
                </c:pt>
                <c:pt idx="8">
                  <c:v>21.6</c:v>
                </c:pt>
                <c:pt idx="9">
                  <c:v>21.824999999999999</c:v>
                </c:pt>
                <c:pt idx="10">
                  <c:v>21.85</c:v>
                </c:pt>
                <c:pt idx="11">
                  <c:v>21.6</c:v>
                </c:pt>
                <c:pt idx="12">
                  <c:v>21.424999999999986</c:v>
                </c:pt>
                <c:pt idx="13">
                  <c:v>21.224999999999987</c:v>
                </c:pt>
                <c:pt idx="14">
                  <c:v>21.024999999999999</c:v>
                </c:pt>
                <c:pt idx="15">
                  <c:v>20.75</c:v>
                </c:pt>
                <c:pt idx="16">
                  <c:v>20.55</c:v>
                </c:pt>
                <c:pt idx="17">
                  <c:v>20.55</c:v>
                </c:pt>
                <c:pt idx="18">
                  <c:v>20.375</c:v>
                </c:pt>
                <c:pt idx="19">
                  <c:v>20.224999999999987</c:v>
                </c:pt>
                <c:pt idx="20">
                  <c:v>19.850000000000001</c:v>
                </c:pt>
                <c:pt idx="21">
                  <c:v>19.450000000000003</c:v>
                </c:pt>
                <c:pt idx="22">
                  <c:v>19.05</c:v>
                </c:pt>
                <c:pt idx="23">
                  <c:v>18.824999999999999</c:v>
                </c:pt>
                <c:pt idx="24">
                  <c:v>18.5</c:v>
                </c:pt>
                <c:pt idx="25">
                  <c:v>18.224999999999987</c:v>
                </c:pt>
                <c:pt idx="26">
                  <c:v>18.2</c:v>
                </c:pt>
              </c:numCache>
            </c:numRef>
          </c:val>
        </c:ser>
        <c:marker val="1"/>
        <c:axId val="52180480"/>
        <c:axId val="52182016"/>
      </c:lineChart>
      <c:lineChart>
        <c:grouping val="standard"/>
        <c:ser>
          <c:idx val="0"/>
          <c:order val="1"/>
          <c:tx>
            <c:v>Live Register (lagged three quarters)</c:v>
          </c:tx>
          <c:spPr>
            <a:ln w="50800"/>
          </c:spPr>
          <c:marker>
            <c:symbol val="none"/>
          </c:marker>
          <c:cat>
            <c:strRef>
              <c:f>'Births and LR'!$C$14:$C$45</c:f>
              <c:strCache>
                <c:ptCount val="32"/>
                <c:pt idx="0">
                  <c:v>1976Q4</c:v>
                </c:pt>
                <c:pt idx="1">
                  <c:v>1977Q1</c:v>
                </c:pt>
                <c:pt idx="2">
                  <c:v>1977Q2</c:v>
                </c:pt>
                <c:pt idx="3">
                  <c:v>1977Q3</c:v>
                </c:pt>
                <c:pt idx="4">
                  <c:v>1977Q4</c:v>
                </c:pt>
                <c:pt idx="5">
                  <c:v>1978Q1</c:v>
                </c:pt>
                <c:pt idx="6">
                  <c:v>1978Q2</c:v>
                </c:pt>
                <c:pt idx="7">
                  <c:v>1978Q3</c:v>
                </c:pt>
                <c:pt idx="8">
                  <c:v>1978Q4</c:v>
                </c:pt>
                <c:pt idx="9">
                  <c:v>1979Q1</c:v>
                </c:pt>
                <c:pt idx="10">
                  <c:v>1979Q2</c:v>
                </c:pt>
                <c:pt idx="11">
                  <c:v>1979Q3</c:v>
                </c:pt>
                <c:pt idx="12">
                  <c:v>1979Q4</c:v>
                </c:pt>
                <c:pt idx="13">
                  <c:v>1980Q1</c:v>
                </c:pt>
                <c:pt idx="14">
                  <c:v>1980Q2</c:v>
                </c:pt>
                <c:pt idx="15">
                  <c:v>1980Q3</c:v>
                </c:pt>
                <c:pt idx="16">
                  <c:v>1980Q4</c:v>
                </c:pt>
                <c:pt idx="17">
                  <c:v>1981Q1</c:v>
                </c:pt>
                <c:pt idx="18">
                  <c:v>1981Q2</c:v>
                </c:pt>
                <c:pt idx="19">
                  <c:v>1981Q3</c:v>
                </c:pt>
                <c:pt idx="20">
                  <c:v>1981Q4</c:v>
                </c:pt>
                <c:pt idx="21">
                  <c:v>1982Q1</c:v>
                </c:pt>
                <c:pt idx="22">
                  <c:v>1982Q2</c:v>
                </c:pt>
                <c:pt idx="23">
                  <c:v>1982Q3</c:v>
                </c:pt>
                <c:pt idx="24">
                  <c:v>1982Q4</c:v>
                </c:pt>
                <c:pt idx="25">
                  <c:v>1983Q1</c:v>
                </c:pt>
                <c:pt idx="26">
                  <c:v>1983Q2</c:v>
                </c:pt>
                <c:pt idx="27">
                  <c:v>1983Q3</c:v>
                </c:pt>
                <c:pt idx="28">
                  <c:v>1983Q4</c:v>
                </c:pt>
                <c:pt idx="29">
                  <c:v>1984Q1</c:v>
                </c:pt>
                <c:pt idx="30">
                  <c:v>1984Q2</c:v>
                </c:pt>
                <c:pt idx="31">
                  <c:v>1984Q3</c:v>
                </c:pt>
              </c:strCache>
            </c:strRef>
          </c:cat>
          <c:val>
            <c:numRef>
              <c:f>'Births and LR'!$H$19:$H$45</c:f>
              <c:numCache>
                <c:formatCode>_-* #,##0_-;\-* #,##0_-;_-* "-"??_-;_-@_-</c:formatCode>
                <c:ptCount val="27"/>
                <c:pt idx="0">
                  <c:v>106.96666666666682</c:v>
                </c:pt>
                <c:pt idx="1">
                  <c:v>106.3</c:v>
                </c:pt>
                <c:pt idx="2">
                  <c:v>105.03333333333325</c:v>
                </c:pt>
                <c:pt idx="3">
                  <c:v>104.2</c:v>
                </c:pt>
                <c:pt idx="4">
                  <c:v>100.26666666666669</c:v>
                </c:pt>
                <c:pt idx="5">
                  <c:v>96.666666666666671</c:v>
                </c:pt>
                <c:pt idx="6">
                  <c:v>95.6666666666667</c:v>
                </c:pt>
                <c:pt idx="7">
                  <c:v>93.266666666666666</c:v>
                </c:pt>
                <c:pt idx="8">
                  <c:v>91.066666666666677</c:v>
                </c:pt>
                <c:pt idx="9">
                  <c:v>88.466666666666697</c:v>
                </c:pt>
                <c:pt idx="10">
                  <c:v>85.633333333332658</c:v>
                </c:pt>
                <c:pt idx="11">
                  <c:v>86.7</c:v>
                </c:pt>
                <c:pt idx="12">
                  <c:v>95.866666666666674</c:v>
                </c:pt>
                <c:pt idx="13">
                  <c:v>106.76666666666669</c:v>
                </c:pt>
                <c:pt idx="14">
                  <c:v>116.7</c:v>
                </c:pt>
                <c:pt idx="15">
                  <c:v>120.36666666666667</c:v>
                </c:pt>
                <c:pt idx="16">
                  <c:v>126.2</c:v>
                </c:pt>
                <c:pt idx="17">
                  <c:v>129.76666666666546</c:v>
                </c:pt>
                <c:pt idx="18">
                  <c:v>135.30000000000001</c:v>
                </c:pt>
                <c:pt idx="19">
                  <c:v>141.13333333333341</c:v>
                </c:pt>
                <c:pt idx="20">
                  <c:v>150.86666666666665</c:v>
                </c:pt>
                <c:pt idx="21">
                  <c:v>161.83333333333456</c:v>
                </c:pt>
                <c:pt idx="22">
                  <c:v>172.66666666666652</c:v>
                </c:pt>
                <c:pt idx="23">
                  <c:v>182.36666666666665</c:v>
                </c:pt>
                <c:pt idx="24">
                  <c:v>190.1</c:v>
                </c:pt>
                <c:pt idx="25">
                  <c:v>195.76666666666543</c:v>
                </c:pt>
                <c:pt idx="26">
                  <c:v>202.66666666666652</c:v>
                </c:pt>
              </c:numCache>
            </c:numRef>
          </c:val>
        </c:ser>
        <c:marker val="1"/>
        <c:axId val="52190208"/>
        <c:axId val="52188288"/>
      </c:lineChart>
      <c:catAx>
        <c:axId val="52180480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52182016"/>
        <c:crosses val="autoZero"/>
        <c:auto val="1"/>
        <c:lblAlgn val="ctr"/>
        <c:lblOffset val="100"/>
      </c:catAx>
      <c:valAx>
        <c:axId val="52182016"/>
        <c:scaling>
          <c:orientation val="minMax"/>
          <c:min val="15"/>
        </c:scaling>
        <c:axPos val="l"/>
        <c:majorGridlines>
          <c:spPr>
            <a:ln>
              <a:prstDash val="sysDot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Birth rate</a:t>
                </a:r>
              </a:p>
            </c:rich>
          </c:tx>
        </c:title>
        <c:numFmt formatCode="#,##0" sourceLinked="0"/>
        <c:tickLblPos val="nextTo"/>
        <c:txPr>
          <a:bodyPr/>
          <a:lstStyle/>
          <a:p>
            <a:pPr>
              <a:defRPr sz="1100"/>
            </a:pPr>
            <a:endParaRPr lang="en-US"/>
          </a:p>
        </c:txPr>
        <c:crossAx val="52180480"/>
        <c:crosses val="autoZero"/>
        <c:crossBetween val="between"/>
      </c:valAx>
      <c:valAx>
        <c:axId val="52188288"/>
        <c:scaling>
          <c:orientation val="maxMin"/>
        </c:scaling>
        <c:axPos val="r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Live Register (000) inverted scale</a:t>
                </a:r>
              </a:p>
            </c:rich>
          </c:tx>
        </c:title>
        <c:numFmt formatCode="#,##0" sourceLinked="0"/>
        <c:tickLblPos val="nextTo"/>
        <c:crossAx val="52190208"/>
        <c:crosses val="max"/>
        <c:crossBetween val="between"/>
      </c:valAx>
      <c:catAx>
        <c:axId val="52190208"/>
        <c:scaling>
          <c:orientation val="minMax"/>
        </c:scaling>
        <c:delete val="1"/>
        <c:axPos val="t"/>
        <c:tickLblPos val="none"/>
        <c:crossAx val="52188288"/>
        <c:crosses val="autoZero"/>
        <c:auto val="1"/>
        <c:lblAlgn val="ctr"/>
        <c:lblOffset val="100"/>
      </c:catAx>
    </c:plotArea>
    <c:legend>
      <c:legendPos val="b"/>
      <c:layout>
        <c:manualLayout>
          <c:xMode val="edge"/>
          <c:yMode val="edge"/>
          <c:x val="7.1437379289852915E-2"/>
          <c:y val="0.90799269002549465"/>
          <c:w val="0.85511241519338466"/>
          <c:h val="8.8186870623980063E-2"/>
        </c:manualLayout>
      </c:layout>
      <c:txPr>
        <a:bodyPr/>
        <a:lstStyle/>
        <a:p>
          <a:pPr>
            <a:defRPr sz="1100" b="1"/>
          </a:pPr>
          <a:endParaRPr lang="en-US"/>
        </a:p>
      </c:txPr>
    </c:legend>
    <c:plotVisOnly val="1"/>
    <c:dispBlanksAs val="zero"/>
  </c:chart>
  <c:txPr>
    <a:bodyPr/>
    <a:lstStyle/>
    <a:p>
      <a:pPr>
        <a:defRPr b="1"/>
      </a:pPr>
      <a:endParaRPr lang="en-US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E"/>
  <c:chart>
    <c:title>
      <c:tx>
        <c:rich>
          <a:bodyPr/>
          <a:lstStyle/>
          <a:p>
            <a:pPr>
              <a:defRPr sz="1600"/>
            </a:pPr>
            <a:r>
              <a:rPr lang="en-US" sz="1600" dirty="0" smtClean="0"/>
              <a:t>2005-2011</a:t>
            </a:r>
            <a:endParaRPr lang="en-US" sz="1600" dirty="0"/>
          </a:p>
        </c:rich>
      </c:tx>
      <c:layout>
        <c:manualLayout>
          <c:xMode val="edge"/>
          <c:yMode val="edge"/>
          <c:x val="0.33738919427524522"/>
          <c:y val="3.7799690364238504E-2"/>
        </c:manualLayout>
      </c:layout>
    </c:title>
    <c:plotArea>
      <c:layout>
        <c:manualLayout>
          <c:layoutTarget val="inner"/>
          <c:xMode val="edge"/>
          <c:yMode val="edge"/>
          <c:x val="0.11543536185111609"/>
          <c:y val="0.16212556712917767"/>
          <c:w val="0.76895217319846465"/>
          <c:h val="0.612830744031444"/>
        </c:manualLayout>
      </c:layout>
      <c:lineChart>
        <c:grouping val="standard"/>
        <c:ser>
          <c:idx val="1"/>
          <c:order val="0"/>
          <c:tx>
            <c:v>Birth rate</c:v>
          </c:tx>
          <c:spPr>
            <a:ln w="50800">
              <a:prstDash val="sysDash"/>
            </a:ln>
          </c:spPr>
          <c:marker>
            <c:symbol val="none"/>
          </c:marker>
          <c:cat>
            <c:strRef>
              <c:f>Unemloyment!$I$78:$I$90</c:f>
              <c:strCache>
                <c:ptCount val="13"/>
                <c:pt idx="0">
                  <c:v>2008Q1</c:v>
                </c:pt>
                <c:pt idx="1">
                  <c:v>2008Q2</c:v>
                </c:pt>
                <c:pt idx="2">
                  <c:v>2008Q3</c:v>
                </c:pt>
                <c:pt idx="3">
                  <c:v>2008Q4</c:v>
                </c:pt>
                <c:pt idx="4">
                  <c:v>2009Q1</c:v>
                </c:pt>
                <c:pt idx="5">
                  <c:v>2009Q2</c:v>
                </c:pt>
                <c:pt idx="6">
                  <c:v>2009Q3</c:v>
                </c:pt>
                <c:pt idx="7">
                  <c:v>2009Q4</c:v>
                </c:pt>
                <c:pt idx="8">
                  <c:v>2010Q1</c:v>
                </c:pt>
                <c:pt idx="9">
                  <c:v>2010Q2</c:v>
                </c:pt>
                <c:pt idx="10">
                  <c:v>2010Q3</c:v>
                </c:pt>
                <c:pt idx="11">
                  <c:v>2010Q4</c:v>
                </c:pt>
                <c:pt idx="12">
                  <c:v>2011Q1</c:v>
                </c:pt>
              </c:strCache>
            </c:strRef>
          </c:cat>
          <c:val>
            <c:numRef>
              <c:f>Unemloyment!$N$78:$N$90</c:f>
              <c:numCache>
                <c:formatCode>_-* #,##0.0_-;\-* #,##0.0_-;_-* "-"??_-;_-@_-</c:formatCode>
                <c:ptCount val="13"/>
                <c:pt idx="0">
                  <c:v>17.025000000000002</c:v>
                </c:pt>
                <c:pt idx="1">
                  <c:v>17.05</c:v>
                </c:pt>
                <c:pt idx="2">
                  <c:v>17.074999999999999</c:v>
                </c:pt>
                <c:pt idx="3">
                  <c:v>16.899999999999999</c:v>
                </c:pt>
                <c:pt idx="4">
                  <c:v>16.824999999999999</c:v>
                </c:pt>
                <c:pt idx="5">
                  <c:v>16.850000000000001</c:v>
                </c:pt>
                <c:pt idx="6">
                  <c:v>16.7</c:v>
                </c:pt>
                <c:pt idx="7">
                  <c:v>16.600000000000001</c:v>
                </c:pt>
                <c:pt idx="8">
                  <c:v>16.600000000000001</c:v>
                </c:pt>
                <c:pt idx="9">
                  <c:v>16.574999999999999</c:v>
                </c:pt>
                <c:pt idx="10">
                  <c:v>16.525000000000002</c:v>
                </c:pt>
                <c:pt idx="11">
                  <c:v>16.824999999999999</c:v>
                </c:pt>
                <c:pt idx="12">
                  <c:v>16.8</c:v>
                </c:pt>
              </c:numCache>
            </c:numRef>
          </c:val>
        </c:ser>
        <c:marker val="1"/>
        <c:axId val="52224000"/>
        <c:axId val="52225536"/>
      </c:lineChart>
      <c:lineChart>
        <c:grouping val="standard"/>
        <c:ser>
          <c:idx val="0"/>
          <c:order val="1"/>
          <c:tx>
            <c:v>Unemployment rate (lagged three quarters)</c:v>
          </c:tx>
          <c:spPr>
            <a:ln w="50800"/>
          </c:spPr>
          <c:marker>
            <c:symbol val="none"/>
          </c:marker>
          <c:cat>
            <c:strRef>
              <c:f>Unemloyment!$I$78:$I$89</c:f>
              <c:strCache>
                <c:ptCount val="12"/>
                <c:pt idx="0">
                  <c:v>2008Q1</c:v>
                </c:pt>
                <c:pt idx="1">
                  <c:v>2008Q2</c:v>
                </c:pt>
                <c:pt idx="2">
                  <c:v>2008Q3</c:v>
                </c:pt>
                <c:pt idx="3">
                  <c:v>2008Q4</c:v>
                </c:pt>
                <c:pt idx="4">
                  <c:v>2009Q1</c:v>
                </c:pt>
                <c:pt idx="5">
                  <c:v>2009Q2</c:v>
                </c:pt>
                <c:pt idx="6">
                  <c:v>2009Q3</c:v>
                </c:pt>
                <c:pt idx="7">
                  <c:v>2009Q4</c:v>
                </c:pt>
                <c:pt idx="8">
                  <c:v>2010Q1</c:v>
                </c:pt>
                <c:pt idx="9">
                  <c:v>2010Q2</c:v>
                </c:pt>
                <c:pt idx="10">
                  <c:v>2010Q3</c:v>
                </c:pt>
                <c:pt idx="11">
                  <c:v>2010Q4</c:v>
                </c:pt>
              </c:strCache>
            </c:strRef>
          </c:cat>
          <c:val>
            <c:numRef>
              <c:f>Unemloyment!$J$78:$J$90</c:f>
              <c:numCache>
                <c:formatCode>0.0</c:formatCode>
                <c:ptCount val="13"/>
                <c:pt idx="0">
                  <c:v>4.3333333333333748</c:v>
                </c:pt>
                <c:pt idx="1">
                  <c:v>4.5666666666666664</c:v>
                </c:pt>
                <c:pt idx="2">
                  <c:v>4.6000000000000005</c:v>
                </c:pt>
                <c:pt idx="3">
                  <c:v>4.4333333333333957</c:v>
                </c:pt>
                <c:pt idx="4">
                  <c:v>4.5666666666666664</c:v>
                </c:pt>
                <c:pt idx="5">
                  <c:v>5.0333333333333821</c:v>
                </c:pt>
                <c:pt idx="6">
                  <c:v>5.7333333333333902</c:v>
                </c:pt>
                <c:pt idx="7">
                  <c:v>6.8333333333333748</c:v>
                </c:pt>
                <c:pt idx="8">
                  <c:v>8.1333333333333329</c:v>
                </c:pt>
                <c:pt idx="9">
                  <c:v>10.1</c:v>
                </c:pt>
                <c:pt idx="10">
                  <c:v>11.7</c:v>
                </c:pt>
                <c:pt idx="11">
                  <c:v>12.4</c:v>
                </c:pt>
                <c:pt idx="12">
                  <c:v>13</c:v>
                </c:pt>
              </c:numCache>
            </c:numRef>
          </c:val>
        </c:ser>
        <c:marker val="1"/>
        <c:axId val="52229632"/>
        <c:axId val="52227456"/>
      </c:lineChart>
      <c:catAx>
        <c:axId val="52224000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52225536"/>
        <c:crosses val="autoZero"/>
        <c:auto val="1"/>
        <c:lblAlgn val="ctr"/>
        <c:lblOffset val="100"/>
      </c:catAx>
      <c:valAx>
        <c:axId val="52225536"/>
        <c:scaling>
          <c:orientation val="minMax"/>
          <c:max val="23"/>
          <c:min val="15"/>
        </c:scaling>
        <c:axPos val="l"/>
        <c:majorGridlines>
          <c:spPr>
            <a:ln>
              <a:prstDash val="sysDot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Birth rate</a:t>
                </a:r>
              </a:p>
            </c:rich>
          </c:tx>
        </c:title>
        <c:numFmt formatCode="#,##0" sourceLinked="0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52224000"/>
        <c:crosses val="autoZero"/>
        <c:crossBetween val="between"/>
      </c:valAx>
      <c:valAx>
        <c:axId val="52227456"/>
        <c:scaling>
          <c:orientation val="maxMin"/>
          <c:min val="3"/>
        </c:scaling>
        <c:axPos val="r"/>
        <c:title>
          <c:tx>
            <c:rich>
              <a:bodyPr rot="-5400000" vert="horz"/>
              <a:lstStyle/>
              <a:p>
                <a:pPr>
                  <a:defRPr sz="1200"/>
                </a:pPr>
                <a:r>
                  <a:rPr lang="en-US" sz="1200"/>
                  <a:t>Unemployment rate (inverted scale)</a:t>
                </a:r>
              </a:p>
            </c:rich>
          </c:tx>
        </c:title>
        <c:numFmt formatCode="0" sourceLinked="0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52229632"/>
        <c:crosses val="max"/>
        <c:crossBetween val="between"/>
      </c:valAx>
      <c:catAx>
        <c:axId val="52229632"/>
        <c:scaling>
          <c:orientation val="minMax"/>
        </c:scaling>
        <c:delete val="1"/>
        <c:axPos val="t"/>
        <c:tickLblPos val="none"/>
        <c:crossAx val="52227456"/>
        <c:crosses val="autoZero"/>
        <c:auto val="1"/>
        <c:lblAlgn val="ctr"/>
        <c:lblOffset val="100"/>
      </c:catAx>
    </c:plotArea>
    <c:legend>
      <c:legendPos val="b"/>
      <c:layout>
        <c:manualLayout>
          <c:xMode val="edge"/>
          <c:yMode val="edge"/>
          <c:x val="0.14061976922695985"/>
          <c:y val="0.90799269002549465"/>
          <c:w val="0.68672460753726561"/>
          <c:h val="8.8186870623980063E-2"/>
        </c:manualLayout>
      </c:layout>
      <c:txPr>
        <a:bodyPr/>
        <a:lstStyle/>
        <a:p>
          <a:pPr>
            <a:defRPr b="1"/>
          </a:pPr>
          <a:endParaRPr lang="en-US"/>
        </a:p>
      </c:txPr>
    </c:legend>
    <c:plotVisOnly val="1"/>
    <c:dispBlanksAs val="zero"/>
  </c:chart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0.3775</cdr:x>
      <cdr:y>0.14951</cdr:y>
    </cdr:from>
    <cdr:to>
      <cdr:x>0.49125</cdr:x>
      <cdr:y>0.21315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106688" y="676672"/>
          <a:ext cx="936104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IE" sz="1600" b="1" dirty="0" smtClean="0">
              <a:solidFill>
                <a:srgbClr val="00B050"/>
              </a:solidFill>
            </a:rPr>
            <a:t>Ireland</a:t>
          </a:r>
          <a:endParaRPr lang="en-IE" sz="1100" b="1" dirty="0">
            <a:solidFill>
              <a:srgbClr val="00B050"/>
            </a:solidFill>
          </a:endParaRPr>
        </a:p>
      </cdr:txBody>
    </cdr:sp>
  </cdr:relSizeAnchor>
  <cdr:relSizeAnchor xmlns:cdr="http://schemas.openxmlformats.org/drawingml/2006/chartDrawing">
    <cdr:from>
      <cdr:x>0.3775</cdr:x>
      <cdr:y>0.48362</cdr:y>
    </cdr:from>
    <cdr:to>
      <cdr:x>0.49125</cdr:x>
      <cdr:y>0.56317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106688" y="2188840"/>
          <a:ext cx="936104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IE" sz="1800" b="1" dirty="0" smtClean="0">
              <a:solidFill>
                <a:schemeClr val="tx2">
                  <a:lumMod val="60000"/>
                  <a:lumOff val="40000"/>
                </a:schemeClr>
              </a:solidFill>
            </a:rPr>
            <a:t>Greece</a:t>
          </a:r>
          <a:endParaRPr lang="en-IE" sz="1100" b="1" dirty="0">
            <a:solidFill>
              <a:schemeClr val="tx2">
                <a:lumMod val="60000"/>
                <a:lumOff val="40000"/>
              </a:schemeClr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76DD64-5809-449F-B04E-A28BAEC715F0}" type="datetimeFigureOut">
              <a:rPr lang="en-IE" smtClean="0"/>
              <a:pPr/>
              <a:t>25/01/2012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672454-3708-43CC-94D2-BF2796085443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672454-3708-43CC-94D2-BF2796085443}" type="slidenum">
              <a:rPr lang="en-IE" smtClean="0"/>
              <a:pPr/>
              <a:t>1</a:t>
            </a:fld>
            <a:endParaRPr lang="en-I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672454-3708-43CC-94D2-BF2796085443}" type="slidenum">
              <a:rPr lang="en-IE" smtClean="0"/>
              <a:pPr/>
              <a:t>10</a:t>
            </a:fld>
            <a:endParaRPr lang="en-I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672454-3708-43CC-94D2-BF2796085443}" type="slidenum">
              <a:rPr lang="en-IE" smtClean="0"/>
              <a:pPr/>
              <a:t>11</a:t>
            </a:fld>
            <a:endParaRPr lang="en-I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672454-3708-43CC-94D2-BF2796085443}" type="slidenum">
              <a:rPr lang="en-IE" smtClean="0"/>
              <a:pPr/>
              <a:t>12</a:t>
            </a:fld>
            <a:endParaRPr lang="en-I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672454-3708-43CC-94D2-BF2796085443}" type="slidenum">
              <a:rPr lang="en-IE" smtClean="0"/>
              <a:pPr/>
              <a:t>13</a:t>
            </a:fld>
            <a:endParaRPr lang="en-I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672454-3708-43CC-94D2-BF2796085443}" type="slidenum">
              <a:rPr lang="en-IE" smtClean="0"/>
              <a:pPr/>
              <a:t>14</a:t>
            </a:fld>
            <a:endParaRPr lang="en-I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672454-3708-43CC-94D2-BF2796085443}" type="slidenum">
              <a:rPr lang="en-IE" smtClean="0"/>
              <a:pPr/>
              <a:t>15</a:t>
            </a:fld>
            <a:endParaRPr lang="en-IE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672454-3708-43CC-94D2-BF2796085443}" type="slidenum">
              <a:rPr lang="en-IE" smtClean="0"/>
              <a:pPr/>
              <a:t>16</a:t>
            </a:fld>
            <a:endParaRPr lang="en-IE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672454-3708-43CC-94D2-BF2796085443}" type="slidenum">
              <a:rPr lang="en-IE" smtClean="0"/>
              <a:pPr/>
              <a:t>17</a:t>
            </a:fld>
            <a:endParaRPr lang="en-IE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672454-3708-43CC-94D2-BF2796085443}" type="slidenum">
              <a:rPr lang="en-IE" smtClean="0"/>
              <a:pPr/>
              <a:t>18</a:t>
            </a:fld>
            <a:endParaRPr lang="en-IE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672454-3708-43CC-94D2-BF2796085443}" type="slidenum">
              <a:rPr lang="en-IE" smtClean="0"/>
              <a:pPr/>
              <a:t>19</a:t>
            </a:fld>
            <a:endParaRPr lang="en-I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672454-3708-43CC-94D2-BF2796085443}" type="slidenum">
              <a:rPr lang="en-IE" smtClean="0"/>
              <a:pPr/>
              <a:t>2</a:t>
            </a:fld>
            <a:endParaRPr lang="en-IE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672454-3708-43CC-94D2-BF2796085443}" type="slidenum">
              <a:rPr lang="en-IE" smtClean="0"/>
              <a:pPr/>
              <a:t>20</a:t>
            </a:fld>
            <a:endParaRPr lang="en-IE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672454-3708-43CC-94D2-BF2796085443}" type="slidenum">
              <a:rPr lang="en-IE" smtClean="0"/>
              <a:pPr/>
              <a:t>21</a:t>
            </a:fld>
            <a:endParaRPr lang="en-IE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672454-3708-43CC-94D2-BF2796085443}" type="slidenum">
              <a:rPr lang="en-IE" smtClean="0"/>
              <a:pPr/>
              <a:t>22</a:t>
            </a:fld>
            <a:endParaRPr lang="en-IE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672454-3708-43CC-94D2-BF2796085443}" type="slidenum">
              <a:rPr lang="en-IE" smtClean="0"/>
              <a:pPr/>
              <a:t>23</a:t>
            </a:fld>
            <a:endParaRPr lang="en-IE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672454-3708-43CC-94D2-BF2796085443}" type="slidenum">
              <a:rPr lang="en-IE" smtClean="0"/>
              <a:pPr/>
              <a:t>24</a:t>
            </a:fld>
            <a:endParaRPr lang="en-IE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672454-3708-43CC-94D2-BF2796085443}" type="slidenum">
              <a:rPr lang="en-IE" smtClean="0"/>
              <a:pPr/>
              <a:t>25</a:t>
            </a:fld>
            <a:endParaRPr lang="en-IE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672454-3708-43CC-94D2-BF2796085443}" type="slidenum">
              <a:rPr lang="en-IE" smtClean="0"/>
              <a:pPr/>
              <a:t>26</a:t>
            </a:fld>
            <a:endParaRPr lang="en-IE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672454-3708-43CC-94D2-BF2796085443}" type="slidenum">
              <a:rPr lang="en-IE" smtClean="0"/>
              <a:pPr/>
              <a:t>27</a:t>
            </a:fld>
            <a:endParaRPr lang="en-IE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672454-3708-43CC-94D2-BF2796085443}" type="slidenum">
              <a:rPr lang="en-IE" smtClean="0"/>
              <a:pPr/>
              <a:t>28</a:t>
            </a:fld>
            <a:endParaRPr lang="en-IE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672454-3708-43CC-94D2-BF2796085443}" type="slidenum">
              <a:rPr lang="en-IE" smtClean="0"/>
              <a:pPr/>
              <a:t>29</a:t>
            </a:fld>
            <a:endParaRPr lang="en-I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672454-3708-43CC-94D2-BF2796085443}" type="slidenum">
              <a:rPr lang="en-IE" smtClean="0"/>
              <a:pPr/>
              <a:t>3</a:t>
            </a:fld>
            <a:endParaRPr lang="en-IE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672454-3708-43CC-94D2-BF2796085443}" type="slidenum">
              <a:rPr lang="en-IE" smtClean="0"/>
              <a:pPr/>
              <a:t>30</a:t>
            </a:fld>
            <a:endParaRPr lang="en-I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672454-3708-43CC-94D2-BF2796085443}" type="slidenum">
              <a:rPr lang="en-IE" smtClean="0"/>
              <a:pPr/>
              <a:t>4</a:t>
            </a:fld>
            <a:endParaRPr lang="en-I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672454-3708-43CC-94D2-BF2796085443}" type="slidenum">
              <a:rPr lang="en-IE" smtClean="0"/>
              <a:pPr/>
              <a:t>5</a:t>
            </a:fld>
            <a:endParaRPr lang="en-I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672454-3708-43CC-94D2-BF2796085443}" type="slidenum">
              <a:rPr lang="en-IE" smtClean="0"/>
              <a:pPr/>
              <a:t>6</a:t>
            </a:fld>
            <a:endParaRPr lang="en-I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672454-3708-43CC-94D2-BF2796085443}" type="slidenum">
              <a:rPr lang="en-IE" smtClean="0"/>
              <a:pPr/>
              <a:t>7</a:t>
            </a:fld>
            <a:endParaRPr lang="en-I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672454-3708-43CC-94D2-BF2796085443}" type="slidenum">
              <a:rPr lang="en-IE" smtClean="0"/>
              <a:pPr/>
              <a:t>8</a:t>
            </a:fld>
            <a:endParaRPr lang="en-I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672454-3708-43CC-94D2-BF2796085443}" type="slidenum">
              <a:rPr lang="en-IE" smtClean="0"/>
              <a:pPr/>
              <a:t>9</a:t>
            </a:fld>
            <a:endParaRPr lang="en-I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EF60E-D2BA-4A66-A455-EDFA3E7B429E}" type="datetime1">
              <a:rPr lang="en-IE" smtClean="0"/>
              <a:pPr/>
              <a:t>25/01/2012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591D-1A0C-4783-BD5D-B7C21943CB5A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80086-E591-4489-9CBD-F9C206252956}" type="datetime1">
              <a:rPr lang="en-IE" smtClean="0"/>
              <a:pPr/>
              <a:t>25/01/2012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591D-1A0C-4783-BD5D-B7C21943CB5A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EF2CE-85C8-4A6A-BAC9-7BD2E1B88CC2}" type="datetime1">
              <a:rPr lang="en-IE" smtClean="0"/>
              <a:pPr/>
              <a:t>25/01/2012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591D-1A0C-4783-BD5D-B7C21943CB5A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799C0-6027-418F-96C5-DD45E004DED2}" type="datetime1">
              <a:rPr lang="en-IE" smtClean="0"/>
              <a:pPr/>
              <a:t>25/01/2012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591D-1A0C-4783-BD5D-B7C21943CB5A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CAA6D-ED4E-4968-93E2-565BA50D923D}" type="datetime1">
              <a:rPr lang="en-IE" smtClean="0"/>
              <a:pPr/>
              <a:t>25/01/2012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591D-1A0C-4783-BD5D-B7C21943CB5A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6968A-884E-4AAF-9A3F-003C5C529027}" type="datetime1">
              <a:rPr lang="en-IE" smtClean="0"/>
              <a:pPr/>
              <a:t>25/01/2012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591D-1A0C-4783-BD5D-B7C21943CB5A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7E73A-D6D4-48CA-84ED-F945AF8D7CB6}" type="datetime1">
              <a:rPr lang="en-IE" smtClean="0"/>
              <a:pPr/>
              <a:t>25/01/2012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591D-1A0C-4783-BD5D-B7C21943CB5A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75EA1-5CE5-4F01-BC3D-C6D9467165D3}" type="datetime1">
              <a:rPr lang="en-IE" smtClean="0"/>
              <a:pPr/>
              <a:t>25/01/2012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591D-1A0C-4783-BD5D-B7C21943CB5A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0726A-C117-4888-BEAA-152063B16AA5}" type="datetime1">
              <a:rPr lang="en-IE" smtClean="0"/>
              <a:pPr/>
              <a:t>25/01/2012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591D-1A0C-4783-BD5D-B7C21943CB5A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6BFD7-59D1-4E91-8FD3-5D7CFB602B07}" type="datetime1">
              <a:rPr lang="en-IE" smtClean="0"/>
              <a:pPr/>
              <a:t>25/01/2012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591D-1A0C-4783-BD5D-B7C21943CB5A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4FF54-71BA-413B-A0E8-866AF3A5F45B}" type="datetime1">
              <a:rPr lang="en-IE" smtClean="0"/>
              <a:pPr/>
              <a:t>25/01/2012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591D-1A0C-4783-BD5D-B7C21943CB5A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AFF232-7A15-44DB-81E4-B94D1898828B}" type="datetime1">
              <a:rPr lang="en-IE" smtClean="0"/>
              <a:pPr/>
              <a:t>25/01/2012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09591D-1A0C-4783-BD5D-B7C21943CB5A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Brendan.m.walsh@ucd.i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cd.ie/t4cms/WP11_27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683568" y="1889448"/>
            <a:ext cx="8229600" cy="4968552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IE" sz="2400" dirty="0" smtClean="0"/>
          </a:p>
          <a:p>
            <a:pPr algn="ctr">
              <a:buNone/>
            </a:pPr>
            <a:endParaRPr lang="en-IE" sz="2400" dirty="0" smtClean="0"/>
          </a:p>
          <a:p>
            <a:pPr algn="ctr">
              <a:buNone/>
            </a:pPr>
            <a:r>
              <a:rPr lang="en-IE" sz="2400" b="1" dirty="0" smtClean="0"/>
              <a:t>“</a:t>
            </a:r>
            <a:r>
              <a:rPr lang="en-IE" sz="2000" b="1" dirty="0" smtClean="0"/>
              <a:t>Well-being and </a:t>
            </a:r>
            <a:r>
              <a:rPr lang="en-IE" sz="2000" b="1" dirty="0"/>
              <a:t>Economic Conditions in Ireland </a:t>
            </a:r>
            <a:r>
              <a:rPr lang="en-IE" sz="2000" b="1" dirty="0" smtClean="0"/>
              <a:t>“</a:t>
            </a:r>
            <a:endParaRPr lang="en-IE" sz="2000" b="1" dirty="0"/>
          </a:p>
          <a:p>
            <a:pPr algn="ctr">
              <a:buNone/>
            </a:pPr>
            <a:endParaRPr lang="en-IE" sz="2000" b="1" dirty="0" smtClean="0"/>
          </a:p>
          <a:p>
            <a:pPr algn="ctr">
              <a:buNone/>
            </a:pPr>
            <a:r>
              <a:rPr lang="en-IE" sz="2000" b="1" dirty="0" smtClean="0"/>
              <a:t>Brendan Walsh</a:t>
            </a:r>
          </a:p>
          <a:p>
            <a:pPr algn="ctr">
              <a:buNone/>
            </a:pPr>
            <a:r>
              <a:rPr lang="en-IE" sz="2000" b="1" dirty="0" smtClean="0"/>
              <a:t>Professor Emeritus</a:t>
            </a:r>
          </a:p>
          <a:p>
            <a:pPr algn="ctr">
              <a:buNone/>
            </a:pPr>
            <a:r>
              <a:rPr lang="en-IE" sz="2000" b="1" dirty="0" smtClean="0"/>
              <a:t>School of Economics, University College, Dublin</a:t>
            </a:r>
          </a:p>
          <a:p>
            <a:pPr algn="ctr">
              <a:buNone/>
            </a:pPr>
            <a:endParaRPr lang="en-IE" sz="2000" b="1" dirty="0" smtClean="0"/>
          </a:p>
          <a:p>
            <a:pPr algn="ctr">
              <a:buNone/>
            </a:pPr>
            <a:r>
              <a:rPr lang="en-IE" sz="2000" b="1" dirty="0" smtClean="0"/>
              <a:t>E-mail</a:t>
            </a:r>
            <a:r>
              <a:rPr lang="en-IE" sz="2000" b="1" dirty="0"/>
              <a:t>:  </a:t>
            </a:r>
            <a:r>
              <a:rPr lang="en-IE" sz="2000" b="1" u="sng" dirty="0" smtClean="0">
                <a:hlinkClick r:id="rId3"/>
              </a:rPr>
              <a:t>Brendan.m.walsh@ucd.ie</a:t>
            </a:r>
            <a:endParaRPr lang="en-IE" sz="2000" b="1" u="sng" dirty="0" smtClean="0"/>
          </a:p>
          <a:p>
            <a:pPr algn="ctr">
              <a:buNone/>
            </a:pPr>
            <a:endParaRPr lang="en-IE" sz="2000" u="sng" dirty="0"/>
          </a:p>
          <a:p>
            <a:pPr algn="ctr">
              <a:buNone/>
            </a:pPr>
            <a:endParaRPr lang="en-IE" sz="2000" u="sng" dirty="0"/>
          </a:p>
        </p:txBody>
      </p:sp>
      <p:sp>
        <p:nvSpPr>
          <p:cNvPr id="5" name="Title 7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143000"/>
          </a:xfrm>
        </p:spPr>
        <p:txBody>
          <a:bodyPr>
            <a:noAutofit/>
          </a:bodyPr>
          <a:lstStyle/>
          <a:p>
            <a:r>
              <a:rPr lang="en-IE" sz="2000" b="1" dirty="0" smtClean="0"/>
              <a:t>Dublin Economics Workshop  </a:t>
            </a:r>
            <a:r>
              <a:rPr lang="en-IE" sz="2000" b="1" dirty="0"/>
              <a:t>Conference on Irish Economic Policy</a:t>
            </a:r>
            <a:br>
              <a:rPr lang="en-IE" sz="2000" b="1" dirty="0"/>
            </a:br>
            <a:r>
              <a:rPr lang="en-IE" sz="2000" b="1" dirty="0" smtClean="0"/>
              <a:t/>
            </a:r>
            <a:br>
              <a:rPr lang="en-IE" sz="2000" b="1" dirty="0" smtClean="0"/>
            </a:br>
            <a:r>
              <a:rPr lang="en-IE" sz="2000" b="1" dirty="0" err="1" smtClean="0"/>
              <a:t>Croke</a:t>
            </a:r>
            <a:r>
              <a:rPr lang="en-IE" sz="2000" b="1" dirty="0" smtClean="0"/>
              <a:t> </a:t>
            </a:r>
            <a:r>
              <a:rPr lang="en-IE" sz="2000" b="1" dirty="0"/>
              <a:t>Park Conference Centre, Dublin</a:t>
            </a:r>
            <a:br>
              <a:rPr lang="en-IE" sz="2000" b="1" dirty="0"/>
            </a:br>
            <a:r>
              <a:rPr lang="en-IE" sz="2000" b="1" dirty="0" smtClean="0"/>
              <a:t/>
            </a:r>
            <a:br>
              <a:rPr lang="en-IE" sz="2000" b="1" dirty="0" smtClean="0"/>
            </a:br>
            <a:r>
              <a:rPr lang="en-IE" sz="2000" b="1" dirty="0" smtClean="0"/>
              <a:t>27</a:t>
            </a:r>
            <a:r>
              <a:rPr lang="en-IE" sz="2000" b="1" baseline="30000" dirty="0" smtClean="0"/>
              <a:t>th</a:t>
            </a:r>
            <a:r>
              <a:rPr lang="en-IE" sz="2000" b="1" dirty="0" smtClean="0"/>
              <a:t> </a:t>
            </a:r>
            <a:r>
              <a:rPr lang="en-IE" sz="2000" b="1" dirty="0"/>
              <a:t>January 2012</a:t>
            </a:r>
            <a:br>
              <a:rPr lang="en-IE" sz="2000" b="1" dirty="0"/>
            </a:br>
            <a:endParaRPr lang="en-IE" sz="2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591D-1A0C-4783-BD5D-B7C21943CB5A}" type="slidenum">
              <a:rPr lang="en-IE" smtClean="0"/>
              <a:pPr/>
              <a:t>1</a:t>
            </a:fld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en-IE" b="1" dirty="0"/>
              <a:t>The </a:t>
            </a:r>
            <a:r>
              <a:rPr lang="en-IE" b="1" dirty="0" err="1"/>
              <a:t>Eurobarometer</a:t>
            </a:r>
            <a:r>
              <a:rPr lang="en-IE" b="1" dirty="0"/>
              <a:t> results </a:t>
            </a:r>
            <a:r>
              <a:rPr lang="en-IE" b="1" dirty="0" smtClean="0"/>
              <a:t>provide the </a:t>
            </a:r>
            <a:r>
              <a:rPr lang="en-IE" b="1" dirty="0"/>
              <a:t>only </a:t>
            </a:r>
            <a:r>
              <a:rPr lang="en-IE" b="1" dirty="0" smtClean="0"/>
              <a:t>reasonably </a:t>
            </a:r>
            <a:r>
              <a:rPr lang="en-IE" b="1" dirty="0"/>
              <a:t>long time series </a:t>
            </a:r>
            <a:r>
              <a:rPr lang="en-IE" b="1" dirty="0" smtClean="0"/>
              <a:t>available on </a:t>
            </a:r>
            <a:r>
              <a:rPr lang="en-IE" b="1" dirty="0"/>
              <a:t>Irish SWB. </a:t>
            </a:r>
            <a:endParaRPr lang="en-IE" b="1" dirty="0" smtClean="0"/>
          </a:p>
          <a:p>
            <a:pPr lvl="0">
              <a:buNone/>
            </a:pPr>
            <a:r>
              <a:rPr lang="en-IE" b="1" dirty="0"/>
              <a:t>H</a:t>
            </a:r>
            <a:r>
              <a:rPr lang="en-IE" b="1" dirty="0" smtClean="0"/>
              <a:t>ere’s Ireland’s </a:t>
            </a:r>
            <a:r>
              <a:rPr lang="en-IE" b="1" dirty="0"/>
              <a:t>average yearly scores </a:t>
            </a:r>
            <a:r>
              <a:rPr lang="en-IE" b="1" dirty="0" smtClean="0"/>
              <a:t>over </a:t>
            </a:r>
            <a:r>
              <a:rPr lang="en-IE" b="1" dirty="0"/>
              <a:t>the period </a:t>
            </a:r>
            <a:r>
              <a:rPr lang="en-IE" b="1" dirty="0" smtClean="0"/>
              <a:t>1975-2011 and a comparison with the EU average.</a:t>
            </a:r>
            <a:endParaRPr lang="en-IE" b="1" dirty="0"/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591D-1A0C-4783-BD5D-B7C21943CB5A}" type="slidenum">
              <a:rPr lang="en-IE" smtClean="0"/>
              <a:pPr/>
              <a:t>10</a:t>
            </a:fld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r>
              <a:rPr lang="en-IE" sz="2700" b="1" dirty="0" err="1" smtClean="0"/>
              <a:t>Eurobarometer</a:t>
            </a:r>
            <a:r>
              <a:rPr lang="en-IE" sz="2700" b="1" dirty="0" smtClean="0"/>
              <a:t> Index of Life Satisfaction</a:t>
            </a:r>
            <a:r>
              <a:rPr lang="en-IE" dirty="0" smtClean="0"/>
              <a:t/>
            </a:r>
            <a:br>
              <a:rPr lang="en-IE" dirty="0" smtClean="0"/>
            </a:br>
            <a:r>
              <a:rPr lang="en-IE" sz="2400" b="1" dirty="0" smtClean="0"/>
              <a:t>Ireland’s Annual Average Score</a:t>
            </a:r>
            <a:endParaRPr lang="en-IE" b="1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591D-1A0C-4783-BD5D-B7C21943CB5A}" type="slidenum">
              <a:rPr lang="en-IE" smtClean="0"/>
              <a:pPr/>
              <a:t>11</a:t>
            </a:fld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95536" y="620688"/>
          <a:ext cx="8507288" cy="52894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591D-1A0C-4783-BD5D-B7C21943CB5A}" type="slidenum">
              <a:rPr lang="en-IE" smtClean="0"/>
              <a:pPr/>
              <a:t>12</a:t>
            </a:fld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endParaRPr lang="en-IE" dirty="0" smtClean="0"/>
          </a:p>
          <a:p>
            <a:r>
              <a:rPr lang="en-IE" b="1" dirty="0" smtClean="0"/>
              <a:t>With the exception of 1987-88, Ireland has been consistently above the EU average on this measure</a:t>
            </a:r>
          </a:p>
          <a:p>
            <a:r>
              <a:rPr lang="en-IE" b="1" dirty="0" smtClean="0"/>
              <a:t>There </a:t>
            </a:r>
            <a:r>
              <a:rPr lang="en-IE" b="1" dirty="0"/>
              <a:t>is no </a:t>
            </a:r>
            <a:r>
              <a:rPr lang="en-IE" b="1" dirty="0" smtClean="0"/>
              <a:t>long-run </a:t>
            </a:r>
            <a:r>
              <a:rPr lang="en-IE" b="1" dirty="0"/>
              <a:t>trend in this score even though real </a:t>
            </a:r>
            <a:r>
              <a:rPr lang="en-IE" b="1" i="1" dirty="0"/>
              <a:t>per capita</a:t>
            </a:r>
            <a:r>
              <a:rPr lang="en-IE" b="1" dirty="0"/>
              <a:t> income rose more than three-fold over these years and many other indicators relevant to life satisfaction, such as educational attainment and life expectancy, also improved markedly. </a:t>
            </a:r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591D-1A0C-4783-BD5D-B7C21943CB5A}" type="slidenum">
              <a:rPr lang="en-IE" smtClean="0"/>
              <a:pPr/>
              <a:t>13</a:t>
            </a:fld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r>
              <a:rPr lang="en-IE" b="1" dirty="0" smtClean="0"/>
              <a:t>Ireland’s </a:t>
            </a:r>
            <a:r>
              <a:rPr lang="en-IE" b="1" dirty="0"/>
              <a:t>score has been relatively stable, with a coefficient of variation of 4 per cent, compared with 48 per cent for the unemployment rate.</a:t>
            </a:r>
            <a:r>
              <a:rPr lang="en-IE" b="1" baseline="30000" dirty="0"/>
              <a:t> </a:t>
            </a:r>
            <a:r>
              <a:rPr lang="en-IE" b="1" dirty="0"/>
              <a:t> </a:t>
            </a:r>
          </a:p>
          <a:p>
            <a:r>
              <a:rPr lang="en-IE" b="1" dirty="0"/>
              <a:t>Ireland’s score fell during the deep recession of the 1980s to a low point in 1987 but rebounded as the economy </a:t>
            </a:r>
            <a:r>
              <a:rPr lang="en-IE" b="1" dirty="0" smtClean="0"/>
              <a:t>recovered </a:t>
            </a:r>
            <a:r>
              <a:rPr lang="en-IE" b="1" dirty="0"/>
              <a:t>and reached a peak in 1997 that was </a:t>
            </a:r>
            <a:r>
              <a:rPr lang="en-IE" b="1" dirty="0" smtClean="0"/>
              <a:t>only narrowly </a:t>
            </a:r>
            <a:r>
              <a:rPr lang="en-IE" b="1" dirty="0"/>
              <a:t>surpassed in 2004. </a:t>
            </a:r>
            <a:endParaRPr lang="en-IE" b="1" dirty="0" smtClean="0"/>
          </a:p>
          <a:p>
            <a:r>
              <a:rPr lang="en-IE" b="1" dirty="0" smtClean="0"/>
              <a:t>Compared with other PIIGS, we seem to be weathering the crisis well.</a:t>
            </a:r>
            <a:endParaRPr lang="en-IE" b="1" dirty="0"/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591D-1A0C-4783-BD5D-B7C21943CB5A}" type="slidenum">
              <a:rPr lang="en-IE" smtClean="0"/>
              <a:pPr/>
              <a:t>14</a:t>
            </a:fld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3600" b="1" dirty="0" smtClean="0"/>
              <a:t>Weathering the Crisis</a:t>
            </a:r>
            <a:endParaRPr lang="en-IE" sz="36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591D-1A0C-4783-BD5D-B7C21943CB5A}" type="slidenum">
              <a:rPr lang="en-IE" smtClean="0"/>
              <a:pPr/>
              <a:t>15</a:t>
            </a:fld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en-IE" b="1" dirty="0" smtClean="0"/>
              <a:t>Explaining variations in SWB</a:t>
            </a:r>
            <a:endParaRPr lang="en-IE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340768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IE" b="1" dirty="0" smtClean="0"/>
              <a:t>The level and / or growth </a:t>
            </a:r>
            <a:r>
              <a:rPr lang="en-IE" b="1" dirty="0"/>
              <a:t>of real income </a:t>
            </a:r>
            <a:r>
              <a:rPr lang="en-IE" b="1" dirty="0" smtClean="0"/>
              <a:t>is expected to measure long-run trends in welfare. </a:t>
            </a:r>
          </a:p>
          <a:p>
            <a:pPr lvl="1"/>
            <a:r>
              <a:rPr lang="en-IE" b="1" dirty="0" err="1" smtClean="0"/>
              <a:t>Easterlin</a:t>
            </a:r>
            <a:r>
              <a:rPr lang="en-IE" b="1" dirty="0" smtClean="0"/>
              <a:t> Hypothesis and its critics</a:t>
            </a:r>
          </a:p>
          <a:p>
            <a:r>
              <a:rPr lang="en-IE" b="1" dirty="0" smtClean="0"/>
              <a:t>Textbooks typically specify a short-run social welfare function in inflation and unemployment</a:t>
            </a:r>
            <a:endParaRPr lang="en-IE" b="1" dirty="0"/>
          </a:p>
          <a:p>
            <a:pPr lvl="0"/>
            <a:r>
              <a:rPr lang="en-IE" b="1" dirty="0"/>
              <a:t>I have used a simple regression model with the life satisfaction score as dependent variable and the unemployment rate, the inflation rate, and the level and growth rate of real </a:t>
            </a:r>
            <a:r>
              <a:rPr lang="en-IE" b="1" i="1" dirty="0"/>
              <a:t>per capita</a:t>
            </a:r>
            <a:r>
              <a:rPr lang="en-IE" b="1" dirty="0"/>
              <a:t> Gross National Income (GNI) as explanatory variables. </a:t>
            </a:r>
          </a:p>
          <a:p>
            <a:endParaRPr lang="en-IE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591D-1A0C-4783-BD5D-B7C21943CB5A}" type="slidenum">
              <a:rPr lang="en-IE" smtClean="0"/>
              <a:pPr/>
              <a:t>16</a:t>
            </a:fld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755576" y="260651"/>
          <a:ext cx="8064894" cy="6336480"/>
        </p:xfrm>
        <a:graphic>
          <a:graphicData uri="http://schemas.openxmlformats.org/drawingml/2006/table">
            <a:tbl>
              <a:tblPr/>
              <a:tblGrid>
                <a:gridCol w="146120"/>
                <a:gridCol w="565449"/>
                <a:gridCol w="1050237"/>
                <a:gridCol w="1050237"/>
                <a:gridCol w="1050237"/>
                <a:gridCol w="1051070"/>
                <a:gridCol w="1050237"/>
                <a:gridCol w="1050237"/>
                <a:gridCol w="1051070"/>
              </a:tblGrid>
              <a:tr h="729513">
                <a:tc>
                  <a:txBody>
                    <a:bodyPr/>
                    <a:lstStyle/>
                    <a:p>
                      <a:pPr indent="226695" algn="l"/>
                      <a:r>
                        <a:rPr lang="en-IE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8">
                  <a:txBody>
                    <a:bodyPr/>
                    <a:lstStyle/>
                    <a:p>
                      <a:pPr indent="226695" algn="ctr"/>
                      <a:r>
                        <a:rPr lang="en-IE" sz="1200" b="1" i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Life </a:t>
                      </a:r>
                      <a:r>
                        <a:rPr lang="en-IE" sz="1200" b="1" i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Satisfaction</a:t>
                      </a:r>
                      <a:r>
                        <a:rPr lang="en-IE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IE" sz="1200" b="1" i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Regression</a:t>
                      </a:r>
                      <a:r>
                        <a:rPr lang="en-IE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IE" sz="1200" b="1" i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Results</a:t>
                      </a:r>
                      <a:endParaRPr lang="en-IE" sz="1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indent="226695" algn="ctr"/>
                      <a:r>
                        <a:rPr lang="en-IE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Dependent variable = Ireland’s Average score on </a:t>
                      </a:r>
                      <a:r>
                        <a:rPr lang="en-IE" sz="1200" b="1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Eurobarometer</a:t>
                      </a:r>
                      <a:r>
                        <a:rPr lang="en-IE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Index of Life Satisfaction </a:t>
                      </a:r>
                    </a:p>
                    <a:p>
                      <a:pPr indent="226695" algn="ctr"/>
                      <a:r>
                        <a:rPr lang="en-IE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Absolute values of </a:t>
                      </a:r>
                      <a:r>
                        <a:rPr lang="en-IE" sz="1200" b="1" i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</a:t>
                      </a:r>
                      <a:r>
                        <a:rPr lang="en-IE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-ratios in parentheses</a:t>
                      </a:r>
                    </a:p>
                    <a:p>
                      <a:pPr indent="226695" algn="ctr"/>
                      <a:r>
                        <a:rPr lang="en-IE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</a:t>
                      </a:r>
                    </a:p>
                  </a:txBody>
                  <a:tcPr marL="41842" marR="4184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</a:tr>
              <a:tr h="324000">
                <a:tc>
                  <a:txBody>
                    <a:bodyPr/>
                    <a:lstStyle/>
                    <a:p>
                      <a:pPr indent="226695" algn="l"/>
                      <a:r>
                        <a:rPr lang="en-IE" sz="12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6695" algn="ctr"/>
                      <a:endParaRPr lang="en-IE" sz="1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indent="226695" algn="ctr"/>
                      <a:r>
                        <a:rPr lang="en-IE" sz="1000" b="1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Equat</a:t>
                      </a:r>
                      <a:r>
                        <a:rPr lang="en-IE" sz="1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-ion no.</a:t>
                      </a:r>
                    </a:p>
                  </a:txBody>
                  <a:tcPr marL="41842" marR="4184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6695" algn="ctr"/>
                      <a:endParaRPr lang="en-IE" sz="1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indent="226695" algn="ctr"/>
                      <a:r>
                        <a:rPr lang="en-IE" sz="1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Intercept</a:t>
                      </a:r>
                    </a:p>
                  </a:txBody>
                  <a:tcPr marL="41842" marR="4184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6695" algn="ctr"/>
                      <a:endParaRPr lang="en-IE" sz="1000" b="1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indent="226695" algn="ctr"/>
                      <a:r>
                        <a:rPr lang="en-IE" sz="1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UR</a:t>
                      </a:r>
                      <a:endParaRPr lang="en-IE" sz="1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842" marR="4184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6695" algn="ctr"/>
                      <a:endParaRPr lang="en-IE" sz="1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indent="226695" algn="ctr"/>
                      <a:r>
                        <a:rPr lang="en-IE" sz="1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INF</a:t>
                      </a:r>
                      <a:endParaRPr lang="en-IE" sz="1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842" marR="4184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6695" algn="ctr"/>
                      <a:endParaRPr lang="en-IE" sz="1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indent="226695" algn="ctr"/>
                      <a:r>
                        <a:rPr lang="en-IE" sz="1000" b="1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lnGNI</a:t>
                      </a:r>
                      <a:endParaRPr lang="en-IE" sz="1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842" marR="4184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6695" algn="ctr"/>
                      <a:endParaRPr lang="en-IE" sz="1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indent="226695" algn="ctr"/>
                      <a:r>
                        <a:rPr lang="en-IE" sz="1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GNI </a:t>
                      </a:r>
                      <a:r>
                        <a:rPr lang="en-IE" sz="1000" b="1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g.r</a:t>
                      </a:r>
                      <a:r>
                        <a:rPr lang="en-IE" sz="1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41842" marR="4184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6695" algn="ctr"/>
                      <a:endParaRPr lang="en-IE" sz="1000" b="1" spc="3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indent="226695" algn="ctr"/>
                      <a:r>
                        <a:rPr lang="en-IE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</a:t>
                      </a:r>
                      <a:r>
                        <a:rPr lang="en-IE" sz="1800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IE" sz="1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842" marR="4184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6695" algn="ctr"/>
                      <a:endParaRPr lang="en-IE" sz="1000" b="1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indent="226695" algn="ctr"/>
                      <a:r>
                        <a:rPr lang="en-IE" sz="1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Durbin-Watson </a:t>
                      </a:r>
                      <a:r>
                        <a:rPr lang="en-IE" sz="1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Statistic</a:t>
                      </a:r>
                    </a:p>
                  </a:txBody>
                  <a:tcPr marL="41842" marR="4184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indent="226695" algn="l"/>
                      <a:r>
                        <a:rPr lang="en-IE" sz="12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8">
                  <a:txBody>
                    <a:bodyPr/>
                    <a:lstStyle/>
                    <a:p>
                      <a:pPr indent="226695" algn="ctr"/>
                      <a:endParaRPr lang="en-IE" sz="1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indent="226695" algn="ctr"/>
                      <a:r>
                        <a:rPr lang="en-IE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Sample period: </a:t>
                      </a:r>
                      <a:r>
                        <a:rPr lang="en-IE" sz="12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1975-2011 Exact </a:t>
                      </a:r>
                      <a:r>
                        <a:rPr lang="en-IE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ML estimates assuming AR(1) residuals</a:t>
                      </a:r>
                    </a:p>
                  </a:txBody>
                  <a:tcPr marL="41842" marR="4184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</a:tr>
              <a:tr h="324000">
                <a:tc>
                  <a:txBody>
                    <a:bodyPr/>
                    <a:lstStyle/>
                    <a:p>
                      <a:pPr indent="226695" algn="l"/>
                      <a:r>
                        <a:rPr lang="en-IE" sz="12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6695" algn="ctr"/>
                      <a:r>
                        <a:rPr lang="en-IE" sz="12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41842" marR="4184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6695" algn="ctr"/>
                      <a:r>
                        <a:rPr lang="en-IE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2.15</a:t>
                      </a:r>
                      <a:br>
                        <a:rPr lang="en-IE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</a:br>
                      <a:r>
                        <a:rPr lang="en-IE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(6.7)***</a:t>
                      </a:r>
                    </a:p>
                  </a:txBody>
                  <a:tcPr marL="41842" marR="4184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6695" algn="ctr"/>
                      <a:r>
                        <a:rPr lang="en-IE" sz="12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-0.88</a:t>
                      </a:r>
                    </a:p>
                    <a:p>
                      <a:pPr indent="226695" algn="ctr"/>
                      <a:r>
                        <a:rPr lang="en-IE" sz="12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(1.6)</a:t>
                      </a:r>
                    </a:p>
                  </a:txBody>
                  <a:tcPr marL="41842" marR="4184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6695" algn="ctr"/>
                      <a:r>
                        <a:rPr lang="en-IE" sz="12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-0.06</a:t>
                      </a:r>
                    </a:p>
                    <a:p>
                      <a:pPr indent="226695" algn="ctr"/>
                      <a:r>
                        <a:rPr lang="en-IE" sz="12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(0.1)</a:t>
                      </a:r>
                    </a:p>
                  </a:txBody>
                  <a:tcPr marL="41842" marR="4184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6695" algn="ctr"/>
                      <a:r>
                        <a:rPr lang="en-IE" sz="12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0.04</a:t>
                      </a:r>
                    </a:p>
                    <a:p>
                      <a:pPr indent="226695" algn="ctr"/>
                      <a:r>
                        <a:rPr lang="en-IE" sz="12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(0.5)</a:t>
                      </a:r>
                    </a:p>
                  </a:txBody>
                  <a:tcPr marL="41842" marR="4184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6695" algn="ctr"/>
                      <a:endParaRPr lang="en-IE" sz="12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842" marR="4184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6695" algn="ctr"/>
                      <a:r>
                        <a:rPr lang="en-IE" sz="12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0.50</a:t>
                      </a:r>
                    </a:p>
                  </a:txBody>
                  <a:tcPr marL="41842" marR="4184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6695" algn="ctr"/>
                      <a:r>
                        <a:rPr lang="en-IE" sz="12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2.11</a:t>
                      </a:r>
                    </a:p>
                  </a:txBody>
                  <a:tcPr marL="41842" marR="4184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indent="226695" algn="l"/>
                      <a:r>
                        <a:rPr lang="en-IE" sz="12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6695" algn="ctr"/>
                      <a:r>
                        <a:rPr lang="en-IE" sz="12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41842" marR="4184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6695" algn="l"/>
                      <a:r>
                        <a:rPr lang="en-IE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      2.29</a:t>
                      </a:r>
                    </a:p>
                    <a:p>
                      <a:pPr indent="226695" algn="ctr"/>
                      <a:r>
                        <a:rPr lang="en-IE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(46.9)***</a:t>
                      </a:r>
                    </a:p>
                  </a:txBody>
                  <a:tcPr marL="41842" marR="4184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6695" algn="ctr"/>
                      <a:r>
                        <a:rPr lang="en-IE" sz="12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-1.04</a:t>
                      </a:r>
                    </a:p>
                    <a:p>
                      <a:pPr indent="226695" algn="ctr"/>
                      <a:r>
                        <a:rPr lang="en-IE" sz="12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(3.0)**</a:t>
                      </a:r>
                    </a:p>
                  </a:txBody>
                  <a:tcPr marL="41842" marR="4184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6695" algn="ctr"/>
                      <a:endParaRPr lang="en-IE" sz="12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indent="226695" algn="ctr"/>
                      <a:r>
                        <a:rPr lang="en-IE" sz="12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-0.18</a:t>
                      </a:r>
                    </a:p>
                    <a:p>
                      <a:pPr indent="226695" algn="ctr"/>
                      <a:r>
                        <a:rPr lang="en-IE" sz="12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(0.7)</a:t>
                      </a:r>
                    </a:p>
                  </a:txBody>
                  <a:tcPr marL="41842" marR="4184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6695" algn="ctr"/>
                      <a:endParaRPr lang="en-IE" sz="12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842" marR="4184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6695" algn="ctr"/>
                      <a:r>
                        <a:rPr lang="en-IE" sz="12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0.31</a:t>
                      </a:r>
                    </a:p>
                    <a:p>
                      <a:pPr indent="226695" algn="ctr"/>
                      <a:r>
                        <a:rPr lang="en-IE" sz="12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(1.0)</a:t>
                      </a:r>
                    </a:p>
                  </a:txBody>
                  <a:tcPr marL="41842" marR="4184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6695" algn="ctr"/>
                      <a:r>
                        <a:rPr lang="en-IE" sz="12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0.51</a:t>
                      </a:r>
                    </a:p>
                  </a:txBody>
                  <a:tcPr marL="41842" marR="4184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6695" algn="ctr"/>
                      <a:r>
                        <a:rPr lang="en-IE" sz="12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2.10</a:t>
                      </a:r>
                    </a:p>
                  </a:txBody>
                  <a:tcPr marL="41842" marR="4184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indent="226695" algn="l"/>
                      <a:r>
                        <a:rPr lang="en-IE" sz="12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6695" algn="ctr"/>
                      <a:r>
                        <a:rPr lang="en-IE" sz="12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41842" marR="4184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6695" algn="ctr"/>
                      <a:r>
                        <a:rPr lang="en-IE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2.31</a:t>
                      </a:r>
                    </a:p>
                    <a:p>
                      <a:pPr indent="226695" algn="ctr"/>
                      <a:r>
                        <a:rPr lang="en-IE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(49.6)***</a:t>
                      </a:r>
                    </a:p>
                  </a:txBody>
                  <a:tcPr marL="41842" marR="4184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6695" algn="ctr"/>
                      <a:r>
                        <a:rPr lang="en-IE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-1.09</a:t>
                      </a:r>
                    </a:p>
                    <a:p>
                      <a:pPr indent="226695" algn="ctr"/>
                      <a:r>
                        <a:rPr lang="en-IE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(3.1)**</a:t>
                      </a:r>
                    </a:p>
                  </a:txBody>
                  <a:tcPr marL="41842" marR="4184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6695" algn="ctr"/>
                      <a:r>
                        <a:rPr lang="en-IE" sz="12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-0.27</a:t>
                      </a:r>
                    </a:p>
                    <a:p>
                      <a:pPr indent="226695" algn="ctr"/>
                      <a:r>
                        <a:rPr lang="en-IE" sz="12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(0.9)</a:t>
                      </a:r>
                    </a:p>
                  </a:txBody>
                  <a:tcPr marL="41842" marR="4184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6695" algn="ctr"/>
                      <a:endParaRPr lang="en-IE" sz="12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842" marR="4184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6695" algn="ctr"/>
                      <a:endParaRPr lang="en-IE" sz="12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842" marR="4184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6695" algn="ctr"/>
                      <a:r>
                        <a:rPr lang="en-IE" sz="12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0.51</a:t>
                      </a:r>
                    </a:p>
                  </a:txBody>
                  <a:tcPr marL="41842" marR="4184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6695" algn="ctr"/>
                      <a:r>
                        <a:rPr lang="en-IE" sz="12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2.11</a:t>
                      </a:r>
                    </a:p>
                  </a:txBody>
                  <a:tcPr marL="41842" marR="4184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indent="226695" algn="l"/>
                      <a:r>
                        <a:rPr lang="en-IE" sz="12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8">
                  <a:txBody>
                    <a:bodyPr/>
                    <a:lstStyle/>
                    <a:p>
                      <a:pPr indent="226695" algn="ctr"/>
                      <a:r>
                        <a:rPr lang="en-IE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Sample period </a:t>
                      </a:r>
                      <a:r>
                        <a:rPr lang="en-IE" sz="12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1975-1993  Ordinary </a:t>
                      </a:r>
                      <a:r>
                        <a:rPr lang="en-IE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least squares</a:t>
                      </a:r>
                    </a:p>
                  </a:txBody>
                  <a:tcPr marL="41842" marR="4184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</a:tr>
              <a:tr h="324000">
                <a:tc>
                  <a:txBody>
                    <a:bodyPr/>
                    <a:lstStyle/>
                    <a:p>
                      <a:pPr indent="226695" algn="l"/>
                      <a:r>
                        <a:rPr lang="en-IE" sz="12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6695" algn="ctr"/>
                      <a:r>
                        <a:rPr lang="en-IE" sz="12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41842" marR="4184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6695" algn="ctr"/>
                      <a:r>
                        <a:rPr lang="en-IE" sz="12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1.40</a:t>
                      </a:r>
                    </a:p>
                    <a:p>
                      <a:pPr indent="226695" algn="ctr"/>
                      <a:r>
                        <a:rPr lang="en-IE" sz="12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(2.3)*</a:t>
                      </a:r>
                    </a:p>
                  </a:txBody>
                  <a:tcPr marL="41842" marR="4184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6695" algn="ctr"/>
                      <a:r>
                        <a:rPr lang="en-IE" sz="12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-2.48</a:t>
                      </a:r>
                    </a:p>
                    <a:p>
                      <a:pPr indent="226695" algn="ctr"/>
                      <a:r>
                        <a:rPr lang="en-IE" sz="12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(2.8)*</a:t>
                      </a:r>
                    </a:p>
                  </a:txBody>
                  <a:tcPr marL="41842" marR="4184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6695" algn="ctr"/>
                      <a:r>
                        <a:rPr lang="en-IE" sz="12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-0.34</a:t>
                      </a:r>
                    </a:p>
                    <a:p>
                      <a:pPr indent="226695" algn="ctr"/>
                      <a:r>
                        <a:rPr lang="en-IE" sz="12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(0.6)</a:t>
                      </a:r>
                    </a:p>
                  </a:txBody>
                  <a:tcPr marL="41842" marR="4184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6695" algn="ctr"/>
                      <a:r>
                        <a:rPr lang="en-IE" sz="12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0.39</a:t>
                      </a:r>
                    </a:p>
                    <a:p>
                      <a:pPr indent="226695" algn="ctr"/>
                      <a:r>
                        <a:rPr lang="en-IE" sz="12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(2.0)</a:t>
                      </a:r>
                    </a:p>
                  </a:txBody>
                  <a:tcPr marL="41842" marR="4184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6695" algn="ctr"/>
                      <a:endParaRPr lang="en-IE" sz="12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842" marR="4184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6695" algn="ctr"/>
                      <a:r>
                        <a:rPr lang="en-IE" sz="12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0.50</a:t>
                      </a:r>
                    </a:p>
                  </a:txBody>
                  <a:tcPr marL="41842" marR="4184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6695" algn="ctr"/>
                      <a:r>
                        <a:rPr lang="en-IE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1.69</a:t>
                      </a:r>
                    </a:p>
                  </a:txBody>
                  <a:tcPr marL="41842" marR="4184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indent="226695" algn="l"/>
                      <a:r>
                        <a:rPr lang="en-IE" sz="12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6695" algn="ctr"/>
                      <a:r>
                        <a:rPr lang="en-IE" sz="12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41842" marR="4184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6695" algn="ctr"/>
                      <a:endParaRPr lang="en-IE" sz="12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indent="226695" algn="ctr"/>
                      <a:r>
                        <a:rPr lang="en-IE" sz="12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2.56</a:t>
                      </a:r>
                    </a:p>
                    <a:p>
                      <a:pPr indent="226695" algn="ctr"/>
                      <a:r>
                        <a:rPr lang="en-IE" sz="12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(11.8)***</a:t>
                      </a:r>
                    </a:p>
                  </a:txBody>
                  <a:tcPr marL="41842" marR="4184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6695" algn="ctr"/>
                      <a:r>
                        <a:rPr lang="en-IE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-2.76</a:t>
                      </a:r>
                    </a:p>
                    <a:p>
                      <a:pPr indent="226695" algn="ctr"/>
                      <a:r>
                        <a:rPr lang="en-IE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(2.4)*</a:t>
                      </a:r>
                    </a:p>
                  </a:txBody>
                  <a:tcPr marL="41842" marR="4184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6695" algn="ctr"/>
                      <a:r>
                        <a:rPr lang="en-IE" sz="12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-0.88</a:t>
                      </a:r>
                    </a:p>
                    <a:p>
                      <a:pPr indent="226695" algn="ctr"/>
                      <a:r>
                        <a:rPr lang="en-IE" sz="12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(1.2)</a:t>
                      </a:r>
                    </a:p>
                  </a:txBody>
                  <a:tcPr marL="41842" marR="4184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6695" algn="ctr"/>
                      <a:endParaRPr lang="en-IE" sz="12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842" marR="4184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6695" algn="ctr"/>
                      <a:r>
                        <a:rPr lang="en-IE" sz="12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0.019            (0.0)</a:t>
                      </a:r>
                    </a:p>
                  </a:txBody>
                  <a:tcPr marL="41842" marR="4184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6695" algn="ctr"/>
                      <a:r>
                        <a:rPr lang="en-IE" sz="12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0.36</a:t>
                      </a:r>
                    </a:p>
                  </a:txBody>
                  <a:tcPr marL="41842" marR="4184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6695" algn="ctr"/>
                      <a:r>
                        <a:rPr lang="en-IE" sz="12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1.45</a:t>
                      </a:r>
                    </a:p>
                  </a:txBody>
                  <a:tcPr marL="41842" marR="4184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indent="226695" algn="l"/>
                      <a:r>
                        <a:rPr lang="en-IE" sz="12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6695" algn="ctr"/>
                      <a:r>
                        <a:rPr lang="en-IE" sz="12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41842" marR="4184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6695" algn="ctr"/>
                      <a:r>
                        <a:rPr lang="en-IE" sz="12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2.56</a:t>
                      </a:r>
                    </a:p>
                    <a:p>
                      <a:pPr indent="226695" algn="ctr"/>
                      <a:r>
                        <a:rPr lang="en-IE" sz="12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(15.2)***</a:t>
                      </a:r>
                    </a:p>
                  </a:txBody>
                  <a:tcPr marL="41842" marR="4184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6695" algn="ctr"/>
                      <a:r>
                        <a:rPr lang="en-IE" sz="12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-2.78</a:t>
                      </a:r>
                    </a:p>
                    <a:p>
                      <a:pPr indent="226695" algn="ctr"/>
                      <a:r>
                        <a:rPr lang="en-IE" sz="12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(2.9)*</a:t>
                      </a:r>
                    </a:p>
                  </a:txBody>
                  <a:tcPr marL="41842" marR="4184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6695" algn="ctr"/>
                      <a:r>
                        <a:rPr lang="en-IE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-0.89</a:t>
                      </a:r>
                    </a:p>
                    <a:p>
                      <a:pPr indent="226695" algn="ctr"/>
                      <a:r>
                        <a:rPr lang="en-IE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(1.6)</a:t>
                      </a:r>
                    </a:p>
                  </a:txBody>
                  <a:tcPr marL="41842" marR="4184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6695" algn="ctr"/>
                      <a:endParaRPr lang="en-IE" sz="12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842" marR="4184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6695" algn="ctr"/>
                      <a:endParaRPr lang="en-IE" sz="12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842" marR="4184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6695" algn="ctr"/>
                      <a:r>
                        <a:rPr lang="en-IE" sz="12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0.40</a:t>
                      </a:r>
                    </a:p>
                  </a:txBody>
                  <a:tcPr marL="41842" marR="4184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6695" algn="ctr"/>
                      <a:r>
                        <a:rPr lang="en-IE" sz="12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1.45</a:t>
                      </a:r>
                    </a:p>
                  </a:txBody>
                  <a:tcPr marL="41842" marR="4184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indent="226695" algn="l"/>
                      <a:r>
                        <a:rPr lang="en-IE" sz="12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8">
                  <a:txBody>
                    <a:bodyPr/>
                    <a:lstStyle/>
                    <a:p>
                      <a:pPr indent="226695" algn="ctr"/>
                      <a:r>
                        <a:rPr lang="en-IE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Sample period </a:t>
                      </a:r>
                      <a:r>
                        <a:rPr lang="en-IE" sz="12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1994-2011  Ordinary </a:t>
                      </a:r>
                      <a:r>
                        <a:rPr lang="en-IE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least squares</a:t>
                      </a:r>
                    </a:p>
                  </a:txBody>
                  <a:tcPr marL="41842" marR="4184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</a:tr>
              <a:tr h="324000">
                <a:tc>
                  <a:txBody>
                    <a:bodyPr/>
                    <a:lstStyle/>
                    <a:p>
                      <a:pPr indent="226695" algn="l"/>
                      <a:r>
                        <a:rPr lang="en-IE" sz="12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6695" algn="ctr"/>
                      <a:r>
                        <a:rPr lang="en-IE" sz="12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41842" marR="4184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6695" algn="ctr"/>
                      <a:r>
                        <a:rPr lang="en-IE" sz="12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2.77</a:t>
                      </a:r>
                    </a:p>
                    <a:p>
                      <a:pPr indent="226695" algn="ctr"/>
                      <a:r>
                        <a:rPr lang="en-IE" sz="12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(10.1)***</a:t>
                      </a:r>
                    </a:p>
                  </a:txBody>
                  <a:tcPr marL="41842" marR="4184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6695" algn="ctr"/>
                      <a:r>
                        <a:rPr lang="en-IE" sz="12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-1.17</a:t>
                      </a:r>
                    </a:p>
                    <a:p>
                      <a:pPr indent="226695" algn="ctr"/>
                      <a:r>
                        <a:rPr lang="en-IE" sz="12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(2.7)*</a:t>
                      </a:r>
                    </a:p>
                  </a:txBody>
                  <a:tcPr marL="41842" marR="4184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6695" algn="ctr"/>
                      <a:r>
                        <a:rPr lang="en-IE" sz="12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-1.55</a:t>
                      </a:r>
                    </a:p>
                    <a:p>
                      <a:pPr indent="226695" algn="ctr"/>
                      <a:r>
                        <a:rPr lang="en-IE" sz="12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(1.8)</a:t>
                      </a:r>
                    </a:p>
                  </a:txBody>
                  <a:tcPr marL="41842" marR="4184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6695" algn="ctr"/>
                      <a:r>
                        <a:rPr lang="en-IE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-0.12</a:t>
                      </a:r>
                    </a:p>
                    <a:p>
                      <a:pPr indent="226695" algn="ctr"/>
                      <a:r>
                        <a:rPr lang="en-IE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(1.8)</a:t>
                      </a:r>
                    </a:p>
                  </a:txBody>
                  <a:tcPr marL="41842" marR="4184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6695" algn="ctr"/>
                      <a:endParaRPr lang="en-IE" sz="12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842" marR="4184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6695" algn="ctr"/>
                      <a:r>
                        <a:rPr lang="en-IE" sz="12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0.20</a:t>
                      </a:r>
                    </a:p>
                  </a:txBody>
                  <a:tcPr marL="41842" marR="4184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6695" algn="ctr"/>
                      <a:r>
                        <a:rPr lang="en-IE" sz="12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1.92</a:t>
                      </a:r>
                    </a:p>
                  </a:txBody>
                  <a:tcPr marL="41842" marR="4184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indent="226695" algn="l"/>
                      <a:r>
                        <a:rPr lang="en-IE" sz="12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6695" algn="ctr"/>
                      <a:r>
                        <a:rPr lang="en-IE" sz="12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41842" marR="4184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6695" algn="ctr"/>
                      <a:r>
                        <a:rPr lang="en-IE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2.31</a:t>
                      </a:r>
                    </a:p>
                    <a:p>
                      <a:pPr indent="226695" algn="ctr"/>
                      <a:r>
                        <a:rPr lang="en-IE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(65.2)***</a:t>
                      </a:r>
                    </a:p>
                  </a:txBody>
                  <a:tcPr marL="41842" marR="4184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6695" algn="ctr"/>
                      <a:r>
                        <a:rPr lang="en-IE" sz="12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-0.83</a:t>
                      </a:r>
                    </a:p>
                    <a:p>
                      <a:pPr indent="226695" algn="ctr"/>
                      <a:r>
                        <a:rPr lang="en-IE" sz="12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(2.9)*</a:t>
                      </a:r>
                    </a:p>
                  </a:txBody>
                  <a:tcPr marL="41842" marR="4184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6695" algn="ctr"/>
                      <a:r>
                        <a:rPr lang="en-IE" sz="12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-1.79</a:t>
                      </a:r>
                    </a:p>
                    <a:p>
                      <a:pPr indent="226695" algn="ctr"/>
                      <a:r>
                        <a:rPr lang="en-IE" sz="12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(2.5)*</a:t>
                      </a:r>
                    </a:p>
                  </a:txBody>
                  <a:tcPr marL="41842" marR="4184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6695" algn="ctr"/>
                      <a:endParaRPr lang="en-IE" sz="1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842" marR="4184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6695" algn="ctr"/>
                      <a:r>
                        <a:rPr lang="en-IE" sz="12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0.64   </a:t>
                      </a:r>
                    </a:p>
                    <a:p>
                      <a:pPr indent="226695" algn="ctr"/>
                      <a:r>
                        <a:rPr lang="en-IE" sz="12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(2.9)*</a:t>
                      </a:r>
                    </a:p>
                  </a:txBody>
                  <a:tcPr marL="41842" marR="4184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6695" algn="ctr"/>
                      <a:r>
                        <a:rPr lang="en-IE" sz="12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0.38</a:t>
                      </a:r>
                    </a:p>
                  </a:txBody>
                  <a:tcPr marL="41842" marR="4184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6695" algn="ctr"/>
                      <a:r>
                        <a:rPr lang="en-IE" sz="12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2.17</a:t>
                      </a:r>
                    </a:p>
                  </a:txBody>
                  <a:tcPr marL="41842" marR="4184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indent="226695" algn="l"/>
                      <a:r>
                        <a:rPr lang="en-IE" sz="12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6695" algn="ctr"/>
                      <a:r>
                        <a:rPr lang="en-IE" sz="12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41842" marR="4184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6695" algn="ctr"/>
                      <a:r>
                        <a:rPr lang="en-IE" sz="12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2.29</a:t>
                      </a:r>
                    </a:p>
                    <a:p>
                      <a:pPr indent="226695" algn="ctr"/>
                      <a:r>
                        <a:rPr lang="en-IE" sz="12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(53.9)***</a:t>
                      </a:r>
                    </a:p>
                  </a:txBody>
                  <a:tcPr marL="41842" marR="4184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6695" algn="ctr"/>
                      <a:r>
                        <a:rPr lang="en-IE" sz="12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-0.63</a:t>
                      </a:r>
                    </a:p>
                    <a:p>
                      <a:pPr indent="226695" algn="ctr"/>
                      <a:r>
                        <a:rPr lang="en-IE" sz="12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(1.9)</a:t>
                      </a:r>
                    </a:p>
                  </a:txBody>
                  <a:tcPr marL="41842" marR="4184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6695" algn="ctr"/>
                      <a:r>
                        <a:rPr lang="en-IE" sz="12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-0.82</a:t>
                      </a:r>
                    </a:p>
                    <a:p>
                      <a:pPr indent="226695" algn="ctr"/>
                      <a:r>
                        <a:rPr lang="en-IE" sz="12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(1.0)</a:t>
                      </a:r>
                    </a:p>
                  </a:txBody>
                  <a:tcPr marL="41842" marR="4184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6695" algn="ctr"/>
                      <a:endParaRPr lang="en-IE" sz="12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842" marR="4184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6695" algn="ctr"/>
                      <a:endParaRPr lang="en-IE" sz="1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842" marR="4184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6695" algn="ctr"/>
                      <a:r>
                        <a:rPr lang="en-IE" sz="12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0.08</a:t>
                      </a:r>
                    </a:p>
                  </a:txBody>
                  <a:tcPr marL="41842" marR="4184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6695" algn="ctr"/>
                      <a:r>
                        <a:rPr lang="en-IE" sz="12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1.55</a:t>
                      </a:r>
                    </a:p>
                  </a:txBody>
                  <a:tcPr marL="41842" marR="4184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000">
                <a:tc gridSpan="9">
                  <a:txBody>
                    <a:bodyPr/>
                    <a:lstStyle/>
                    <a:p>
                      <a:pPr indent="226695" algn="ctr"/>
                      <a:r>
                        <a:rPr lang="en-IE" sz="12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*</a:t>
                      </a:r>
                      <a:r>
                        <a:rPr lang="en-IE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 &lt; .05      **p &lt; .01    ***p &lt; .</a:t>
                      </a:r>
                      <a:r>
                        <a:rPr lang="en-IE" sz="12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001</a:t>
                      </a:r>
                      <a:endParaRPr lang="en-IE" sz="1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842" marR="4184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591D-1A0C-4783-BD5D-B7C21943CB5A}" type="slidenum">
              <a:rPr lang="en-IE" smtClean="0"/>
              <a:pPr/>
              <a:t>17</a:t>
            </a:fld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sz="3600" b="1" dirty="0" smtClean="0"/>
              <a:t>Summary of Irish regressions for </a:t>
            </a:r>
            <a:br>
              <a:rPr lang="en-IE" sz="3600" b="1" dirty="0" smtClean="0"/>
            </a:br>
            <a:r>
              <a:rPr lang="en-IE" sz="3600" b="1" dirty="0" smtClean="0"/>
              <a:t>Life Satisfaction (LS)</a:t>
            </a:r>
            <a:endParaRPr lang="en-IE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68760"/>
            <a:ext cx="8229600" cy="4525963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en-IE" b="1" dirty="0" smtClean="0"/>
              <a:t>Unemployment reduces LS</a:t>
            </a:r>
          </a:p>
          <a:p>
            <a:pPr lvl="1">
              <a:lnSpc>
                <a:spcPct val="150000"/>
              </a:lnSpc>
            </a:pPr>
            <a:r>
              <a:rPr lang="en-IE" b="1" dirty="0" smtClean="0"/>
              <a:t>Level and significance of this effect greater in earlier than in later years</a:t>
            </a:r>
          </a:p>
          <a:p>
            <a:pPr>
              <a:lnSpc>
                <a:spcPct val="150000"/>
              </a:lnSpc>
            </a:pPr>
            <a:r>
              <a:rPr lang="en-IE" b="1" dirty="0" smtClean="0"/>
              <a:t>Inflation reduces LS</a:t>
            </a:r>
          </a:p>
          <a:p>
            <a:pPr lvl="1">
              <a:lnSpc>
                <a:spcPct val="150000"/>
              </a:lnSpc>
            </a:pPr>
            <a:r>
              <a:rPr lang="en-IE" b="1" dirty="0" smtClean="0"/>
              <a:t>Coefficients generally not statistically significant</a:t>
            </a:r>
          </a:p>
          <a:p>
            <a:pPr>
              <a:lnSpc>
                <a:spcPct val="150000"/>
              </a:lnSpc>
            </a:pPr>
            <a:r>
              <a:rPr lang="en-IE" b="1" dirty="0" smtClean="0"/>
              <a:t>National Income raises LS</a:t>
            </a:r>
          </a:p>
          <a:p>
            <a:pPr lvl="1">
              <a:lnSpc>
                <a:spcPct val="150000"/>
              </a:lnSpc>
            </a:pPr>
            <a:r>
              <a:rPr lang="en-IE" b="1" dirty="0" smtClean="0"/>
              <a:t>Level significant in earlier years, growth rate in later years </a:t>
            </a:r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591D-1A0C-4783-BD5D-B7C21943CB5A}" type="slidenum">
              <a:rPr lang="en-IE" smtClean="0"/>
              <a:pPr/>
              <a:t>18</a:t>
            </a:fld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E" sz="3200" b="1" dirty="0" smtClean="0"/>
              <a:t>Why has the current crisis has a smaller impact on Irish SWB than that of the 1980s?</a:t>
            </a:r>
            <a:endParaRPr lang="en-IE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b="1" dirty="0" smtClean="0"/>
              <a:t>Despite the crisis, real per capita income is more than double what is was in the 1980s.</a:t>
            </a:r>
          </a:p>
          <a:p>
            <a:pPr lvl="1"/>
            <a:r>
              <a:rPr lang="en-IE" b="1" dirty="0" smtClean="0"/>
              <a:t>So too are social welfare payments.</a:t>
            </a:r>
          </a:p>
          <a:p>
            <a:r>
              <a:rPr lang="en-IE" b="1" dirty="0" smtClean="0"/>
              <a:t>Even though the unemployment rate has soared, the employment rate among the working-age population is higher than it was a generation ago</a:t>
            </a:r>
          </a:p>
          <a:p>
            <a:r>
              <a:rPr lang="en-IE" b="1" dirty="0" smtClean="0"/>
              <a:t>Housing standards are vastly higher now</a:t>
            </a:r>
            <a:endParaRPr lang="en-IE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591D-1A0C-4783-BD5D-B7C21943CB5A}" type="slidenum">
              <a:rPr lang="en-IE" smtClean="0"/>
              <a:pPr/>
              <a:t>19</a:t>
            </a:fld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IE" b="1" dirty="0" smtClean="0"/>
              <a:t>Earlier version available as a </a:t>
            </a:r>
          </a:p>
          <a:p>
            <a:pPr algn="ctr">
              <a:buNone/>
            </a:pPr>
            <a:r>
              <a:rPr lang="en-IE" b="1" dirty="0" smtClean="0"/>
              <a:t>UCD School of Economics </a:t>
            </a:r>
          </a:p>
          <a:p>
            <a:pPr algn="ctr">
              <a:buNone/>
            </a:pPr>
            <a:r>
              <a:rPr lang="en-IE" b="1" dirty="0" smtClean="0"/>
              <a:t>Working Paper:</a:t>
            </a:r>
          </a:p>
          <a:p>
            <a:pPr algn="ctr">
              <a:buNone/>
            </a:pPr>
            <a:r>
              <a:rPr lang="en-IE" b="1" u="sng" dirty="0" smtClean="0">
                <a:hlinkClick r:id="rId3"/>
              </a:rPr>
              <a:t>http://www.ucd.ie/t4cms/WP11_27</a:t>
            </a:r>
            <a:r>
              <a:rPr lang="en-IE" u="sng" dirty="0" smtClean="0">
                <a:hlinkClick r:id="rId3"/>
              </a:rPr>
              <a:t>.pdf</a:t>
            </a:r>
            <a:endParaRPr lang="en-IE" dirty="0" smtClean="0"/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591D-1A0C-4783-BD5D-B7C21943CB5A}" type="slidenum">
              <a:rPr lang="en-IE" smtClean="0"/>
              <a:pPr/>
              <a:t>2</a:t>
            </a:fld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b="1" dirty="0" smtClean="0"/>
              <a:t>Regressions with pooled </a:t>
            </a:r>
            <a:r>
              <a:rPr lang="en-IE" b="1" dirty="0" err="1" smtClean="0"/>
              <a:t>Eurobarometer</a:t>
            </a:r>
            <a:r>
              <a:rPr lang="en-IE" b="1" dirty="0" smtClean="0"/>
              <a:t> data </a:t>
            </a:r>
            <a:endParaRPr lang="en-IE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IE" b="1" dirty="0" smtClean="0"/>
              <a:t>The 27 countries of the enlarged EU </a:t>
            </a:r>
          </a:p>
          <a:p>
            <a:pPr>
              <a:lnSpc>
                <a:spcPct val="150000"/>
              </a:lnSpc>
            </a:pPr>
            <a:r>
              <a:rPr lang="en-IE" b="1" dirty="0" smtClean="0"/>
              <a:t>Eight years 2004-2011</a:t>
            </a:r>
          </a:p>
          <a:p>
            <a:pPr>
              <a:lnSpc>
                <a:spcPct val="150000"/>
              </a:lnSpc>
            </a:pPr>
            <a:r>
              <a:rPr lang="en-IE" b="1" dirty="0" smtClean="0"/>
              <a:t>Inflation, Unemployment, GDP</a:t>
            </a:r>
          </a:p>
          <a:p>
            <a:pPr lvl="1">
              <a:lnSpc>
                <a:spcPct val="150000"/>
              </a:lnSpc>
            </a:pPr>
            <a:r>
              <a:rPr lang="en-IE" b="1" dirty="0" smtClean="0"/>
              <a:t>GDP = per cent of EU average in PPP</a:t>
            </a:r>
          </a:p>
          <a:p>
            <a:pPr>
              <a:lnSpc>
                <a:spcPct val="150000"/>
              </a:lnSpc>
            </a:pPr>
            <a:r>
              <a:rPr lang="en-IE" b="1" dirty="0" smtClean="0"/>
              <a:t>With and without fixed effects for years and countries</a:t>
            </a:r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591D-1A0C-4783-BD5D-B7C21943CB5A}" type="slidenum">
              <a:rPr lang="en-IE" smtClean="0"/>
              <a:pPr/>
              <a:t>20</a:t>
            </a:fld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395536" y="188640"/>
          <a:ext cx="7848869" cy="6269254"/>
        </p:xfrm>
        <a:graphic>
          <a:graphicData uri="http://schemas.openxmlformats.org/drawingml/2006/table">
            <a:tbl>
              <a:tblPr/>
              <a:tblGrid>
                <a:gridCol w="121588"/>
                <a:gridCol w="1287745"/>
                <a:gridCol w="1287745"/>
                <a:gridCol w="1287745"/>
                <a:gridCol w="1287745"/>
                <a:gridCol w="1287745"/>
                <a:gridCol w="1288556"/>
              </a:tblGrid>
              <a:tr h="1239060">
                <a:tc>
                  <a:txBody>
                    <a:bodyPr/>
                    <a:lstStyle/>
                    <a:p>
                      <a:pPr indent="226695" algn="l"/>
                      <a:r>
                        <a:rPr lang="en-IE" sz="1400" b="1" dirty="0">
                          <a:latin typeface="+mj-lt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indent="226695" algn="ctr"/>
                      <a:r>
                        <a:rPr lang="en-IE" sz="1400" b="1" i="1" dirty="0">
                          <a:latin typeface="+mj-lt"/>
                          <a:ea typeface="Calibri"/>
                          <a:cs typeface="Times New Roman"/>
                        </a:rPr>
                        <a:t>Life Satisfaction</a:t>
                      </a:r>
                      <a:r>
                        <a:rPr lang="en-IE" sz="1400" b="1" dirty="0"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IE" sz="1400" b="1" i="1" dirty="0">
                          <a:latin typeface="+mj-lt"/>
                          <a:ea typeface="Calibri"/>
                          <a:cs typeface="Times New Roman"/>
                        </a:rPr>
                        <a:t>Regression</a:t>
                      </a:r>
                      <a:r>
                        <a:rPr lang="en-IE" sz="1400" b="1" dirty="0"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IE" sz="1400" b="1" i="1" dirty="0">
                          <a:latin typeface="+mj-lt"/>
                          <a:ea typeface="Calibri"/>
                          <a:cs typeface="Times New Roman"/>
                        </a:rPr>
                        <a:t>Results</a:t>
                      </a:r>
                      <a:endParaRPr lang="en-IE" sz="1400" b="1" dirty="0"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indent="226695" algn="ctr"/>
                      <a:r>
                        <a:rPr lang="en-IE" sz="1400" b="1" dirty="0">
                          <a:latin typeface="+mj-lt"/>
                          <a:ea typeface="Calibri"/>
                          <a:cs typeface="Times New Roman"/>
                        </a:rPr>
                        <a:t>Dependent variable = Average score on </a:t>
                      </a:r>
                      <a:r>
                        <a:rPr lang="en-IE" sz="1400" b="1" dirty="0" err="1">
                          <a:latin typeface="+mj-lt"/>
                          <a:ea typeface="Calibri"/>
                          <a:cs typeface="Times New Roman"/>
                        </a:rPr>
                        <a:t>Eurobarometer</a:t>
                      </a:r>
                      <a:r>
                        <a:rPr lang="en-IE" sz="1400" b="1" dirty="0">
                          <a:latin typeface="+mj-lt"/>
                          <a:ea typeface="Calibri"/>
                          <a:cs typeface="Times New Roman"/>
                        </a:rPr>
                        <a:t> Index of Life Satisfaction </a:t>
                      </a:r>
                    </a:p>
                    <a:p>
                      <a:pPr indent="226695" algn="ctr"/>
                      <a:r>
                        <a:rPr lang="en-IE" sz="1400" b="1" dirty="0">
                          <a:latin typeface="+mj-lt"/>
                          <a:ea typeface="Calibri"/>
                          <a:cs typeface="Times New Roman"/>
                        </a:rPr>
                        <a:t>Absolute values of </a:t>
                      </a:r>
                      <a:r>
                        <a:rPr lang="en-IE" sz="1400" b="1" i="1" dirty="0">
                          <a:latin typeface="+mj-lt"/>
                          <a:ea typeface="Calibri"/>
                          <a:cs typeface="Times New Roman"/>
                        </a:rPr>
                        <a:t>t</a:t>
                      </a:r>
                      <a:r>
                        <a:rPr lang="en-IE" sz="1400" b="1" dirty="0">
                          <a:latin typeface="+mj-lt"/>
                          <a:ea typeface="Calibri"/>
                          <a:cs typeface="Times New Roman"/>
                        </a:rPr>
                        <a:t>-ratios in parentheses</a:t>
                      </a:r>
                    </a:p>
                    <a:p>
                      <a:pPr indent="226695" algn="ctr"/>
                      <a:r>
                        <a:rPr lang="en-IE" sz="1400" b="1" dirty="0">
                          <a:latin typeface="+mj-lt"/>
                          <a:ea typeface="Calibri"/>
                          <a:cs typeface="Times New Roman"/>
                        </a:rPr>
                        <a:t>Twenty seven EU countries, </a:t>
                      </a:r>
                      <a:r>
                        <a:rPr lang="en-IE" sz="1400" b="1" dirty="0" smtClean="0">
                          <a:latin typeface="+mj-lt"/>
                          <a:ea typeface="Calibri"/>
                          <a:cs typeface="Times New Roman"/>
                        </a:rPr>
                        <a:t>2004-2011</a:t>
                      </a:r>
                    </a:p>
                    <a:p>
                      <a:pPr indent="226695" algn="ctr"/>
                      <a:r>
                        <a:rPr lang="en-IE" sz="1400" b="1" dirty="0" smtClean="0">
                          <a:latin typeface="+mj-lt"/>
                          <a:ea typeface="Calibri"/>
                          <a:cs typeface="Times New Roman"/>
                        </a:rPr>
                        <a:t>(n=216)</a:t>
                      </a:r>
                      <a:endParaRPr lang="en-IE" sz="1400" b="1" dirty="0"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indent="226695" algn="ctr"/>
                      <a:r>
                        <a:rPr lang="en-IE" sz="1400" b="1" dirty="0">
                          <a:latin typeface="+mj-lt"/>
                          <a:ea typeface="Calibri"/>
                          <a:cs typeface="Times New Roman"/>
                        </a:rPr>
                        <a:t>  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</a:tr>
              <a:tr h="305000">
                <a:tc>
                  <a:txBody>
                    <a:bodyPr/>
                    <a:lstStyle/>
                    <a:p>
                      <a:pPr indent="226695" algn="l"/>
                      <a:r>
                        <a:rPr lang="en-IE" sz="1400" b="1">
                          <a:latin typeface="+mj-lt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6695" algn="ctr"/>
                      <a:endParaRPr lang="en-IE" sz="1400" b="1"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indent="226695" algn="ctr"/>
                      <a:r>
                        <a:rPr lang="en-IE" sz="1400" b="1">
                          <a:latin typeface="+mj-lt"/>
                          <a:ea typeface="Calibri"/>
                          <a:cs typeface="Times New Roman"/>
                        </a:rPr>
                        <a:t>Equation no.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6695" algn="ctr"/>
                      <a:endParaRPr lang="en-IE" sz="1400" b="1"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indent="226695" algn="ctr"/>
                      <a:r>
                        <a:rPr lang="en-IE" sz="1400" b="1">
                          <a:latin typeface="+mj-lt"/>
                          <a:ea typeface="Calibri"/>
                          <a:cs typeface="Times New Roman"/>
                        </a:rPr>
                        <a:t>Intercept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6695" algn="ctr"/>
                      <a:endParaRPr lang="en-IE" sz="1400" b="1"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indent="226695" algn="ctr"/>
                      <a:r>
                        <a:rPr lang="en-IE" sz="1400" b="1">
                          <a:latin typeface="+mj-lt"/>
                          <a:ea typeface="Calibri"/>
                          <a:cs typeface="Times New Roman"/>
                        </a:rPr>
                        <a:t>UN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6695" algn="ctr"/>
                      <a:endParaRPr lang="en-IE" sz="1400" b="1"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indent="226695" algn="ctr"/>
                      <a:r>
                        <a:rPr lang="en-IE" sz="1400" b="1">
                          <a:latin typeface="+mj-lt"/>
                          <a:ea typeface="Calibri"/>
                          <a:cs typeface="Times New Roman"/>
                        </a:rPr>
                        <a:t>INF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6695" algn="ctr"/>
                      <a:endParaRPr lang="en-IE" sz="1400" b="1"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indent="226695" algn="ctr"/>
                      <a:r>
                        <a:rPr lang="en-IE" sz="1400" b="1">
                          <a:latin typeface="+mj-lt"/>
                          <a:ea typeface="Calibri"/>
                          <a:cs typeface="Times New Roman"/>
                        </a:rPr>
                        <a:t>lnGNI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6695" algn="ctr"/>
                      <a:endParaRPr lang="en-IE" sz="1400" b="1" spc="30" smtClean="0"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indent="226695" algn="ctr"/>
                      <a:r>
                        <a:rPr lang="en-IE" sz="1400" b="1" spc="30" smtClean="0">
                          <a:latin typeface="+mj-lt"/>
                          <a:ea typeface="Calibri"/>
                          <a:cs typeface="Times New Roman"/>
                        </a:rPr>
                        <a:t>R</a:t>
                      </a:r>
                      <a:r>
                        <a:rPr lang="en-IE" sz="1400" b="1" spc="30" baseline="30000" smtClean="0">
                          <a:latin typeface="+mj-lt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en-IE" sz="1400" b="1" spc="30">
                          <a:latin typeface="+mj-lt"/>
                          <a:ea typeface="Calibri"/>
                          <a:cs typeface="Times New Roman"/>
                        </a:rPr>
                        <a:t>_</a:t>
                      </a:r>
                      <a:endParaRPr lang="en-IE" sz="1400" b="1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5000">
                <a:tc>
                  <a:txBody>
                    <a:bodyPr/>
                    <a:lstStyle/>
                    <a:p>
                      <a:pPr indent="226695" algn="l"/>
                      <a:r>
                        <a:rPr lang="en-IE" sz="1400" b="1">
                          <a:latin typeface="+mj-lt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indent="226695" algn="ctr"/>
                      <a:endParaRPr lang="en-IE" sz="1400" b="1"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indent="226695" algn="ctr"/>
                      <a:r>
                        <a:rPr lang="en-IE" sz="1400" b="1">
                          <a:latin typeface="+mj-lt"/>
                          <a:ea typeface="Calibri"/>
                          <a:cs typeface="Times New Roman"/>
                        </a:rPr>
                        <a:t>No fixed effects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</a:tr>
              <a:tr h="675129">
                <a:tc>
                  <a:txBody>
                    <a:bodyPr/>
                    <a:lstStyle/>
                    <a:p>
                      <a:pPr indent="226695" algn="l"/>
                      <a:r>
                        <a:rPr lang="en-IE" sz="1400" b="1">
                          <a:latin typeface="+mj-lt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6695" algn="ctr"/>
                      <a:r>
                        <a:rPr lang="en-IE" sz="1400" b="1">
                          <a:latin typeface="+mj-lt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6695" algn="ctr"/>
                      <a:r>
                        <a:rPr lang="en-IE" sz="1400" b="1">
                          <a:latin typeface="+mj-lt"/>
                          <a:ea typeface="Calibri"/>
                          <a:cs typeface="Times New Roman"/>
                        </a:rPr>
                        <a:t>0.35</a:t>
                      </a:r>
                    </a:p>
                    <a:p>
                      <a:pPr indent="226695" algn="ctr"/>
                      <a:r>
                        <a:rPr lang="en-IE" sz="1400" b="1">
                          <a:latin typeface="+mj-lt"/>
                          <a:ea typeface="Calibri"/>
                          <a:cs typeface="Times New Roman"/>
                        </a:rPr>
                        <a:t>(1.4)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6695" algn="ctr"/>
                      <a:r>
                        <a:rPr lang="en-IE" sz="1400" b="1">
                          <a:latin typeface="+mj-lt"/>
                          <a:ea typeface="Calibri"/>
                          <a:cs typeface="Times New Roman"/>
                        </a:rPr>
                        <a:t>-2.25</a:t>
                      </a:r>
                    </a:p>
                    <a:p>
                      <a:pPr indent="226695" algn="ctr"/>
                      <a:r>
                        <a:rPr lang="en-IE" sz="1400" b="1">
                          <a:latin typeface="+mj-lt"/>
                          <a:ea typeface="Calibri"/>
                          <a:cs typeface="Times New Roman"/>
                        </a:rPr>
                        <a:t>     (4.7)***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6695" algn="ctr"/>
                      <a:r>
                        <a:rPr lang="en-IE" sz="1400" b="1">
                          <a:latin typeface="+mj-lt"/>
                          <a:ea typeface="Calibri"/>
                          <a:cs typeface="Times New Roman"/>
                        </a:rPr>
                        <a:t>-2.75</a:t>
                      </a:r>
                    </a:p>
                    <a:p>
                      <a:pPr indent="226695" algn="ctr"/>
                      <a:r>
                        <a:rPr lang="en-IE" sz="1400" b="1">
                          <a:latin typeface="+mj-lt"/>
                          <a:ea typeface="Calibri"/>
                          <a:cs typeface="Times New Roman"/>
                        </a:rPr>
                        <a:t>      (3.6)***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6695" algn="ctr"/>
                      <a:r>
                        <a:rPr lang="en-IE" sz="1400" b="1">
                          <a:latin typeface="+mj-lt"/>
                          <a:ea typeface="Calibri"/>
                          <a:cs typeface="Times New Roman"/>
                        </a:rPr>
                        <a:t>0.57</a:t>
                      </a:r>
                    </a:p>
                    <a:p>
                      <a:pPr indent="226695" algn="ctr"/>
                      <a:r>
                        <a:rPr lang="en-IE" sz="1400" b="1">
                          <a:latin typeface="+mj-lt"/>
                          <a:ea typeface="Calibri"/>
                          <a:cs typeface="Times New Roman"/>
                        </a:rPr>
                        <a:t>    (12.1)***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6695" algn="ctr"/>
                      <a:r>
                        <a:rPr lang="en-IE" sz="1400" b="1">
                          <a:latin typeface="+mj-lt"/>
                          <a:ea typeface="Calibri"/>
                          <a:cs typeface="Times New Roman"/>
                        </a:rPr>
                        <a:t>0.67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3387">
                <a:tc>
                  <a:txBody>
                    <a:bodyPr/>
                    <a:lstStyle/>
                    <a:p>
                      <a:pPr indent="226695" algn="l"/>
                      <a:r>
                        <a:rPr lang="en-IE" sz="1400" b="1">
                          <a:latin typeface="+mj-lt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indent="226695" algn="ctr"/>
                      <a:r>
                        <a:rPr lang="en-IE" sz="1400" b="1">
                          <a:latin typeface="+mj-lt"/>
                          <a:ea typeface="Calibri"/>
                          <a:cs typeface="Times New Roman"/>
                        </a:rPr>
                        <a:t>Fixed effects for years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</a:tr>
              <a:tr h="675129">
                <a:tc>
                  <a:txBody>
                    <a:bodyPr/>
                    <a:lstStyle/>
                    <a:p>
                      <a:pPr indent="226695" algn="l"/>
                      <a:r>
                        <a:rPr lang="en-IE" sz="1400" b="1">
                          <a:latin typeface="+mj-lt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6695" algn="ctr"/>
                      <a:r>
                        <a:rPr lang="en-IE" sz="1400" b="1">
                          <a:latin typeface="+mj-lt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6695" algn="ctr"/>
                      <a:r>
                        <a:rPr lang="en-IE" sz="1400" b="1">
                          <a:latin typeface="+mj-lt"/>
                          <a:ea typeface="Calibri"/>
                          <a:cs typeface="Times New Roman"/>
                        </a:rPr>
                        <a:t>-0.33</a:t>
                      </a:r>
                    </a:p>
                    <a:p>
                      <a:pPr indent="226695" algn="ctr"/>
                      <a:r>
                        <a:rPr lang="en-IE" sz="1400" b="1">
                          <a:latin typeface="+mj-lt"/>
                          <a:ea typeface="Calibri"/>
                          <a:cs typeface="Times New Roman"/>
                        </a:rPr>
                        <a:t>(1.2)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6695" algn="ctr"/>
                      <a:r>
                        <a:rPr lang="en-IE" sz="1400" b="1">
                          <a:latin typeface="+mj-lt"/>
                          <a:ea typeface="Calibri"/>
                          <a:cs typeface="Times New Roman"/>
                        </a:rPr>
                        <a:t>-2.16</a:t>
                      </a:r>
                    </a:p>
                    <a:p>
                      <a:pPr indent="226695" algn="ctr"/>
                      <a:r>
                        <a:rPr lang="en-IE" sz="1400" b="1">
                          <a:latin typeface="+mj-lt"/>
                          <a:ea typeface="Calibri"/>
                          <a:cs typeface="Times New Roman"/>
                        </a:rPr>
                        <a:t>       (4.2)***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6695" algn="ctr"/>
                      <a:r>
                        <a:rPr lang="en-IE" sz="1400" b="1">
                          <a:latin typeface="+mj-lt"/>
                          <a:ea typeface="Calibri"/>
                          <a:cs typeface="Times New Roman"/>
                        </a:rPr>
                        <a:t>-3.22</a:t>
                      </a:r>
                    </a:p>
                    <a:p>
                      <a:pPr indent="226695" algn="ctr"/>
                      <a:r>
                        <a:rPr lang="en-IE" sz="1400" b="1">
                          <a:latin typeface="+mj-lt"/>
                          <a:ea typeface="Calibri"/>
                          <a:cs typeface="Times New Roman"/>
                        </a:rPr>
                        <a:t>     (3.6)***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6695" algn="ctr"/>
                      <a:r>
                        <a:rPr lang="en-IE" sz="1400" b="1">
                          <a:latin typeface="+mj-lt"/>
                          <a:ea typeface="Calibri"/>
                          <a:cs typeface="Times New Roman"/>
                        </a:rPr>
                        <a:t>0.56</a:t>
                      </a:r>
                    </a:p>
                    <a:p>
                      <a:pPr indent="226695" algn="ctr"/>
                      <a:r>
                        <a:rPr lang="en-IE" sz="1400" b="1">
                          <a:latin typeface="+mj-lt"/>
                          <a:ea typeface="Calibri"/>
                          <a:cs typeface="Times New Roman"/>
                        </a:rPr>
                        <a:t>   (11.4)***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6695" algn="ctr"/>
                      <a:r>
                        <a:rPr lang="en-IE" sz="1400" b="1">
                          <a:latin typeface="+mj-lt"/>
                          <a:ea typeface="Calibri"/>
                          <a:cs typeface="Times New Roman"/>
                        </a:rPr>
                        <a:t>0.67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687">
                <a:tc>
                  <a:txBody>
                    <a:bodyPr/>
                    <a:lstStyle/>
                    <a:p>
                      <a:pPr indent="226695" algn="l"/>
                      <a:r>
                        <a:rPr lang="en-IE" sz="1400" b="1">
                          <a:latin typeface="+mj-lt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indent="226695" algn="ctr"/>
                      <a:r>
                        <a:rPr lang="en-IE" sz="1400" b="1">
                          <a:latin typeface="+mj-lt"/>
                          <a:ea typeface="Calibri"/>
                          <a:cs typeface="Times New Roman"/>
                        </a:rPr>
                        <a:t>Fixed effects for years and countries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</a:tr>
              <a:tr h="675129">
                <a:tc>
                  <a:txBody>
                    <a:bodyPr/>
                    <a:lstStyle/>
                    <a:p>
                      <a:pPr indent="226695" algn="l"/>
                      <a:r>
                        <a:rPr lang="en-IE" sz="1400" b="1">
                          <a:latin typeface="+mj-lt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6695" algn="ctr"/>
                      <a:r>
                        <a:rPr lang="en-IE" sz="1400" b="1">
                          <a:latin typeface="+mj-lt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6695" algn="ctr"/>
                      <a:r>
                        <a:rPr lang="en-IE" sz="1400" b="1">
                          <a:latin typeface="+mj-lt"/>
                          <a:ea typeface="Calibri"/>
                          <a:cs typeface="Times New Roman"/>
                        </a:rPr>
                        <a:t>0.88</a:t>
                      </a:r>
                    </a:p>
                    <a:p>
                      <a:pPr indent="226695" algn="ctr"/>
                      <a:r>
                        <a:rPr lang="en-IE" sz="1400" b="1">
                          <a:latin typeface="+mj-lt"/>
                          <a:ea typeface="Calibri"/>
                          <a:cs typeface="Times New Roman"/>
                        </a:rPr>
                        <a:t>(1.7)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6695" algn="ctr"/>
                      <a:r>
                        <a:rPr lang="en-IE" sz="1400" b="1" dirty="0">
                          <a:latin typeface="+mj-lt"/>
                          <a:ea typeface="Calibri"/>
                          <a:cs typeface="Times New Roman"/>
                        </a:rPr>
                        <a:t>-1.34</a:t>
                      </a:r>
                    </a:p>
                    <a:p>
                      <a:pPr indent="226695" algn="ctr"/>
                      <a:r>
                        <a:rPr lang="en-IE" sz="1400" b="1" dirty="0">
                          <a:latin typeface="+mj-lt"/>
                          <a:ea typeface="Calibri"/>
                          <a:cs typeface="Times New Roman"/>
                        </a:rPr>
                        <a:t>     </a:t>
                      </a:r>
                      <a:r>
                        <a:rPr lang="en-IE" sz="1400" b="1" dirty="0" smtClean="0">
                          <a:latin typeface="+mj-lt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en-IE" sz="1400" b="1" dirty="0">
                          <a:latin typeface="+mj-lt"/>
                          <a:ea typeface="Calibri"/>
                          <a:cs typeface="Times New Roman"/>
                        </a:rPr>
                        <a:t>(5.4)***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6695" algn="ctr"/>
                      <a:r>
                        <a:rPr lang="en-IE" sz="1400" b="1">
                          <a:latin typeface="+mj-lt"/>
                          <a:ea typeface="Calibri"/>
                          <a:cs typeface="Times New Roman"/>
                        </a:rPr>
                        <a:t>-0.47</a:t>
                      </a:r>
                    </a:p>
                    <a:p>
                      <a:pPr indent="226695" algn="ctr"/>
                      <a:r>
                        <a:rPr lang="en-IE" sz="1400" b="1">
                          <a:latin typeface="+mj-lt"/>
                          <a:ea typeface="Calibri"/>
                          <a:cs typeface="Times New Roman"/>
                        </a:rPr>
                        <a:t>(1.4)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6695" algn="ctr"/>
                      <a:r>
                        <a:rPr lang="en-IE" sz="1400" b="1">
                          <a:latin typeface="+mj-lt"/>
                          <a:ea typeface="Calibri"/>
                          <a:cs typeface="Times New Roman"/>
                        </a:rPr>
                        <a:t>0.29</a:t>
                      </a:r>
                    </a:p>
                    <a:p>
                      <a:pPr indent="226695" algn="ctr"/>
                      <a:r>
                        <a:rPr lang="en-IE" sz="1400" b="1">
                          <a:latin typeface="+mj-lt"/>
                          <a:ea typeface="Calibri"/>
                          <a:cs typeface="Times New Roman"/>
                        </a:rPr>
                        <a:t>(2.4)*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6695" algn="ctr"/>
                      <a:r>
                        <a:rPr lang="en-IE" sz="1400" b="1">
                          <a:latin typeface="+mj-lt"/>
                          <a:ea typeface="Calibri"/>
                          <a:cs typeface="Times New Roman"/>
                        </a:rPr>
                        <a:t>0.97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62498">
                <a:tc gridSpan="7">
                  <a:txBody>
                    <a:bodyPr/>
                    <a:lstStyle/>
                    <a:p>
                      <a:pPr indent="226695" algn="ctr"/>
                      <a:endParaRPr lang="en-IE" sz="1400" b="1" dirty="0"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indent="226695" algn="ctr"/>
                      <a:r>
                        <a:rPr lang="en-IE" sz="1400" b="1" dirty="0">
                          <a:latin typeface="+mj-lt"/>
                          <a:ea typeface="Calibri"/>
                          <a:cs typeface="Times New Roman"/>
                        </a:rPr>
                        <a:t>*p &lt; .05      **p &lt; .01    ***p &lt; .</a:t>
                      </a:r>
                      <a:r>
                        <a:rPr lang="en-IE" sz="1400" b="1" dirty="0" smtClean="0">
                          <a:latin typeface="+mj-lt"/>
                          <a:ea typeface="Calibri"/>
                          <a:cs typeface="Times New Roman"/>
                        </a:rPr>
                        <a:t>001</a:t>
                      </a:r>
                    </a:p>
                    <a:p>
                      <a:pPr indent="226695" algn="ctr"/>
                      <a:endParaRPr lang="en-IE" sz="1400" b="1" dirty="0"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indent="226695" algn="ctr"/>
                      <a:r>
                        <a:rPr lang="en-IE" sz="1400" b="1" dirty="0">
                          <a:latin typeface="+mj-lt"/>
                          <a:ea typeface="Calibri"/>
                          <a:cs typeface="Times New Roman"/>
                        </a:rPr>
                        <a:t>UN = Unemployment rate </a:t>
                      </a:r>
                    </a:p>
                    <a:p>
                      <a:pPr indent="226695" algn="ctr"/>
                      <a:r>
                        <a:rPr lang="en-IE" sz="1400" b="1" dirty="0">
                          <a:latin typeface="+mj-lt"/>
                          <a:ea typeface="Calibri"/>
                          <a:cs typeface="Times New Roman"/>
                        </a:rPr>
                        <a:t>INF = HICP inflation rate </a:t>
                      </a:r>
                    </a:p>
                    <a:p>
                      <a:pPr indent="226695" algn="ctr"/>
                      <a:r>
                        <a:rPr lang="en-IE" sz="1400" b="1" dirty="0">
                          <a:latin typeface="+mj-lt"/>
                          <a:ea typeface="Calibri"/>
                          <a:cs typeface="Times New Roman"/>
                        </a:rPr>
                        <a:t>GDP = GDP per capita in PPS (index EU-27 = 100)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4" name="Straight Connector 3"/>
          <p:cNvCxnSpPr/>
          <p:nvPr/>
        </p:nvCxnSpPr>
        <p:spPr>
          <a:xfrm>
            <a:off x="899592" y="5229200"/>
            <a:ext cx="7200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591D-1A0C-4783-BD5D-B7C21943CB5A}" type="slidenum">
              <a:rPr lang="en-IE" smtClean="0"/>
              <a:pPr/>
              <a:t>21</a:t>
            </a:fld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 smtClean="0"/>
              <a:t>Summary of results for EU27</a:t>
            </a:r>
            <a:endParaRPr lang="en-IE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E" b="1" dirty="0" smtClean="0"/>
              <a:t>Higher unemployment reduces LS</a:t>
            </a:r>
          </a:p>
          <a:p>
            <a:pPr lvl="1"/>
            <a:r>
              <a:rPr lang="en-IE" b="1" dirty="0" smtClean="0"/>
              <a:t>Coefficients significant statistically in all three equations</a:t>
            </a:r>
          </a:p>
          <a:p>
            <a:r>
              <a:rPr lang="en-IE" b="1" dirty="0" smtClean="0"/>
              <a:t>Higher inflation reduces LS</a:t>
            </a:r>
          </a:p>
          <a:p>
            <a:pPr lvl="1"/>
            <a:r>
              <a:rPr lang="en-IE" b="1" dirty="0" smtClean="0"/>
              <a:t>Two of the three coefficients are statistically significant</a:t>
            </a:r>
          </a:p>
          <a:p>
            <a:r>
              <a:rPr lang="en-IE" b="1" dirty="0" smtClean="0"/>
              <a:t>Higher income is consistently associated with higher LS</a:t>
            </a:r>
          </a:p>
          <a:p>
            <a:pPr lvl="1"/>
            <a:r>
              <a:rPr lang="en-IE" b="1" dirty="0" smtClean="0"/>
              <a:t>Coefficients statistically significant in all three equations</a:t>
            </a:r>
          </a:p>
          <a:p>
            <a:pPr lvl="1"/>
            <a:r>
              <a:rPr lang="en-IE" b="1" dirty="0" smtClean="0"/>
              <a:t>Logarithmic specification better</a:t>
            </a:r>
          </a:p>
          <a:p>
            <a:pPr lvl="1"/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591D-1A0C-4783-BD5D-B7C21943CB5A}" type="slidenum">
              <a:rPr lang="en-IE" smtClean="0"/>
              <a:pPr/>
              <a:t>22</a:t>
            </a:fld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 smtClean="0"/>
              <a:t>Fixed effects or not?</a:t>
            </a:r>
            <a:endParaRPr lang="en-IE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040560"/>
          </a:xfrm>
        </p:spPr>
        <p:txBody>
          <a:bodyPr>
            <a:normAutofit fontScale="85000" lnSpcReduction="20000"/>
          </a:bodyPr>
          <a:lstStyle/>
          <a:p>
            <a:r>
              <a:rPr lang="en-IE" sz="3300" b="1" dirty="0" smtClean="0"/>
              <a:t>If country fixed effects are included it is difficult to assess the effect of GDP because it exhibits relatively little within-country variation over the eight years. </a:t>
            </a:r>
          </a:p>
          <a:p>
            <a:pPr lvl="1"/>
            <a:r>
              <a:rPr lang="en-IE" sz="3300" b="1" dirty="0" smtClean="0"/>
              <a:t>The average coefficient of variation of the GDP variable across of the 27 countries over the eight-year period was only 6 per cent compared 23 per cent for the unemployment rate and 54 per cent for the inflation rate.  </a:t>
            </a:r>
          </a:p>
          <a:p>
            <a:r>
              <a:rPr lang="en-IE" sz="3300" b="1" dirty="0" smtClean="0"/>
              <a:t>This makes it likely that the country fixed effects are partly capturing the GDP effect and hence that the coefficient in equation 2 understates this effect.</a:t>
            </a:r>
          </a:p>
          <a:p>
            <a:r>
              <a:rPr lang="en-IE" sz="3300" b="1" dirty="0" smtClean="0"/>
              <a:t>Nonetheless, it remains significant. </a:t>
            </a:r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591D-1A0C-4783-BD5D-B7C21943CB5A}" type="slidenum">
              <a:rPr lang="en-IE" smtClean="0"/>
              <a:pPr/>
              <a:t>23</a:t>
            </a:fld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 smtClean="0"/>
              <a:t>Is Ireland an Outlier?</a:t>
            </a:r>
            <a:endParaRPr lang="en-IE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E" b="1" dirty="0" smtClean="0"/>
              <a:t>At first sight Ireland’s consistently LS score, and its modest decline over the past five years suggest that Ireland ‘overachieves’ on LS.</a:t>
            </a:r>
          </a:p>
          <a:p>
            <a:r>
              <a:rPr lang="en-IE" b="1" dirty="0" smtClean="0"/>
              <a:t>But a more rigorous test requires us to control for unemployment, income and inflation.</a:t>
            </a:r>
          </a:p>
          <a:p>
            <a:r>
              <a:rPr lang="en-IE" b="1" dirty="0" smtClean="0"/>
              <a:t>Here are the coefficients of  the country intercept-shift variables in equation (3).</a:t>
            </a:r>
            <a:endParaRPr lang="en-IE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591D-1A0C-4783-BD5D-B7C21943CB5A}" type="slidenum">
              <a:rPr lang="en-IE" smtClean="0"/>
              <a:pPr/>
              <a:t>24</a:t>
            </a:fld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67544" y="620688"/>
          <a:ext cx="8219256" cy="55054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591D-1A0C-4783-BD5D-B7C21943CB5A}" type="slidenum">
              <a:rPr lang="en-IE" smtClean="0"/>
              <a:pPr/>
              <a:t>25</a:t>
            </a:fld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4000" b="1" dirty="0" smtClean="0"/>
              <a:t>Recession and the Birth Rate</a:t>
            </a:r>
            <a:endParaRPr lang="en-IE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34076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IE" b="1" dirty="0" smtClean="0"/>
              <a:t>A significant link between cyclical economic conditions and the short-run behaviour of the birth rate has been found in many countries.</a:t>
            </a:r>
          </a:p>
          <a:p>
            <a:pPr>
              <a:buNone/>
            </a:pPr>
            <a:r>
              <a:rPr lang="en-IE" b="1" dirty="0" smtClean="0"/>
              <a:t>	Rising unemployment             Reduced LS</a:t>
            </a:r>
          </a:p>
          <a:p>
            <a:pPr>
              <a:buNone/>
            </a:pPr>
            <a:r>
              <a:rPr lang="en-IE" b="1" dirty="0" smtClean="0"/>
              <a:t>	Reduced LS             Postponed child-bearing</a:t>
            </a:r>
          </a:p>
          <a:p>
            <a:pPr>
              <a:buNone/>
            </a:pPr>
            <a:r>
              <a:rPr lang="en-IE" b="1" dirty="0" smtClean="0"/>
              <a:t>	Perhaps also permanent reduction in family size.</a:t>
            </a:r>
            <a:endParaRPr lang="en-IE" b="1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932040" y="3717032"/>
            <a:ext cx="6840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3059832" y="4293096"/>
            <a:ext cx="72008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591D-1A0C-4783-BD5D-B7C21943CB5A}" type="slidenum">
              <a:rPr lang="en-IE" smtClean="0"/>
              <a:pPr/>
              <a:t>26</a:t>
            </a:fld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1359" y="188640"/>
            <a:ext cx="8704384" cy="626469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5724128" y="4437112"/>
            <a:ext cx="320384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10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IE" sz="1600" b="1" dirty="0" smtClean="0"/>
              <a:t>y = 0.9838x + 0.3712
R² = 0.40</a:t>
            </a:r>
            <a:endParaRPr lang="en-IE" sz="16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591D-1A0C-4783-BD5D-B7C21943CB5A}" type="slidenum">
              <a:rPr lang="en-IE" smtClean="0"/>
              <a:pPr/>
              <a:t>27</a:t>
            </a:fld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IE" dirty="0" smtClean="0"/>
              <a:t/>
            </a:r>
            <a:br>
              <a:rPr lang="en-IE" dirty="0" smtClean="0"/>
            </a:br>
            <a:r>
              <a:rPr lang="en-IE" dirty="0" smtClean="0"/>
              <a:t/>
            </a:r>
            <a:br>
              <a:rPr lang="en-IE" dirty="0" smtClean="0"/>
            </a:br>
            <a:r>
              <a:rPr lang="en-IE" dirty="0" smtClean="0"/>
              <a:t/>
            </a:r>
            <a:br>
              <a:rPr lang="en-IE" dirty="0" smtClean="0"/>
            </a:br>
            <a:r>
              <a:rPr lang="en-IE" dirty="0" smtClean="0"/>
              <a:t/>
            </a:r>
            <a:br>
              <a:rPr lang="en-IE" dirty="0" smtClean="0"/>
            </a:br>
            <a:r>
              <a:rPr lang="en-IE" dirty="0" smtClean="0"/>
              <a:t/>
            </a:r>
            <a:br>
              <a:rPr lang="en-IE" dirty="0" smtClean="0"/>
            </a:br>
            <a:endParaRPr lang="en-IE" sz="4000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200000"/>
              </a:lnSpc>
              <a:buNone/>
            </a:pPr>
            <a:r>
              <a:rPr lang="en-IE" b="1" dirty="0" smtClean="0"/>
              <a:t>So far the effect of the recession on the Irish birth rate has been negligible, in stark contrast to what happened during the recession of the 1980s.</a:t>
            </a:r>
          </a:p>
          <a:p>
            <a:pPr>
              <a:lnSpc>
                <a:spcPct val="200000"/>
              </a:lnSpc>
              <a:buNone/>
            </a:pPr>
            <a:r>
              <a:rPr lang="en-IE" b="1" dirty="0" smtClean="0"/>
              <a:t>	</a:t>
            </a:r>
            <a:r>
              <a:rPr lang="en-IE" b="1" i="1" dirty="0" smtClean="0"/>
              <a:t>[Granted, the starting point was a lower birth rate than in 1980, but still the highest in the EU.]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591D-1A0C-4783-BD5D-B7C21943CB5A}" type="slidenum">
              <a:rPr lang="en-IE" smtClean="0"/>
              <a:pPr/>
              <a:t>28</a:t>
            </a:fld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r>
              <a:rPr lang="en-IE" sz="3600" b="1" dirty="0" smtClean="0"/>
              <a:t>Births and Unemployment</a:t>
            </a:r>
            <a:endParaRPr lang="en-IE" b="1" dirty="0"/>
          </a:p>
        </p:txBody>
      </p:sp>
      <p:graphicFrame>
        <p:nvGraphicFramePr>
          <p:cNvPr id="13" name="Content Placeholder 10"/>
          <p:cNvGraphicFramePr>
            <a:graphicFrameLocks noGrp="1"/>
          </p:cNvGraphicFramePr>
          <p:nvPr>
            <p:ph sz="half" idx="1"/>
          </p:nvPr>
        </p:nvGraphicFramePr>
        <p:xfrm>
          <a:off x="395536" y="1124744"/>
          <a:ext cx="4038600" cy="51411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7" name="Content Placeholder 16"/>
          <p:cNvGraphicFramePr>
            <a:graphicFrameLocks noGrp="1"/>
          </p:cNvGraphicFramePr>
          <p:nvPr>
            <p:ph sz="half" idx="2"/>
          </p:nvPr>
        </p:nvGraphicFramePr>
        <p:xfrm>
          <a:off x="4648200" y="1052736"/>
          <a:ext cx="4038600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591D-1A0C-4783-BD5D-B7C21943CB5A}" type="slidenum">
              <a:rPr lang="en-IE" smtClean="0"/>
              <a:pPr/>
              <a:t>29</a:t>
            </a:fld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3" grpId="0">
        <p:bldAsOne/>
      </p:bldGraphic>
      <p:bldGraphic spid="17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5361459"/>
          </a:xfrm>
        </p:spPr>
        <p:txBody>
          <a:bodyPr>
            <a:noAutofit/>
          </a:bodyPr>
          <a:lstStyle/>
          <a:p>
            <a:pPr lvl="0"/>
            <a:r>
              <a:rPr lang="en-IE" sz="2800" b="1" dirty="0"/>
              <a:t>My interest in this topic was sparked by the spate of commentaries in the Irish papers to the effect that the country’s mental health and well-being have declined dramatically during the current economic crisis</a:t>
            </a:r>
            <a:r>
              <a:rPr lang="en-IE" sz="2800" b="1" dirty="0" smtClean="0"/>
              <a:t>.</a:t>
            </a:r>
          </a:p>
          <a:p>
            <a:pPr lvl="0">
              <a:buNone/>
            </a:pPr>
            <a:endParaRPr lang="en-IE" sz="2800" b="1" dirty="0"/>
          </a:p>
          <a:p>
            <a:pPr lvl="0"/>
            <a:r>
              <a:rPr lang="en-IE" sz="2800" b="1" dirty="0"/>
              <a:t>Well-publicised claims have been made that indicators of stress and illness have soared, including:</a:t>
            </a:r>
          </a:p>
          <a:p>
            <a:pPr lvl="1"/>
            <a:r>
              <a:rPr lang="en-IE" b="1" dirty="0"/>
              <a:t>The suicide rate </a:t>
            </a:r>
          </a:p>
          <a:p>
            <a:pPr lvl="1"/>
            <a:r>
              <a:rPr lang="en-IE" b="1" dirty="0"/>
              <a:t>The rate </a:t>
            </a:r>
            <a:r>
              <a:rPr lang="en-IE" b="1" dirty="0" smtClean="0"/>
              <a:t>of psychiatric </a:t>
            </a:r>
            <a:r>
              <a:rPr lang="en-IE" b="1" dirty="0"/>
              <a:t>illness </a:t>
            </a:r>
          </a:p>
          <a:p>
            <a:pPr lvl="1"/>
            <a:r>
              <a:rPr lang="en-IE" b="1" dirty="0"/>
              <a:t>Alcoholism</a:t>
            </a:r>
          </a:p>
          <a:p>
            <a:endParaRPr lang="en-IE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591D-1A0C-4783-BD5D-B7C21943CB5A}" type="slidenum">
              <a:rPr lang="en-IE" smtClean="0"/>
              <a:pPr/>
              <a:t>3</a:t>
            </a:fld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IE" dirty="0" smtClean="0"/>
              <a:t/>
            </a:r>
            <a:br>
              <a:rPr lang="en-IE" dirty="0" smtClean="0"/>
            </a:br>
            <a:r>
              <a:rPr lang="en-IE" dirty="0" smtClean="0"/>
              <a:t/>
            </a:r>
            <a:br>
              <a:rPr lang="en-IE" dirty="0" smtClean="0"/>
            </a:br>
            <a:r>
              <a:rPr lang="en-IE" dirty="0" smtClean="0"/>
              <a:t/>
            </a:r>
            <a:br>
              <a:rPr lang="en-IE" dirty="0" smtClean="0"/>
            </a:br>
            <a:r>
              <a:rPr lang="en-IE" dirty="0" smtClean="0"/>
              <a:t/>
            </a:r>
            <a:br>
              <a:rPr lang="en-IE" dirty="0" smtClean="0"/>
            </a:br>
            <a:r>
              <a:rPr lang="en-IE" dirty="0" smtClean="0"/>
              <a:t/>
            </a:r>
            <a:br>
              <a:rPr lang="en-IE" dirty="0" smtClean="0"/>
            </a:br>
            <a:endParaRPr lang="en-IE" sz="4000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IE" sz="2800" b="1" dirty="0" smtClean="0"/>
              <a:t>The recent stability of the birth rate is all the more surprising in view of the high net emigration estimates that have been floating round.</a:t>
            </a:r>
          </a:p>
          <a:p>
            <a:pPr>
              <a:lnSpc>
                <a:spcPct val="200000"/>
              </a:lnSpc>
            </a:pPr>
            <a:r>
              <a:rPr lang="en-IE" sz="2800" b="1" dirty="0" smtClean="0"/>
              <a:t>Prediction:  continued high levels of unemployment will lead to a marked fall in the birth rate.</a:t>
            </a:r>
            <a:endParaRPr lang="en-IE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591D-1A0C-4783-BD5D-B7C21943CB5A}" type="slidenum">
              <a:rPr lang="en-IE" smtClean="0"/>
              <a:pPr/>
              <a:t>30</a:t>
            </a:fld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5361459"/>
          </a:xfrm>
        </p:spPr>
        <p:txBody>
          <a:bodyPr>
            <a:noAutofit/>
          </a:bodyPr>
          <a:lstStyle/>
          <a:p>
            <a:pPr>
              <a:buNone/>
            </a:pPr>
            <a:endParaRPr lang="en-IE" b="1" dirty="0" smtClean="0"/>
          </a:p>
          <a:p>
            <a:pPr>
              <a:buNone/>
            </a:pPr>
            <a:endParaRPr lang="en-IE" b="1" dirty="0" smtClean="0"/>
          </a:p>
          <a:p>
            <a:pPr>
              <a:buNone/>
            </a:pPr>
            <a:endParaRPr lang="en-IE" b="1" dirty="0" smtClean="0"/>
          </a:p>
          <a:p>
            <a:pPr>
              <a:buNone/>
            </a:pPr>
            <a:endParaRPr lang="en-IE" b="1" dirty="0" smtClean="0"/>
          </a:p>
          <a:p>
            <a:pPr algn="ctr">
              <a:buNone/>
            </a:pPr>
            <a:r>
              <a:rPr lang="en-IE" b="1" dirty="0" smtClean="0"/>
              <a:t>Closer </a:t>
            </a:r>
            <a:r>
              <a:rPr lang="en-IE" b="1" dirty="0"/>
              <a:t>examination shows that the evidence for </a:t>
            </a:r>
            <a:r>
              <a:rPr lang="en-IE" b="1" dirty="0" smtClean="0"/>
              <a:t>some of these </a:t>
            </a:r>
            <a:r>
              <a:rPr lang="en-IE" b="1" dirty="0"/>
              <a:t>claims is weak</a:t>
            </a:r>
            <a:r>
              <a:rPr lang="en-IE" b="1" dirty="0" smtClean="0"/>
              <a:t>. </a:t>
            </a:r>
          </a:p>
          <a:p>
            <a:pPr algn="ctr">
              <a:buNone/>
            </a:pPr>
            <a:r>
              <a:rPr lang="en-IE" b="1" dirty="0" smtClean="0"/>
              <a:t>For example, the association between the unemployment and suicide rates is weak.</a:t>
            </a:r>
            <a:endParaRPr lang="en-IE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591D-1A0C-4783-BD5D-B7C21943CB5A}" type="slidenum">
              <a:rPr lang="en-IE" smtClean="0"/>
              <a:pPr/>
              <a:t>4</a:t>
            </a:fld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95536" y="404664"/>
            <a:ext cx="3960440" cy="783778"/>
          </a:xfrm>
        </p:spPr>
        <p:txBody>
          <a:bodyPr>
            <a:normAutofit/>
          </a:bodyPr>
          <a:lstStyle/>
          <a:p>
            <a:pPr algn="ctr"/>
            <a:r>
              <a:rPr lang="en-IE" sz="2000" dirty="0" smtClean="0"/>
              <a:t>Suicide Rate, Population 14+</a:t>
            </a:r>
          </a:p>
          <a:p>
            <a:pPr algn="ctr"/>
            <a:r>
              <a:rPr lang="en-IE" sz="2000" dirty="0" smtClean="0"/>
              <a:t>Three-year moving average</a:t>
            </a:r>
            <a:endParaRPr lang="en-IE" sz="20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>
          <a:xfrm>
            <a:off x="4644008" y="476672"/>
            <a:ext cx="4041775" cy="639762"/>
          </a:xfrm>
        </p:spPr>
        <p:txBody>
          <a:bodyPr>
            <a:noAutofit/>
          </a:bodyPr>
          <a:lstStyle/>
          <a:p>
            <a:pPr algn="ctr"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1400" dirty="0" smtClean="0"/>
              <a:t> </a:t>
            </a:r>
          </a:p>
          <a:p>
            <a:pPr algn="ctr"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2000" dirty="0" smtClean="0"/>
              <a:t>Suicide Rate, Males aged 25-34</a:t>
            </a:r>
          </a:p>
          <a:p>
            <a:pPr algn="ctr"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2000" dirty="0" smtClean="0"/>
              <a:t>Three-year Moving Average</a:t>
            </a:r>
            <a:endParaRPr lang="en-IE" sz="2000" dirty="0"/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sz="half" idx="2"/>
          </p:nvPr>
        </p:nvGraphicFramePr>
        <p:xfrm>
          <a:off x="457200" y="1412776"/>
          <a:ext cx="4040188" cy="47133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Content Placeholder 12"/>
          <p:cNvGraphicFramePr>
            <a:graphicFrameLocks noGrp="1"/>
          </p:cNvGraphicFramePr>
          <p:nvPr>
            <p:ph sz="quarter" idx="4"/>
          </p:nvPr>
        </p:nvGraphicFramePr>
        <p:xfrm>
          <a:off x="4645025" y="1340768"/>
          <a:ext cx="4041775" cy="47853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591D-1A0C-4783-BD5D-B7C21943CB5A}" type="slidenum">
              <a:rPr lang="en-IE" smtClean="0"/>
              <a:pPr/>
              <a:t>5</a:t>
            </a:fld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8" grpId="0" uiExpand="1" build="p"/>
      <p:bldGraphic spid="12" grpId="0">
        <p:bldAsOne/>
      </p:bldGraphic>
      <p:bldGraphic spid="13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Autofit/>
          </a:bodyPr>
          <a:lstStyle/>
          <a:p>
            <a:pPr lvl="0">
              <a:lnSpc>
                <a:spcPct val="150000"/>
              </a:lnSpc>
            </a:pPr>
            <a:r>
              <a:rPr lang="en-IE" sz="2800" b="1" dirty="0" smtClean="0"/>
              <a:t>A lot of evidence </a:t>
            </a:r>
            <a:r>
              <a:rPr lang="en-IE" sz="2800" b="1" dirty="0"/>
              <a:t>about the level of subjective well-being (SWB) in Ireland </a:t>
            </a:r>
            <a:r>
              <a:rPr lang="en-IE" sz="2800" b="1" dirty="0" smtClean="0"/>
              <a:t>is now available from a burgeoning </a:t>
            </a:r>
            <a:r>
              <a:rPr lang="en-IE" sz="2800" b="1" dirty="0"/>
              <a:t>range of survey </a:t>
            </a:r>
            <a:r>
              <a:rPr lang="en-IE" sz="2800" b="1" dirty="0" smtClean="0"/>
              <a:t>results.</a:t>
            </a:r>
          </a:p>
          <a:p>
            <a:pPr lvl="0">
              <a:lnSpc>
                <a:spcPct val="150000"/>
              </a:lnSpc>
              <a:buNone/>
            </a:pPr>
            <a:endParaRPr lang="en-IE" sz="2800" b="1" dirty="0"/>
          </a:p>
          <a:p>
            <a:pPr lvl="0">
              <a:lnSpc>
                <a:spcPct val="150000"/>
              </a:lnSpc>
            </a:pPr>
            <a:r>
              <a:rPr lang="en-IE" sz="2800" b="1" dirty="0"/>
              <a:t>This evidence suggests that the Irish population rates </a:t>
            </a:r>
            <a:r>
              <a:rPr lang="en-IE" sz="2800" b="1" dirty="0" smtClean="0"/>
              <a:t>its SWB high  </a:t>
            </a:r>
            <a:r>
              <a:rPr lang="en-IE" sz="2800" b="1" dirty="0"/>
              <a:t>by international </a:t>
            </a:r>
            <a:r>
              <a:rPr lang="en-IE" sz="2800" b="1" dirty="0" smtClean="0"/>
              <a:t>standards. </a:t>
            </a:r>
            <a:endParaRPr lang="en-IE" sz="2800" b="1" dirty="0"/>
          </a:p>
          <a:p>
            <a:endParaRPr lang="en-IE" sz="2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591D-1A0C-4783-BD5D-B7C21943CB5A}" type="slidenum">
              <a:rPr lang="en-IE" smtClean="0"/>
              <a:pPr/>
              <a:t>6</a:t>
            </a:fld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620688"/>
            <a:ext cx="8229600" cy="5865515"/>
          </a:xfrm>
        </p:spPr>
        <p:txBody>
          <a:bodyPr>
            <a:noAutofit/>
          </a:bodyPr>
          <a:lstStyle/>
          <a:p>
            <a:r>
              <a:rPr lang="en-IE" sz="2800" b="1" dirty="0" smtClean="0"/>
              <a:t>Gallup World Poll:</a:t>
            </a:r>
          </a:p>
          <a:p>
            <a:pPr lvl="1"/>
            <a:r>
              <a:rPr lang="en-IE" b="1" dirty="0" smtClean="0"/>
              <a:t>In </a:t>
            </a:r>
            <a:r>
              <a:rPr lang="en-IE" b="1" dirty="0"/>
              <a:t>2010 Ireland ranked tenth out of forty advanced countries in terms of ‘Life Satisfaction’ and twelfth in terms of day-to-day happiness as measured by ‘Positive Affect Balance</a:t>
            </a:r>
            <a:r>
              <a:rPr lang="en-IE" b="1" dirty="0" smtClean="0"/>
              <a:t>’. </a:t>
            </a:r>
          </a:p>
          <a:p>
            <a:pPr lvl="1">
              <a:buNone/>
            </a:pPr>
            <a:endParaRPr lang="en-IE" b="1" dirty="0"/>
          </a:p>
          <a:p>
            <a:r>
              <a:rPr lang="en-IE" sz="2800" b="1" dirty="0" smtClean="0"/>
              <a:t>Survey </a:t>
            </a:r>
            <a:r>
              <a:rPr lang="en-IE" sz="2800" b="1" dirty="0"/>
              <a:t>on Income and Living Conditions (SILC</a:t>
            </a:r>
            <a:r>
              <a:rPr lang="en-IE" sz="2800" b="1" dirty="0" smtClean="0"/>
              <a:t>): </a:t>
            </a:r>
          </a:p>
          <a:p>
            <a:pPr lvl="1"/>
            <a:r>
              <a:rPr lang="en-IE" b="1" dirty="0" smtClean="0"/>
              <a:t>In 2010 79 </a:t>
            </a:r>
            <a:r>
              <a:rPr lang="en-IE" b="1" dirty="0"/>
              <a:t>per cent of the Irish population aged 18 and over perceived themselves to have been happy all or most of the time over the four weeks prior to the interview. </a:t>
            </a:r>
          </a:p>
          <a:p>
            <a:endParaRPr lang="en-IE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591D-1A0C-4783-BD5D-B7C21943CB5A}" type="slidenum">
              <a:rPr lang="en-IE" smtClean="0"/>
              <a:pPr/>
              <a:t>7</a:t>
            </a:fld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Autofit/>
          </a:bodyPr>
          <a:lstStyle/>
          <a:p>
            <a:r>
              <a:rPr lang="en-IE" b="1" dirty="0" smtClean="0"/>
              <a:t>Self-perceived health status:</a:t>
            </a:r>
          </a:p>
          <a:p>
            <a:pPr lvl="1"/>
            <a:r>
              <a:rPr lang="en-IE" sz="3200" b="1" dirty="0" smtClean="0"/>
              <a:t>In both the  2007 and 2010  SILCs, 87 </a:t>
            </a:r>
            <a:r>
              <a:rPr lang="en-IE" sz="3200" b="1" dirty="0"/>
              <a:t>per cent of the </a:t>
            </a:r>
            <a:r>
              <a:rPr lang="en-IE" sz="3200" b="1" dirty="0" smtClean="0"/>
              <a:t>Irish population </a:t>
            </a:r>
            <a:r>
              <a:rPr lang="en-IE" sz="3200" b="1" dirty="0"/>
              <a:t>aged 18 and over </a:t>
            </a:r>
            <a:r>
              <a:rPr lang="en-IE" sz="3200" b="1" dirty="0" smtClean="0"/>
              <a:t>reported </a:t>
            </a:r>
            <a:r>
              <a:rPr lang="en-IE" sz="3200" b="1" dirty="0"/>
              <a:t>that their health was either ‘very good’ or ‘good</a:t>
            </a:r>
            <a:r>
              <a:rPr lang="en-IE" sz="3200" b="1" dirty="0" smtClean="0"/>
              <a:t>’</a:t>
            </a:r>
          </a:p>
          <a:p>
            <a:pPr lvl="1">
              <a:buNone/>
            </a:pPr>
            <a:endParaRPr lang="en-IE" sz="3200" b="1" dirty="0"/>
          </a:p>
          <a:p>
            <a:r>
              <a:rPr lang="en-IE" b="1" dirty="0"/>
              <a:t> </a:t>
            </a:r>
            <a:r>
              <a:rPr lang="en-IE" b="1" dirty="0" err="1" smtClean="0"/>
              <a:t>Eurobarometer</a:t>
            </a:r>
            <a:r>
              <a:rPr lang="en-IE" b="1" dirty="0" smtClean="0"/>
              <a:t> question on </a:t>
            </a:r>
            <a:r>
              <a:rPr lang="en-IE" b="1" dirty="0"/>
              <a:t>life </a:t>
            </a:r>
            <a:r>
              <a:rPr lang="en-IE" b="1" dirty="0" smtClean="0"/>
              <a:t>satisfaction:</a:t>
            </a:r>
          </a:p>
          <a:p>
            <a:pPr lvl="1"/>
            <a:r>
              <a:rPr lang="en-IE" sz="3200" b="1" dirty="0" smtClean="0"/>
              <a:t>In 2011 </a:t>
            </a:r>
            <a:r>
              <a:rPr lang="en-IE" sz="3200" b="1" dirty="0"/>
              <a:t>Ireland ranked eight out of the 27 EU </a:t>
            </a:r>
            <a:r>
              <a:rPr lang="en-IE" sz="3200" b="1" dirty="0" smtClean="0"/>
              <a:t>countries</a:t>
            </a:r>
            <a:endParaRPr lang="en-IE" sz="3200" b="1" dirty="0"/>
          </a:p>
          <a:p>
            <a:endParaRPr lang="en-IE" sz="2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591D-1A0C-4783-BD5D-B7C21943CB5A}" type="slidenum">
              <a:rPr lang="en-IE" smtClean="0"/>
              <a:pPr/>
              <a:t>8</a:t>
            </a:fld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251520" y="404664"/>
          <a:ext cx="8640960" cy="57214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591D-1A0C-4783-BD5D-B7C21943CB5A}" type="slidenum">
              <a:rPr lang="en-IE" smtClean="0"/>
              <a:pPr/>
              <a:t>9</a:t>
            </a:fld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481</TotalTime>
  <Words>1582</Words>
  <Application>Microsoft Office PowerPoint</Application>
  <PresentationFormat>On-screen Show (4:3)</PresentationFormat>
  <Paragraphs>378</Paragraphs>
  <Slides>30</Slides>
  <Notes>30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Dublin Economics Workshop  Conference on Irish Economic Policy  Croke Park Conference Centre, Dublin  27th January 2012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Eurobarometer Index of Life Satisfaction Ireland’s Annual Average Score</vt:lpstr>
      <vt:lpstr>Slide 12</vt:lpstr>
      <vt:lpstr>Slide 13</vt:lpstr>
      <vt:lpstr>Slide 14</vt:lpstr>
      <vt:lpstr>Weathering the Crisis</vt:lpstr>
      <vt:lpstr>Explaining variations in SWB</vt:lpstr>
      <vt:lpstr>Slide 17</vt:lpstr>
      <vt:lpstr>Summary of Irish regressions for  Life Satisfaction (LS)</vt:lpstr>
      <vt:lpstr>Why has the current crisis has a smaller impact on Irish SWB than that of the 1980s?</vt:lpstr>
      <vt:lpstr>Regressions with pooled Eurobarometer data </vt:lpstr>
      <vt:lpstr>Slide 21</vt:lpstr>
      <vt:lpstr>Summary of results for EU27</vt:lpstr>
      <vt:lpstr>Fixed effects or not?</vt:lpstr>
      <vt:lpstr>Is Ireland an Outlier?</vt:lpstr>
      <vt:lpstr>Slide 25</vt:lpstr>
      <vt:lpstr>Recession and the Birth Rate</vt:lpstr>
      <vt:lpstr>Slide 27</vt:lpstr>
      <vt:lpstr>     </vt:lpstr>
      <vt:lpstr>Births and Unemployment</vt:lpstr>
      <vt:lpstr>     </vt:lpstr>
    </vt:vector>
  </TitlesOfParts>
  <Company>UCD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BMW</dc:creator>
  <cp:lastModifiedBy>BMW</cp:lastModifiedBy>
  <cp:revision>58</cp:revision>
  <dcterms:created xsi:type="dcterms:W3CDTF">2012-01-16T10:54:42Z</dcterms:created>
  <dcterms:modified xsi:type="dcterms:W3CDTF">2012-01-25T10:20:33Z</dcterms:modified>
</cp:coreProperties>
</file>