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9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7" r:id="rId23"/>
    <p:sldId id="288" r:id="rId24"/>
    <p:sldId id="289" r:id="rId25"/>
    <p:sldId id="290" r:id="rId26"/>
    <p:sldId id="279" r:id="rId27"/>
    <p:sldId id="280" r:id="rId28"/>
    <p:sldId id="281" r:id="rId29"/>
    <p:sldId id="293" r:id="rId30"/>
    <p:sldId id="286" r:id="rId31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900" y="16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Emigrants in 1,000s</c:v>
          </c:tx>
          <c:invertIfNegative val="0"/>
          <c:cat>
            <c:numRef>
              <c:f>Sheet1!$C$3:$AC$3</c:f>
              <c:numCache>
                <c:formatCode>General</c:formatCode>
                <c:ptCount val="27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</c:numCache>
            </c:numRef>
          </c:cat>
          <c:val>
            <c:numRef>
              <c:f>Sheet1!$C$4:$AC$4</c:f>
              <c:numCache>
                <c:formatCode>General</c:formatCode>
                <c:ptCount val="27"/>
                <c:pt idx="0">
                  <c:v>40.200000000000003</c:v>
                </c:pt>
                <c:pt idx="1">
                  <c:v>61.1</c:v>
                </c:pt>
                <c:pt idx="2">
                  <c:v>70.599999999999994</c:v>
                </c:pt>
                <c:pt idx="3">
                  <c:v>56.3</c:v>
                </c:pt>
                <c:pt idx="4">
                  <c:v>35.300000000000011</c:v>
                </c:pt>
                <c:pt idx="5">
                  <c:v>33.4</c:v>
                </c:pt>
                <c:pt idx="6">
                  <c:v>35.1</c:v>
                </c:pt>
                <c:pt idx="7">
                  <c:v>34.800000000000011</c:v>
                </c:pt>
                <c:pt idx="8">
                  <c:v>33.1</c:v>
                </c:pt>
                <c:pt idx="9">
                  <c:v>31.2</c:v>
                </c:pt>
                <c:pt idx="10">
                  <c:v>25.3</c:v>
                </c:pt>
                <c:pt idx="11">
                  <c:v>28.6</c:v>
                </c:pt>
                <c:pt idx="12">
                  <c:v>31.5</c:v>
                </c:pt>
                <c:pt idx="13">
                  <c:v>26.6</c:v>
                </c:pt>
                <c:pt idx="14">
                  <c:v>26.2</c:v>
                </c:pt>
                <c:pt idx="15">
                  <c:v>25.6</c:v>
                </c:pt>
                <c:pt idx="16">
                  <c:v>29.3</c:v>
                </c:pt>
                <c:pt idx="17">
                  <c:v>26.5</c:v>
                </c:pt>
                <c:pt idx="18">
                  <c:v>29.4</c:v>
                </c:pt>
                <c:pt idx="19">
                  <c:v>36</c:v>
                </c:pt>
                <c:pt idx="20">
                  <c:v>46.3</c:v>
                </c:pt>
                <c:pt idx="21">
                  <c:v>49.2</c:v>
                </c:pt>
                <c:pt idx="22">
                  <c:v>72</c:v>
                </c:pt>
                <c:pt idx="23">
                  <c:v>69.2</c:v>
                </c:pt>
                <c:pt idx="24">
                  <c:v>80.599999999999994</c:v>
                </c:pt>
                <c:pt idx="25">
                  <c:v>87.1</c:v>
                </c:pt>
                <c:pt idx="26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281920"/>
        <c:axId val="65363968"/>
      </c:barChart>
      <c:catAx>
        <c:axId val="5528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65363968"/>
        <c:crosses val="autoZero"/>
        <c:auto val="1"/>
        <c:lblAlgn val="ctr"/>
        <c:lblOffset val="100"/>
        <c:noMultiLvlLbl val="0"/>
      </c:catAx>
      <c:valAx>
        <c:axId val="65363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2819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ACBF3-1B09-4B27-B3EC-8CEE2429692B}" type="datetimeFigureOut">
              <a:rPr lang="de-DE" smtClean="0"/>
              <a:pPr/>
              <a:t>30.01.2014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4DE0D-48AD-4386-8D96-99ECD0500D57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785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4ACFF-42FD-4C81-9D18-A148C1A3A0D7}" type="datetimeFigureOut">
              <a:rPr lang="en-IE" smtClean="0"/>
              <a:pPr/>
              <a:t>30/01/2014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4BE0C-230F-4E60-AA9E-D56BC885DAB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4270" y="1772816"/>
            <a:ext cx="7772400" cy="2115666"/>
          </a:xfrm>
        </p:spPr>
        <p:txBody>
          <a:bodyPr>
            <a:normAutofit/>
          </a:bodyPr>
          <a:lstStyle/>
          <a:p>
            <a:r>
              <a:rPr lang="en-IE" dirty="0" smtClean="0"/>
              <a:t>The Impact of an Adult Child’s Emigration on the Mental Health of Older Parents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r>
              <a:rPr lang="en-IE" dirty="0" smtClean="0"/>
              <a:t>Alan Barrett and Irene Mosca</a:t>
            </a:r>
          </a:p>
          <a:p>
            <a:r>
              <a:rPr lang="en-IE" dirty="0" smtClean="0"/>
              <a:t>31 January 2014</a:t>
            </a:r>
          </a:p>
          <a:p>
            <a:endParaRPr lang="en-IE" dirty="0"/>
          </a:p>
        </p:txBody>
      </p:sp>
      <p:pic>
        <p:nvPicPr>
          <p:cNvPr id="4" name="Picture 3" descr="http://intranet/Publications/ESRI%20Logo/ESRI_NewGIF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825500" cy="115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ilda_irish_jpeg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68344" y="305050"/>
            <a:ext cx="1306706" cy="1467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Descriptive Stats – Variables in regressions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2060848"/>
          <a:ext cx="6792414" cy="3621609"/>
        </p:xfrm>
        <a:graphic>
          <a:graphicData uri="http://schemas.openxmlformats.org/drawingml/2006/table">
            <a:tbl>
              <a:tblPr/>
              <a:tblGrid>
                <a:gridCol w="4306983"/>
                <a:gridCol w="1248594"/>
                <a:gridCol w="1236837"/>
              </a:tblGrid>
              <a:tr h="389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>
                          <a:latin typeface="Calibri"/>
                          <a:ea typeface="Calibri"/>
                          <a:cs typeface="Times New Roman"/>
                        </a:rPr>
                        <a:t>Men &amp; Women together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89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No children emigrating 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1+ children emigrating 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 i="1" dirty="0">
                          <a:latin typeface="Calibri"/>
                          <a:ea typeface="Calibri"/>
                          <a:cs typeface="Times New Roman"/>
                        </a:rPr>
                        <a:t>Outcome variables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Change in CES-D score, mean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-0.518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0.151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Change in self-reported mental health score, mean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0.135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0.166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Change in UCLA loneliness score, </a:t>
                      </a:r>
                      <a:r>
                        <a:rPr lang="en-IE" sz="2000" dirty="0" smtClean="0">
                          <a:latin typeface="Calibri"/>
                          <a:ea typeface="Calibri"/>
                          <a:cs typeface="Times New Roman"/>
                        </a:rPr>
                        <a:t>mean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0.029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0.226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260652"/>
          <a:ext cx="8640960" cy="6336699"/>
        </p:xfrm>
        <a:graphic>
          <a:graphicData uri="http://schemas.openxmlformats.org/drawingml/2006/table">
            <a:tbl>
              <a:tblPr/>
              <a:tblGrid>
                <a:gridCol w="5479122"/>
                <a:gridCol w="1588398"/>
                <a:gridCol w="1573440"/>
              </a:tblGrid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i="1" dirty="0">
                          <a:latin typeface="Calibri"/>
                          <a:ea typeface="Calibri"/>
                          <a:cs typeface="Times New Roman"/>
                        </a:rPr>
                        <a:t>Demographic changes: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  Widowhood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1.5%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0.3%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  Decrease in number of close relatives/friends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43.8%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47.3%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i="1" dirty="0">
                          <a:latin typeface="Calibri"/>
                          <a:ea typeface="Calibri"/>
                          <a:cs typeface="Times New Roman"/>
                        </a:rPr>
                        <a:t>  Health changes: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  New ADL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4.2%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1.4%**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  New IADL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5.6%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1.1%***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  Cardiovascular disorder 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21.9%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21.7%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Chronic illness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26.6%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22.7%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1-point deterioration in self-reported health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19.8%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18.2%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2-point deterioration in self-reported health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4.8%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4.0%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i="1">
                          <a:latin typeface="Calibri"/>
                          <a:ea typeface="Calibri"/>
                          <a:cs typeface="Times New Roman"/>
                        </a:rPr>
                        <a:t> Economic changes: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Retired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4.6%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6.3%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Unemployed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1.1%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2.8%**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Change in weekly individual gross income, mean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1.458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-15.755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i="1">
                          <a:latin typeface="Calibri"/>
                          <a:ea typeface="Calibri"/>
                          <a:cs typeface="Times New Roman"/>
                        </a:rPr>
                        <a:t>Changes in children’s conditions: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1+ children unemployed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11.6%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10.1%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     1+ children widowed/separated/divorced/single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5.1%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5.1%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Variables not in regressions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268763"/>
          <a:ext cx="8064896" cy="5152440"/>
        </p:xfrm>
        <a:graphic>
          <a:graphicData uri="http://schemas.openxmlformats.org/drawingml/2006/table">
            <a:tbl>
              <a:tblPr/>
              <a:tblGrid>
                <a:gridCol w="5113848"/>
                <a:gridCol w="1482504"/>
                <a:gridCol w="1468544"/>
              </a:tblGrid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>
                          <a:latin typeface="Calibri"/>
                          <a:ea typeface="Calibri"/>
                          <a:cs typeface="Times New Roman"/>
                        </a:rPr>
                        <a:t>Men &amp; Women together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No children emigrating 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1+ children emigrating 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Age, mean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66.3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60.5***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Education: 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Low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41.5%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22.7%***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 Medium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43.8%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52.1%***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  High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14.7%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25.2%***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Depression score at wave 1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6.07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4.68***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Loneliness score at wave 1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1.60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1.47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SR mental/emotional health at wave 1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2.22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2.17</a:t>
                      </a:r>
                      <a:endParaRPr lang="en-IE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SR physical health at wave 1</a:t>
                      </a:r>
                    </a:p>
                  </a:txBody>
                  <a:tcPr marL="46449" marR="464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2.67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2.47**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49" marR="4644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Descriptives</a:t>
            </a:r>
            <a:r>
              <a:rPr lang="en-IE" dirty="0" smtClean="0"/>
              <a:t> for the children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03648" y="2492893"/>
          <a:ext cx="6264696" cy="2098158"/>
        </p:xfrm>
        <a:graphic>
          <a:graphicData uri="http://schemas.openxmlformats.org/drawingml/2006/table">
            <a:tbl>
              <a:tblPr/>
              <a:tblGrid>
                <a:gridCol w="1698603"/>
                <a:gridCol w="2378523"/>
                <a:gridCol w="2187570"/>
              </a:tblGrid>
              <a:tr h="696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Non-emigrating children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Emigrating children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Age, mean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>
                          <a:latin typeface="Calibri"/>
                          <a:ea typeface="Calibri"/>
                          <a:cs typeface="Times New Roman"/>
                        </a:rPr>
                        <a:t>28.6***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latin typeface="Calibri"/>
                          <a:ea typeface="Calibri"/>
                          <a:cs typeface="Times New Roman"/>
                        </a:rPr>
                        <a:t>High education at w1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30.8%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43.8%***</a:t>
                      </a:r>
                      <a:endParaRPr lang="en-IE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80928"/>
            <a:ext cx="8229600" cy="1143000"/>
          </a:xfrm>
        </p:spPr>
        <p:txBody>
          <a:bodyPr/>
          <a:lstStyle/>
          <a:p>
            <a:r>
              <a:rPr lang="en-IE" dirty="0" smtClean="0"/>
              <a:t>Results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IE" sz="3200" dirty="0" smtClean="0"/>
              <a:t>ΔCESD – full sample</a:t>
            </a:r>
            <a:r>
              <a:rPr lang="en-IE" dirty="0" smtClean="0"/>
              <a:t> 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9552" y="980728"/>
          <a:ext cx="7704857" cy="5678424"/>
        </p:xfrm>
        <a:graphic>
          <a:graphicData uri="http://schemas.openxmlformats.org/drawingml/2006/table">
            <a:tbl>
              <a:tblPr/>
              <a:tblGrid>
                <a:gridCol w="5393973"/>
                <a:gridCol w="1220032"/>
                <a:gridCol w="1090852"/>
              </a:tblGrid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Men &amp; women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Widowhood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5.156</a:t>
                      </a:r>
                      <a:r>
                        <a:rPr lang="en-US" sz="18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(3.88)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Decrease in number of close relatives/friends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0.731</a:t>
                      </a:r>
                      <a:r>
                        <a:rPr lang="en-US" sz="18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(2.42)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New ADL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1.828</a:t>
                      </a:r>
                      <a:r>
                        <a:rPr lang="en-US" sz="18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(2.00)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New IADL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0.544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(0.64)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Cardiovascular disorder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0.945</a:t>
                      </a:r>
                      <a:r>
                        <a:rPr lang="en-US" sz="1800" baseline="30000" dirty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(2.68)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Chronic illness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0.546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(1.58)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1-point deterioration in self-reported health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0.944</a:t>
                      </a:r>
                      <a:r>
                        <a:rPr lang="en-US" sz="18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(2.87)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2-point deterioration in self-reported health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2.024</a:t>
                      </a:r>
                      <a:r>
                        <a:rPr lang="en-US" sz="18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(2.97)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Retired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1.072</a:t>
                      </a:r>
                      <a:r>
                        <a:rPr lang="en-US" sz="18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(2.65)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Unemployed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0.634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(0.49)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Change in income (000s)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-0.0431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(-0.46)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1+ children emigrated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0.809</a:t>
                      </a:r>
                      <a:r>
                        <a:rPr lang="en-US" sz="18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(1.78)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1+ children unemployed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0.305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(0.69)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1+ children widowed/separated/divorced/single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0.965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(1.22)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 Constant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-1.799</a:t>
                      </a:r>
                      <a:r>
                        <a:rPr lang="en-US" sz="18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Calibri"/>
                          <a:cs typeface="Times New Roman"/>
                        </a:rPr>
                        <a:t>(-7.67)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Calibri"/>
                          <a:cs typeface="Times New Roman"/>
                        </a:rPr>
                        <a:t>2912</a:t>
                      </a:r>
                      <a:endParaRPr lang="en-IE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IE" sz="3200" dirty="0" smtClean="0"/>
              <a:t>ΔCESD – men and women</a:t>
            </a:r>
            <a:endParaRPr lang="en-IE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7" y="1196748"/>
          <a:ext cx="8280920" cy="5472612"/>
        </p:xfrm>
        <a:graphic>
          <a:graphicData uri="http://schemas.openxmlformats.org/drawingml/2006/table">
            <a:tbl>
              <a:tblPr/>
              <a:tblGrid>
                <a:gridCol w="4399165"/>
                <a:gridCol w="889666"/>
                <a:gridCol w="889666"/>
                <a:gridCol w="995803"/>
                <a:gridCol w="1106620"/>
              </a:tblGrid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err="1">
                          <a:latin typeface="Times New Roman"/>
                          <a:ea typeface="Calibri"/>
                          <a:cs typeface="Times New Roman"/>
                        </a:rPr>
                        <a:t>Coeff</a:t>
                      </a:r>
                      <a:r>
                        <a:rPr lang="en-US" sz="1600" i="1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Widowhood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5.136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(2.89)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5.001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(3.20)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Decrease in number of close relatives/friends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1.165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(2.88)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0.128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(0.33)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New ADL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2.378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(2.01)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0.643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(0.53)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New IADL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0.473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(0.45)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0.880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(0.65)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Cardiovascular disorder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1.024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(2.01)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0.838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(2.05)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Chronic illness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0.808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(1.75)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0.0946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(0.19)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1-point deterioration in self-reported health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1.760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(3.80)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-0.0973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(-0.23)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2-point deterioration in self-reported health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1.363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(1.51)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3.080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(2.81)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Retired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1.179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(1.80)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0.821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(1.71)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Unemployed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-2.660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(-1.03)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1.980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(1.50)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Change in income (000s)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-0.0563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(-0.41)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-0.0225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(-0.20)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1+ children emigrated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1.229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(2.06)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0.292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(0.54)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1+ children unemployed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0.418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(0.71)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0.0508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(0.09)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widowed/separated/divorced/single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1.011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(0.96)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0.725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(0.86)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 Constant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-2.380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(-7.05)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-1.019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(-3.27)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1707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1205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r>
              <a:rPr lang="en-IE" sz="2800" dirty="0" smtClean="0"/>
              <a:t>Δ self-rated mental health</a:t>
            </a:r>
            <a:endParaRPr lang="en-IE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8" y="908712"/>
          <a:ext cx="8352928" cy="5616630"/>
        </p:xfrm>
        <a:graphic>
          <a:graphicData uri="http://schemas.openxmlformats.org/drawingml/2006/table">
            <a:tbl>
              <a:tblPr/>
              <a:tblGrid>
                <a:gridCol w="4437419"/>
                <a:gridCol w="897402"/>
                <a:gridCol w="897402"/>
                <a:gridCol w="1004462"/>
                <a:gridCol w="1116243"/>
              </a:tblGrid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Widowhood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0.365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(1.46)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0.338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(1.16)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Decrease in number of close relatives/friends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-0.00512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(-0.10)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0.0345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(0.55)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New ADL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0.0809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(0.51)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0.0711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(0.42)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New IADL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0.0717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(0.51)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0.0177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(0.10)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Cardiovascular disorder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0.00740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(0.11)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0.0122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(0.17)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Chronic illness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0.113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(2.05)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0.0443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(0.54)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1-point deterioration in self-reported health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0.419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(5.98)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0.449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(6.44)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2-point deterioration in self-reported health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0.871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(6.54)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1.020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(5.69)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Retired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0.0717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(0.64)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0.261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(2.45)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Unemployed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0.203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(0.81)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0.224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(0.99)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Change in income (000s)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-0.00082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(-0.03)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-0.0251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(-1.31)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1+ children emigrated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0.166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(2.20)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-0.0738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(-0.93)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1+ children unemployed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0.117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(1.44)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-0.0930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(-0.88)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widowed/separated/divorced/single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0.188</a:t>
                      </a:r>
                      <a:r>
                        <a:rPr lang="en-US" sz="1600" baseline="300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(1.67)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-0.0592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(-0.41)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 Constant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-0.0677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(-1.44)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-0.0436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(-0.87)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1707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1205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IE" sz="3200" dirty="0" smtClean="0"/>
              <a:t>Δ loneliness score</a:t>
            </a:r>
            <a:endParaRPr lang="en-IE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052740"/>
          <a:ext cx="8280919" cy="5616620"/>
        </p:xfrm>
        <a:graphic>
          <a:graphicData uri="http://schemas.openxmlformats.org/drawingml/2006/table">
            <a:tbl>
              <a:tblPr/>
              <a:tblGrid>
                <a:gridCol w="4404147"/>
                <a:gridCol w="996928"/>
                <a:gridCol w="775042"/>
                <a:gridCol w="996928"/>
                <a:gridCol w="1107874"/>
              </a:tblGrid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Widowhood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0.495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(0.65)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1.712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(1.94)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Decrease in number of close relatives/friends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0.167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(1.47)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0.0468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(0.36)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Change in positive exchanges score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-0.0940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(-5.56)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-0.0504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(-3.21)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Change in negative exchanges score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0.0595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(4.10)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0.0517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(3.69)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New ADL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-0.480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(-0.88)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0.574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(0.94)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New IADL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-0.136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(-0.40)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-0.200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(-0.33)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Cardiovascular disorder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-0.213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(-1.40)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0.00918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(0.06)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Chronic illness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0.244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(1.76)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-0.243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(-1.28)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1-point deterioration in self-reported health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0.252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(1.70)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-0.0500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(-0.30)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2-point deterioration in self-reported health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0.446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(1.67)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-0.277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(-1.18)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Retired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-0.0707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(-0.33)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-0.0696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(-0.39)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Unemployed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0.0838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(0.13)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0.506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(1.34)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Change in income (000s)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-0.164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(-2.29)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0.0135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(0.41)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1+ children emigrated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0.432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(2.78)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-0.0320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(-0.14)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unemployed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-0.203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(-1.01)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0.362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(1.49)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widowed/separated/divorced/single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-0.00888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(-0.04)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0.127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(0.40)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 Constant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-0.0945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(-0.89)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0.0338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(0.33)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983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749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potential problem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(Apparently), people with poor mental health experience faster declines in mental health</a:t>
            </a:r>
          </a:p>
          <a:p>
            <a:r>
              <a:rPr lang="en-IE" dirty="0" smtClean="0"/>
              <a:t>If this is the case, our fixed effects approach could still be producing misleading results</a:t>
            </a:r>
          </a:p>
          <a:p>
            <a:r>
              <a:rPr lang="en-IE" dirty="0" smtClean="0"/>
              <a:t>To deal with this, we (1) restrict the sample to those with low CESD scores in Wave 1 (&lt;16) and (2) we interact the “child emigrate” variable with a retrospective indicator of mental health problems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Structure of the talk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Motivation</a:t>
            </a:r>
          </a:p>
          <a:p>
            <a:pPr lvl="1"/>
            <a:r>
              <a:rPr lang="en-IE" dirty="0" smtClean="0"/>
              <a:t>why are we interested in the question of whether a child’s emigration might impact upon the mental health of parents? </a:t>
            </a:r>
          </a:p>
          <a:p>
            <a:pPr lvl="1"/>
            <a:r>
              <a:rPr lang="en-IE" dirty="0" smtClean="0"/>
              <a:t>where is this paper placed in the literature?</a:t>
            </a:r>
          </a:p>
          <a:p>
            <a:r>
              <a:rPr lang="en-IE" dirty="0" smtClean="0"/>
              <a:t>The data, the method and the variables – TILDA, a fixed effects approach and the mental health measures</a:t>
            </a:r>
          </a:p>
          <a:p>
            <a:r>
              <a:rPr lang="en-IE" dirty="0" smtClean="0"/>
              <a:t>The sample and descriptive stats</a:t>
            </a:r>
          </a:p>
          <a:p>
            <a:r>
              <a:rPr lang="en-IE" dirty="0" smtClean="0"/>
              <a:t>Results</a:t>
            </a:r>
          </a:p>
          <a:p>
            <a:r>
              <a:rPr lang="en-IE" dirty="0" smtClean="0"/>
              <a:t>Conclusions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/>
          </a:bodyPr>
          <a:lstStyle/>
          <a:p>
            <a:r>
              <a:rPr lang="en-IE" sz="2800" dirty="0" smtClean="0"/>
              <a:t>ΔCESD – CESD &lt;16 at W1</a:t>
            </a:r>
            <a:endParaRPr lang="en-IE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3" y="764712"/>
          <a:ext cx="8136904" cy="5760630"/>
        </p:xfrm>
        <a:graphic>
          <a:graphicData uri="http://schemas.openxmlformats.org/drawingml/2006/table">
            <a:tbl>
              <a:tblPr/>
              <a:tblGrid>
                <a:gridCol w="4322659"/>
                <a:gridCol w="874193"/>
                <a:gridCol w="874193"/>
                <a:gridCol w="978485"/>
                <a:gridCol w="1087374"/>
              </a:tblGrid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Widowhood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4.450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(3.01)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4.300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(3.17)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Decrease in number of close relatives/friends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0.419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(1.21)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0.162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(0.48)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New ADL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1.927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(1.40)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1.142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(0.96)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New IADL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1.478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(1.56)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1.330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(1.04)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Cardiovascular disorder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1.055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(2.23)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0.590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(1.57)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Chronic illness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1.405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(3.53)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0.216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(0.43)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1-point deterioration in self-reported health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0.866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(1.96)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-0.0946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(-0.28)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2-point deterioration in self-reported health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1.201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(1.63)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2.602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(2.45)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Retired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0.526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(0.83)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0.148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(0.31)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Unemployed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-0.149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(-0.07)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1.267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(0.94)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Change in income (000s)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-0.144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(-1.14)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-0.0742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(-0.90)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1+ children emigrated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0.917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(1.66)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-0.0847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(-0.17)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unemployed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0.120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(0.20)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0.296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(0.60)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widowed/separated/divorced/single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1.410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(1.49)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0.332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(0.40)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 Constant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-0.972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(-3.40)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-0.291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(-1.06)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1511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1137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en-IE" sz="2800" dirty="0" smtClean="0"/>
              <a:t>Δ self-rated mental health – good or better at W1</a:t>
            </a:r>
            <a:endParaRPr lang="en-IE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4" y="764704"/>
          <a:ext cx="7704855" cy="5661393"/>
        </p:xfrm>
        <a:graphic>
          <a:graphicData uri="http://schemas.openxmlformats.org/drawingml/2006/table">
            <a:tbl>
              <a:tblPr/>
              <a:tblGrid>
                <a:gridCol w="3960440"/>
                <a:gridCol w="960472"/>
                <a:gridCol w="827776"/>
                <a:gridCol w="926529"/>
                <a:gridCol w="1029638"/>
              </a:tblGrid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Widowhood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0.358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(1.38)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0.297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(0.81)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Decrease in number of close relatives/friends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-0.00675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(-0.13)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0.0468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(0.75)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New ADL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0.129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(0.75)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0.0365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(0.20)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New IADL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0.251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(1.75)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0.0824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(0.39)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Cardiovascular disorder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0.0326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(0.48)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0.0445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(0.60)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Chronic illness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0.0853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(1.49)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0.0323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(0.38)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1-point deterioration in self-reported health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0.381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(5.49)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0.427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(6.07)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2-point deterioration in self-reported health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0.776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(5.55)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1.064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(5.76)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Retired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0.0274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(0.24)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0.185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(1.73)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Unemployed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0.246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(1.11)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0.156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(0.68)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Change in income (000s)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-0.00045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(-0.02)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-0.0241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(-1.29)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1+ children emigrated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0.181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(2.46)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-0.128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(-1.58)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unemployed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0.149</a:t>
                      </a:r>
                      <a:r>
                        <a:rPr lang="en-US" sz="1600" baseline="300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(1.78)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-0.0335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(-0.31)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1+ children widowed/separated/divorced/single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0.209</a:t>
                      </a:r>
                      <a:r>
                        <a:rPr lang="en-US" sz="1600" baseline="30000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(1.88)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-0.0803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(-0.58)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 Constant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0.0527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(1.12)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0.0300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(0.60)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1528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1120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945432"/>
              </p:ext>
            </p:extLst>
          </p:nvPr>
        </p:nvGraphicFramePr>
        <p:xfrm>
          <a:off x="539552" y="836712"/>
          <a:ext cx="8234749" cy="5888736"/>
        </p:xfrm>
        <a:graphic>
          <a:graphicData uri="http://schemas.openxmlformats.org/drawingml/2006/table">
            <a:tbl>
              <a:tblPr/>
              <a:tblGrid>
                <a:gridCol w="4504247"/>
                <a:gridCol w="905616"/>
                <a:gridCol w="1013654"/>
                <a:gridCol w="905616"/>
                <a:gridCol w="905616"/>
              </a:tblGrid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Mothers only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Fathers only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Coeff. 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 stat.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Coeff. 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 stat.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Widowhood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5.028</a:t>
                      </a:r>
                      <a:r>
                        <a:rPr lang="en-US" sz="16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(2.82)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4.892</a:t>
                      </a:r>
                      <a:r>
                        <a:rPr lang="en-US" sz="16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(3.15)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Loss of close relatives/friends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1.132</a:t>
                      </a:r>
                      <a:r>
                        <a:rPr lang="en-US" sz="16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(2.83)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0.124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(0.32)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Loss in functional capacity (new ADL)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2.286</a:t>
                      </a:r>
                      <a:r>
                        <a:rPr lang="en-US" sz="16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(1.94)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0.712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(0.58)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Loss in functional capacity (new IADL)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0.727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(0.71)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0.909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(0.67)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Cardiovascular disorder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1.010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(1.99)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0.858</a:t>
                      </a:r>
                      <a:r>
                        <a:rPr lang="en-US" sz="16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(2.09)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Chronic illness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0.756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(1.65)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0.0768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(0.15)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1-point deterioration in self-rated health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1.752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(3.77)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-0.120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(-0.29)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2-point deterioration in self-rated health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1.356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(1.50)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3.012</a:t>
                      </a:r>
                      <a:r>
                        <a:rPr lang="en-US" sz="16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(2.74)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Retirement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1.206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(1.82)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0.771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(1.60)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Unemployment 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-2.709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(-1.04)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2.013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(1.52)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Change in income (000s)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-0.0470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(-0.34)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-0.0348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(-0.32)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Ref: No child’s emigration * no history of depression 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No child’s emigration * history of depression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-1.995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(-1.64)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-1.741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(-1.20)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Child’s emigration * no history of depression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0.870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(1.44)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0.308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(0.60)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Child’s emigration * history of depression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7.108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(2.97)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-1.182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(-0.33)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Child’s unemployment 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0.430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(0.73)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0.109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(0.18)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Child’s marital breakdown/widowhood 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0.886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(0.85)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0.690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(0.82)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Constant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-2.229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(-6.70)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-0.934</a:t>
                      </a:r>
                      <a:r>
                        <a:rPr lang="en-US" sz="16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(-3.06)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1706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1205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2" y="50783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ΔCESD; with interactions between history of mental health problems and child emigrate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342066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IE" dirty="0" smtClean="0"/>
              <a:t>Does this suggest that there may be reverse causality?</a:t>
            </a:r>
          </a:p>
          <a:p>
            <a:r>
              <a:rPr lang="en-IE" dirty="0" smtClean="0"/>
              <a:t>Were children whose parents had suffered a mental health problem more likely to emigrate?</a:t>
            </a:r>
          </a:p>
          <a:p>
            <a:r>
              <a:rPr lang="en-IE" dirty="0" smtClean="0"/>
              <a:t>We test this by running a </a:t>
            </a:r>
            <a:r>
              <a:rPr lang="en-IE" dirty="0" err="1" smtClean="0"/>
              <a:t>probit</a:t>
            </a:r>
            <a:r>
              <a:rPr lang="en-IE" dirty="0" smtClean="0"/>
              <a:t> regression where “child emigrate” is now the dependent variable.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426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/>
          </a:bodyPr>
          <a:lstStyle/>
          <a:p>
            <a:r>
              <a:rPr lang="en-IE" sz="2800" dirty="0" err="1" smtClean="0"/>
              <a:t>Probit</a:t>
            </a:r>
            <a:r>
              <a:rPr lang="en-IE" sz="2800" dirty="0" smtClean="0"/>
              <a:t> with child emigrate as dependent variable</a:t>
            </a:r>
            <a:endParaRPr lang="en-IE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92286"/>
              </p:ext>
            </p:extLst>
          </p:nvPr>
        </p:nvGraphicFramePr>
        <p:xfrm>
          <a:off x="755575" y="692692"/>
          <a:ext cx="7704858" cy="5888736"/>
        </p:xfrm>
        <a:graphic>
          <a:graphicData uri="http://schemas.openxmlformats.org/drawingml/2006/table">
            <a:tbl>
              <a:tblPr/>
              <a:tblGrid>
                <a:gridCol w="3024337"/>
                <a:gridCol w="1656184"/>
                <a:gridCol w="936104"/>
                <a:gridCol w="1240891"/>
                <a:gridCol w="847342"/>
              </a:tblGrid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Mothers only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Fathers only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Coeff. 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 stat.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Coeff. 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 stat.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Age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-0.0457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(-6.47)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-0.0519</a:t>
                      </a:r>
                      <a:r>
                        <a:rPr lang="en-US" sz="14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(-5.52)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Medium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education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0.164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(1.31)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0.161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(1.22)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High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education 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0.285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(1.94)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0.407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(2.73)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Employed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-0.175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(-1.13)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-0.0969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(-0.61)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Other 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-0.150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(-1.10)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0.0242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(0.12)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Another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town/city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-0.179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(-1.35)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-0.0101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(-0.07)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Rural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area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-0.185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(-1.58)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0.0221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(0.16)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Income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2nd quintile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0.0349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(0.26)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-0.182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(-0.80)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Income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3rd quintile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-0.0703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(-0.41)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-0.267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(-1.23)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Income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4th quintile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0.149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(1.00)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-0.0902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(-0.49)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Income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5th quintile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0.0847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(0.49)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-0.163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(-0.94)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Married/cohabiting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0.0471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(0.41)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0.273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(1.63)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Number of children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0.144</a:t>
                      </a:r>
                      <a:r>
                        <a:rPr lang="en-US" sz="14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(5.41)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0.187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(5.57)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Return migrant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0.160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(1.30)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0.346</a:t>
                      </a:r>
                      <a:r>
                        <a:rPr lang="en-US" sz="1400" baseline="30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(2.61)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Past diagnosis of depression 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-0.106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(-0.45)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0.306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(1.31)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CES-D score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-0.0145</a:t>
                      </a:r>
                      <a:r>
                        <a:rPr lang="en-US" sz="14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(-1.98)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-0.0119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(-1.09)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Good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self-rated health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0.0272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(0.27)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0.0175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(0.13)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Fair/poor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self-rated health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-0.103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(-0.64)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-0.0704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(-0.36)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Past diagnosis of cancer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-0.0406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(-0.22)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0.195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(0.73)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Past diagnosis of heart attack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-0.417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(-0.92)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-0.918</a:t>
                      </a:r>
                      <a:r>
                        <a:rPr lang="en-US" sz="14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(-2.23)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Constant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1.290</a:t>
                      </a:r>
                      <a:r>
                        <a:rPr lang="en-US" sz="14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***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(2.66)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1.271</a:t>
                      </a:r>
                      <a:r>
                        <a:rPr lang="en-US" sz="1400" baseline="300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**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(2.09)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1,589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1,134</a:t>
                      </a:r>
                      <a:endParaRPr lang="en-IE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en-IE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3668" marR="536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36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And can we take the push to emigrate as being an exogenous shock? </a:t>
            </a:r>
            <a:endParaRPr lang="en-IE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193454"/>
              </p:ext>
            </p:extLst>
          </p:nvPr>
        </p:nvGraphicFramePr>
        <p:xfrm>
          <a:off x="611560" y="1916832"/>
          <a:ext cx="748883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95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Does it matter that the emigrants’ parents are younger?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6" y="2492898"/>
          <a:ext cx="7776862" cy="3816423"/>
        </p:xfrm>
        <a:graphic>
          <a:graphicData uri="http://schemas.openxmlformats.org/drawingml/2006/table">
            <a:tbl>
              <a:tblPr/>
              <a:tblGrid>
                <a:gridCol w="4131390"/>
                <a:gridCol w="835512"/>
                <a:gridCol w="835512"/>
                <a:gridCol w="935187"/>
                <a:gridCol w="1039261"/>
              </a:tblGrid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Widowhood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7.455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(3.22)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6.266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(11.54)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Decrease in number of close relatives/friends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1.479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(2.56)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-0.282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(-0.53)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Cardiovascular disorder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1.455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(1.97)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1.318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(2.33)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Chronic illness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1.409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(2.17)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-0.103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(-0.14)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1-point deterioration in self-reported health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1.712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(2.59)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0.300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(0.50)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2-point deterioration in self-reported health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0.894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(0.58)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4.377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(2.73)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Retired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1.549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(1.55)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0.981</a:t>
                      </a:r>
                      <a:r>
                        <a:rPr lang="en-US" sz="1600" baseline="30000"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(1.65)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1+ children emigrated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1.594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(2.30)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0.410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(0.62)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1+ children widowed/separated/divorced/single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3.200</a:t>
                      </a:r>
                      <a:r>
                        <a:rPr lang="en-US" sz="1600" baseline="30000" dirty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(2.37)</a:t>
                      </a:r>
                      <a:endParaRPr lang="en-IE" sz="16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0.453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(0.36)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Constant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-2.788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(-5.44)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-0.979</a:t>
                      </a:r>
                      <a:r>
                        <a:rPr lang="en-US" sz="1600" baseline="30000" dirty="0"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(-2.22)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1038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652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43" marR="505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844824"/>
            <a:ext cx="831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CESD regression for those aged 65 and under – only significant coefficients shown here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Does it matter if the emigrating child is a son or daughter?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3" y="2924943"/>
          <a:ext cx="7344817" cy="2736305"/>
        </p:xfrm>
        <a:graphic>
          <a:graphicData uri="http://schemas.openxmlformats.org/drawingml/2006/table">
            <a:tbl>
              <a:tblPr/>
              <a:tblGrid>
                <a:gridCol w="3906286"/>
                <a:gridCol w="884234"/>
                <a:gridCol w="687427"/>
                <a:gridCol w="884234"/>
                <a:gridCol w="982636"/>
              </a:tblGrid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 err="1">
                          <a:latin typeface="Times New Roman"/>
                          <a:ea typeface="Calibri"/>
                          <a:cs typeface="Times New Roman"/>
                        </a:rPr>
                        <a:t>Coeff</a:t>
                      </a:r>
                      <a:r>
                        <a:rPr lang="en-US" sz="1600" i="1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Child emigrating is male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1.162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(1.33)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0.161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(0.21)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Child emigrating is female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1.940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(2.21)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0.534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(0.59)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1733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1207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1916832"/>
            <a:ext cx="7866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CESD regression – only showing coefficients for emigrant child dummy variables – </a:t>
            </a:r>
          </a:p>
          <a:p>
            <a:r>
              <a:rPr lang="en-IE" dirty="0" smtClean="0"/>
              <a:t>Different point estimates but not statistically significant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Does it matter if the emigrating child was living with the parents at W1?</a:t>
            </a:r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3140966"/>
          <a:ext cx="6696743" cy="2519452"/>
        </p:xfrm>
        <a:graphic>
          <a:graphicData uri="http://schemas.openxmlformats.org/drawingml/2006/table">
            <a:tbl>
              <a:tblPr/>
              <a:tblGrid>
                <a:gridCol w="3561614"/>
                <a:gridCol w="806212"/>
                <a:gridCol w="626772"/>
                <a:gridCol w="806212"/>
                <a:gridCol w="895933"/>
              </a:tblGrid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Women only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Men only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Coeff. 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>
                          <a:latin typeface="Times New Roman"/>
                          <a:ea typeface="Calibri"/>
                          <a:cs typeface="Times New Roman"/>
                        </a:rPr>
                        <a:t>t stat.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Child emigrating was co-resident at w1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1.036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(1.01)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0.571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(0.76)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Child emigrating was NOT co-resident at w1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1.355</a:t>
                      </a:r>
                      <a:r>
                        <a:rPr lang="en-US" sz="1600" baseline="300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(1.91)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0.0217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(0.03)</a:t>
                      </a:r>
                      <a:endParaRPr lang="en-IE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1753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1226</a:t>
                      </a:r>
                      <a:endParaRPr lang="en-IE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589" marR="505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2060848"/>
            <a:ext cx="5250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dirty="0" smtClean="0"/>
              <a:t>CESD regression – no statistically significant difference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Other things we looked at...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Age of emigrating child</a:t>
            </a:r>
          </a:p>
          <a:p>
            <a:r>
              <a:rPr lang="de-DE" dirty="0" smtClean="0"/>
              <a:t>Does the emigrating child have children (ie. grandchildren of our participants)</a:t>
            </a:r>
          </a:p>
          <a:p>
            <a:r>
              <a:rPr lang="de-DE" dirty="0" smtClean="0"/>
              <a:t>Results as expected but no statistically significant differences between estimated coefficients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98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Motivation (1)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Why is the research question of interest?</a:t>
            </a:r>
          </a:p>
          <a:p>
            <a:r>
              <a:rPr lang="en-IE" dirty="0" smtClean="0"/>
              <a:t>From a national (Irish) perspective</a:t>
            </a:r>
          </a:p>
          <a:p>
            <a:pPr lvl="1"/>
            <a:r>
              <a:rPr lang="en-IE" dirty="0" smtClean="0"/>
              <a:t>Emigration is often characterised as a consequence of recession that affects younger people; but maybe there is an effect on older people too</a:t>
            </a:r>
          </a:p>
          <a:p>
            <a:r>
              <a:rPr lang="en-IE" dirty="0" smtClean="0"/>
              <a:t>From an international perspective</a:t>
            </a:r>
          </a:p>
          <a:p>
            <a:pPr lvl="1"/>
            <a:r>
              <a:rPr lang="en-IE" dirty="0" smtClean="0"/>
              <a:t>A growing literature on the impact of migration on the family members left behind (</a:t>
            </a:r>
            <a:r>
              <a:rPr lang="en-IE" dirty="0" err="1" smtClean="0"/>
              <a:t>Antman</a:t>
            </a:r>
            <a:r>
              <a:rPr lang="en-IE" dirty="0" smtClean="0"/>
              <a:t>, 2013)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There appears to be reasonably robust evidence that the emigration of an adult child affects of the mental health of mothers.</a:t>
            </a:r>
          </a:p>
          <a:p>
            <a:r>
              <a:rPr lang="en-IE" dirty="0" smtClean="0"/>
              <a:t>But effect strongest among mothers with a previous history of depression</a:t>
            </a:r>
          </a:p>
          <a:p>
            <a:r>
              <a:rPr lang="en-IE" dirty="0" smtClean="0"/>
              <a:t>This is important in itself but also in terms of how mental health impacts upon physical health</a:t>
            </a:r>
          </a:p>
          <a:p>
            <a:r>
              <a:rPr lang="en-IE" dirty="0" smtClean="0"/>
              <a:t>There might also be impacts on potential emigrants and another dimension to Mincer’s (1978) “tied stayers”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Motivation (2)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are the impacts of migration on the family members left behind?</a:t>
            </a:r>
          </a:p>
          <a:p>
            <a:r>
              <a:rPr lang="en-IE" dirty="0" smtClean="0"/>
              <a:t>On children’s education</a:t>
            </a:r>
          </a:p>
          <a:p>
            <a:r>
              <a:rPr lang="en-IE" dirty="0" smtClean="0"/>
              <a:t>On children’s health</a:t>
            </a:r>
          </a:p>
          <a:p>
            <a:r>
              <a:rPr lang="en-IE" dirty="0" smtClean="0"/>
              <a:t>On spouse’s labour supply</a:t>
            </a:r>
          </a:p>
          <a:p>
            <a:r>
              <a:rPr lang="en-IE" dirty="0" smtClean="0"/>
              <a:t>On parents’ health</a:t>
            </a:r>
          </a:p>
          <a:p>
            <a:r>
              <a:rPr lang="en-IE" dirty="0" smtClean="0"/>
              <a:t>This is where we come in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prstClr val="black"/>
                </a:solidFill>
              </a:rPr>
              <a:t>Data, method and  variables </a:t>
            </a:r>
            <a:r>
              <a:rPr lang="en-IE" dirty="0" smtClean="0">
                <a:solidFill>
                  <a:prstClr val="black"/>
                </a:solidFill>
              </a:rPr>
              <a:t>(1)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IE" sz="3000" dirty="0">
                <a:solidFill>
                  <a:prstClr val="black"/>
                </a:solidFill>
              </a:rPr>
              <a:t>TILDA Wave 1 collected between 2009 and 2011</a:t>
            </a:r>
          </a:p>
          <a:p>
            <a:pPr lvl="0"/>
            <a:r>
              <a:rPr lang="en-IE" sz="3000" dirty="0">
                <a:solidFill>
                  <a:prstClr val="black"/>
                </a:solidFill>
              </a:rPr>
              <a:t>Extensive information collected on 8,500 people aged 50 and over; response rate 62%</a:t>
            </a:r>
          </a:p>
          <a:p>
            <a:pPr lvl="0"/>
            <a:r>
              <a:rPr lang="en-IE" sz="3000" dirty="0">
                <a:solidFill>
                  <a:prstClr val="black"/>
                </a:solidFill>
              </a:rPr>
              <a:t>The data covers economic, social and health </a:t>
            </a:r>
            <a:r>
              <a:rPr lang="en-IE" sz="3000" dirty="0" smtClean="0">
                <a:solidFill>
                  <a:prstClr val="black"/>
                </a:solidFill>
              </a:rPr>
              <a:t>circumstances</a:t>
            </a:r>
          </a:p>
          <a:p>
            <a:pPr lvl="0"/>
            <a:r>
              <a:rPr lang="en-IE" sz="3000" dirty="0" smtClean="0">
                <a:solidFill>
                  <a:prstClr val="black"/>
                </a:solidFill>
              </a:rPr>
              <a:t>Intensive efforts to keep people engaged between Wave 1 and Wave 2: birthday cards, newsletters, certificate of participation</a:t>
            </a:r>
            <a:endParaRPr lang="en-IE" sz="3000" dirty="0">
              <a:solidFill>
                <a:prstClr val="black"/>
              </a:solidFill>
            </a:endParaRPr>
          </a:p>
          <a:p>
            <a:pPr lvl="0"/>
            <a:r>
              <a:rPr lang="en-IE" sz="3000" dirty="0">
                <a:solidFill>
                  <a:prstClr val="black"/>
                </a:solidFill>
              </a:rPr>
              <a:t>TILDA Wave 2 collected in 2012</a:t>
            </a:r>
          </a:p>
          <a:p>
            <a:pPr lvl="0"/>
            <a:r>
              <a:rPr lang="en-IE" sz="3000" dirty="0">
                <a:solidFill>
                  <a:prstClr val="black"/>
                </a:solidFill>
              </a:rPr>
              <a:t>Response rate was 90</a:t>
            </a:r>
            <a:r>
              <a:rPr lang="en-IE" sz="3000" dirty="0" smtClean="0">
                <a:solidFill>
                  <a:prstClr val="black"/>
                </a:solidFill>
              </a:rPr>
              <a:t>% (including an end-of-life interview and proxy interview)</a:t>
            </a:r>
            <a:endParaRPr lang="en-IE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8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Data, method and  variables (2)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smtClean="0"/>
              <a:t>Critically for our purposes, we have measures of mental health for the respondents and we know where their children were living in Waves 1 and 2</a:t>
            </a:r>
          </a:p>
          <a:p>
            <a:r>
              <a:rPr lang="en-IE" dirty="0" smtClean="0"/>
              <a:t>We also know a lot about other changes between Waves 1 and 2 such as bereavement, retirement, onset of illness</a:t>
            </a:r>
          </a:p>
          <a:p>
            <a:r>
              <a:rPr lang="en-IE" dirty="0" smtClean="0"/>
              <a:t>Hence, we can explore whether mental health changed in response to a child’s emigration controlling for other changes over this period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Data, method and  variables (3)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By focusing on changes, we difference away time-invariant </a:t>
            </a:r>
            <a:r>
              <a:rPr lang="en-IE" dirty="0" err="1" smtClean="0"/>
              <a:t>unobservables</a:t>
            </a:r>
            <a:r>
              <a:rPr lang="en-IE" dirty="0" smtClean="0"/>
              <a:t> which may be correlated with both the child’s emigration and parental mental health</a:t>
            </a:r>
          </a:p>
          <a:p>
            <a:r>
              <a:rPr lang="en-IE" dirty="0" smtClean="0"/>
              <a:t>We follow </a:t>
            </a:r>
            <a:r>
              <a:rPr lang="en-IE" dirty="0" err="1" smtClean="0"/>
              <a:t>Lindeboom</a:t>
            </a:r>
            <a:r>
              <a:rPr lang="en-IE" dirty="0" smtClean="0"/>
              <a:t> et al (2003) and Wooldridge and estimate a fixed effects model by differencing the basic equation and applying OLS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Data, method and  variables (4)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Measuring mental health</a:t>
            </a:r>
          </a:p>
          <a:p>
            <a:r>
              <a:rPr lang="en-IE" dirty="0" smtClean="0"/>
              <a:t>Depression</a:t>
            </a:r>
          </a:p>
          <a:p>
            <a:pPr lvl="1"/>
            <a:r>
              <a:rPr lang="en-IE" dirty="0" smtClean="0"/>
              <a:t>CESD is 20-item </a:t>
            </a:r>
            <a:r>
              <a:rPr lang="en-IE" dirty="0" err="1" smtClean="0"/>
              <a:t>Center</a:t>
            </a:r>
            <a:r>
              <a:rPr lang="en-IE" dirty="0" smtClean="0"/>
              <a:t> for Epidemiological Studies Depression Scale. It measures the degree to which respondents have experienced a wide variety of depressive symptoms within the past week. Each of the 20 items is measured on a 4 point scale leading to a min score of 0 and a max score of 60.</a:t>
            </a:r>
          </a:p>
          <a:p>
            <a:pPr lvl="1"/>
            <a:r>
              <a:rPr lang="en-IE" dirty="0" smtClean="0"/>
              <a:t>Self-rated emotional/mental health on a 1 (excellent)-5 (poor) scale</a:t>
            </a:r>
          </a:p>
          <a:p>
            <a:r>
              <a:rPr lang="en-IE" dirty="0" smtClean="0"/>
              <a:t>Loneliness</a:t>
            </a:r>
          </a:p>
          <a:p>
            <a:pPr lvl="1"/>
            <a:r>
              <a:rPr lang="en-IE" dirty="0" smtClean="0"/>
              <a:t>UCLA Loneliness Scale. Cross-sectional score ranges between 0 (not lonely) to 10 (extremely lonely).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sample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We select people who are parents of children aged 16 and over at Wave 1; we exclude parents with children who are younger than 16</a:t>
            </a:r>
          </a:p>
          <a:p>
            <a:r>
              <a:rPr lang="en-IE" dirty="0" smtClean="0"/>
              <a:t>We only look at parents all of whose children were living in Ireland at Wave 1</a:t>
            </a:r>
          </a:p>
          <a:p>
            <a:r>
              <a:rPr lang="en-IE" dirty="0" smtClean="0"/>
              <a:t>This gives a sample of 2,912 parents</a:t>
            </a:r>
          </a:p>
          <a:p>
            <a:r>
              <a:rPr lang="en-IE" dirty="0" smtClean="0"/>
              <a:t>Of this group, 361 had seen a child emigrate between Waves 1 and 2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3141</Words>
  <Application>Microsoft Office PowerPoint</Application>
  <PresentationFormat>On-screen Show (4:3)</PresentationFormat>
  <Paragraphs>977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The Impact of an Adult Child’s Emigration on the Mental Health of Older Parents</vt:lpstr>
      <vt:lpstr>Structure of the talk</vt:lpstr>
      <vt:lpstr>Motivation (1)</vt:lpstr>
      <vt:lpstr>Motivation (2)</vt:lpstr>
      <vt:lpstr>Data, method and  variables (1)</vt:lpstr>
      <vt:lpstr>Data, method and  variables (2)</vt:lpstr>
      <vt:lpstr>Data, method and  variables (3)</vt:lpstr>
      <vt:lpstr>Data, method and  variables (4)</vt:lpstr>
      <vt:lpstr>The sample</vt:lpstr>
      <vt:lpstr>Descriptive Stats – Variables in regressions</vt:lpstr>
      <vt:lpstr>PowerPoint Presentation</vt:lpstr>
      <vt:lpstr>Variables not in regressions</vt:lpstr>
      <vt:lpstr>Descriptives for the children</vt:lpstr>
      <vt:lpstr>Results</vt:lpstr>
      <vt:lpstr>ΔCESD – full sample </vt:lpstr>
      <vt:lpstr>ΔCESD – men and women</vt:lpstr>
      <vt:lpstr>Δ self-rated mental health</vt:lpstr>
      <vt:lpstr>Δ loneliness score</vt:lpstr>
      <vt:lpstr>A potential problem</vt:lpstr>
      <vt:lpstr>ΔCESD – CESD &lt;16 at W1</vt:lpstr>
      <vt:lpstr>Δ self-rated mental health – good or better at W1</vt:lpstr>
      <vt:lpstr>PowerPoint Presentation</vt:lpstr>
      <vt:lpstr>PowerPoint Presentation</vt:lpstr>
      <vt:lpstr>Probit with child emigrate as dependent variable</vt:lpstr>
      <vt:lpstr>And can we take the push to emigrate as being an exogenous shock? </vt:lpstr>
      <vt:lpstr>Does it matter that the emigrants’ parents are younger?</vt:lpstr>
      <vt:lpstr>Does it matter if the emigrating child is a son or daughter?</vt:lpstr>
      <vt:lpstr>Does it matter if the emigrating child was living with the parents at W1?</vt:lpstr>
      <vt:lpstr>Other things we looked at...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an Adult Child’s Emigration on the Mental Health of Older Parents</dc:title>
  <dc:creator>abarrett</dc:creator>
  <cp:lastModifiedBy>ebarron</cp:lastModifiedBy>
  <cp:revision>70</cp:revision>
  <cp:lastPrinted>2014-01-21T10:55:40Z</cp:lastPrinted>
  <dcterms:created xsi:type="dcterms:W3CDTF">2013-11-05T11:31:35Z</dcterms:created>
  <dcterms:modified xsi:type="dcterms:W3CDTF">2014-01-30T14:07:45Z</dcterms:modified>
</cp:coreProperties>
</file>