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57" r:id="rId3"/>
    <p:sldId id="271" r:id="rId4"/>
    <p:sldId id="260" r:id="rId5"/>
    <p:sldId id="262" r:id="rId6"/>
    <p:sldId id="261" r:id="rId7"/>
    <p:sldId id="269" r:id="rId8"/>
    <p:sldId id="263" r:id="rId9"/>
    <p:sldId id="270" r:id="rId10"/>
    <p:sldId id="273" r:id="rId11"/>
    <p:sldId id="265" r:id="rId12"/>
    <p:sldId id="283" r:id="rId13"/>
    <p:sldId id="272" r:id="rId14"/>
    <p:sldId id="290" r:id="rId15"/>
    <p:sldId id="274" r:id="rId16"/>
    <p:sldId id="276" r:id="rId17"/>
    <p:sldId id="280" r:id="rId18"/>
    <p:sldId id="284" r:id="rId19"/>
    <p:sldId id="291" r:id="rId20"/>
    <p:sldId id="278" r:id="rId21"/>
    <p:sldId id="292" r:id="rId22"/>
    <p:sldId id="277" r:id="rId23"/>
    <p:sldId id="281" r:id="rId24"/>
    <p:sldId id="287" r:id="rId25"/>
    <p:sldId id="288" r:id="rId26"/>
    <p:sldId id="289" r:id="rId27"/>
    <p:sldId id="279" r:id="rId28"/>
    <p:sldId id="286" r:id="rId29"/>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5" d="100"/>
          <a:sy n="85" d="100"/>
        </p:scale>
        <p:origin x="-1134"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200" d="100"/>
          <a:sy n="200" d="100"/>
        </p:scale>
        <p:origin x="420" y="590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irishcrisis\talk%20on%20the%20quality%20of%20bank%20assets\calculationsofbankassetvalu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'term structure graph'!$A$1</c:f>
              <c:strCache>
                <c:ptCount val="1"/>
                <c:pt idx="0">
                  <c:v>Risk-Free Long Rates</c:v>
                </c:pt>
              </c:strCache>
            </c:strRef>
          </c:tx>
          <c:marker>
            <c:symbol val="none"/>
          </c:marker>
          <c:val>
            <c:numRef>
              <c:f>'term structure graph'!$A$2:$A$241</c:f>
              <c:numCache>
                <c:formatCode>General</c:formatCode>
                <c:ptCount val="240"/>
                <c:pt idx="0">
                  <c:v>0.25</c:v>
                </c:pt>
                <c:pt idx="1">
                  <c:v>0.25</c:v>
                </c:pt>
                <c:pt idx="2">
                  <c:v>0.25</c:v>
                </c:pt>
                <c:pt idx="3">
                  <c:v>0.24422980000000041</c:v>
                </c:pt>
                <c:pt idx="4">
                  <c:v>0.23993980000000131</c:v>
                </c:pt>
                <c:pt idx="5">
                  <c:v>0.23707300000000003</c:v>
                </c:pt>
                <c:pt idx="6">
                  <c:v>0.23557400000000001</c:v>
                </c:pt>
                <c:pt idx="7">
                  <c:v>0.23538890000000001</c:v>
                </c:pt>
                <c:pt idx="8">
                  <c:v>0.23646570000000044</c:v>
                </c:pt>
                <c:pt idx="9">
                  <c:v>0.23875350000000001</c:v>
                </c:pt>
                <c:pt idx="10">
                  <c:v>0.24220350000000004</c:v>
                </c:pt>
                <c:pt idx="11">
                  <c:v>0.24676770000000131</c:v>
                </c:pt>
                <c:pt idx="12">
                  <c:v>0.25240010000000002</c:v>
                </c:pt>
                <c:pt idx="13">
                  <c:v>0.2590557</c:v>
                </c:pt>
                <c:pt idx="14">
                  <c:v>0.26669109999999996</c:v>
                </c:pt>
                <c:pt idx="15">
                  <c:v>0.27526420000000001</c:v>
                </c:pt>
                <c:pt idx="16">
                  <c:v>0.28473389999999998</c:v>
                </c:pt>
                <c:pt idx="17">
                  <c:v>0.2950607000000024</c:v>
                </c:pt>
                <c:pt idx="18">
                  <c:v>0.30620610000000031</c:v>
                </c:pt>
                <c:pt idx="19">
                  <c:v>0.31813290000000038</c:v>
                </c:pt>
                <c:pt idx="20">
                  <c:v>0.33080510000000274</c:v>
                </c:pt>
                <c:pt idx="21">
                  <c:v>0.34418760000000032</c:v>
                </c:pt>
                <c:pt idx="22">
                  <c:v>0.35824650000000002</c:v>
                </c:pt>
                <c:pt idx="23">
                  <c:v>0.37294910000000031</c:v>
                </c:pt>
                <c:pt idx="24">
                  <c:v>0.38826350000000032</c:v>
                </c:pt>
                <c:pt idx="25">
                  <c:v>0.40415900000000005</c:v>
                </c:pt>
                <c:pt idx="26">
                  <c:v>0.42060580000000031</c:v>
                </c:pt>
                <c:pt idx="27">
                  <c:v>0.43757500000000032</c:v>
                </c:pt>
                <c:pt idx="28">
                  <c:v>0.45503870000000002</c:v>
                </c:pt>
                <c:pt idx="29">
                  <c:v>0.47296980000000038</c:v>
                </c:pt>
                <c:pt idx="30">
                  <c:v>0.49134220000000239</c:v>
                </c:pt>
                <c:pt idx="31">
                  <c:v>0.51013069999999949</c:v>
                </c:pt>
                <c:pt idx="32">
                  <c:v>0.52931069999999958</c:v>
                </c:pt>
                <c:pt idx="33">
                  <c:v>0.54885850000000003</c:v>
                </c:pt>
                <c:pt idx="34">
                  <c:v>0.56875130000000063</c:v>
                </c:pt>
                <c:pt idx="35">
                  <c:v>0.58896699999999302</c:v>
                </c:pt>
                <c:pt idx="36">
                  <c:v>0.60948409999999997</c:v>
                </c:pt>
                <c:pt idx="37">
                  <c:v>0.63028210000000007</c:v>
                </c:pt>
                <c:pt idx="38">
                  <c:v>0.6513408000000056</c:v>
                </c:pt>
                <c:pt idx="39">
                  <c:v>0.67264110000000799</c:v>
                </c:pt>
                <c:pt idx="40">
                  <c:v>0.69416440000000001</c:v>
                </c:pt>
                <c:pt idx="41">
                  <c:v>0.71589250000000004</c:v>
                </c:pt>
                <c:pt idx="42">
                  <c:v>0.73780830000000064</c:v>
                </c:pt>
                <c:pt idx="43">
                  <c:v>0.75989490000000548</c:v>
                </c:pt>
                <c:pt idx="44">
                  <c:v>0.78213609999999956</c:v>
                </c:pt>
                <c:pt idx="45">
                  <c:v>0.80451639999999347</c:v>
                </c:pt>
                <c:pt idx="46">
                  <c:v>0.82702080000000433</c:v>
                </c:pt>
                <c:pt idx="47">
                  <c:v>0.84963470000000063</c:v>
                </c:pt>
                <c:pt idx="48">
                  <c:v>0.87234420000000479</c:v>
                </c:pt>
                <c:pt idx="49">
                  <c:v>0.89513589999999998</c:v>
                </c:pt>
                <c:pt idx="50">
                  <c:v>0.9179967</c:v>
                </c:pt>
                <c:pt idx="51">
                  <c:v>0.94091409999999998</c:v>
                </c:pt>
                <c:pt idx="52">
                  <c:v>0.96387630000000002</c:v>
                </c:pt>
                <c:pt idx="53">
                  <c:v>0.98687160000000063</c:v>
                </c:pt>
                <c:pt idx="54">
                  <c:v>1.0098889</c:v>
                </c:pt>
                <c:pt idx="55">
                  <c:v>1.0329174999999999</c:v>
                </c:pt>
                <c:pt idx="56">
                  <c:v>1.0559471</c:v>
                </c:pt>
                <c:pt idx="57">
                  <c:v>1.0789678999999999</c:v>
                </c:pt>
                <c:pt idx="58">
                  <c:v>1.1019703999999906</c:v>
                </c:pt>
                <c:pt idx="59">
                  <c:v>1.1249454000000001</c:v>
                </c:pt>
                <c:pt idx="60">
                  <c:v>1.1478839999999999</c:v>
                </c:pt>
                <c:pt idx="61">
                  <c:v>1.170779</c:v>
                </c:pt>
                <c:pt idx="62">
                  <c:v>1.1936199999999999</c:v>
                </c:pt>
                <c:pt idx="63">
                  <c:v>1.216402</c:v>
                </c:pt>
                <c:pt idx="64">
                  <c:v>1.2391159999999999</c:v>
                </c:pt>
                <c:pt idx="65">
                  <c:v>1.261755</c:v>
                </c:pt>
                <c:pt idx="66">
                  <c:v>1.284313</c:v>
                </c:pt>
                <c:pt idx="67">
                  <c:v>1.306783</c:v>
                </c:pt>
                <c:pt idx="68">
                  <c:v>1.329159</c:v>
                </c:pt>
                <c:pt idx="69">
                  <c:v>1.3514349999999915</c:v>
                </c:pt>
                <c:pt idx="70">
                  <c:v>1.3736059999999999</c:v>
                </c:pt>
                <c:pt idx="71">
                  <c:v>1.3956649999999915</c:v>
                </c:pt>
                <c:pt idx="72">
                  <c:v>1.4176089999999906</c:v>
                </c:pt>
                <c:pt idx="73">
                  <c:v>1.4394319999999876</c:v>
                </c:pt>
                <c:pt idx="74">
                  <c:v>1.4611299999999876</c:v>
                </c:pt>
                <c:pt idx="75">
                  <c:v>1.4826979999999998</c:v>
                </c:pt>
                <c:pt idx="76">
                  <c:v>1.5041309999999999</c:v>
                </c:pt>
                <c:pt idx="77">
                  <c:v>1.5254279999999998</c:v>
                </c:pt>
                <c:pt idx="78">
                  <c:v>1.5465820000000001</c:v>
                </c:pt>
                <c:pt idx="79">
                  <c:v>1.5675909999999915</c:v>
                </c:pt>
                <c:pt idx="80">
                  <c:v>1.5884520000000086</c:v>
                </c:pt>
                <c:pt idx="81">
                  <c:v>1.609162</c:v>
                </c:pt>
                <c:pt idx="82">
                  <c:v>1.6297159999999999</c:v>
                </c:pt>
                <c:pt idx="83">
                  <c:v>1.6501140000000001</c:v>
                </c:pt>
                <c:pt idx="84">
                  <c:v>1.6703520000000107</c:v>
                </c:pt>
                <c:pt idx="85">
                  <c:v>1.6904270000000001</c:v>
                </c:pt>
                <c:pt idx="86">
                  <c:v>1.7103379999999999</c:v>
                </c:pt>
                <c:pt idx="87">
                  <c:v>1.7300820000000001</c:v>
                </c:pt>
                <c:pt idx="88">
                  <c:v>1.749657</c:v>
                </c:pt>
                <c:pt idx="89">
                  <c:v>1.7690619999999906</c:v>
                </c:pt>
                <c:pt idx="90">
                  <c:v>1.7882939999999998</c:v>
                </c:pt>
                <c:pt idx="91">
                  <c:v>1.807353</c:v>
                </c:pt>
                <c:pt idx="92">
                  <c:v>1.8262370000000001</c:v>
                </c:pt>
                <c:pt idx="93">
                  <c:v>1.8449439999999999</c:v>
                </c:pt>
                <c:pt idx="94">
                  <c:v>1.8634739999999999</c:v>
                </c:pt>
                <c:pt idx="95">
                  <c:v>1.8818239999999915</c:v>
                </c:pt>
                <c:pt idx="96">
                  <c:v>1.8999959999999998</c:v>
                </c:pt>
                <c:pt idx="97">
                  <c:v>1.917986</c:v>
                </c:pt>
                <c:pt idx="98">
                  <c:v>1.9357959999999999</c:v>
                </c:pt>
                <c:pt idx="99">
                  <c:v>1.9534239999999998</c:v>
                </c:pt>
                <c:pt idx="100">
                  <c:v>1.970869</c:v>
                </c:pt>
                <c:pt idx="101">
                  <c:v>1.9881320000000093</c:v>
                </c:pt>
                <c:pt idx="102">
                  <c:v>2.0052119999999998</c:v>
                </c:pt>
                <c:pt idx="103">
                  <c:v>2.0221079999999998</c:v>
                </c:pt>
                <c:pt idx="104">
                  <c:v>2.038821</c:v>
                </c:pt>
                <c:pt idx="105">
                  <c:v>2.0553499999999967</c:v>
                </c:pt>
                <c:pt idx="106">
                  <c:v>2.0716949999999987</c:v>
                </c:pt>
                <c:pt idx="107">
                  <c:v>2.0878570000000001</c:v>
                </c:pt>
                <c:pt idx="108">
                  <c:v>2.1038360000000011</c:v>
                </c:pt>
                <c:pt idx="109">
                  <c:v>2.119631</c:v>
                </c:pt>
                <c:pt idx="110">
                  <c:v>2.1352429999999747</c:v>
                </c:pt>
                <c:pt idx="111">
                  <c:v>2.1506729999999967</c:v>
                </c:pt>
                <c:pt idx="112">
                  <c:v>2.1659199999999998</c:v>
                </c:pt>
                <c:pt idx="113">
                  <c:v>2.1809859999999999</c:v>
                </c:pt>
                <c:pt idx="114">
                  <c:v>2.1958699999999967</c:v>
                </c:pt>
                <c:pt idx="115">
                  <c:v>2.2105739999999998</c:v>
                </c:pt>
                <c:pt idx="116">
                  <c:v>2.2250969999999999</c:v>
                </c:pt>
                <c:pt idx="117">
                  <c:v>2.2394409999999967</c:v>
                </c:pt>
                <c:pt idx="118">
                  <c:v>2.253606</c:v>
                </c:pt>
                <c:pt idx="119">
                  <c:v>2.2675940000000319</c:v>
                </c:pt>
                <c:pt idx="120">
                  <c:v>2.2814040000000002</c:v>
                </c:pt>
                <c:pt idx="121">
                  <c:v>2.2950379999999999</c:v>
                </c:pt>
                <c:pt idx="122">
                  <c:v>2.3084959999999977</c:v>
                </c:pt>
                <c:pt idx="123">
                  <c:v>2.3217789999999967</c:v>
                </c:pt>
                <c:pt idx="124">
                  <c:v>2.3348889999999747</c:v>
                </c:pt>
                <c:pt idx="125">
                  <c:v>2.3478270000000001</c:v>
                </c:pt>
                <c:pt idx="126">
                  <c:v>2.3605930000000002</c:v>
                </c:pt>
                <c:pt idx="127">
                  <c:v>2.3731879999999999</c:v>
                </c:pt>
                <c:pt idx="128">
                  <c:v>2.3856129999999967</c:v>
                </c:pt>
                <c:pt idx="129">
                  <c:v>2.3978699999999815</c:v>
                </c:pt>
                <c:pt idx="130">
                  <c:v>2.4099599999999977</c:v>
                </c:pt>
                <c:pt idx="131">
                  <c:v>2.4218839999999977</c:v>
                </c:pt>
                <c:pt idx="132">
                  <c:v>2.4336419999999968</c:v>
                </c:pt>
                <c:pt idx="133">
                  <c:v>2.4452370000000001</c:v>
                </c:pt>
                <c:pt idx="134">
                  <c:v>2.4566689999999651</c:v>
                </c:pt>
                <c:pt idx="135">
                  <c:v>2.46794</c:v>
                </c:pt>
                <c:pt idx="136">
                  <c:v>2.4790509999999766</c:v>
                </c:pt>
                <c:pt idx="137">
                  <c:v>2.4900019999999987</c:v>
                </c:pt>
                <c:pt idx="138">
                  <c:v>2.5007960000000002</c:v>
                </c:pt>
                <c:pt idx="139">
                  <c:v>2.5114339999999977</c:v>
                </c:pt>
                <c:pt idx="140">
                  <c:v>2.5219170000000002</c:v>
                </c:pt>
                <c:pt idx="141">
                  <c:v>2.5322459999999651</c:v>
                </c:pt>
                <c:pt idx="142">
                  <c:v>2.5424229999999977</c:v>
                </c:pt>
                <c:pt idx="143">
                  <c:v>2.5524479999999761</c:v>
                </c:pt>
                <c:pt idx="144">
                  <c:v>2.5623239999999998</c:v>
                </c:pt>
                <c:pt idx="145">
                  <c:v>2.5720519999999967</c:v>
                </c:pt>
                <c:pt idx="146">
                  <c:v>2.5816319999999999</c:v>
                </c:pt>
                <c:pt idx="147">
                  <c:v>2.5910669999999967</c:v>
                </c:pt>
                <c:pt idx="148">
                  <c:v>2.6003579999999999</c:v>
                </c:pt>
                <c:pt idx="149">
                  <c:v>2.6095060000000001</c:v>
                </c:pt>
                <c:pt idx="150">
                  <c:v>2.618512</c:v>
                </c:pt>
                <c:pt idx="151">
                  <c:v>2.6273789999999999</c:v>
                </c:pt>
                <c:pt idx="152">
                  <c:v>2.6361059999999967</c:v>
                </c:pt>
                <c:pt idx="153">
                  <c:v>2.6446960000000002</c:v>
                </c:pt>
                <c:pt idx="154">
                  <c:v>2.6531509999999998</c:v>
                </c:pt>
                <c:pt idx="155">
                  <c:v>2.6614710000000001</c:v>
                </c:pt>
                <c:pt idx="156">
                  <c:v>2.6696569999999977</c:v>
                </c:pt>
                <c:pt idx="157">
                  <c:v>2.6777120000000001</c:v>
                </c:pt>
                <c:pt idx="158">
                  <c:v>2.6856369999999998</c:v>
                </c:pt>
                <c:pt idx="159">
                  <c:v>2.693432</c:v>
                </c:pt>
                <c:pt idx="160">
                  <c:v>2.7010999999999998</c:v>
                </c:pt>
                <c:pt idx="161">
                  <c:v>2.7086419999999998</c:v>
                </c:pt>
                <c:pt idx="162">
                  <c:v>2.7160589999999747</c:v>
                </c:pt>
                <c:pt idx="163">
                  <c:v>2.7233529999999999</c:v>
                </c:pt>
                <c:pt idx="164">
                  <c:v>2.7305250000000001</c:v>
                </c:pt>
                <c:pt idx="165">
                  <c:v>2.7375760000000002</c:v>
                </c:pt>
                <c:pt idx="166">
                  <c:v>2.7445080000000002</c:v>
                </c:pt>
                <c:pt idx="167">
                  <c:v>2.7513209999999999</c:v>
                </c:pt>
                <c:pt idx="168">
                  <c:v>2.758019</c:v>
                </c:pt>
                <c:pt idx="169">
                  <c:v>2.7646009999999999</c:v>
                </c:pt>
                <c:pt idx="170">
                  <c:v>2.7710689999999967</c:v>
                </c:pt>
                <c:pt idx="171">
                  <c:v>2.7774239999999999</c:v>
                </c:pt>
                <c:pt idx="172">
                  <c:v>2.7836690000000002</c:v>
                </c:pt>
                <c:pt idx="173">
                  <c:v>2.7898040000000002</c:v>
                </c:pt>
                <c:pt idx="174">
                  <c:v>2.79583</c:v>
                </c:pt>
                <c:pt idx="175">
                  <c:v>2.8017489999999765</c:v>
                </c:pt>
                <c:pt idx="176">
                  <c:v>2.8075619999999999</c:v>
                </c:pt>
                <c:pt idx="177">
                  <c:v>2.8132699999999797</c:v>
                </c:pt>
                <c:pt idx="178">
                  <c:v>2.8188759999999724</c:v>
                </c:pt>
                <c:pt idx="179">
                  <c:v>2.824379</c:v>
                </c:pt>
                <c:pt idx="180">
                  <c:v>2.8297810000000001</c:v>
                </c:pt>
                <c:pt idx="181">
                  <c:v>2.8350839999999797</c:v>
                </c:pt>
                <c:pt idx="182">
                  <c:v>2.8402889999999967</c:v>
                </c:pt>
                <c:pt idx="183">
                  <c:v>2.8453970000000002</c:v>
                </c:pt>
                <c:pt idx="184">
                  <c:v>2.8504089999999742</c:v>
                </c:pt>
                <c:pt idx="185">
                  <c:v>2.8553269999999977</c:v>
                </c:pt>
                <c:pt idx="186">
                  <c:v>2.8601510000000001</c:v>
                </c:pt>
                <c:pt idx="187">
                  <c:v>2.864884</c:v>
                </c:pt>
                <c:pt idx="188">
                  <c:v>2.8695249999999999</c:v>
                </c:pt>
                <c:pt idx="189">
                  <c:v>2.8740769999999967</c:v>
                </c:pt>
                <c:pt idx="190">
                  <c:v>2.8785409999999967</c:v>
                </c:pt>
                <c:pt idx="191">
                  <c:v>2.882917</c:v>
                </c:pt>
                <c:pt idx="192">
                  <c:v>2.8872079999999998</c:v>
                </c:pt>
                <c:pt idx="193">
                  <c:v>2.8914129999999756</c:v>
                </c:pt>
                <c:pt idx="194">
                  <c:v>2.8955340000000001</c:v>
                </c:pt>
                <c:pt idx="195">
                  <c:v>2.8995729999999815</c:v>
                </c:pt>
                <c:pt idx="196">
                  <c:v>2.9035310000000218</c:v>
                </c:pt>
                <c:pt idx="197">
                  <c:v>2.9074079999999998</c:v>
                </c:pt>
                <c:pt idx="198">
                  <c:v>2.9112049999999967</c:v>
                </c:pt>
                <c:pt idx="199">
                  <c:v>2.9149249999999998</c:v>
                </c:pt>
                <c:pt idx="200">
                  <c:v>2.9185669999999977</c:v>
                </c:pt>
                <c:pt idx="201">
                  <c:v>2.9221330000000001</c:v>
                </c:pt>
                <c:pt idx="202">
                  <c:v>2.9256249999999997</c:v>
                </c:pt>
                <c:pt idx="203">
                  <c:v>2.9290419999999977</c:v>
                </c:pt>
                <c:pt idx="204">
                  <c:v>2.9323869999999967</c:v>
                </c:pt>
                <c:pt idx="205">
                  <c:v>2.9356599999999724</c:v>
                </c:pt>
                <c:pt idx="206">
                  <c:v>2.9388619999999968</c:v>
                </c:pt>
                <c:pt idx="207">
                  <c:v>2.9419940000000002</c:v>
                </c:pt>
                <c:pt idx="208">
                  <c:v>2.9450569999999967</c:v>
                </c:pt>
                <c:pt idx="209">
                  <c:v>2.9480529999999967</c:v>
                </c:pt>
                <c:pt idx="210">
                  <c:v>2.9509819999999998</c:v>
                </c:pt>
                <c:pt idx="211">
                  <c:v>2.9538449999999967</c:v>
                </c:pt>
                <c:pt idx="212">
                  <c:v>2.9566429999999606</c:v>
                </c:pt>
                <c:pt idx="213">
                  <c:v>2.9593769999999977</c:v>
                </c:pt>
                <c:pt idx="214">
                  <c:v>2.9620479999999967</c:v>
                </c:pt>
                <c:pt idx="215">
                  <c:v>2.9646579999999987</c:v>
                </c:pt>
                <c:pt idx="216">
                  <c:v>2.967206</c:v>
                </c:pt>
                <c:pt idx="217">
                  <c:v>2.9696940000000001</c:v>
                </c:pt>
                <c:pt idx="218">
                  <c:v>2.9721219999999997</c:v>
                </c:pt>
                <c:pt idx="219">
                  <c:v>2.9744919999999997</c:v>
                </c:pt>
                <c:pt idx="220">
                  <c:v>2.9768049999999788</c:v>
                </c:pt>
                <c:pt idx="221">
                  <c:v>2.9790609999999815</c:v>
                </c:pt>
                <c:pt idx="222">
                  <c:v>2.9812609999999977</c:v>
                </c:pt>
                <c:pt idx="223">
                  <c:v>2.9834070000000001</c:v>
                </c:pt>
                <c:pt idx="224">
                  <c:v>2.9854979999999998</c:v>
                </c:pt>
                <c:pt idx="225">
                  <c:v>2.9875360000000195</c:v>
                </c:pt>
                <c:pt idx="226">
                  <c:v>2.9895209999999999</c:v>
                </c:pt>
                <c:pt idx="227">
                  <c:v>2.9914549999999807</c:v>
                </c:pt>
                <c:pt idx="228">
                  <c:v>2.9933380000000001</c:v>
                </c:pt>
                <c:pt idx="229">
                  <c:v>2.995171</c:v>
                </c:pt>
                <c:pt idx="230">
                  <c:v>2.9969539999999766</c:v>
                </c:pt>
                <c:pt idx="231">
                  <c:v>2.9986899999999967</c:v>
                </c:pt>
                <c:pt idx="232">
                  <c:v>3.0003769999999998</c:v>
                </c:pt>
                <c:pt idx="233">
                  <c:v>3.0020179999999987</c:v>
                </c:pt>
                <c:pt idx="234">
                  <c:v>3.0036119999999999</c:v>
                </c:pt>
                <c:pt idx="235">
                  <c:v>3.0051610000000002</c:v>
                </c:pt>
                <c:pt idx="236">
                  <c:v>3.0066649999999977</c:v>
                </c:pt>
                <c:pt idx="237">
                  <c:v>3.0081250000000002</c:v>
                </c:pt>
                <c:pt idx="238">
                  <c:v>3.009541</c:v>
                </c:pt>
                <c:pt idx="239">
                  <c:v>3.0109149999999998</c:v>
                </c:pt>
              </c:numCache>
            </c:numRef>
          </c:val>
          <c:smooth val="0"/>
        </c:ser>
        <c:ser>
          <c:idx val="1"/>
          <c:order val="1"/>
          <c:tx>
            <c:strRef>
              <c:f>'term structure graph'!$B$1</c:f>
              <c:strCache>
                <c:ptCount val="1"/>
                <c:pt idx="0">
                  <c:v>Forecast One-month Rates</c:v>
                </c:pt>
              </c:strCache>
            </c:strRef>
          </c:tx>
          <c:marker>
            <c:symbol val="none"/>
          </c:marker>
          <c:val>
            <c:numRef>
              <c:f>'term structure graph'!$B$2:$B$241</c:f>
              <c:numCache>
                <c:formatCode>General</c:formatCode>
                <c:ptCount val="240"/>
                <c:pt idx="0">
                  <c:v>0.25</c:v>
                </c:pt>
                <c:pt idx="1">
                  <c:v>0.24999999999997438</c:v>
                </c:pt>
                <c:pt idx="2">
                  <c:v>0.25000000000023875</c:v>
                </c:pt>
                <c:pt idx="3">
                  <c:v>0.22692119265426144</c:v>
                </c:pt>
                <c:pt idx="4">
                  <c:v>0.22278163584772542</c:v>
                </c:pt>
                <c:pt idx="5">
                  <c:v>0.222740229783569</c:v>
                </c:pt>
                <c:pt idx="6">
                  <c:v>0.22658047074228804</c:v>
                </c:pt>
                <c:pt idx="7">
                  <c:v>0.23409320957110849</c:v>
                </c:pt>
                <c:pt idx="8">
                  <c:v>0.24508051644935858</c:v>
                </c:pt>
                <c:pt idx="9">
                  <c:v>0.25934604989943388</c:v>
                </c:pt>
                <c:pt idx="10">
                  <c:v>0.27671003145683926</c:v>
                </c:pt>
                <c:pt idx="11">
                  <c:v>0.29698761793009276</c:v>
                </c:pt>
                <c:pt idx="12">
                  <c:v>0.32001358883931053</c:v>
                </c:pt>
                <c:pt idx="13">
                  <c:v>0.34561871947289813</c:v>
                </c:pt>
                <c:pt idx="14">
                  <c:v>0.37364777628410517</c:v>
                </c:pt>
                <c:pt idx="15">
                  <c:v>0.40394869817097739</c:v>
                </c:pt>
                <c:pt idx="16">
                  <c:v>0.43637078095819848</c:v>
                </c:pt>
                <c:pt idx="17">
                  <c:v>0.47077908960837522</c:v>
                </c:pt>
                <c:pt idx="18">
                  <c:v>0.5070352246138895</c:v>
                </c:pt>
                <c:pt idx="19">
                  <c:v>0.54501173952414861</c:v>
                </c:pt>
                <c:pt idx="20">
                  <c:v>0.58458552742970349</c:v>
                </c:pt>
                <c:pt idx="21">
                  <c:v>0.62563280377814701</c:v>
                </c:pt>
                <c:pt idx="22">
                  <c:v>0.6680411351024893</c:v>
                </c:pt>
                <c:pt idx="23">
                  <c:v>0.71170402883142803</c:v>
                </c:pt>
                <c:pt idx="24">
                  <c:v>0.75651089890202949</c:v>
                </c:pt>
                <c:pt idx="25">
                  <c:v>0.80236552863961452</c:v>
                </c:pt>
                <c:pt idx="26">
                  <c:v>0.84916951554865361</c:v>
                </c:pt>
                <c:pt idx="27">
                  <c:v>0.89682889525999365</c:v>
                </c:pt>
                <c:pt idx="28">
                  <c:v>0.94525705899173307</c:v>
                </c:pt>
                <c:pt idx="29">
                  <c:v>0.99436631777229179</c:v>
                </c:pt>
                <c:pt idx="30">
                  <c:v>1.0440791608509421</c:v>
                </c:pt>
                <c:pt idx="31">
                  <c:v>1.0943198194568111</c:v>
                </c:pt>
                <c:pt idx="32">
                  <c:v>1.1450070240782653</c:v>
                </c:pt>
                <c:pt idx="33">
                  <c:v>1.1960727160283164</c:v>
                </c:pt>
                <c:pt idx="34">
                  <c:v>1.2474533063819626</c:v>
                </c:pt>
                <c:pt idx="35">
                  <c:v>1.2990824309427969</c:v>
                </c:pt>
                <c:pt idx="36">
                  <c:v>1.3508934649269038</c:v>
                </c:pt>
                <c:pt idx="37">
                  <c:v>1.4028380641636362</c:v>
                </c:pt>
                <c:pt idx="38">
                  <c:v>1.454845366263902</c:v>
                </c:pt>
                <c:pt idx="39">
                  <c:v>1.50687822400728</c:v>
                </c:pt>
                <c:pt idx="40">
                  <c:v>1.5588801979023126</c:v>
                </c:pt>
                <c:pt idx="41">
                  <c:v>1.6107930865013831</c:v>
                </c:pt>
                <c:pt idx="42">
                  <c:v>1.6625910354811646</c:v>
                </c:pt>
                <c:pt idx="43">
                  <c:v>1.714213751438898</c:v>
                </c:pt>
                <c:pt idx="44">
                  <c:v>1.7656246224929282</c:v>
                </c:pt>
                <c:pt idx="45">
                  <c:v>1.8167905470313217</c:v>
                </c:pt>
                <c:pt idx="46">
                  <c:v>1.8676724413979606</c:v>
                </c:pt>
                <c:pt idx="47">
                  <c:v>1.9182288718023965</c:v>
                </c:pt>
                <c:pt idx="48">
                  <c:v>1.9684352590990659</c:v>
                </c:pt>
                <c:pt idx="49">
                  <c:v>2.0182604400304838</c:v>
                </c:pt>
                <c:pt idx="50">
                  <c:v>2.0676654469215192</c:v>
                </c:pt>
                <c:pt idx="51">
                  <c:v>2.1166285892472567</c:v>
                </c:pt>
                <c:pt idx="52">
                  <c:v>2.1651365676344949</c:v>
                </c:pt>
                <c:pt idx="53">
                  <c:v>2.2131468307918571</c:v>
                </c:pt>
                <c:pt idx="54">
                  <c:v>2.2606451521199222</c:v>
                </c:pt>
                <c:pt idx="55">
                  <c:v>2.3076090009156669</c:v>
                </c:pt>
                <c:pt idx="56">
                  <c:v>2.3540178660642397</c:v>
                </c:pt>
                <c:pt idx="57">
                  <c:v>2.399859134220927</c:v>
                </c:pt>
                <c:pt idx="58">
                  <c:v>2.4451107698747698</c:v>
                </c:pt>
                <c:pt idx="59">
                  <c:v>2.4897522535679792</c:v>
                </c:pt>
                <c:pt idx="60">
                  <c:v>2.5337645838207972</c:v>
                </c:pt>
                <c:pt idx="61">
                  <c:v>2.5772182855759995</c:v>
                </c:pt>
                <c:pt idx="62">
                  <c:v>2.6198795002020159</c:v>
                </c:pt>
                <c:pt idx="63">
                  <c:v>2.6620562881918941</c:v>
                </c:pt>
                <c:pt idx="64">
                  <c:v>2.7034644288776306</c:v>
                </c:pt>
                <c:pt idx="65">
                  <c:v>2.7442010766567355</c:v>
                </c:pt>
                <c:pt idx="66">
                  <c:v>2.7843055978779341</c:v>
                </c:pt>
                <c:pt idx="67">
                  <c:v>2.8236844233143321</c:v>
                </c:pt>
                <c:pt idx="68">
                  <c:v>2.8623789663632562</c:v>
                </c:pt>
                <c:pt idx="69">
                  <c:v>2.9003646730837187</c:v>
                </c:pt>
                <c:pt idx="70">
                  <c:v>2.9376890850400184</c:v>
                </c:pt>
                <c:pt idx="71">
                  <c:v>2.974185484013113</c:v>
                </c:pt>
                <c:pt idx="72">
                  <c:v>3.0101218281666648</c:v>
                </c:pt>
                <c:pt idx="73">
                  <c:v>3.0452602820778782</c:v>
                </c:pt>
                <c:pt idx="74">
                  <c:v>3.0797286939234327</c:v>
                </c:pt>
                <c:pt idx="75">
                  <c:v>3.1134334513535982</c:v>
                </c:pt>
                <c:pt idx="76">
                  <c:v>3.1463540932276102</c:v>
                </c:pt>
                <c:pt idx="77">
                  <c:v>3.1787872446600303</c:v>
                </c:pt>
                <c:pt idx="78">
                  <c:v>3.2102469795413087</c:v>
                </c:pt>
                <c:pt idx="79">
                  <c:v>3.2411113008494326</c:v>
                </c:pt>
                <c:pt idx="80">
                  <c:v>3.2712896431924792</c:v>
                </c:pt>
                <c:pt idx="81">
                  <c:v>3.3007697167964802</c:v>
                </c:pt>
                <c:pt idx="82">
                  <c:v>3.3293704613186925</c:v>
                </c:pt>
                <c:pt idx="83">
                  <c:v>3.3574985172606153</c:v>
                </c:pt>
                <c:pt idx="84">
                  <c:v>3.3848080836572567</c:v>
                </c:pt>
                <c:pt idx="85">
                  <c:v>3.4113702849376981</c:v>
                </c:pt>
                <c:pt idx="86">
                  <c:v>3.437349819320934</c:v>
                </c:pt>
                <c:pt idx="87">
                  <c:v>3.4625635696797548</c:v>
                </c:pt>
                <c:pt idx="88">
                  <c:v>3.4870898139642827</c:v>
                </c:pt>
                <c:pt idx="89">
                  <c:v>3.5110119216691587</c:v>
                </c:pt>
                <c:pt idx="90">
                  <c:v>3.5341406680332144</c:v>
                </c:pt>
                <c:pt idx="91">
                  <c:v>3.5567445777953792</c:v>
                </c:pt>
                <c:pt idx="92">
                  <c:v>3.5786344181121699</c:v>
                </c:pt>
                <c:pt idx="93">
                  <c:v>3.5998020449903971</c:v>
                </c:pt>
                <c:pt idx="94">
                  <c:v>3.6204325994516182</c:v>
                </c:pt>
                <c:pt idx="95">
                  <c:v>3.6402330929245852</c:v>
                </c:pt>
                <c:pt idx="96">
                  <c:v>3.6596847243152153</c:v>
                </c:pt>
                <c:pt idx="97">
                  <c:v>3.6781974363349752</c:v>
                </c:pt>
                <c:pt idx="98">
                  <c:v>3.6963592761493982</c:v>
                </c:pt>
                <c:pt idx="99">
                  <c:v>3.7137714405794693</c:v>
                </c:pt>
                <c:pt idx="100">
                  <c:v>3.7305285787706612</c:v>
                </c:pt>
                <c:pt idx="101">
                  <c:v>3.7468341711985431</c:v>
                </c:pt>
                <c:pt idx="102">
                  <c:v>3.7624827309965081</c:v>
                </c:pt>
                <c:pt idx="103">
                  <c:v>3.7774702312441732</c:v>
                </c:pt>
                <c:pt idx="104">
                  <c:v>3.7920062596399142</c:v>
                </c:pt>
                <c:pt idx="105">
                  <c:v>3.8058792507101424</c:v>
                </c:pt>
                <c:pt idx="106">
                  <c:v>3.8191940265548827</c:v>
                </c:pt>
                <c:pt idx="107">
                  <c:v>3.8320604687938244</c:v>
                </c:pt>
                <c:pt idx="108">
                  <c:v>3.84437179818182</c:v>
                </c:pt>
                <c:pt idx="109">
                  <c:v>3.8560161872306407</c:v>
                </c:pt>
                <c:pt idx="110">
                  <c:v>3.8672154118843061</c:v>
                </c:pt>
                <c:pt idx="111">
                  <c:v>3.8779735585194652</c:v>
                </c:pt>
                <c:pt idx="112">
                  <c:v>3.888064905009303</c:v>
                </c:pt>
                <c:pt idx="113">
                  <c:v>3.8978332230147337</c:v>
                </c:pt>
                <c:pt idx="114">
                  <c:v>3.9069358586319556</c:v>
                </c:pt>
                <c:pt idx="115">
                  <c:v>3.9157226516840948</c:v>
                </c:pt>
                <c:pt idx="116">
                  <c:v>3.9238448923184732</c:v>
                </c:pt>
                <c:pt idx="117">
                  <c:v>3.9316584828229737</c:v>
                </c:pt>
                <c:pt idx="118">
                  <c:v>3.9389296240561738</c:v>
                </c:pt>
                <c:pt idx="119">
                  <c:v>3.9459023293373807</c:v>
                </c:pt>
                <c:pt idx="120">
                  <c:v>3.9522157911661777</c:v>
                </c:pt>
                <c:pt idx="121">
                  <c:v>3.9582380186032187</c:v>
                </c:pt>
                <c:pt idx="122">
                  <c:v>3.963727153903851</c:v>
                </c:pt>
                <c:pt idx="123">
                  <c:v>3.9688092774002648</c:v>
                </c:pt>
                <c:pt idx="124">
                  <c:v>3.9736154947574978</c:v>
                </c:pt>
                <c:pt idx="125">
                  <c:v>3.9780259191012561</c:v>
                </c:pt>
                <c:pt idx="126">
                  <c:v>3.9819156423241742</c:v>
                </c:pt>
                <c:pt idx="127">
                  <c:v>3.9854147714811812</c:v>
                </c:pt>
                <c:pt idx="128">
                  <c:v>3.9885274120075032</c:v>
                </c:pt>
                <c:pt idx="129">
                  <c:v>3.9913896924973491</c:v>
                </c:pt>
                <c:pt idx="130">
                  <c:v>3.9938767014955152</c:v>
                </c:pt>
                <c:pt idx="131">
                  <c:v>3.9959925434598365</c:v>
                </c:pt>
                <c:pt idx="132">
                  <c:v>3.9976062920943356</c:v>
                </c:pt>
                <c:pt idx="133">
                  <c:v>3.9991261441354897</c:v>
                </c:pt>
                <c:pt idx="134">
                  <c:v>4.0001531113903921</c:v>
                </c:pt>
                <c:pt idx="135">
                  <c:v>4.0009633634335904</c:v>
                </c:pt>
                <c:pt idx="136">
                  <c:v>4.0014259702278565</c:v>
                </c:pt>
                <c:pt idx="137">
                  <c:v>4.0014049988315925</c:v>
                </c:pt>
                <c:pt idx="138">
                  <c:v>4.0013236567097099</c:v>
                </c:pt>
                <c:pt idx="139">
                  <c:v>4.0009099737422495</c:v>
                </c:pt>
                <c:pt idx="140">
                  <c:v>4.0001680496068559</c:v>
                </c:pt>
                <c:pt idx="141">
                  <c:v>3.999101983495712</c:v>
                </c:pt>
                <c:pt idx="142">
                  <c:v>3.9978609036214863</c:v>
                </c:pt>
                <c:pt idx="143">
                  <c:v>3.9961608463052531</c:v>
                </c:pt>
                <c:pt idx="144">
                  <c:v>3.9944429896259028</c:v>
                </c:pt>
                <c:pt idx="145">
                  <c:v>3.9924233684739407</c:v>
                </c:pt>
                <c:pt idx="146">
                  <c:v>3.9899570579235202</c:v>
                </c:pt>
                <c:pt idx="147">
                  <c:v>3.987494205326946</c:v>
                </c:pt>
                <c:pt idx="148">
                  <c:v>3.9847448578284004</c:v>
                </c:pt>
                <c:pt idx="149">
                  <c:v>3.9817131049838177</c:v>
                </c:pt>
                <c:pt idx="150">
                  <c:v>3.9784030354412327</c:v>
                </c:pt>
                <c:pt idx="151">
                  <c:v>3.9751267287259933</c:v>
                </c:pt>
                <c:pt idx="152">
                  <c:v>3.9712762762100118</c:v>
                </c:pt>
                <c:pt idx="153">
                  <c:v>3.9674717350438593</c:v>
                </c:pt>
                <c:pt idx="154">
                  <c:v>3.9635681739191178</c:v>
                </c:pt>
                <c:pt idx="155">
                  <c:v>3.9592577101630027</c:v>
                </c:pt>
                <c:pt idx="156">
                  <c:v>3.9546994085402964</c:v>
                </c:pt>
                <c:pt idx="157">
                  <c:v>3.9502172636385779</c:v>
                </c:pt>
                <c:pt idx="158">
                  <c:v>3.9455014068654042</c:v>
                </c:pt>
                <c:pt idx="159">
                  <c:v>3.9403939693257062</c:v>
                </c:pt>
                <c:pt idx="160">
                  <c:v>3.9353838527096618</c:v>
                </c:pt>
                <c:pt idx="161">
                  <c:v>3.9301552261907569</c:v>
                </c:pt>
                <c:pt idx="162">
                  <c:v>3.9247121588902756</c:v>
                </c:pt>
                <c:pt idx="163">
                  <c:v>3.9192246277724996</c:v>
                </c:pt>
                <c:pt idx="164">
                  <c:v>3.9135337716387002</c:v>
                </c:pt>
                <c:pt idx="165">
                  <c:v>3.9076436545673952</c:v>
                </c:pt>
                <c:pt idx="166">
                  <c:v>3.9017272200908781</c:v>
                </c:pt>
                <c:pt idx="167">
                  <c:v>3.8954527576663844</c:v>
                </c:pt>
                <c:pt idx="168">
                  <c:v>3.8895037994251869</c:v>
                </c:pt>
                <c:pt idx="169">
                  <c:v>3.883037058080602</c:v>
                </c:pt>
                <c:pt idx="170">
                  <c:v>3.876567171026557</c:v>
                </c:pt>
                <c:pt idx="171">
                  <c:v>3.8699283310997137</c:v>
                </c:pt>
                <c:pt idx="172">
                  <c:v>3.8634742248420402</c:v>
                </c:pt>
                <c:pt idx="173">
                  <c:v>3.8566894164974164</c:v>
                </c:pt>
                <c:pt idx="174">
                  <c:v>3.8497507829073458</c:v>
                </c:pt>
                <c:pt idx="175">
                  <c:v>3.8428401531488179</c:v>
                </c:pt>
                <c:pt idx="176">
                  <c:v>3.8357867657732303</c:v>
                </c:pt>
                <c:pt idx="177">
                  <c:v>3.8285946637555801</c:v>
                </c:pt>
                <c:pt idx="178">
                  <c:v>3.8216293794155027</c:v>
                </c:pt>
                <c:pt idx="179">
                  <c:v>3.8141759450108337</c:v>
                </c:pt>
                <c:pt idx="180">
                  <c:v>3.8067786349778441</c:v>
                </c:pt>
                <c:pt idx="181">
                  <c:v>3.7994454465015237</c:v>
                </c:pt>
                <c:pt idx="182">
                  <c:v>3.7919996808679373</c:v>
                </c:pt>
                <c:pt idx="183">
                  <c:v>3.7844453705098577</c:v>
                </c:pt>
                <c:pt idx="184">
                  <c:v>3.776786546365285</c:v>
                </c:pt>
                <c:pt idx="185">
                  <c:v>3.7692148903778482</c:v>
                </c:pt>
                <c:pt idx="186">
                  <c:v>3.7613611113188394</c:v>
                </c:pt>
                <c:pt idx="187">
                  <c:v>3.7537941507353669</c:v>
                </c:pt>
                <c:pt idx="188">
                  <c:v>3.7457635071289652</c:v>
                </c:pt>
                <c:pt idx="189">
                  <c:v>3.7380316722433369</c:v>
                </c:pt>
                <c:pt idx="190">
                  <c:v>3.7302254182717487</c:v>
                </c:pt>
                <c:pt idx="191">
                  <c:v>3.7221551982221213</c:v>
                </c:pt>
                <c:pt idx="192">
                  <c:v>3.7144047291730153</c:v>
                </c:pt>
                <c:pt idx="193">
                  <c:v>3.7062037920574395</c:v>
                </c:pt>
                <c:pt idx="194">
                  <c:v>3.6981380565839892</c:v>
                </c:pt>
                <c:pt idx="195">
                  <c:v>3.6902154907545968</c:v>
                </c:pt>
                <c:pt idx="196">
                  <c:v>3.6822455702680967</c:v>
                </c:pt>
                <c:pt idx="197">
                  <c:v>3.6740328303880267</c:v>
                </c:pt>
                <c:pt idx="198">
                  <c:v>3.6657777869202612</c:v>
                </c:pt>
                <c:pt idx="199">
                  <c:v>3.657887335007981</c:v>
                </c:pt>
                <c:pt idx="200">
                  <c:v>3.6495636752929452</c:v>
                </c:pt>
                <c:pt idx="201">
                  <c:v>3.6414131439100217</c:v>
                </c:pt>
                <c:pt idx="202">
                  <c:v>3.6334436968891577</c:v>
                </c:pt>
                <c:pt idx="203">
                  <c:v>3.6250471493018277</c:v>
                </c:pt>
                <c:pt idx="204">
                  <c:v>3.6170450533710587</c:v>
                </c:pt>
                <c:pt idx="205">
                  <c:v>3.6088272701857442</c:v>
                </c:pt>
                <c:pt idx="206">
                  <c:v>3.6006021782738227</c:v>
                </c:pt>
                <c:pt idx="207">
                  <c:v>3.5923737752876752</c:v>
                </c:pt>
                <c:pt idx="208">
                  <c:v>3.5841460576815596</c:v>
                </c:pt>
                <c:pt idx="209">
                  <c:v>3.5761343017141742</c:v>
                </c:pt>
                <c:pt idx="210">
                  <c:v>3.5679219227639836</c:v>
                </c:pt>
                <c:pt idx="211">
                  <c:v>3.5597222115671072</c:v>
                </c:pt>
                <c:pt idx="212">
                  <c:v>3.5515391600146273</c:v>
                </c:pt>
                <c:pt idx="213">
                  <c:v>3.5433767589348415</c:v>
                </c:pt>
                <c:pt idx="214">
                  <c:v>3.5352389980960677</c:v>
                </c:pt>
                <c:pt idx="215">
                  <c:v>3.5273470464121806</c:v>
                </c:pt>
                <c:pt idx="216">
                  <c:v>3.5190543510224659</c:v>
                </c:pt>
                <c:pt idx="217">
                  <c:v>3.5110144392709177</c:v>
                </c:pt>
                <c:pt idx="218">
                  <c:v>3.5027949878736475</c:v>
                </c:pt>
                <c:pt idx="219">
                  <c:v>3.4948382563574012</c:v>
                </c:pt>
                <c:pt idx="220">
                  <c:v>3.4869300828667011</c:v>
                </c:pt>
                <c:pt idx="221">
                  <c:v>3.4788513728086548</c:v>
                </c:pt>
                <c:pt idx="222">
                  <c:v>3.4708262202573392</c:v>
                </c:pt>
                <c:pt idx="223">
                  <c:v>3.4630836496233792</c:v>
                </c:pt>
                <c:pt idx="224">
                  <c:v>3.4549535120742103</c:v>
                </c:pt>
                <c:pt idx="225">
                  <c:v>3.4471129166376642</c:v>
                </c:pt>
                <c:pt idx="226">
                  <c:v>3.4391138079953092</c:v>
                </c:pt>
                <c:pt idx="227">
                  <c:v>3.4314141637705267</c:v>
                </c:pt>
                <c:pt idx="228">
                  <c:v>3.4235619964464892</c:v>
                </c:pt>
                <c:pt idx="229">
                  <c:v>3.4157882738845777</c:v>
                </c:pt>
                <c:pt idx="230">
                  <c:v>3.4078650502287378</c:v>
                </c:pt>
                <c:pt idx="231">
                  <c:v>3.4004910664285681</c:v>
                </c:pt>
                <c:pt idx="232">
                  <c:v>3.3925087566181578</c:v>
                </c:pt>
                <c:pt idx="233">
                  <c:v>3.3850846008774402</c:v>
                </c:pt>
                <c:pt idx="234">
                  <c:v>3.3772870578455692</c:v>
                </c:pt>
                <c:pt idx="235">
                  <c:v>3.3698227103584388</c:v>
                </c:pt>
                <c:pt idx="236">
                  <c:v>3.3622238425446094</c:v>
                </c:pt>
                <c:pt idx="237">
                  <c:v>3.3547292787204217</c:v>
                </c:pt>
                <c:pt idx="238">
                  <c:v>3.3471032065358202</c:v>
                </c:pt>
                <c:pt idx="239">
                  <c:v>3.3398271806177977</c:v>
                </c:pt>
              </c:numCache>
            </c:numRef>
          </c:val>
          <c:smooth val="0"/>
        </c:ser>
        <c:ser>
          <c:idx val="2"/>
          <c:order val="2"/>
          <c:tx>
            <c:strRef>
              <c:f>'term structure graph'!$D$1</c:f>
              <c:strCache>
                <c:ptCount val="1"/>
                <c:pt idx="0">
                  <c:v>Bank Cost of Capital</c:v>
                </c:pt>
              </c:strCache>
            </c:strRef>
          </c:tx>
          <c:marker>
            <c:symbol val="none"/>
          </c:marker>
          <c:val>
            <c:numRef>
              <c:f>'term structure graph'!$D$2:$D$241</c:f>
              <c:numCache>
                <c:formatCode>General</c:formatCode>
                <c:ptCount val="240"/>
                <c:pt idx="0">
                  <c:v>4.1980651974044036</c:v>
                </c:pt>
                <c:pt idx="1">
                  <c:v>4.1980651974044036</c:v>
                </c:pt>
                <c:pt idx="2">
                  <c:v>4.1980651974044036</c:v>
                </c:pt>
                <c:pt idx="3">
                  <c:v>4.1922949974043995</c:v>
                </c:pt>
                <c:pt idx="4">
                  <c:v>4.1880049974043985</c:v>
                </c:pt>
                <c:pt idx="5">
                  <c:v>4.1851381974044015</c:v>
                </c:pt>
                <c:pt idx="6">
                  <c:v>4.1836391974044034</c:v>
                </c:pt>
                <c:pt idx="7">
                  <c:v>4.1834540974043986</c:v>
                </c:pt>
                <c:pt idx="8">
                  <c:v>4.1845308974043665</c:v>
                </c:pt>
                <c:pt idx="9">
                  <c:v>4.1868186974044015</c:v>
                </c:pt>
                <c:pt idx="10">
                  <c:v>4.1902686974044032</c:v>
                </c:pt>
                <c:pt idx="11">
                  <c:v>4.1948328974043845</c:v>
                </c:pt>
                <c:pt idx="12">
                  <c:v>4.2004652974044028</c:v>
                </c:pt>
                <c:pt idx="13">
                  <c:v>4.2071208974043985</c:v>
                </c:pt>
                <c:pt idx="14">
                  <c:v>4.2147562974043975</c:v>
                </c:pt>
                <c:pt idx="15">
                  <c:v>4.2233293974044033</c:v>
                </c:pt>
                <c:pt idx="16">
                  <c:v>4.2327990974044134</c:v>
                </c:pt>
                <c:pt idx="17">
                  <c:v>4.2431258974044015</c:v>
                </c:pt>
                <c:pt idx="18">
                  <c:v>4.2542712974044035</c:v>
                </c:pt>
                <c:pt idx="19">
                  <c:v>4.2661980974044029</c:v>
                </c:pt>
                <c:pt idx="20">
                  <c:v>4.2788702974044028</c:v>
                </c:pt>
                <c:pt idx="21">
                  <c:v>4.2922527974044034</c:v>
                </c:pt>
                <c:pt idx="22">
                  <c:v>4.3063116974044036</c:v>
                </c:pt>
                <c:pt idx="23">
                  <c:v>4.3210142974043855</c:v>
                </c:pt>
                <c:pt idx="24">
                  <c:v>4.3363286974044124</c:v>
                </c:pt>
                <c:pt idx="25">
                  <c:v>4.3522241974044036</c:v>
                </c:pt>
                <c:pt idx="26">
                  <c:v>4.3686709974044025</c:v>
                </c:pt>
                <c:pt idx="27">
                  <c:v>4.3856401974044124</c:v>
                </c:pt>
                <c:pt idx="28">
                  <c:v>4.403103897404403</c:v>
                </c:pt>
                <c:pt idx="29">
                  <c:v>4.4210349974044005</c:v>
                </c:pt>
                <c:pt idx="30">
                  <c:v>4.4394073974044437</c:v>
                </c:pt>
                <c:pt idx="31">
                  <c:v>4.4581958974044005</c:v>
                </c:pt>
                <c:pt idx="32">
                  <c:v>4.4773758974044036</c:v>
                </c:pt>
                <c:pt idx="33">
                  <c:v>4.4969236974044033</c:v>
                </c:pt>
                <c:pt idx="34">
                  <c:v>4.5168164974044025</c:v>
                </c:pt>
                <c:pt idx="35">
                  <c:v>4.537032197404403</c:v>
                </c:pt>
                <c:pt idx="36">
                  <c:v>4.5575492974044005</c:v>
                </c:pt>
                <c:pt idx="37">
                  <c:v>4.5783472974044033</c:v>
                </c:pt>
                <c:pt idx="38">
                  <c:v>4.5994059974044035</c:v>
                </c:pt>
                <c:pt idx="39">
                  <c:v>4.6207062974043955</c:v>
                </c:pt>
                <c:pt idx="40">
                  <c:v>4.6422295974044037</c:v>
                </c:pt>
                <c:pt idx="41">
                  <c:v>4.6639576974043955</c:v>
                </c:pt>
                <c:pt idx="42">
                  <c:v>4.685873497404403</c:v>
                </c:pt>
                <c:pt idx="43">
                  <c:v>4.7079600974044036</c:v>
                </c:pt>
                <c:pt idx="44">
                  <c:v>4.7302012974044034</c:v>
                </c:pt>
                <c:pt idx="45">
                  <c:v>4.7525815974043955</c:v>
                </c:pt>
                <c:pt idx="46">
                  <c:v>4.7750859974044015</c:v>
                </c:pt>
                <c:pt idx="47">
                  <c:v>4.7976998974044029</c:v>
                </c:pt>
                <c:pt idx="48">
                  <c:v>4.8204093974044016</c:v>
                </c:pt>
                <c:pt idx="49">
                  <c:v>4.8432010974044033</c:v>
                </c:pt>
                <c:pt idx="50">
                  <c:v>4.8660618974044025</c:v>
                </c:pt>
                <c:pt idx="51">
                  <c:v>4.8889792974044015</c:v>
                </c:pt>
                <c:pt idx="52">
                  <c:v>4.9119414974044124</c:v>
                </c:pt>
                <c:pt idx="53">
                  <c:v>4.9349367974044025</c:v>
                </c:pt>
                <c:pt idx="54">
                  <c:v>4.9579540974043965</c:v>
                </c:pt>
                <c:pt idx="55">
                  <c:v>4.9809826974044036</c:v>
                </c:pt>
                <c:pt idx="56">
                  <c:v>5.0040122974043975</c:v>
                </c:pt>
                <c:pt idx="57">
                  <c:v>5.0270330974043995</c:v>
                </c:pt>
                <c:pt idx="58">
                  <c:v>5.0500355974043956</c:v>
                </c:pt>
                <c:pt idx="59">
                  <c:v>5.0730105974044015</c:v>
                </c:pt>
                <c:pt idx="60">
                  <c:v>5.0959491974044031</c:v>
                </c:pt>
                <c:pt idx="61">
                  <c:v>5.1188441974044006</c:v>
                </c:pt>
                <c:pt idx="62">
                  <c:v>5.1416851974044029</c:v>
                </c:pt>
                <c:pt idx="63">
                  <c:v>5.1644671974044005</c:v>
                </c:pt>
                <c:pt idx="64">
                  <c:v>5.1871811974043975</c:v>
                </c:pt>
                <c:pt idx="65">
                  <c:v>5.2098201974044134</c:v>
                </c:pt>
                <c:pt idx="66">
                  <c:v>5.2323781974044428</c:v>
                </c:pt>
                <c:pt idx="67">
                  <c:v>5.254848197404403</c:v>
                </c:pt>
                <c:pt idx="68">
                  <c:v>5.2772241974044034</c:v>
                </c:pt>
                <c:pt idx="69">
                  <c:v>5.2995001974044031</c:v>
                </c:pt>
                <c:pt idx="70">
                  <c:v>5.3216711974044033</c:v>
                </c:pt>
                <c:pt idx="71">
                  <c:v>5.3437301974044029</c:v>
                </c:pt>
                <c:pt idx="72">
                  <c:v>5.3656741974044015</c:v>
                </c:pt>
                <c:pt idx="73">
                  <c:v>5.3874971974044037</c:v>
                </c:pt>
                <c:pt idx="74">
                  <c:v>5.4091951974044123</c:v>
                </c:pt>
                <c:pt idx="75">
                  <c:v>5.4307631974044801</c:v>
                </c:pt>
                <c:pt idx="76">
                  <c:v>5.4521961974044029</c:v>
                </c:pt>
                <c:pt idx="77">
                  <c:v>5.4734931974044638</c:v>
                </c:pt>
                <c:pt idx="78">
                  <c:v>5.4946471974044124</c:v>
                </c:pt>
                <c:pt idx="79">
                  <c:v>5.5156561974044029</c:v>
                </c:pt>
                <c:pt idx="80">
                  <c:v>5.536517197404403</c:v>
                </c:pt>
                <c:pt idx="81">
                  <c:v>5.5572271974044032</c:v>
                </c:pt>
                <c:pt idx="82">
                  <c:v>5.5777811974044029</c:v>
                </c:pt>
                <c:pt idx="83">
                  <c:v>5.5981791974044031</c:v>
                </c:pt>
                <c:pt idx="84">
                  <c:v>5.6184171974043995</c:v>
                </c:pt>
                <c:pt idx="85">
                  <c:v>5.6384921974044033</c:v>
                </c:pt>
                <c:pt idx="86">
                  <c:v>5.6584031974044029</c:v>
                </c:pt>
                <c:pt idx="87">
                  <c:v>5.6781471974044031</c:v>
                </c:pt>
                <c:pt idx="88">
                  <c:v>5.6977221974044028</c:v>
                </c:pt>
                <c:pt idx="89">
                  <c:v>5.7171271974044036</c:v>
                </c:pt>
                <c:pt idx="90">
                  <c:v>5.7363591974044583</c:v>
                </c:pt>
                <c:pt idx="91">
                  <c:v>5.7554181974044027</c:v>
                </c:pt>
                <c:pt idx="92">
                  <c:v>5.7743021974044124</c:v>
                </c:pt>
                <c:pt idx="93">
                  <c:v>5.7930091974044124</c:v>
                </c:pt>
                <c:pt idx="94">
                  <c:v>5.8115391974044037</c:v>
                </c:pt>
                <c:pt idx="95">
                  <c:v>5.8298891974044036</c:v>
                </c:pt>
                <c:pt idx="96">
                  <c:v>5.8480611974044034</c:v>
                </c:pt>
                <c:pt idx="97">
                  <c:v>5.8660511974044027</c:v>
                </c:pt>
                <c:pt idx="98">
                  <c:v>5.8838611974044124</c:v>
                </c:pt>
                <c:pt idx="99">
                  <c:v>5.9014891974044446</c:v>
                </c:pt>
                <c:pt idx="100">
                  <c:v>5.9189341974044005</c:v>
                </c:pt>
                <c:pt idx="101">
                  <c:v>5.9361971974044492</c:v>
                </c:pt>
                <c:pt idx="102">
                  <c:v>5.95327719740445</c:v>
                </c:pt>
                <c:pt idx="103">
                  <c:v>5.9701731974044492</c:v>
                </c:pt>
                <c:pt idx="104">
                  <c:v>5.9868861974044032</c:v>
                </c:pt>
                <c:pt idx="105">
                  <c:v>6.0034151974044025</c:v>
                </c:pt>
                <c:pt idx="106">
                  <c:v>6.0197601974044446</c:v>
                </c:pt>
                <c:pt idx="107">
                  <c:v>6.0359221974044033</c:v>
                </c:pt>
                <c:pt idx="108">
                  <c:v>6.051901197404403</c:v>
                </c:pt>
                <c:pt idx="109">
                  <c:v>6.0676961974044037</c:v>
                </c:pt>
                <c:pt idx="110">
                  <c:v>6.0833081974044134</c:v>
                </c:pt>
                <c:pt idx="111">
                  <c:v>6.098738197404403</c:v>
                </c:pt>
                <c:pt idx="112">
                  <c:v>6.1139851974043955</c:v>
                </c:pt>
                <c:pt idx="113">
                  <c:v>6.1290511974044026</c:v>
                </c:pt>
                <c:pt idx="114">
                  <c:v>6.1439351974043985</c:v>
                </c:pt>
                <c:pt idx="115">
                  <c:v>6.158639197404403</c:v>
                </c:pt>
                <c:pt idx="116">
                  <c:v>6.1731621974044124</c:v>
                </c:pt>
                <c:pt idx="117">
                  <c:v>6.1875061974043986</c:v>
                </c:pt>
                <c:pt idx="118">
                  <c:v>6.2016711974044547</c:v>
                </c:pt>
                <c:pt idx="119">
                  <c:v>6.2156591974044124</c:v>
                </c:pt>
                <c:pt idx="120">
                  <c:v>6.22946919740445</c:v>
                </c:pt>
                <c:pt idx="121">
                  <c:v>6.2431031974044124</c:v>
                </c:pt>
                <c:pt idx="122">
                  <c:v>6.2565611974044124</c:v>
                </c:pt>
                <c:pt idx="123">
                  <c:v>6.269844197404403</c:v>
                </c:pt>
                <c:pt idx="124">
                  <c:v>6.2829541974044005</c:v>
                </c:pt>
                <c:pt idx="125">
                  <c:v>6.2958921974044033</c:v>
                </c:pt>
                <c:pt idx="126">
                  <c:v>6.3086581974044034</c:v>
                </c:pt>
                <c:pt idx="127">
                  <c:v>6.3212531974044124</c:v>
                </c:pt>
                <c:pt idx="128">
                  <c:v>6.3336781974044492</c:v>
                </c:pt>
                <c:pt idx="129">
                  <c:v>6.3459351974043985</c:v>
                </c:pt>
                <c:pt idx="130">
                  <c:v>6.3580251974044035</c:v>
                </c:pt>
                <c:pt idx="131">
                  <c:v>6.3699491974044031</c:v>
                </c:pt>
                <c:pt idx="132">
                  <c:v>6.3817071974044124</c:v>
                </c:pt>
                <c:pt idx="133">
                  <c:v>6.3933021974044033</c:v>
                </c:pt>
                <c:pt idx="134">
                  <c:v>6.4047341974044025</c:v>
                </c:pt>
                <c:pt idx="135">
                  <c:v>6.4160051974044032</c:v>
                </c:pt>
                <c:pt idx="136">
                  <c:v>6.4271161974043975</c:v>
                </c:pt>
                <c:pt idx="137">
                  <c:v>6.4380671974044583</c:v>
                </c:pt>
                <c:pt idx="138">
                  <c:v>6.4488611974044492</c:v>
                </c:pt>
                <c:pt idx="139">
                  <c:v>6.4594991974044547</c:v>
                </c:pt>
                <c:pt idx="140">
                  <c:v>6.4699821974044038</c:v>
                </c:pt>
                <c:pt idx="141">
                  <c:v>6.4803111974044034</c:v>
                </c:pt>
                <c:pt idx="142">
                  <c:v>6.4904881974044031</c:v>
                </c:pt>
                <c:pt idx="143">
                  <c:v>6.5005131974044037</c:v>
                </c:pt>
                <c:pt idx="144">
                  <c:v>6.510389197404403</c:v>
                </c:pt>
                <c:pt idx="145">
                  <c:v>6.5201171974043985</c:v>
                </c:pt>
                <c:pt idx="146">
                  <c:v>6.5296971974044133</c:v>
                </c:pt>
                <c:pt idx="147">
                  <c:v>6.5391321974044034</c:v>
                </c:pt>
                <c:pt idx="148">
                  <c:v>6.5484231974044134</c:v>
                </c:pt>
                <c:pt idx="149">
                  <c:v>6.5575711974044015</c:v>
                </c:pt>
                <c:pt idx="150">
                  <c:v>6.5665771974044027</c:v>
                </c:pt>
                <c:pt idx="151">
                  <c:v>6.5754441974044031</c:v>
                </c:pt>
                <c:pt idx="152">
                  <c:v>6.5841711974044035</c:v>
                </c:pt>
                <c:pt idx="153">
                  <c:v>6.5927611974044034</c:v>
                </c:pt>
                <c:pt idx="154">
                  <c:v>6.601216197404403</c:v>
                </c:pt>
                <c:pt idx="155">
                  <c:v>6.6095361974044025</c:v>
                </c:pt>
                <c:pt idx="156">
                  <c:v>6.6177221974044027</c:v>
                </c:pt>
                <c:pt idx="157">
                  <c:v>6.6257771974044015</c:v>
                </c:pt>
                <c:pt idx="158">
                  <c:v>6.6337021974044124</c:v>
                </c:pt>
                <c:pt idx="159">
                  <c:v>6.6414971974044033</c:v>
                </c:pt>
                <c:pt idx="160">
                  <c:v>6.649165197404403</c:v>
                </c:pt>
                <c:pt idx="161">
                  <c:v>6.656707197404403</c:v>
                </c:pt>
                <c:pt idx="162">
                  <c:v>6.6641241974043846</c:v>
                </c:pt>
                <c:pt idx="163">
                  <c:v>6.6714181974044031</c:v>
                </c:pt>
                <c:pt idx="164">
                  <c:v>6.6785901974044037</c:v>
                </c:pt>
                <c:pt idx="165">
                  <c:v>6.6856411974044034</c:v>
                </c:pt>
                <c:pt idx="166">
                  <c:v>6.6925731974044025</c:v>
                </c:pt>
                <c:pt idx="167">
                  <c:v>6.6993861974044027</c:v>
                </c:pt>
                <c:pt idx="168">
                  <c:v>6.7060841974044028</c:v>
                </c:pt>
                <c:pt idx="169">
                  <c:v>6.7126661974044124</c:v>
                </c:pt>
                <c:pt idx="170">
                  <c:v>6.7191341974044025</c:v>
                </c:pt>
                <c:pt idx="171">
                  <c:v>6.7254891974044035</c:v>
                </c:pt>
                <c:pt idx="172">
                  <c:v>6.7317341974044034</c:v>
                </c:pt>
                <c:pt idx="173">
                  <c:v>6.73786919740445</c:v>
                </c:pt>
                <c:pt idx="174">
                  <c:v>6.7438951974044032</c:v>
                </c:pt>
                <c:pt idx="175">
                  <c:v>6.7498141974044028</c:v>
                </c:pt>
                <c:pt idx="176">
                  <c:v>6.7556271974044124</c:v>
                </c:pt>
                <c:pt idx="177">
                  <c:v>6.7613351974044029</c:v>
                </c:pt>
                <c:pt idx="178">
                  <c:v>6.7669411974044031</c:v>
                </c:pt>
                <c:pt idx="179">
                  <c:v>6.7724441974044032</c:v>
                </c:pt>
                <c:pt idx="180">
                  <c:v>6.7778461974044033</c:v>
                </c:pt>
                <c:pt idx="181">
                  <c:v>6.7831491974044491</c:v>
                </c:pt>
                <c:pt idx="182">
                  <c:v>6.788354197404403</c:v>
                </c:pt>
                <c:pt idx="183">
                  <c:v>6.79346219740445</c:v>
                </c:pt>
                <c:pt idx="184">
                  <c:v>6.7984741974044027</c:v>
                </c:pt>
                <c:pt idx="185">
                  <c:v>6.8033921974044134</c:v>
                </c:pt>
                <c:pt idx="186">
                  <c:v>6.8082161974044038</c:v>
                </c:pt>
                <c:pt idx="187">
                  <c:v>6.8129491974044036</c:v>
                </c:pt>
                <c:pt idx="188">
                  <c:v>6.8175901974043995</c:v>
                </c:pt>
                <c:pt idx="189">
                  <c:v>6.8221421974044025</c:v>
                </c:pt>
                <c:pt idx="190">
                  <c:v>6.8266061974044039</c:v>
                </c:pt>
                <c:pt idx="191">
                  <c:v>6.8309821974044027</c:v>
                </c:pt>
                <c:pt idx="192">
                  <c:v>6.8352731974044492</c:v>
                </c:pt>
                <c:pt idx="193">
                  <c:v>6.8394781974044134</c:v>
                </c:pt>
                <c:pt idx="194">
                  <c:v>6.8435991974044033</c:v>
                </c:pt>
                <c:pt idx="195">
                  <c:v>6.8476381974044038</c:v>
                </c:pt>
                <c:pt idx="196">
                  <c:v>6.8515961974044028</c:v>
                </c:pt>
                <c:pt idx="197">
                  <c:v>6.8554731974044039</c:v>
                </c:pt>
                <c:pt idx="198">
                  <c:v>6.8592701974044124</c:v>
                </c:pt>
                <c:pt idx="199">
                  <c:v>6.8629901974043985</c:v>
                </c:pt>
                <c:pt idx="200">
                  <c:v>6.8666321974044031</c:v>
                </c:pt>
                <c:pt idx="201">
                  <c:v>6.8701981974044033</c:v>
                </c:pt>
                <c:pt idx="202">
                  <c:v>6.8736901974044473</c:v>
                </c:pt>
                <c:pt idx="203">
                  <c:v>6.8771071974044027</c:v>
                </c:pt>
                <c:pt idx="204">
                  <c:v>6.8804521974044031</c:v>
                </c:pt>
                <c:pt idx="205">
                  <c:v>6.8837251974044031</c:v>
                </c:pt>
                <c:pt idx="206">
                  <c:v>6.8869271974044031</c:v>
                </c:pt>
                <c:pt idx="207">
                  <c:v>6.890059197404403</c:v>
                </c:pt>
                <c:pt idx="208">
                  <c:v>6.893122197404403</c:v>
                </c:pt>
                <c:pt idx="209">
                  <c:v>6.8961181974044035</c:v>
                </c:pt>
                <c:pt idx="210">
                  <c:v>6.8990471974044034</c:v>
                </c:pt>
                <c:pt idx="211">
                  <c:v>6.901910197404403</c:v>
                </c:pt>
                <c:pt idx="212">
                  <c:v>6.9047081974044033</c:v>
                </c:pt>
                <c:pt idx="213">
                  <c:v>6.9074421974044133</c:v>
                </c:pt>
                <c:pt idx="214">
                  <c:v>6.910113197404403</c:v>
                </c:pt>
                <c:pt idx="215">
                  <c:v>6.9127231974044134</c:v>
                </c:pt>
                <c:pt idx="216">
                  <c:v>6.9152711974044134</c:v>
                </c:pt>
                <c:pt idx="217">
                  <c:v>6.9177591974044033</c:v>
                </c:pt>
                <c:pt idx="218">
                  <c:v>6.9201871974044025</c:v>
                </c:pt>
                <c:pt idx="219">
                  <c:v>6.9225571974044025</c:v>
                </c:pt>
                <c:pt idx="220">
                  <c:v>6.9248701974044025</c:v>
                </c:pt>
                <c:pt idx="221">
                  <c:v>6.9271261974044025</c:v>
                </c:pt>
                <c:pt idx="222">
                  <c:v>6.9293261974044134</c:v>
                </c:pt>
                <c:pt idx="223">
                  <c:v>6.931472197404462</c:v>
                </c:pt>
                <c:pt idx="224">
                  <c:v>6.9335631974044638</c:v>
                </c:pt>
                <c:pt idx="225">
                  <c:v>6.9356011974044547</c:v>
                </c:pt>
                <c:pt idx="226">
                  <c:v>6.9375861974044035</c:v>
                </c:pt>
                <c:pt idx="227">
                  <c:v>6.93952019740445</c:v>
                </c:pt>
                <c:pt idx="228">
                  <c:v>6.9414031974044583</c:v>
                </c:pt>
                <c:pt idx="229">
                  <c:v>6.9432361974044134</c:v>
                </c:pt>
                <c:pt idx="230">
                  <c:v>6.9450191974044033</c:v>
                </c:pt>
                <c:pt idx="231">
                  <c:v>6.9467551974044124</c:v>
                </c:pt>
                <c:pt idx="232">
                  <c:v>6.948442197404451</c:v>
                </c:pt>
                <c:pt idx="233">
                  <c:v>6.9500831974044033</c:v>
                </c:pt>
                <c:pt idx="234">
                  <c:v>6.9516771974044547</c:v>
                </c:pt>
                <c:pt idx="235">
                  <c:v>6.9532261974044491</c:v>
                </c:pt>
                <c:pt idx="236">
                  <c:v>6.9547301974044036</c:v>
                </c:pt>
                <c:pt idx="237">
                  <c:v>6.9561901974044034</c:v>
                </c:pt>
                <c:pt idx="238">
                  <c:v>6.9576061974044032</c:v>
                </c:pt>
                <c:pt idx="239">
                  <c:v>6.9589801974044025</c:v>
                </c:pt>
              </c:numCache>
            </c:numRef>
          </c:val>
          <c:smooth val="0"/>
        </c:ser>
        <c:ser>
          <c:idx val="3"/>
          <c:order val="3"/>
          <c:tx>
            <c:strRef>
              <c:f>'term structure graph'!$E$1</c:f>
              <c:strCache>
                <c:ptCount val="1"/>
                <c:pt idx="0">
                  <c:v>Forecast Standard Variable Rates</c:v>
                </c:pt>
              </c:strCache>
            </c:strRef>
          </c:tx>
          <c:marker>
            <c:symbol val="none"/>
          </c:marker>
          <c:val>
            <c:numRef>
              <c:f>'term structure graph'!$E$2:$E$241</c:f>
              <c:numCache>
                <c:formatCode>General</c:formatCode>
                <c:ptCount val="240"/>
                <c:pt idx="0">
                  <c:v>4.3</c:v>
                </c:pt>
                <c:pt idx="1">
                  <c:v>4.3042606753025954</c:v>
                </c:pt>
                <c:pt idx="2">
                  <c:v>4.3253379979831017</c:v>
                </c:pt>
                <c:pt idx="3">
                  <c:v>4.3483232697519743</c:v>
                </c:pt>
                <c:pt idx="4">
                  <c:v>4.3742197995942131</c:v>
                </c:pt>
                <c:pt idx="5">
                  <c:v>4.4022735600434224</c:v>
                </c:pt>
                <c:pt idx="6">
                  <c:v>4.4323461001437918</c:v>
                </c:pt>
                <c:pt idx="7">
                  <c:v>4.4643042943424254</c:v>
                </c:pt>
                <c:pt idx="8">
                  <c:v>4.4980204637861334</c:v>
                </c:pt>
                <c:pt idx="9">
                  <c:v>4.5333719856956947</c:v>
                </c:pt>
                <c:pt idx="10">
                  <c:v>4.5702410046445454</c:v>
                </c:pt>
                <c:pt idx="11">
                  <c:v>4.6085142930688647</c:v>
                </c:pt>
                <c:pt idx="12">
                  <c:v>4.6480836532818754</c:v>
                </c:pt>
                <c:pt idx="13">
                  <c:v>4.6888449865411292</c:v>
                </c:pt>
                <c:pt idx="14">
                  <c:v>4.7306984541290937</c:v>
                </c:pt>
                <c:pt idx="15">
                  <c:v>4.7735486535974374</c:v>
                </c:pt>
                <c:pt idx="16">
                  <c:v>4.8173035569884215</c:v>
                </c:pt>
                <c:pt idx="17">
                  <c:v>4.8618758543967804</c:v>
                </c:pt>
                <c:pt idx="18">
                  <c:v>4.9071814983481108</c:v>
                </c:pt>
                <c:pt idx="19">
                  <c:v>4.9531397789808072</c:v>
                </c:pt>
                <c:pt idx="20">
                  <c:v>4.9996742082449082</c:v>
                </c:pt>
                <c:pt idx="21">
                  <c:v>5.0467109148541534</c:v>
                </c:pt>
                <c:pt idx="22">
                  <c:v>5.0941796559470607</c:v>
                </c:pt>
                <c:pt idx="23">
                  <c:v>5.1420134897411414</c:v>
                </c:pt>
                <c:pt idx="24">
                  <c:v>5.1901482813642303</c:v>
                </c:pt>
                <c:pt idx="25">
                  <c:v>5.2385227791332909</c:v>
                </c:pt>
                <c:pt idx="26">
                  <c:v>5.2870787127078334</c:v>
                </c:pt>
                <c:pt idx="27">
                  <c:v>5.3357606139961824</c:v>
                </c:pt>
                <c:pt idx="28">
                  <c:v>5.3845153099178846</c:v>
                </c:pt>
                <c:pt idx="29">
                  <c:v>5.4332923312891594</c:v>
                </c:pt>
                <c:pt idx="30">
                  <c:v>5.4820443072414946</c:v>
                </c:pt>
                <c:pt idx="31">
                  <c:v>5.53072532927502</c:v>
                </c:pt>
                <c:pt idx="32">
                  <c:v>5.5792920522285909</c:v>
                </c:pt>
                <c:pt idx="33">
                  <c:v>5.6277035822662365</c:v>
                </c:pt>
                <c:pt idx="34">
                  <c:v>5.6759210084383547</c:v>
                </c:pt>
                <c:pt idx="35">
                  <c:v>5.7239075436207205</c:v>
                </c:pt>
                <c:pt idx="36">
                  <c:v>5.7716282516682034</c:v>
                </c:pt>
                <c:pt idx="37">
                  <c:v>5.8190501220158559</c:v>
                </c:pt>
                <c:pt idx="38">
                  <c:v>5.8661413678039445</c:v>
                </c:pt>
                <c:pt idx="39">
                  <c:v>5.9128760777760245</c:v>
                </c:pt>
                <c:pt idx="40">
                  <c:v>5.9592201992759914</c:v>
                </c:pt>
                <c:pt idx="41">
                  <c:v>6.0051547893687047</c:v>
                </c:pt>
                <c:pt idx="42">
                  <c:v>6.0506515619965375</c:v>
                </c:pt>
                <c:pt idx="43">
                  <c:v>6.0956873266649945</c:v>
                </c:pt>
                <c:pt idx="44">
                  <c:v>6.1402430393459815</c:v>
                </c:pt>
                <c:pt idx="45">
                  <c:v>6.1842973053403734</c:v>
                </c:pt>
                <c:pt idx="46">
                  <c:v>6.2278318233421075</c:v>
                </c:pt>
                <c:pt idx="47">
                  <c:v>6.2708289041457794</c:v>
                </c:pt>
                <c:pt idx="48">
                  <c:v>6.3132745564245445</c:v>
                </c:pt>
                <c:pt idx="49">
                  <c:v>6.3551489043138494</c:v>
                </c:pt>
                <c:pt idx="50">
                  <c:v>6.3964444729116874</c:v>
                </c:pt>
                <c:pt idx="51">
                  <c:v>6.4371455599722225</c:v>
                </c:pt>
                <c:pt idx="52">
                  <c:v>6.477242663648382</c:v>
                </c:pt>
                <c:pt idx="53">
                  <c:v>6.5167229557887234</c:v>
                </c:pt>
                <c:pt idx="54">
                  <c:v>6.5555745356582245</c:v>
                </c:pt>
                <c:pt idx="55">
                  <c:v>6.59379838953266</c:v>
                </c:pt>
                <c:pt idx="56">
                  <c:v>6.6313763039306544</c:v>
                </c:pt>
                <c:pt idx="57">
                  <c:v>6.6683065866511955</c:v>
                </c:pt>
                <c:pt idx="58">
                  <c:v>6.7045843187631045</c:v>
                </c:pt>
                <c:pt idx="59">
                  <c:v>6.7402049919925924</c:v>
                </c:pt>
                <c:pt idx="60">
                  <c:v>6.7751574467903906</c:v>
                </c:pt>
                <c:pt idx="61">
                  <c:v>6.8094481760801902</c:v>
                </c:pt>
                <c:pt idx="62">
                  <c:v>6.8430663880491593</c:v>
                </c:pt>
                <c:pt idx="63">
                  <c:v>6.8760140112335772</c:v>
                </c:pt>
                <c:pt idx="64">
                  <c:v>6.9082869299770362</c:v>
                </c:pt>
                <c:pt idx="65">
                  <c:v>6.9398853111560683</c:v>
                </c:pt>
                <c:pt idx="66">
                  <c:v>6.97080850764603</c:v>
                </c:pt>
                <c:pt idx="67">
                  <c:v>7.0010576859639801</c:v>
                </c:pt>
                <c:pt idx="68">
                  <c:v>7.0306300723350308</c:v>
                </c:pt>
                <c:pt idx="69">
                  <c:v>7.0595323018969385</c:v>
                </c:pt>
                <c:pt idx="70">
                  <c:v>7.0877641864287018</c:v>
                </c:pt>
                <c:pt idx="71">
                  <c:v>7.1153232134619415</c:v>
                </c:pt>
                <c:pt idx="72">
                  <c:v>7.1422215143611414</c:v>
                </c:pt>
                <c:pt idx="73">
                  <c:v>7.1684478752347065</c:v>
                </c:pt>
                <c:pt idx="74">
                  <c:v>7.1940209801672257</c:v>
                </c:pt>
                <c:pt idx="75">
                  <c:v>7.2189296909102394</c:v>
                </c:pt>
                <c:pt idx="76">
                  <c:v>7.2431911805060132</c:v>
                </c:pt>
                <c:pt idx="77">
                  <c:v>7.2668069266358675</c:v>
                </c:pt>
                <c:pt idx="78">
                  <c:v>7.2897699544757524</c:v>
                </c:pt>
                <c:pt idx="79">
                  <c:v>7.3121020153126164</c:v>
                </c:pt>
                <c:pt idx="80">
                  <c:v>7.3338005583456365</c:v>
                </c:pt>
                <c:pt idx="81">
                  <c:v>7.3548666439897445</c:v>
                </c:pt>
                <c:pt idx="82">
                  <c:v>7.3753105474791365</c:v>
                </c:pt>
                <c:pt idx="83">
                  <c:v>7.3951413145302176</c:v>
                </c:pt>
                <c:pt idx="84">
                  <c:v>7.4143553802520694</c:v>
                </c:pt>
                <c:pt idx="85">
                  <c:v>7.4329681675713184</c:v>
                </c:pt>
                <c:pt idx="86">
                  <c:v>7.4509877000426554</c:v>
                </c:pt>
                <c:pt idx="87">
                  <c:v>7.4684104883180886</c:v>
                </c:pt>
                <c:pt idx="88">
                  <c:v>7.4852498897882533</c:v>
                </c:pt>
                <c:pt idx="89">
                  <c:v>7.5015161691318486</c:v>
                </c:pt>
                <c:pt idx="90">
                  <c:v>7.5172067398189366</c:v>
                </c:pt>
                <c:pt idx="91">
                  <c:v>7.532341184135718</c:v>
                </c:pt>
                <c:pt idx="92">
                  <c:v>7.5469136571262245</c:v>
                </c:pt>
                <c:pt idx="93">
                  <c:v>7.5609407354903304</c:v>
                </c:pt>
                <c:pt idx="94">
                  <c:v>7.5744248487966255</c:v>
                </c:pt>
                <c:pt idx="95">
                  <c:v>7.5873754968887361</c:v>
                </c:pt>
                <c:pt idx="96">
                  <c:v>7.5998046769022745</c:v>
                </c:pt>
                <c:pt idx="97">
                  <c:v>7.6117144729135653</c:v>
                </c:pt>
                <c:pt idx="98">
                  <c:v>7.6231165640802248</c:v>
                </c:pt>
                <c:pt idx="99">
                  <c:v>7.6340134197750045</c:v>
                </c:pt>
                <c:pt idx="100">
                  <c:v>7.6444140751643745</c:v>
                </c:pt>
                <c:pt idx="101">
                  <c:v>7.6543288614208205</c:v>
                </c:pt>
                <c:pt idx="102">
                  <c:v>7.6637650830576733</c:v>
                </c:pt>
                <c:pt idx="103">
                  <c:v>7.6727336226078187</c:v>
                </c:pt>
                <c:pt idx="104">
                  <c:v>7.6812403378788581</c:v>
                </c:pt>
                <c:pt idx="105">
                  <c:v>7.6892877649743934</c:v>
                </c:pt>
                <c:pt idx="106">
                  <c:v>7.6968874222432015</c:v>
                </c:pt>
                <c:pt idx="107">
                  <c:v>7.7040521220257947</c:v>
                </c:pt>
                <c:pt idx="108">
                  <c:v>7.7107849086918865</c:v>
                </c:pt>
                <c:pt idx="109">
                  <c:v>7.7170934438375411</c:v>
                </c:pt>
                <c:pt idx="110">
                  <c:v>7.7229846011269805</c:v>
                </c:pt>
                <c:pt idx="111">
                  <c:v>7.7284729924932503</c:v>
                </c:pt>
                <c:pt idx="112">
                  <c:v>7.7335564706473612</c:v>
                </c:pt>
                <c:pt idx="113">
                  <c:v>7.7382537687519424</c:v>
                </c:pt>
                <c:pt idx="114">
                  <c:v>7.7425638645772672</c:v>
                </c:pt>
                <c:pt idx="115">
                  <c:v>7.746494346472554</c:v>
                </c:pt>
                <c:pt idx="116">
                  <c:v>7.7500558402010755</c:v>
                </c:pt>
                <c:pt idx="117">
                  <c:v>7.7532621760665883</c:v>
                </c:pt>
                <c:pt idx="118">
                  <c:v>7.7561125411360345</c:v>
                </c:pt>
                <c:pt idx="119">
                  <c:v>7.7586160235330404</c:v>
                </c:pt>
                <c:pt idx="120">
                  <c:v>7.7607777588150055</c:v>
                </c:pt>
                <c:pt idx="121">
                  <c:v>7.7626060863788311</c:v>
                </c:pt>
                <c:pt idx="122">
                  <c:v>7.7641123818843125</c:v>
                </c:pt>
                <c:pt idx="123">
                  <c:v>7.7653062737332945</c:v>
                </c:pt>
                <c:pt idx="124">
                  <c:v>7.7661861144251105</c:v>
                </c:pt>
                <c:pt idx="125">
                  <c:v>7.766763527377206</c:v>
                </c:pt>
                <c:pt idx="126">
                  <c:v>7.7670430625144444</c:v>
                </c:pt>
                <c:pt idx="127">
                  <c:v>7.7670346361622933</c:v>
                </c:pt>
                <c:pt idx="128">
                  <c:v>7.7667429209772694</c:v>
                </c:pt>
                <c:pt idx="129">
                  <c:v>7.7661854028570785</c:v>
                </c:pt>
                <c:pt idx="130">
                  <c:v>7.7653486117913104</c:v>
                </c:pt>
                <c:pt idx="131">
                  <c:v>7.7642500726966945</c:v>
                </c:pt>
                <c:pt idx="132">
                  <c:v>7.7629011096493326</c:v>
                </c:pt>
                <c:pt idx="133">
                  <c:v>7.7613056813304784</c:v>
                </c:pt>
                <c:pt idx="134">
                  <c:v>7.7594573852824036</c:v>
                </c:pt>
                <c:pt idx="135">
                  <c:v>7.7573798970837915</c:v>
                </c:pt>
                <c:pt idx="136">
                  <c:v>7.7550725107736884</c:v>
                </c:pt>
                <c:pt idx="137">
                  <c:v>7.7525333961953375</c:v>
                </c:pt>
                <c:pt idx="138">
                  <c:v>7.7497867216462222</c:v>
                </c:pt>
                <c:pt idx="139">
                  <c:v>7.7468259106420518</c:v>
                </c:pt>
                <c:pt idx="140">
                  <c:v>7.7436558671166376</c:v>
                </c:pt>
                <c:pt idx="141">
                  <c:v>7.7402883981186834</c:v>
                </c:pt>
                <c:pt idx="142">
                  <c:v>7.7367285282134421</c:v>
                </c:pt>
                <c:pt idx="143">
                  <c:v>7.7329752492041202</c:v>
                </c:pt>
                <c:pt idx="144">
                  <c:v>7.7290465590576956</c:v>
                </c:pt>
                <c:pt idx="145">
                  <c:v>7.7249283032862266</c:v>
                </c:pt>
                <c:pt idx="146">
                  <c:v>7.7206465858125934</c:v>
                </c:pt>
                <c:pt idx="147">
                  <c:v>7.7161984360908704</c:v>
                </c:pt>
                <c:pt idx="148">
                  <c:v>7.7115835864980706</c:v>
                </c:pt>
                <c:pt idx="149">
                  <c:v>7.7068069244049724</c:v>
                </c:pt>
                <c:pt idx="150">
                  <c:v>7.7018878889187778</c:v>
                </c:pt>
                <c:pt idx="151">
                  <c:v>7.6968242931465856</c:v>
                </c:pt>
                <c:pt idx="152">
                  <c:v>7.6916083372547854</c:v>
                </c:pt>
                <c:pt idx="153">
                  <c:v>7.6862650654599864</c:v>
                </c:pt>
                <c:pt idx="154">
                  <c:v>7.6807866327876875</c:v>
                </c:pt>
                <c:pt idx="155">
                  <c:v>7.6751713887449053</c:v>
                </c:pt>
                <c:pt idx="156">
                  <c:v>7.6694456996057365</c:v>
                </c:pt>
                <c:pt idx="157">
                  <c:v>7.6635995536557084</c:v>
                </c:pt>
                <c:pt idx="158">
                  <c:v>7.6576321277551855</c:v>
                </c:pt>
                <c:pt idx="159">
                  <c:v>7.6515558142924665</c:v>
                </c:pt>
                <c:pt idx="160">
                  <c:v>7.6453822117231827</c:v>
                </c:pt>
                <c:pt idx="161">
                  <c:v>7.639102761008397</c:v>
                </c:pt>
                <c:pt idx="162">
                  <c:v>7.632722201048102</c:v>
                </c:pt>
                <c:pt idx="163">
                  <c:v>7.6262530813706446</c:v>
                </c:pt>
                <c:pt idx="164">
                  <c:v>7.6196855101472245</c:v>
                </c:pt>
                <c:pt idx="165">
                  <c:v>7.6130398868335156</c:v>
                </c:pt>
                <c:pt idx="166">
                  <c:v>7.6063051946197024</c:v>
                </c:pt>
                <c:pt idx="167">
                  <c:v>7.5994949736466975</c:v>
                </c:pt>
                <c:pt idx="168">
                  <c:v>7.5926210131344583</c:v>
                </c:pt>
                <c:pt idx="169">
                  <c:v>7.5856587962054185</c:v>
                </c:pt>
                <c:pt idx="170">
                  <c:v>7.5786431648618988</c:v>
                </c:pt>
                <c:pt idx="171">
                  <c:v>7.5715554977572674</c:v>
                </c:pt>
                <c:pt idx="172">
                  <c:v>7.5644084517287276</c:v>
                </c:pt>
                <c:pt idx="173">
                  <c:v>7.5572003128889875</c:v>
                </c:pt>
                <c:pt idx="174">
                  <c:v>7.5499428600837568</c:v>
                </c:pt>
                <c:pt idx="175">
                  <c:v>7.5426323803588424</c:v>
                </c:pt>
                <c:pt idx="176">
                  <c:v>7.5352659517475704</c:v>
                </c:pt>
                <c:pt idx="177">
                  <c:v>7.5278646927518293</c:v>
                </c:pt>
                <c:pt idx="178">
                  <c:v>7.5204163337384031</c:v>
                </c:pt>
                <c:pt idx="179">
                  <c:v>7.5129186586693661</c:v>
                </c:pt>
                <c:pt idx="180">
                  <c:v>7.5053995016236934</c:v>
                </c:pt>
                <c:pt idx="181">
                  <c:v>7.4978387472360675</c:v>
                </c:pt>
                <c:pt idx="182">
                  <c:v>7.4902501576490916</c:v>
                </c:pt>
                <c:pt idx="183">
                  <c:v>7.4826294331629333</c:v>
                </c:pt>
                <c:pt idx="184">
                  <c:v>7.4749807834310404</c:v>
                </c:pt>
                <c:pt idx="185">
                  <c:v>7.4673084167142019</c:v>
                </c:pt>
                <c:pt idx="186">
                  <c:v>7.4596087399770123</c:v>
                </c:pt>
                <c:pt idx="187">
                  <c:v>7.4519024744776114</c:v>
                </c:pt>
                <c:pt idx="188">
                  <c:v>7.4441693448475394</c:v>
                </c:pt>
                <c:pt idx="189">
                  <c:v>7.4364291538305638</c:v>
                </c:pt>
                <c:pt idx="190">
                  <c:v>7.4286701753758724</c:v>
                </c:pt>
                <c:pt idx="191">
                  <c:v>7.4208963640133394</c:v>
                </c:pt>
                <c:pt idx="192">
                  <c:v>7.4131197188199156</c:v>
                </c:pt>
                <c:pt idx="193">
                  <c:v>7.4053371849809828</c:v>
                </c:pt>
                <c:pt idx="194">
                  <c:v>7.3975507996589247</c:v>
                </c:pt>
                <c:pt idx="195">
                  <c:v>7.3897654695414774</c:v>
                </c:pt>
                <c:pt idx="196">
                  <c:v>7.3819677672385495</c:v>
                </c:pt>
                <c:pt idx="197">
                  <c:v>7.3741706020456697</c:v>
                </c:pt>
                <c:pt idx="198">
                  <c:v>7.3663860890791462</c:v>
                </c:pt>
                <c:pt idx="199">
                  <c:v>7.3586088844375439</c:v>
                </c:pt>
                <c:pt idx="200">
                  <c:v>7.3508260629740905</c:v>
                </c:pt>
                <c:pt idx="201">
                  <c:v>7.3430673993760571</c:v>
                </c:pt>
                <c:pt idx="202">
                  <c:v>7.3353095565053845</c:v>
                </c:pt>
                <c:pt idx="203">
                  <c:v>7.3275570642650667</c:v>
                </c:pt>
                <c:pt idx="204">
                  <c:v>7.31982107485819</c:v>
                </c:pt>
                <c:pt idx="205">
                  <c:v>7.3120976611373276</c:v>
                </c:pt>
                <c:pt idx="206">
                  <c:v>7.3043894364142155</c:v>
                </c:pt>
                <c:pt idx="207">
                  <c:v>7.2966999700634734</c:v>
                </c:pt>
                <c:pt idx="208">
                  <c:v>7.2890231728718575</c:v>
                </c:pt>
                <c:pt idx="209">
                  <c:v>7.2813818870806424</c:v>
                </c:pt>
                <c:pt idx="210">
                  <c:v>7.2737418009526547</c:v>
                </c:pt>
                <c:pt idx="211">
                  <c:v>7.2661344968514046</c:v>
                </c:pt>
                <c:pt idx="212">
                  <c:v>7.2585438972306324</c:v>
                </c:pt>
                <c:pt idx="213">
                  <c:v>7.2509831834905834</c:v>
                </c:pt>
                <c:pt idx="214">
                  <c:v>7.2434458934312094</c:v>
                </c:pt>
                <c:pt idx="215">
                  <c:v>7.2359353446597865</c:v>
                </c:pt>
                <c:pt idx="216">
                  <c:v>7.2284358408210645</c:v>
                </c:pt>
                <c:pt idx="217">
                  <c:v>7.2209786168290755</c:v>
                </c:pt>
                <c:pt idx="218">
                  <c:v>7.2135479340842963</c:v>
                </c:pt>
                <c:pt idx="219">
                  <c:v>7.2061561356895014</c:v>
                </c:pt>
                <c:pt idx="220">
                  <c:v>7.1987973441677617</c:v>
                </c:pt>
                <c:pt idx="221">
                  <c:v>7.1914543710451255</c:v>
                </c:pt>
                <c:pt idx="222">
                  <c:v>7.18414966550983</c:v>
                </c:pt>
                <c:pt idx="223">
                  <c:v>7.1768761458219963</c:v>
                </c:pt>
                <c:pt idx="224">
                  <c:v>7.1696378355064248</c:v>
                </c:pt>
                <c:pt idx="225">
                  <c:v>7.1624358865445545</c:v>
                </c:pt>
                <c:pt idx="226">
                  <c:v>7.1552743214095855</c:v>
                </c:pt>
                <c:pt idx="227">
                  <c:v>7.1481448127932445</c:v>
                </c:pt>
                <c:pt idx="228">
                  <c:v>7.1410512594170745</c:v>
                </c:pt>
                <c:pt idx="229">
                  <c:v>7.1339956455005105</c:v>
                </c:pt>
                <c:pt idx="230">
                  <c:v>7.1269703537758966</c:v>
                </c:pt>
                <c:pt idx="231">
                  <c:v>7.1199984426995595</c:v>
                </c:pt>
                <c:pt idx="232">
                  <c:v>7.1130529693177591</c:v>
                </c:pt>
                <c:pt idx="233">
                  <c:v>7.1061551181050255</c:v>
                </c:pt>
                <c:pt idx="234">
                  <c:v>7.0992882986857229</c:v>
                </c:pt>
                <c:pt idx="235">
                  <c:v>7.0924748154676855</c:v>
                </c:pt>
                <c:pt idx="236">
                  <c:v>7.0856861529314692</c:v>
                </c:pt>
                <c:pt idx="237">
                  <c:v>7.0789564572495287</c:v>
                </c:pt>
                <c:pt idx="238">
                  <c:v>7.0722560095364075</c:v>
                </c:pt>
                <c:pt idx="239">
                  <c:v>7.0656082744361068</c:v>
                </c:pt>
              </c:numCache>
            </c:numRef>
          </c:val>
          <c:smooth val="0"/>
        </c:ser>
        <c:ser>
          <c:idx val="4"/>
          <c:order val="4"/>
          <c:tx>
            <c:strRef>
              <c:f>'term structure graph'!$F$1</c:f>
              <c:strCache>
                <c:ptCount val="1"/>
                <c:pt idx="0">
                  <c:v>Forecast Tracker Rates</c:v>
                </c:pt>
              </c:strCache>
            </c:strRef>
          </c:tx>
          <c:marker>
            <c:symbol val="none"/>
          </c:marker>
          <c:val>
            <c:numRef>
              <c:f>'term structure graph'!$F$2:$F$241</c:f>
              <c:numCache>
                <c:formatCode>General</c:formatCode>
                <c:ptCount val="240"/>
                <c:pt idx="0">
                  <c:v>1.5</c:v>
                </c:pt>
                <c:pt idx="1">
                  <c:v>1.4999999999999596</c:v>
                </c:pt>
                <c:pt idx="2">
                  <c:v>1.5000000000002389</c:v>
                </c:pt>
                <c:pt idx="3">
                  <c:v>1.4769211926542487</c:v>
                </c:pt>
                <c:pt idx="4">
                  <c:v>1.4727816358477239</c:v>
                </c:pt>
                <c:pt idx="5">
                  <c:v>1.4727402297835701</c:v>
                </c:pt>
                <c:pt idx="6">
                  <c:v>1.476580470742288</c:v>
                </c:pt>
                <c:pt idx="7">
                  <c:v>1.4840932095711068</c:v>
                </c:pt>
                <c:pt idx="8">
                  <c:v>1.4950805164493586</c:v>
                </c:pt>
                <c:pt idx="9">
                  <c:v>1.5093460498994338</c:v>
                </c:pt>
                <c:pt idx="10">
                  <c:v>1.5267100314568505</c:v>
                </c:pt>
                <c:pt idx="11">
                  <c:v>1.546987617930089</c:v>
                </c:pt>
                <c:pt idx="12">
                  <c:v>1.5700135888393081</c:v>
                </c:pt>
                <c:pt idx="13">
                  <c:v>1.5956187194728955</c:v>
                </c:pt>
                <c:pt idx="14">
                  <c:v>1.6236477762841028</c:v>
                </c:pt>
                <c:pt idx="15">
                  <c:v>1.6539486981709655</c:v>
                </c:pt>
                <c:pt idx="16">
                  <c:v>1.6863707809581951</c:v>
                </c:pt>
                <c:pt idx="17">
                  <c:v>1.7207790896083752</c:v>
                </c:pt>
                <c:pt idx="18">
                  <c:v>1.7570352246138841</c:v>
                </c:pt>
                <c:pt idx="19">
                  <c:v>1.7950117395241478</c:v>
                </c:pt>
                <c:pt idx="20">
                  <c:v>1.8345855274297147</c:v>
                </c:pt>
                <c:pt idx="21">
                  <c:v>1.8756328037781422</c:v>
                </c:pt>
                <c:pt idx="22">
                  <c:v>1.918041135102482</c:v>
                </c:pt>
                <c:pt idx="23">
                  <c:v>1.961704028831428</c:v>
                </c:pt>
                <c:pt idx="24">
                  <c:v>2.0065108989020484</c:v>
                </c:pt>
                <c:pt idx="25">
                  <c:v>2.0523655286396147</c:v>
                </c:pt>
                <c:pt idx="26">
                  <c:v>2.0991695155486534</c:v>
                </c:pt>
                <c:pt idx="27">
                  <c:v>2.1468288952599934</c:v>
                </c:pt>
                <c:pt idx="28">
                  <c:v>2.1952570589917402</c:v>
                </c:pt>
                <c:pt idx="29">
                  <c:v>2.244366317772331</c:v>
                </c:pt>
                <c:pt idx="30">
                  <c:v>2.2940791608509414</c:v>
                </c:pt>
                <c:pt idx="31">
                  <c:v>2.3443198194568007</c:v>
                </c:pt>
                <c:pt idx="32">
                  <c:v>2.3950070240782191</c:v>
                </c:pt>
                <c:pt idx="33">
                  <c:v>2.4460727160283069</c:v>
                </c:pt>
                <c:pt idx="34">
                  <c:v>2.4974533063819626</c:v>
                </c:pt>
                <c:pt idx="35">
                  <c:v>2.5490824309427778</c:v>
                </c:pt>
                <c:pt idx="36">
                  <c:v>2.6008934649268944</c:v>
                </c:pt>
                <c:pt idx="37">
                  <c:v>2.6528380641636327</c:v>
                </c:pt>
                <c:pt idx="38">
                  <c:v>2.7048453662639007</c:v>
                </c:pt>
                <c:pt idx="39">
                  <c:v>2.7568782240072767</c:v>
                </c:pt>
                <c:pt idx="40">
                  <c:v>2.8088801979023152</c:v>
                </c:pt>
                <c:pt idx="41">
                  <c:v>2.8607930865014026</c:v>
                </c:pt>
                <c:pt idx="42">
                  <c:v>2.9125910354811637</c:v>
                </c:pt>
                <c:pt idx="43">
                  <c:v>2.9642137514388982</c:v>
                </c:pt>
                <c:pt idx="44">
                  <c:v>3.0156246224929451</c:v>
                </c:pt>
                <c:pt idx="45">
                  <c:v>3.0667905470313568</c:v>
                </c:pt>
                <c:pt idx="46">
                  <c:v>3.1176724413979606</c:v>
                </c:pt>
                <c:pt idx="47">
                  <c:v>3.1682288718024196</c:v>
                </c:pt>
                <c:pt idx="48">
                  <c:v>3.2184352590990661</c:v>
                </c:pt>
                <c:pt idx="49">
                  <c:v>3.2682604400304842</c:v>
                </c:pt>
                <c:pt idx="50">
                  <c:v>3.3176654469215183</c:v>
                </c:pt>
                <c:pt idx="51">
                  <c:v>3.3666285892472567</c:v>
                </c:pt>
                <c:pt idx="52">
                  <c:v>3.4151365676344652</c:v>
                </c:pt>
                <c:pt idx="53">
                  <c:v>3.4631468307918571</c:v>
                </c:pt>
                <c:pt idx="54">
                  <c:v>3.5106451521199187</c:v>
                </c:pt>
                <c:pt idx="55">
                  <c:v>3.5576090009156669</c:v>
                </c:pt>
                <c:pt idx="56">
                  <c:v>3.6040178660642401</c:v>
                </c:pt>
                <c:pt idx="57">
                  <c:v>3.6498591342209568</c:v>
                </c:pt>
                <c:pt idx="58">
                  <c:v>3.6951107698747698</c:v>
                </c:pt>
                <c:pt idx="59">
                  <c:v>3.7397522535679792</c:v>
                </c:pt>
                <c:pt idx="60">
                  <c:v>3.7837645838208012</c:v>
                </c:pt>
                <c:pt idx="61">
                  <c:v>3.8272182855759995</c:v>
                </c:pt>
                <c:pt idx="62">
                  <c:v>3.8698795002020159</c:v>
                </c:pt>
                <c:pt idx="63">
                  <c:v>3.9120562881918937</c:v>
                </c:pt>
                <c:pt idx="64">
                  <c:v>3.9534644288776111</c:v>
                </c:pt>
                <c:pt idx="65">
                  <c:v>3.9942010766567182</c:v>
                </c:pt>
                <c:pt idx="66">
                  <c:v>4.0343055978778946</c:v>
                </c:pt>
                <c:pt idx="67">
                  <c:v>4.0736844233143534</c:v>
                </c:pt>
                <c:pt idx="68">
                  <c:v>4.1123789663632655</c:v>
                </c:pt>
                <c:pt idx="69">
                  <c:v>4.1503646730837218</c:v>
                </c:pt>
                <c:pt idx="70">
                  <c:v>4.1876890850400184</c:v>
                </c:pt>
                <c:pt idx="71">
                  <c:v>4.2241854840131374</c:v>
                </c:pt>
                <c:pt idx="72">
                  <c:v>4.2601218281666355</c:v>
                </c:pt>
                <c:pt idx="73">
                  <c:v>4.2952602820778933</c:v>
                </c:pt>
                <c:pt idx="74">
                  <c:v>4.3297286939234434</c:v>
                </c:pt>
                <c:pt idx="75">
                  <c:v>4.3634334513535977</c:v>
                </c:pt>
                <c:pt idx="76">
                  <c:v>4.3963540932276102</c:v>
                </c:pt>
                <c:pt idx="77">
                  <c:v>4.4287872446600085</c:v>
                </c:pt>
                <c:pt idx="78">
                  <c:v>4.4602469795413091</c:v>
                </c:pt>
                <c:pt idx="79">
                  <c:v>4.4911113008494086</c:v>
                </c:pt>
                <c:pt idx="80">
                  <c:v>4.5212896431924774</c:v>
                </c:pt>
                <c:pt idx="81">
                  <c:v>4.55076971679647</c:v>
                </c:pt>
                <c:pt idx="82">
                  <c:v>4.5793704613186934</c:v>
                </c:pt>
                <c:pt idx="83">
                  <c:v>4.6074985172606056</c:v>
                </c:pt>
                <c:pt idx="84">
                  <c:v>4.6348080836572674</c:v>
                </c:pt>
                <c:pt idx="85">
                  <c:v>4.6613702849376981</c:v>
                </c:pt>
                <c:pt idx="86">
                  <c:v>4.687349819320934</c:v>
                </c:pt>
                <c:pt idx="87">
                  <c:v>4.7125635696797445</c:v>
                </c:pt>
                <c:pt idx="88">
                  <c:v>4.7370898139642836</c:v>
                </c:pt>
                <c:pt idx="89">
                  <c:v>4.7610119216691604</c:v>
                </c:pt>
                <c:pt idx="90">
                  <c:v>4.7841406680332055</c:v>
                </c:pt>
                <c:pt idx="91">
                  <c:v>4.8067445777953655</c:v>
                </c:pt>
                <c:pt idx="92">
                  <c:v>4.8286344181121699</c:v>
                </c:pt>
                <c:pt idx="93">
                  <c:v>4.8498020449903994</c:v>
                </c:pt>
                <c:pt idx="94">
                  <c:v>4.8704325994516173</c:v>
                </c:pt>
                <c:pt idx="95">
                  <c:v>4.8902330929246354</c:v>
                </c:pt>
                <c:pt idx="96">
                  <c:v>4.9096847243152153</c:v>
                </c:pt>
                <c:pt idx="97">
                  <c:v>4.9281974363349725</c:v>
                </c:pt>
                <c:pt idx="98">
                  <c:v>4.9463592761493969</c:v>
                </c:pt>
                <c:pt idx="99">
                  <c:v>4.9637714405794497</c:v>
                </c:pt>
                <c:pt idx="100">
                  <c:v>4.9805285787706515</c:v>
                </c:pt>
                <c:pt idx="101">
                  <c:v>4.9968341711985405</c:v>
                </c:pt>
                <c:pt idx="102">
                  <c:v>5.0124827309965045</c:v>
                </c:pt>
                <c:pt idx="103">
                  <c:v>5.0274702312441715</c:v>
                </c:pt>
                <c:pt idx="104">
                  <c:v>5.0420062596398845</c:v>
                </c:pt>
                <c:pt idx="105">
                  <c:v>5.0558792507101415</c:v>
                </c:pt>
                <c:pt idx="106">
                  <c:v>5.069194026554884</c:v>
                </c:pt>
                <c:pt idx="107">
                  <c:v>5.082060468793852</c:v>
                </c:pt>
                <c:pt idx="108">
                  <c:v>5.0943717981818004</c:v>
                </c:pt>
                <c:pt idx="109">
                  <c:v>5.1060161872306598</c:v>
                </c:pt>
                <c:pt idx="110">
                  <c:v>5.1172154118843061</c:v>
                </c:pt>
                <c:pt idx="111">
                  <c:v>5.1279735585193862</c:v>
                </c:pt>
                <c:pt idx="112">
                  <c:v>5.138064905009303</c:v>
                </c:pt>
                <c:pt idx="113">
                  <c:v>5.147833223014735</c:v>
                </c:pt>
                <c:pt idx="114">
                  <c:v>5.1569358586318659</c:v>
                </c:pt>
                <c:pt idx="115">
                  <c:v>5.1657226516840948</c:v>
                </c:pt>
                <c:pt idx="116">
                  <c:v>5.1738448923184706</c:v>
                </c:pt>
                <c:pt idx="117">
                  <c:v>5.1816584828230239</c:v>
                </c:pt>
                <c:pt idx="118">
                  <c:v>5.1889296240561764</c:v>
                </c:pt>
                <c:pt idx="119">
                  <c:v>5.1959023293373745</c:v>
                </c:pt>
                <c:pt idx="120">
                  <c:v>5.2022157911661804</c:v>
                </c:pt>
                <c:pt idx="121">
                  <c:v>5.2082380186032324</c:v>
                </c:pt>
                <c:pt idx="122">
                  <c:v>5.2137271539038963</c:v>
                </c:pt>
                <c:pt idx="123">
                  <c:v>5.2188092774002648</c:v>
                </c:pt>
                <c:pt idx="124">
                  <c:v>5.2236154947574986</c:v>
                </c:pt>
                <c:pt idx="125">
                  <c:v>5.2280259191012775</c:v>
                </c:pt>
                <c:pt idx="126">
                  <c:v>5.2319156423241804</c:v>
                </c:pt>
                <c:pt idx="127">
                  <c:v>5.2354147714811772</c:v>
                </c:pt>
                <c:pt idx="128">
                  <c:v>5.238527412007481</c:v>
                </c:pt>
                <c:pt idx="129">
                  <c:v>5.2413896924973908</c:v>
                </c:pt>
                <c:pt idx="130">
                  <c:v>5.2438767014955125</c:v>
                </c:pt>
                <c:pt idx="131">
                  <c:v>5.2459925434598373</c:v>
                </c:pt>
                <c:pt idx="132">
                  <c:v>5.2476062920943534</c:v>
                </c:pt>
                <c:pt idx="133">
                  <c:v>5.2491261441354897</c:v>
                </c:pt>
                <c:pt idx="134">
                  <c:v>5.2501531113903921</c:v>
                </c:pt>
                <c:pt idx="135">
                  <c:v>5.2509633634335904</c:v>
                </c:pt>
                <c:pt idx="136">
                  <c:v>5.2514259702278565</c:v>
                </c:pt>
                <c:pt idx="137">
                  <c:v>5.2514049988315925</c:v>
                </c:pt>
                <c:pt idx="138">
                  <c:v>5.2513236567097099</c:v>
                </c:pt>
                <c:pt idx="139">
                  <c:v>5.2509099737422495</c:v>
                </c:pt>
                <c:pt idx="140">
                  <c:v>5.2501680496068559</c:v>
                </c:pt>
                <c:pt idx="141">
                  <c:v>5.249101983495712</c:v>
                </c:pt>
                <c:pt idx="142">
                  <c:v>5.2478609036214863</c:v>
                </c:pt>
                <c:pt idx="143">
                  <c:v>5.2461608463052345</c:v>
                </c:pt>
                <c:pt idx="144">
                  <c:v>5.2444429896259237</c:v>
                </c:pt>
                <c:pt idx="145">
                  <c:v>5.2424233684739407</c:v>
                </c:pt>
                <c:pt idx="146">
                  <c:v>5.23995705792351</c:v>
                </c:pt>
                <c:pt idx="147">
                  <c:v>5.2374942053269065</c:v>
                </c:pt>
                <c:pt idx="148">
                  <c:v>5.2347448578283755</c:v>
                </c:pt>
                <c:pt idx="149">
                  <c:v>5.2317131049839078</c:v>
                </c:pt>
                <c:pt idx="150">
                  <c:v>5.2284030354412394</c:v>
                </c:pt>
                <c:pt idx="151">
                  <c:v>5.2251267287259333</c:v>
                </c:pt>
                <c:pt idx="152">
                  <c:v>5.2212762762100065</c:v>
                </c:pt>
                <c:pt idx="153">
                  <c:v>5.2174717350438593</c:v>
                </c:pt>
                <c:pt idx="154">
                  <c:v>5.2135681739191524</c:v>
                </c:pt>
                <c:pt idx="155">
                  <c:v>5.2092577101630591</c:v>
                </c:pt>
                <c:pt idx="156">
                  <c:v>5.2046994085402964</c:v>
                </c:pt>
                <c:pt idx="157">
                  <c:v>5.2002172636385779</c:v>
                </c:pt>
                <c:pt idx="158">
                  <c:v>5.1955014068653655</c:v>
                </c:pt>
                <c:pt idx="159">
                  <c:v>5.1903939693256955</c:v>
                </c:pt>
                <c:pt idx="160">
                  <c:v>5.1853838527096618</c:v>
                </c:pt>
                <c:pt idx="161">
                  <c:v>5.1801552261906947</c:v>
                </c:pt>
                <c:pt idx="162">
                  <c:v>5.1747121588902756</c:v>
                </c:pt>
                <c:pt idx="163">
                  <c:v>5.1692246277724845</c:v>
                </c:pt>
                <c:pt idx="164">
                  <c:v>5.1635337716386855</c:v>
                </c:pt>
                <c:pt idx="165">
                  <c:v>5.1576436545673943</c:v>
                </c:pt>
                <c:pt idx="166">
                  <c:v>5.1517272200908781</c:v>
                </c:pt>
                <c:pt idx="167">
                  <c:v>5.1454527576663756</c:v>
                </c:pt>
                <c:pt idx="168">
                  <c:v>5.1395037994251904</c:v>
                </c:pt>
                <c:pt idx="169">
                  <c:v>5.133037058080574</c:v>
                </c:pt>
                <c:pt idx="170">
                  <c:v>5.1265671710265455</c:v>
                </c:pt>
                <c:pt idx="171">
                  <c:v>5.1199283310997146</c:v>
                </c:pt>
                <c:pt idx="172">
                  <c:v>5.113474224842034</c:v>
                </c:pt>
                <c:pt idx="173">
                  <c:v>5.1066894164974155</c:v>
                </c:pt>
                <c:pt idx="174">
                  <c:v>5.0997507829073534</c:v>
                </c:pt>
                <c:pt idx="175">
                  <c:v>5.0928401531488632</c:v>
                </c:pt>
                <c:pt idx="176">
                  <c:v>5.0857867657732303</c:v>
                </c:pt>
                <c:pt idx="177">
                  <c:v>5.0785946637555766</c:v>
                </c:pt>
                <c:pt idx="178">
                  <c:v>5.0716293794155032</c:v>
                </c:pt>
                <c:pt idx="179">
                  <c:v>5.0641759450108275</c:v>
                </c:pt>
                <c:pt idx="180">
                  <c:v>5.0567786349778734</c:v>
                </c:pt>
                <c:pt idx="181">
                  <c:v>5.0494454465015304</c:v>
                </c:pt>
                <c:pt idx="182">
                  <c:v>5.0419996808679191</c:v>
                </c:pt>
                <c:pt idx="183">
                  <c:v>5.0344453705098555</c:v>
                </c:pt>
                <c:pt idx="184">
                  <c:v>5.0267865463652139</c:v>
                </c:pt>
                <c:pt idx="185">
                  <c:v>5.0192148903778477</c:v>
                </c:pt>
                <c:pt idx="186">
                  <c:v>5.0113611113188838</c:v>
                </c:pt>
                <c:pt idx="187">
                  <c:v>5.0037941507353354</c:v>
                </c:pt>
                <c:pt idx="188">
                  <c:v>4.995763507128963</c:v>
                </c:pt>
                <c:pt idx="189">
                  <c:v>4.9880316722433138</c:v>
                </c:pt>
                <c:pt idx="190">
                  <c:v>4.9802254182717514</c:v>
                </c:pt>
                <c:pt idx="191">
                  <c:v>4.9721551982221524</c:v>
                </c:pt>
                <c:pt idx="192">
                  <c:v>4.9644047291730145</c:v>
                </c:pt>
                <c:pt idx="193">
                  <c:v>4.9562037920574689</c:v>
                </c:pt>
                <c:pt idx="194">
                  <c:v>4.9481380565839865</c:v>
                </c:pt>
                <c:pt idx="195">
                  <c:v>4.9402154907546736</c:v>
                </c:pt>
                <c:pt idx="196">
                  <c:v>4.9322455702681074</c:v>
                </c:pt>
                <c:pt idx="197">
                  <c:v>4.9240328303880245</c:v>
                </c:pt>
                <c:pt idx="198">
                  <c:v>4.9157777869202564</c:v>
                </c:pt>
                <c:pt idx="199">
                  <c:v>4.9078873350079775</c:v>
                </c:pt>
                <c:pt idx="200">
                  <c:v>4.8995636752929439</c:v>
                </c:pt>
                <c:pt idx="201">
                  <c:v>4.8914131439100323</c:v>
                </c:pt>
                <c:pt idx="202">
                  <c:v>4.8834436968891834</c:v>
                </c:pt>
                <c:pt idx="203">
                  <c:v>4.8750471493018424</c:v>
                </c:pt>
                <c:pt idx="204">
                  <c:v>4.8670450533710445</c:v>
                </c:pt>
                <c:pt idx="205">
                  <c:v>4.8588272701856958</c:v>
                </c:pt>
                <c:pt idx="206">
                  <c:v>4.8506021782738324</c:v>
                </c:pt>
                <c:pt idx="207">
                  <c:v>4.8423737752876734</c:v>
                </c:pt>
                <c:pt idx="208">
                  <c:v>4.8341460576815365</c:v>
                </c:pt>
                <c:pt idx="209">
                  <c:v>4.8261343017141725</c:v>
                </c:pt>
                <c:pt idx="210">
                  <c:v>4.8179219227639605</c:v>
                </c:pt>
                <c:pt idx="211">
                  <c:v>4.8097222115671094</c:v>
                </c:pt>
                <c:pt idx="212">
                  <c:v>4.8015391600146424</c:v>
                </c:pt>
                <c:pt idx="213">
                  <c:v>4.7933767589348131</c:v>
                </c:pt>
                <c:pt idx="214">
                  <c:v>4.7852389980960703</c:v>
                </c:pt>
                <c:pt idx="215">
                  <c:v>4.7773470464121583</c:v>
                </c:pt>
                <c:pt idx="216">
                  <c:v>4.7690543510224659</c:v>
                </c:pt>
                <c:pt idx="217">
                  <c:v>4.7610144392709275</c:v>
                </c:pt>
                <c:pt idx="218">
                  <c:v>4.7527949878736484</c:v>
                </c:pt>
                <c:pt idx="219">
                  <c:v>4.7448382563573421</c:v>
                </c:pt>
                <c:pt idx="220">
                  <c:v>4.7369300828666914</c:v>
                </c:pt>
                <c:pt idx="221">
                  <c:v>4.7288513728086556</c:v>
                </c:pt>
                <c:pt idx="222">
                  <c:v>4.7208262202573366</c:v>
                </c:pt>
                <c:pt idx="223">
                  <c:v>4.7130836496233774</c:v>
                </c:pt>
                <c:pt idx="224">
                  <c:v>4.7049535120742085</c:v>
                </c:pt>
                <c:pt idx="225">
                  <c:v>4.6971129166376091</c:v>
                </c:pt>
                <c:pt idx="226">
                  <c:v>4.6891138079952634</c:v>
                </c:pt>
                <c:pt idx="227">
                  <c:v>4.6814141637705298</c:v>
                </c:pt>
                <c:pt idx="228">
                  <c:v>4.6735619964464865</c:v>
                </c:pt>
                <c:pt idx="229">
                  <c:v>4.6657882738845755</c:v>
                </c:pt>
                <c:pt idx="230">
                  <c:v>4.6578650502286987</c:v>
                </c:pt>
                <c:pt idx="231">
                  <c:v>4.6504910664285655</c:v>
                </c:pt>
                <c:pt idx="232">
                  <c:v>4.6425087566181356</c:v>
                </c:pt>
                <c:pt idx="233">
                  <c:v>4.6350846008773852</c:v>
                </c:pt>
                <c:pt idx="234">
                  <c:v>4.6272870578455034</c:v>
                </c:pt>
                <c:pt idx="235">
                  <c:v>4.6198227103584388</c:v>
                </c:pt>
                <c:pt idx="236">
                  <c:v>4.6122238425446094</c:v>
                </c:pt>
                <c:pt idx="237">
                  <c:v>4.6047292787203755</c:v>
                </c:pt>
                <c:pt idx="238">
                  <c:v>4.5971032065357678</c:v>
                </c:pt>
                <c:pt idx="239">
                  <c:v>4.5898271806178528</c:v>
                </c:pt>
              </c:numCache>
            </c:numRef>
          </c:val>
          <c:smooth val="0"/>
        </c:ser>
        <c:ser>
          <c:idx val="5"/>
          <c:order val="5"/>
          <c:tx>
            <c:strRef>
              <c:f>'term structure graph'!$C$1</c:f>
              <c:strCache>
                <c:ptCount val="1"/>
                <c:pt idx="0">
                  <c:v>Forecast Two-year Rates</c:v>
                </c:pt>
              </c:strCache>
            </c:strRef>
          </c:tx>
          <c:marker>
            <c:symbol val="none"/>
          </c:marker>
          <c:val>
            <c:numRef>
              <c:f>'term structure graph'!$C$2:$C$241</c:f>
              <c:numCache>
                <c:formatCode>General</c:formatCode>
                <c:ptCount val="240"/>
                <c:pt idx="0">
                  <c:v>0.35824650000000002</c:v>
                </c:pt>
                <c:pt idx="1">
                  <c:v>0.36250717530259813</c:v>
                </c:pt>
                <c:pt idx="2">
                  <c:v>0.38358449798310745</c:v>
                </c:pt>
                <c:pt idx="3">
                  <c:v>0.40656976975197667</c:v>
                </c:pt>
                <c:pt idx="4">
                  <c:v>0.43246629959421889</c:v>
                </c:pt>
                <c:pt idx="5">
                  <c:v>0.46052006004342338</c:v>
                </c:pt>
                <c:pt idx="6">
                  <c:v>0.49059260014374895</c:v>
                </c:pt>
                <c:pt idx="7">
                  <c:v>0.52255079434242457</c:v>
                </c:pt>
                <c:pt idx="8">
                  <c:v>0.55626696378611729</c:v>
                </c:pt>
                <c:pt idx="9">
                  <c:v>0.59161848569564357</c:v>
                </c:pt>
                <c:pt idx="10">
                  <c:v>0.62848750464448577</c:v>
                </c:pt>
                <c:pt idx="11">
                  <c:v>0.66676079306887193</c:v>
                </c:pt>
                <c:pt idx="12">
                  <c:v>0.70633015328187565</c:v>
                </c:pt>
                <c:pt idx="13">
                  <c:v>0.74709148654113811</c:v>
                </c:pt>
                <c:pt idx="14">
                  <c:v>0.78894495412904564</c:v>
                </c:pt>
                <c:pt idx="15">
                  <c:v>0.83179515359744194</c:v>
                </c:pt>
                <c:pt idx="16">
                  <c:v>0.87555005698848021</c:v>
                </c:pt>
                <c:pt idx="17">
                  <c:v>0.92012235439682399</c:v>
                </c:pt>
                <c:pt idx="18">
                  <c:v>0.96542799834811599</c:v>
                </c:pt>
                <c:pt idx="19">
                  <c:v>1.0113862789808079</c:v>
                </c:pt>
                <c:pt idx="20">
                  <c:v>1.0579207082448956</c:v>
                </c:pt>
                <c:pt idx="21">
                  <c:v>1.1049574148541463</c:v>
                </c:pt>
                <c:pt idx="22">
                  <c:v>1.1524261559470617</c:v>
                </c:pt>
                <c:pt idx="23">
                  <c:v>1.2002599897411381</c:v>
                </c:pt>
                <c:pt idx="24">
                  <c:v>1.2483947813642258</c:v>
                </c:pt>
                <c:pt idx="25">
                  <c:v>1.2967692791332919</c:v>
                </c:pt>
                <c:pt idx="26">
                  <c:v>1.3453252127078168</c:v>
                </c:pt>
                <c:pt idx="27">
                  <c:v>1.3940071139961869</c:v>
                </c:pt>
                <c:pt idx="28">
                  <c:v>1.4427618099179578</c:v>
                </c:pt>
                <c:pt idx="29">
                  <c:v>1.4915388312890958</c:v>
                </c:pt>
                <c:pt idx="30">
                  <c:v>1.5402908072414956</c:v>
                </c:pt>
                <c:pt idx="31">
                  <c:v>1.5889718292750221</c:v>
                </c:pt>
                <c:pt idx="32">
                  <c:v>1.6375385522285457</c:v>
                </c:pt>
                <c:pt idx="33">
                  <c:v>1.6859500822662421</c:v>
                </c:pt>
                <c:pt idx="34">
                  <c:v>1.7341675084383561</c:v>
                </c:pt>
                <c:pt idx="35">
                  <c:v>1.782154043620729</c:v>
                </c:pt>
                <c:pt idx="36">
                  <c:v>1.8298747516682035</c:v>
                </c:pt>
                <c:pt idx="37">
                  <c:v>1.8772966220158558</c:v>
                </c:pt>
                <c:pt idx="38">
                  <c:v>1.9243878678039685</c:v>
                </c:pt>
                <c:pt idx="39">
                  <c:v>1.9711225777760581</c:v>
                </c:pt>
                <c:pt idx="40">
                  <c:v>2.0174666992759587</c:v>
                </c:pt>
                <c:pt idx="41">
                  <c:v>2.0634012893687048</c:v>
                </c:pt>
                <c:pt idx="42">
                  <c:v>2.1088980619965452</c:v>
                </c:pt>
                <c:pt idx="43">
                  <c:v>2.1539338266650012</c:v>
                </c:pt>
                <c:pt idx="44">
                  <c:v>2.1984895393459825</c:v>
                </c:pt>
                <c:pt idx="45">
                  <c:v>2.242543805340369</c:v>
                </c:pt>
                <c:pt idx="46">
                  <c:v>2.2860783233421107</c:v>
                </c:pt>
                <c:pt idx="47">
                  <c:v>2.3290754041457471</c:v>
                </c:pt>
                <c:pt idx="48">
                  <c:v>2.3715210564245552</c:v>
                </c:pt>
                <c:pt idx="49">
                  <c:v>2.4133954043138233</c:v>
                </c:pt>
                <c:pt idx="50">
                  <c:v>2.4546909729116884</c:v>
                </c:pt>
                <c:pt idx="51">
                  <c:v>2.4953920599722235</c:v>
                </c:pt>
                <c:pt idx="52">
                  <c:v>2.5354891636483377</c:v>
                </c:pt>
                <c:pt idx="53">
                  <c:v>2.5749694557887177</c:v>
                </c:pt>
                <c:pt idx="54">
                  <c:v>2.6138210356582587</c:v>
                </c:pt>
                <c:pt idx="55">
                  <c:v>2.6520448895326121</c:v>
                </c:pt>
                <c:pt idx="56">
                  <c:v>2.6896228039306136</c:v>
                </c:pt>
                <c:pt idx="57">
                  <c:v>2.7265530866512182</c:v>
                </c:pt>
                <c:pt idx="58">
                  <c:v>2.7628308187631192</c:v>
                </c:pt>
                <c:pt idx="59">
                  <c:v>2.7984514919925818</c:v>
                </c:pt>
                <c:pt idx="60">
                  <c:v>2.8334039467903915</c:v>
                </c:pt>
                <c:pt idx="61">
                  <c:v>2.8676946760801902</c:v>
                </c:pt>
                <c:pt idx="62">
                  <c:v>2.9013128880491572</c:v>
                </c:pt>
                <c:pt idx="63">
                  <c:v>2.9342605112335773</c:v>
                </c:pt>
                <c:pt idx="64">
                  <c:v>2.9665334299770372</c:v>
                </c:pt>
                <c:pt idx="65">
                  <c:v>2.998131811156088</c:v>
                </c:pt>
                <c:pt idx="66">
                  <c:v>3.029055007646031</c:v>
                </c:pt>
                <c:pt idx="67">
                  <c:v>3.0593041859639403</c:v>
                </c:pt>
                <c:pt idx="68">
                  <c:v>3.0888765723350402</c:v>
                </c:pt>
                <c:pt idx="69">
                  <c:v>3.1177788018969452</c:v>
                </c:pt>
                <c:pt idx="70">
                  <c:v>3.1460106864286987</c:v>
                </c:pt>
                <c:pt idx="71">
                  <c:v>3.1735697134619452</c:v>
                </c:pt>
                <c:pt idx="72">
                  <c:v>3.2004680143611353</c:v>
                </c:pt>
                <c:pt idx="73">
                  <c:v>3.2266943752347066</c:v>
                </c:pt>
                <c:pt idx="74">
                  <c:v>3.2522674801672227</c:v>
                </c:pt>
                <c:pt idx="75">
                  <c:v>3.2771761909102359</c:v>
                </c:pt>
                <c:pt idx="76">
                  <c:v>3.3014376805060142</c:v>
                </c:pt>
                <c:pt idx="77">
                  <c:v>3.3250534266358436</c:v>
                </c:pt>
                <c:pt idx="78">
                  <c:v>3.3480164544757329</c:v>
                </c:pt>
                <c:pt idx="79">
                  <c:v>3.3703485153126147</c:v>
                </c:pt>
                <c:pt idx="80">
                  <c:v>3.3920470583456375</c:v>
                </c:pt>
                <c:pt idx="81">
                  <c:v>3.4131131439897544</c:v>
                </c:pt>
                <c:pt idx="82">
                  <c:v>3.433557047479141</c:v>
                </c:pt>
                <c:pt idx="83">
                  <c:v>3.4533878145302181</c:v>
                </c:pt>
                <c:pt idx="84">
                  <c:v>3.4726018802520677</c:v>
                </c:pt>
                <c:pt idx="85">
                  <c:v>3.4912146675713212</c:v>
                </c:pt>
                <c:pt idx="86">
                  <c:v>3.5092342000426733</c:v>
                </c:pt>
                <c:pt idx="87">
                  <c:v>3.5266569883180767</c:v>
                </c:pt>
                <c:pt idx="88">
                  <c:v>3.5434963897882144</c:v>
                </c:pt>
                <c:pt idx="89">
                  <c:v>3.5597626691318367</c:v>
                </c:pt>
                <c:pt idx="90">
                  <c:v>3.5754532398189367</c:v>
                </c:pt>
                <c:pt idx="91">
                  <c:v>3.590587684135671</c:v>
                </c:pt>
                <c:pt idx="92">
                  <c:v>3.6051601571262415</c:v>
                </c:pt>
                <c:pt idx="93">
                  <c:v>3.6191872354903292</c:v>
                </c:pt>
                <c:pt idx="94">
                  <c:v>3.6326713487966402</c:v>
                </c:pt>
                <c:pt idx="95">
                  <c:v>3.6456219968887371</c:v>
                </c:pt>
                <c:pt idx="96">
                  <c:v>3.6580511769022772</c:v>
                </c:pt>
                <c:pt idx="97">
                  <c:v>3.6699609729135672</c:v>
                </c:pt>
                <c:pt idx="98">
                  <c:v>3.6813630640802897</c:v>
                </c:pt>
                <c:pt idx="99">
                  <c:v>3.6922599197749966</c:v>
                </c:pt>
                <c:pt idx="100">
                  <c:v>3.7026605751644182</c:v>
                </c:pt>
                <c:pt idx="101">
                  <c:v>3.7125753614208223</c:v>
                </c:pt>
                <c:pt idx="102">
                  <c:v>3.7220115830576752</c:v>
                </c:pt>
                <c:pt idx="103">
                  <c:v>3.7309801226078192</c:v>
                </c:pt>
                <c:pt idx="104">
                  <c:v>3.7394868378788577</c:v>
                </c:pt>
                <c:pt idx="105">
                  <c:v>3.7475342649744041</c:v>
                </c:pt>
                <c:pt idx="106">
                  <c:v>3.7551339222432034</c:v>
                </c:pt>
                <c:pt idx="107">
                  <c:v>3.7622986220257948</c:v>
                </c:pt>
                <c:pt idx="108">
                  <c:v>3.7690314086919208</c:v>
                </c:pt>
                <c:pt idx="109">
                  <c:v>3.7753399438375412</c:v>
                </c:pt>
                <c:pt idx="110">
                  <c:v>3.7812311011270689</c:v>
                </c:pt>
                <c:pt idx="111">
                  <c:v>3.7867194924932508</c:v>
                </c:pt>
                <c:pt idx="112">
                  <c:v>3.7918029706473622</c:v>
                </c:pt>
                <c:pt idx="113">
                  <c:v>3.7965002687519669</c:v>
                </c:pt>
                <c:pt idx="114">
                  <c:v>3.8008103645772673</c:v>
                </c:pt>
                <c:pt idx="115">
                  <c:v>3.8047408464725612</c:v>
                </c:pt>
                <c:pt idx="116">
                  <c:v>3.8083023402010872</c:v>
                </c:pt>
                <c:pt idx="117">
                  <c:v>3.8115086760665777</c:v>
                </c:pt>
                <c:pt idx="118">
                  <c:v>3.8143590411360506</c:v>
                </c:pt>
                <c:pt idx="119">
                  <c:v>3.8168625235329965</c:v>
                </c:pt>
                <c:pt idx="120">
                  <c:v>3.8190242588150212</c:v>
                </c:pt>
                <c:pt idx="121">
                  <c:v>3.8208525863788059</c:v>
                </c:pt>
                <c:pt idx="122">
                  <c:v>3.8223588818843135</c:v>
                </c:pt>
                <c:pt idx="123">
                  <c:v>3.8235527737332964</c:v>
                </c:pt>
                <c:pt idx="124">
                  <c:v>3.8244326144250977</c:v>
                </c:pt>
                <c:pt idx="125">
                  <c:v>3.825010027377207</c:v>
                </c:pt>
                <c:pt idx="126">
                  <c:v>3.8252895625144445</c:v>
                </c:pt>
                <c:pt idx="127">
                  <c:v>3.8252811361623396</c:v>
                </c:pt>
                <c:pt idx="128">
                  <c:v>3.8249894209772637</c:v>
                </c:pt>
                <c:pt idx="129">
                  <c:v>3.8244319028570852</c:v>
                </c:pt>
                <c:pt idx="130">
                  <c:v>3.8235951117913212</c:v>
                </c:pt>
                <c:pt idx="131">
                  <c:v>3.8224965726967097</c:v>
                </c:pt>
                <c:pt idx="132">
                  <c:v>3.8211476096493335</c:v>
                </c:pt>
                <c:pt idx="133">
                  <c:v>3.8195521813304767</c:v>
                </c:pt>
                <c:pt idx="134">
                  <c:v>3.8177038852823602</c:v>
                </c:pt>
                <c:pt idx="135">
                  <c:v>3.8156263970837698</c:v>
                </c:pt>
                <c:pt idx="136">
                  <c:v>3.8133190107736827</c:v>
                </c:pt>
                <c:pt idx="137">
                  <c:v>3.8107798961953376</c:v>
                </c:pt>
                <c:pt idx="138">
                  <c:v>3.8080332216462232</c:v>
                </c:pt>
                <c:pt idx="139">
                  <c:v>3.8050724106420377</c:v>
                </c:pt>
                <c:pt idx="140">
                  <c:v>3.8019023671166385</c:v>
                </c:pt>
                <c:pt idx="141">
                  <c:v>3.7985348981186955</c:v>
                </c:pt>
                <c:pt idx="142">
                  <c:v>3.7949750282134431</c:v>
                </c:pt>
                <c:pt idx="143">
                  <c:v>3.7912217492041211</c:v>
                </c:pt>
                <c:pt idx="144">
                  <c:v>3.7872930590577401</c:v>
                </c:pt>
                <c:pt idx="145">
                  <c:v>3.7831748032862489</c:v>
                </c:pt>
                <c:pt idx="146">
                  <c:v>3.7788930858125642</c:v>
                </c:pt>
                <c:pt idx="147">
                  <c:v>3.7744449360908567</c:v>
                </c:pt>
                <c:pt idx="148">
                  <c:v>3.7698300864980716</c:v>
                </c:pt>
                <c:pt idx="149">
                  <c:v>3.7650534244049627</c:v>
                </c:pt>
                <c:pt idx="150">
                  <c:v>3.7601343889188037</c:v>
                </c:pt>
                <c:pt idx="151">
                  <c:v>3.7550707931465865</c:v>
                </c:pt>
                <c:pt idx="152">
                  <c:v>3.7498548372547837</c:v>
                </c:pt>
                <c:pt idx="153">
                  <c:v>3.7445115654600181</c:v>
                </c:pt>
                <c:pt idx="154">
                  <c:v>3.7390331327876951</c:v>
                </c:pt>
                <c:pt idx="155">
                  <c:v>3.7334178887449281</c:v>
                </c:pt>
                <c:pt idx="156">
                  <c:v>3.7276921996057366</c:v>
                </c:pt>
                <c:pt idx="157">
                  <c:v>3.7218460536557529</c:v>
                </c:pt>
                <c:pt idx="158">
                  <c:v>3.7158786277552167</c:v>
                </c:pt>
                <c:pt idx="159">
                  <c:v>3.7098023142924985</c:v>
                </c:pt>
                <c:pt idx="160">
                  <c:v>3.7036287117231836</c:v>
                </c:pt>
                <c:pt idx="161">
                  <c:v>3.6973492610084002</c:v>
                </c:pt>
                <c:pt idx="162">
                  <c:v>3.6909687010481029</c:v>
                </c:pt>
                <c:pt idx="163">
                  <c:v>3.6844995813706052</c:v>
                </c:pt>
                <c:pt idx="164">
                  <c:v>3.6779320101472401</c:v>
                </c:pt>
                <c:pt idx="165">
                  <c:v>3.6712863868335166</c:v>
                </c:pt>
                <c:pt idx="166">
                  <c:v>3.6645516946196781</c:v>
                </c:pt>
                <c:pt idx="167">
                  <c:v>3.6577414736467029</c:v>
                </c:pt>
                <c:pt idx="168">
                  <c:v>3.6508675131344588</c:v>
                </c:pt>
                <c:pt idx="169">
                  <c:v>3.6439052962054252</c:v>
                </c:pt>
                <c:pt idx="170">
                  <c:v>3.6368896648618168</c:v>
                </c:pt>
                <c:pt idx="171">
                  <c:v>3.6298019977572649</c:v>
                </c:pt>
                <c:pt idx="172">
                  <c:v>3.6226549517287321</c:v>
                </c:pt>
                <c:pt idx="173">
                  <c:v>3.6154468128889867</c:v>
                </c:pt>
                <c:pt idx="174">
                  <c:v>3.6081893600837582</c:v>
                </c:pt>
                <c:pt idx="175">
                  <c:v>3.6008788803588168</c:v>
                </c:pt>
                <c:pt idx="176">
                  <c:v>3.5935124517475812</c:v>
                </c:pt>
                <c:pt idx="177">
                  <c:v>3.5861111927518285</c:v>
                </c:pt>
                <c:pt idx="178">
                  <c:v>3.5786628337384183</c:v>
                </c:pt>
                <c:pt idx="179">
                  <c:v>3.5711651586694204</c:v>
                </c:pt>
                <c:pt idx="180">
                  <c:v>3.5636460016236877</c:v>
                </c:pt>
                <c:pt idx="181">
                  <c:v>3.5560852472360742</c:v>
                </c:pt>
                <c:pt idx="182">
                  <c:v>3.5484966576491002</c:v>
                </c:pt>
                <c:pt idx="183">
                  <c:v>3.5408759331628556</c:v>
                </c:pt>
                <c:pt idx="184">
                  <c:v>3.5332272834310396</c:v>
                </c:pt>
                <c:pt idx="185">
                  <c:v>3.525554916714202</c:v>
                </c:pt>
                <c:pt idx="186">
                  <c:v>3.5178552399770067</c:v>
                </c:pt>
                <c:pt idx="187">
                  <c:v>3.5101489744776107</c:v>
                </c:pt>
                <c:pt idx="188">
                  <c:v>3.5024158448475395</c:v>
                </c:pt>
                <c:pt idx="189">
                  <c:v>3.4946756538304977</c:v>
                </c:pt>
                <c:pt idx="190">
                  <c:v>3.4869166753758587</c:v>
                </c:pt>
                <c:pt idx="191">
                  <c:v>3.4791428640133377</c:v>
                </c:pt>
                <c:pt idx="192">
                  <c:v>3.4713662188199192</c:v>
                </c:pt>
                <c:pt idx="193">
                  <c:v>3.4635836849809452</c:v>
                </c:pt>
                <c:pt idx="194">
                  <c:v>3.4557972996589248</c:v>
                </c:pt>
                <c:pt idx="195">
                  <c:v>3.4480119695414801</c:v>
                </c:pt>
                <c:pt idx="196">
                  <c:v>3.4402142672385612</c:v>
                </c:pt>
                <c:pt idx="197">
                  <c:v>3.4324171020456578</c:v>
                </c:pt>
                <c:pt idx="198">
                  <c:v>3.4246325890791427</c:v>
                </c:pt>
                <c:pt idx="199">
                  <c:v>3.4168553844375174</c:v>
                </c:pt>
                <c:pt idx="200">
                  <c:v>3.4090725629740914</c:v>
                </c:pt>
                <c:pt idx="201">
                  <c:v>3.4013138993760572</c:v>
                </c:pt>
                <c:pt idx="202">
                  <c:v>3.3935560565054002</c:v>
                </c:pt>
                <c:pt idx="203">
                  <c:v>3.3858035642651187</c:v>
                </c:pt>
                <c:pt idx="204">
                  <c:v>3.3780675748581777</c:v>
                </c:pt>
                <c:pt idx="205">
                  <c:v>3.3703441611373286</c:v>
                </c:pt>
                <c:pt idx="206">
                  <c:v>3.3626359364141902</c:v>
                </c:pt>
                <c:pt idx="207">
                  <c:v>3.3549464700634464</c:v>
                </c:pt>
                <c:pt idx="208">
                  <c:v>3.3472696728717999</c:v>
                </c:pt>
                <c:pt idx="209">
                  <c:v>3.3396283870806367</c:v>
                </c:pt>
                <c:pt idx="210">
                  <c:v>3.3319883009526037</c:v>
                </c:pt>
                <c:pt idx="211">
                  <c:v>3.3243809968514202</c:v>
                </c:pt>
                <c:pt idx="212">
                  <c:v>3.3167903972306267</c:v>
                </c:pt>
                <c:pt idx="213">
                  <c:v>3.3092296834905577</c:v>
                </c:pt>
                <c:pt idx="214">
                  <c:v>3.3016923934311864</c:v>
                </c:pt>
                <c:pt idx="215">
                  <c:v>3.2941818446598012</c:v>
                </c:pt>
                <c:pt idx="216">
                  <c:v>3.286682340821101</c:v>
                </c:pt>
                <c:pt idx="217">
                  <c:v>3.2792251168290765</c:v>
                </c:pt>
                <c:pt idx="218">
                  <c:v>3.2717944340842964</c:v>
                </c:pt>
                <c:pt idx="219">
                  <c:v>3.2644026356894997</c:v>
                </c:pt>
                <c:pt idx="220">
                  <c:v>3.2570438441677618</c:v>
                </c:pt>
                <c:pt idx="221">
                  <c:v>3.2497008710451492</c:v>
                </c:pt>
                <c:pt idx="222">
                  <c:v>3.242396165509831</c:v>
                </c:pt>
                <c:pt idx="223">
                  <c:v>3.2351226458220155</c:v>
                </c:pt>
                <c:pt idx="224">
                  <c:v>3.2278843355064444</c:v>
                </c:pt>
                <c:pt idx="225">
                  <c:v>3.2206823865446044</c:v>
                </c:pt>
                <c:pt idx="226">
                  <c:v>3.2135208214096012</c:v>
                </c:pt>
                <c:pt idx="227">
                  <c:v>3.2063913127932602</c:v>
                </c:pt>
                <c:pt idx="228">
                  <c:v>3.1992977594171155</c:v>
                </c:pt>
                <c:pt idx="229">
                  <c:v>3.1922421455005123</c:v>
                </c:pt>
                <c:pt idx="230">
                  <c:v>3.1852168537759602</c:v>
                </c:pt>
                <c:pt idx="231">
                  <c:v>3.1782449426995596</c:v>
                </c:pt>
                <c:pt idx="232">
                  <c:v>3.1712994693177987</c:v>
                </c:pt>
                <c:pt idx="233">
                  <c:v>3.1644016181050612</c:v>
                </c:pt>
                <c:pt idx="234">
                  <c:v>3.1575347986857567</c:v>
                </c:pt>
                <c:pt idx="235">
                  <c:v>3.1507213154677212</c:v>
                </c:pt>
                <c:pt idx="236">
                  <c:v>3.1439326529315053</c:v>
                </c:pt>
                <c:pt idx="237">
                  <c:v>3.1372029572495297</c:v>
                </c:pt>
                <c:pt idx="238">
                  <c:v>3.1305025095364152</c:v>
                </c:pt>
                <c:pt idx="239">
                  <c:v>3.1238547744361091</c:v>
                </c:pt>
              </c:numCache>
            </c:numRef>
          </c:val>
          <c:smooth val="0"/>
        </c:ser>
        <c:dLbls>
          <c:showLegendKey val="0"/>
          <c:showVal val="0"/>
          <c:showCatName val="0"/>
          <c:showSerName val="0"/>
          <c:showPercent val="0"/>
          <c:showBubbleSize val="0"/>
        </c:dLbls>
        <c:marker val="1"/>
        <c:smooth val="0"/>
        <c:axId val="43343232"/>
        <c:axId val="24723840"/>
      </c:lineChart>
      <c:catAx>
        <c:axId val="43343232"/>
        <c:scaling>
          <c:orientation val="minMax"/>
        </c:scaling>
        <c:delete val="0"/>
        <c:axPos val="b"/>
        <c:majorTickMark val="none"/>
        <c:minorTickMark val="none"/>
        <c:tickLblPos val="none"/>
        <c:crossAx val="24723840"/>
        <c:crosses val="autoZero"/>
        <c:auto val="1"/>
        <c:lblAlgn val="ctr"/>
        <c:lblOffset val="100"/>
        <c:noMultiLvlLbl val="0"/>
      </c:catAx>
      <c:valAx>
        <c:axId val="24723840"/>
        <c:scaling>
          <c:orientation val="minMax"/>
        </c:scaling>
        <c:delete val="0"/>
        <c:axPos val="l"/>
        <c:majorGridlines/>
        <c:numFmt formatCode="General" sourceLinked="1"/>
        <c:majorTickMark val="out"/>
        <c:minorTickMark val="none"/>
        <c:tickLblPos val="nextTo"/>
        <c:crossAx val="43343232"/>
        <c:crosses val="autoZero"/>
        <c:crossBetween val="between"/>
      </c:valAx>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IE"/>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5C0AA46A-ADE0-4566-9DAC-2B935CD7B5E3}" type="datetimeFigureOut">
              <a:rPr lang="en-IE" smtClean="0"/>
              <a:pPr/>
              <a:t>30/01/2014</a:t>
            </a:fld>
            <a:endParaRPr lang="en-IE"/>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n-IE"/>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28A2DC07-A7CF-417E-8318-1C483C7772A8}" type="slidenum">
              <a:rPr lang="en-IE" smtClean="0"/>
              <a:pPr/>
              <a:t>‹#›</a:t>
            </a:fld>
            <a:endParaRPr lang="en-IE"/>
          </a:p>
        </p:txBody>
      </p:sp>
    </p:spTree>
    <p:extLst>
      <p:ext uri="{BB962C8B-B14F-4D97-AF65-F5344CB8AC3E}">
        <p14:creationId xmlns:p14="http://schemas.microsoft.com/office/powerpoint/2010/main" val="42865899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IE"/>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06A25142-560B-4AE3-AF63-B7CEED88510F}" type="datetimeFigureOut">
              <a:rPr lang="en-IE" smtClean="0"/>
              <a:pPr/>
              <a:t>30/01/2014</a:t>
            </a:fld>
            <a:endParaRPr lang="en-IE"/>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IE"/>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IE"/>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18813EAF-EF1F-472E-8A6C-703C8B2C68AE}" type="slidenum">
              <a:rPr lang="en-IE" smtClean="0"/>
              <a:pPr/>
              <a:t>‹#›</a:t>
            </a:fld>
            <a:endParaRPr lang="en-IE"/>
          </a:p>
        </p:txBody>
      </p:sp>
    </p:spTree>
    <p:extLst>
      <p:ext uri="{BB962C8B-B14F-4D97-AF65-F5344CB8AC3E}">
        <p14:creationId xmlns:p14="http://schemas.microsoft.com/office/powerpoint/2010/main" val="2419412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In this presentation I want to give a different perspective on the post-</a:t>
            </a:r>
            <a:r>
              <a:rPr lang="en-IE" dirty="0" err="1" smtClean="0"/>
              <a:t>nama</a:t>
            </a:r>
            <a:r>
              <a:rPr lang="en-IE" dirty="0" smtClean="0"/>
              <a:t> losses of value at Irish domestic banks, and draw some conclusions about what it means for the domestic banking sectors prospects and appropriate  bank sector policies.</a:t>
            </a:r>
          </a:p>
          <a:p>
            <a:r>
              <a:rPr lang="en-IE" dirty="0" smtClean="0"/>
              <a:t>Most of the discussion about bank sector losses has a perspective based on accounting valuation whereas I want to use economic valuation. In particular I want to look at the risk-adjusted present discounted value of asset cash flows. Then I suggest what insight this alternative measure  can provide regarding the domestic Irish banking sector’s prospects and appropriate policies toward the sector.</a:t>
            </a:r>
            <a:endParaRPr lang="en-IE" dirty="0"/>
          </a:p>
        </p:txBody>
      </p:sp>
      <p:sp>
        <p:nvSpPr>
          <p:cNvPr id="4" name="Slide Number Placeholder 3"/>
          <p:cNvSpPr>
            <a:spLocks noGrp="1"/>
          </p:cNvSpPr>
          <p:nvPr>
            <p:ph type="sldNum" sz="quarter" idx="10"/>
          </p:nvPr>
        </p:nvSpPr>
        <p:spPr/>
        <p:txBody>
          <a:bodyPr/>
          <a:lstStyle/>
          <a:p>
            <a:fld id="{18813EAF-EF1F-472E-8A6C-703C8B2C68AE}" type="slidenum">
              <a:rPr lang="en-IE" smtClean="0"/>
              <a:pPr/>
              <a:t>1</a:t>
            </a:fld>
            <a:endParaRPr lang="en-I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I cannot use a fixed cost of capital since the term structure of interest rates in the </a:t>
            </a:r>
            <a:r>
              <a:rPr lang="en-IE" dirty="0" err="1" smtClean="0"/>
              <a:t>eurozone</a:t>
            </a:r>
            <a:r>
              <a:rPr lang="en-IE" dirty="0" smtClean="0"/>
              <a:t> is sharply upward sloping. I do assume that the risk premium is fixed over time, but allow a term-structure of risk free rates. Then I solve for the time-constant risk premium which makes the SVR a fairly-valued asset. The SVR mortgage is expected to be profitable but the expected profit is a fair one given the risk which </a:t>
            </a:r>
            <a:r>
              <a:rPr lang="en-IE" dirty="0" err="1" smtClean="0"/>
              <a:t>BoI</a:t>
            </a:r>
            <a:r>
              <a:rPr lang="en-IE" dirty="0" smtClean="0"/>
              <a:t> assigns to its use of capital at the margin.</a:t>
            </a:r>
            <a:endParaRPr lang="en-IE" dirty="0"/>
          </a:p>
        </p:txBody>
      </p:sp>
      <p:sp>
        <p:nvSpPr>
          <p:cNvPr id="4" name="Slide Number Placeholder 3"/>
          <p:cNvSpPr>
            <a:spLocks noGrp="1"/>
          </p:cNvSpPr>
          <p:nvPr>
            <p:ph type="sldNum" sz="quarter" idx="10"/>
          </p:nvPr>
        </p:nvSpPr>
        <p:spPr/>
        <p:txBody>
          <a:bodyPr/>
          <a:lstStyle/>
          <a:p>
            <a:fld id="{18813EAF-EF1F-472E-8A6C-703C8B2C68AE}" type="slidenum">
              <a:rPr lang="en-IE" smtClean="0"/>
              <a:pPr/>
              <a:t>10</a:t>
            </a:fld>
            <a:endParaRPr lang="en-I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Now comes the clever slide of the talk – unfortunately it might be the only one. First I download the AAA sovereign zero-coupon yield curve which is computed by the ECB from core-</a:t>
            </a:r>
            <a:r>
              <a:rPr lang="en-IE" dirty="0" err="1" smtClean="0"/>
              <a:t>eurozone</a:t>
            </a:r>
            <a:r>
              <a:rPr lang="en-IE" dirty="0" smtClean="0"/>
              <a:t> government bond yields. It is provided for monthly long rates from three months to 30 years maturity. To fill in the missing first three months I use the current ECB rate of .25% for months one through three, making the assumption that the ECB will hold this rate constant for the next three months. I tie them together the AAA </a:t>
            </a:r>
            <a:r>
              <a:rPr lang="en-IE" dirty="0" err="1" smtClean="0"/>
              <a:t>sov</a:t>
            </a:r>
            <a:r>
              <a:rPr lang="en-IE" dirty="0" smtClean="0"/>
              <a:t> curve and the ECB rate at three months by adding 12.64 basis points to the AAA </a:t>
            </a:r>
            <a:r>
              <a:rPr lang="en-IE" dirty="0" err="1" smtClean="0"/>
              <a:t>sov</a:t>
            </a:r>
            <a:r>
              <a:rPr lang="en-IE" dirty="0" smtClean="0"/>
              <a:t> curve.</a:t>
            </a:r>
          </a:p>
          <a:p>
            <a:endParaRPr lang="en-IE" dirty="0" smtClean="0"/>
          </a:p>
          <a:p>
            <a:r>
              <a:rPr lang="en-IE" dirty="0" smtClean="0"/>
              <a:t>Note that I also need expected short rates since the tracker rate is explicitly tied to the ECB rate in the future and the SVR rate is implicitly tied as I assume to the realized two-year rate. So I just impose the unbiased expectations hypothesis that the current futures rates implicit in the term structure of long rates are unbiased forecast of realized spot rates.</a:t>
            </a:r>
            <a:endParaRPr lang="en-IE" dirty="0"/>
          </a:p>
        </p:txBody>
      </p:sp>
      <p:sp>
        <p:nvSpPr>
          <p:cNvPr id="4" name="Slide Number Placeholder 3"/>
          <p:cNvSpPr>
            <a:spLocks noGrp="1"/>
          </p:cNvSpPr>
          <p:nvPr>
            <p:ph type="sldNum" sz="quarter" idx="10"/>
          </p:nvPr>
        </p:nvSpPr>
        <p:spPr/>
        <p:txBody>
          <a:bodyPr/>
          <a:lstStyle/>
          <a:p>
            <a:fld id="{18813EAF-EF1F-472E-8A6C-703C8B2C68AE}" type="slidenum">
              <a:rPr lang="en-IE" smtClean="0"/>
              <a:pPr/>
              <a:t>11</a:t>
            </a:fld>
            <a:endParaRPr lang="en-I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12</a:t>
            </a:fld>
            <a:endParaRPr lang="en-I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Speaking to people from the banking industry they feel that the massive tracker rate misalignment hit them out of the blue. It seemed like a good idea at the time. So perhaps one way or another this rate misalignment will disappear or diminish over coming years. I allow for this in the present value calculation by assuming that after X years the rate misalignment disappears and tracker mortgages go back to full principal value.  I let X equal 5,10,15 or 20 and I assume all the mortgages have a term maturity of twenty years.</a:t>
            </a:r>
            <a:endParaRPr lang="en-IE" dirty="0"/>
          </a:p>
        </p:txBody>
      </p:sp>
      <p:sp>
        <p:nvSpPr>
          <p:cNvPr id="4" name="Slide Number Placeholder 3"/>
          <p:cNvSpPr>
            <a:spLocks noGrp="1"/>
          </p:cNvSpPr>
          <p:nvPr>
            <p:ph type="sldNum" sz="quarter" idx="10"/>
          </p:nvPr>
        </p:nvSpPr>
        <p:spPr/>
        <p:txBody>
          <a:bodyPr/>
          <a:lstStyle/>
          <a:p>
            <a:fld id="{18813EAF-EF1F-472E-8A6C-703C8B2C68AE}" type="slidenum">
              <a:rPr lang="en-IE" smtClean="0"/>
              <a:pPr/>
              <a:t>13</a:t>
            </a:fld>
            <a:endParaRPr lang="en-I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14</a:t>
            </a:fld>
            <a:endParaRPr lang="en-I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15</a:t>
            </a:fld>
            <a:endParaRPr lang="en-I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16</a:t>
            </a:fld>
            <a:endParaRPr lang="en-I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17</a:t>
            </a:fld>
            <a:endParaRPr lang="en-I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18</a:t>
            </a:fld>
            <a:endParaRPr lang="en-I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19</a:t>
            </a:fld>
            <a:endParaRPr lang="en-I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First I want to talk about the various approaches to measuring bank asset value and point out the contribution of economic valuation as opposed to a more accounting oriented valuation. Then taking an economic approach using risk adjusted present value I want to measure two big losses on domestic banks’ asset base – the loss associated with the rate misalignment of tracker mortgages and the separate loss associated with the explosion in Irish mortgage default. Finally I will bring these two losses together, analyze some offsetting economic gains and suggest some implications regarding the domestic banking sector’s prospects and appropriate policies toward the sector.</a:t>
            </a:r>
            <a:endParaRPr lang="en-IE" dirty="0"/>
          </a:p>
        </p:txBody>
      </p:sp>
      <p:sp>
        <p:nvSpPr>
          <p:cNvPr id="4" name="Slide Number Placeholder 3"/>
          <p:cNvSpPr>
            <a:spLocks noGrp="1"/>
          </p:cNvSpPr>
          <p:nvPr>
            <p:ph type="sldNum" sz="quarter" idx="10"/>
          </p:nvPr>
        </p:nvSpPr>
        <p:spPr/>
        <p:txBody>
          <a:bodyPr/>
          <a:lstStyle/>
          <a:p>
            <a:fld id="{18813EAF-EF1F-472E-8A6C-703C8B2C68AE}" type="slidenum">
              <a:rPr lang="en-IE" smtClean="0"/>
              <a:pPr/>
              <a:t>2</a:t>
            </a:fld>
            <a:endParaRPr lang="en-I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20</a:t>
            </a:fld>
            <a:endParaRPr lang="en-I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21</a:t>
            </a:fld>
            <a:endParaRPr lang="en-I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22</a:t>
            </a:fld>
            <a:endParaRPr lang="en-I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23</a:t>
            </a:fld>
            <a:endParaRPr lang="en-I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24</a:t>
            </a:fld>
            <a:endParaRPr lang="en-I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25</a:t>
            </a:fld>
            <a:endParaRPr lang="en-I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26</a:t>
            </a:fld>
            <a:endParaRPr lang="en-I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27</a:t>
            </a:fld>
            <a:endParaRPr lang="en-I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28</a:t>
            </a:fld>
            <a:endParaRPr lang="en-I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I will briefly consider four perspectives on bank asset value. The first and often dominant perspective is the accounting-based measurement of the value of assets. Accounting valuation has the features that it is conservative and inflexible – these can be useful features in that they tend to lead to a considerable degree of reliability and clarity about what the value means, but the same features also have drawback. Because it is inflexible accounting valuation cannot impound all available information – so with accounting valuation one often hears that the book value of the asset is X, but over the next five years that book value is going to decline in a predictable way. So that is a drawback. With an information-efficient evaluation we would not expect a predictable trend in valuation.</a:t>
            </a:r>
          </a:p>
          <a:p>
            <a:endParaRPr lang="en-IE" dirty="0" smtClean="0"/>
          </a:p>
          <a:p>
            <a:r>
              <a:rPr lang="en-IE" dirty="0" smtClean="0"/>
              <a:t>How well does accounting value work in practice for bank assets?  Actually it performs very badly. An example one of many of how poor accounting valuation can perform comes with the book value of Lehman Brothers assets and book value of equity in Sept 2008. These showed that Lehman Brothers was very highly capitalized – even though everyone was aware at that point it was in deep trouble and in fact as it turned out totally insolvent by the end of the month. So accounting value has uses but it is also quite limited.</a:t>
            </a:r>
          </a:p>
        </p:txBody>
      </p:sp>
      <p:sp>
        <p:nvSpPr>
          <p:cNvPr id="4" name="Slide Number Placeholder 3"/>
          <p:cNvSpPr>
            <a:spLocks noGrp="1"/>
          </p:cNvSpPr>
          <p:nvPr>
            <p:ph type="sldNum" sz="quarter" idx="10"/>
          </p:nvPr>
        </p:nvSpPr>
        <p:spPr/>
        <p:txBody>
          <a:bodyPr/>
          <a:lstStyle/>
          <a:p>
            <a:fld id="{18813EAF-EF1F-472E-8A6C-703C8B2C68AE}" type="slidenum">
              <a:rPr lang="en-IE" smtClean="0"/>
              <a:pPr/>
              <a:t>3</a:t>
            </a:fld>
            <a:endParaRPr lang="en-I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An alternative to accounting value is market value where we simply take all the assets of the bank and value them at their immediate sale value. This can be found by testing the market for available offers or by comparison to recent sales of similar assets. Of course this is not directly relevant if the assets will not be sold but instead will be held for their long-term cash flow. It also goes against banking theory which argues that a main function of a commercial bank is to hold assets which because of information asymmetries or illiquidity cannot be sold at full cash flow based present value.  It gives valuations that are even </a:t>
            </a:r>
            <a:r>
              <a:rPr lang="en-IE" smtClean="0"/>
              <a:t>less credible than </a:t>
            </a:r>
            <a:r>
              <a:rPr lang="en-IE" dirty="0" smtClean="0"/>
              <a:t>those from accounting valuation.</a:t>
            </a:r>
            <a:endParaRPr lang="en-IE" dirty="0"/>
          </a:p>
        </p:txBody>
      </p:sp>
      <p:sp>
        <p:nvSpPr>
          <p:cNvPr id="4" name="Slide Number Placeholder 3"/>
          <p:cNvSpPr>
            <a:spLocks noGrp="1"/>
          </p:cNvSpPr>
          <p:nvPr>
            <p:ph type="sldNum" sz="quarter" idx="10"/>
          </p:nvPr>
        </p:nvSpPr>
        <p:spPr/>
        <p:txBody>
          <a:bodyPr/>
          <a:lstStyle/>
          <a:p>
            <a:fld id="{18813EAF-EF1F-472E-8A6C-703C8B2C68AE}" type="slidenum">
              <a:rPr lang="en-IE" smtClean="0"/>
              <a:pPr/>
              <a:t>4</a:t>
            </a:fld>
            <a:endParaRPr lang="en-I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Another important value measure is regulatory valuation.  The upcoming EU asset quality review and EU-wide bank stress test is mostly determining whether each bank’s assets minus its non-equity liabilities are sufficient to buffer potential losses so it is mostly about bank asset valuation. With a focus on minimum valuation in stressed scenarios. This has the advantage over standard accounting valuation that the regulators give themselves flexibility not available under standard fixed accounting rules.  But there is scepticism whether this flexibility will be exercised objectively or whether regulators might exploit the flexibility to manipulate to some degree the findings.</a:t>
            </a:r>
            <a:endParaRPr lang="en-IE" dirty="0"/>
          </a:p>
        </p:txBody>
      </p:sp>
      <p:sp>
        <p:nvSpPr>
          <p:cNvPr id="4" name="Slide Number Placeholder 3"/>
          <p:cNvSpPr>
            <a:spLocks noGrp="1"/>
          </p:cNvSpPr>
          <p:nvPr>
            <p:ph type="sldNum" sz="quarter" idx="10"/>
          </p:nvPr>
        </p:nvSpPr>
        <p:spPr/>
        <p:txBody>
          <a:bodyPr/>
          <a:lstStyle/>
          <a:p>
            <a:fld id="{18813EAF-EF1F-472E-8A6C-703C8B2C68AE}" type="slidenum">
              <a:rPr lang="en-IE" smtClean="0"/>
              <a:pPr/>
              <a:t>5</a:t>
            </a:fld>
            <a:endParaRPr lang="en-I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An alternative method, which is obviously tied up with accounting and market valuation, but not identical, is economic valuation using the principals of modern asset pricing theory and the theory of corporate finance. The value of an asset to a corporation is the risk-adjusted present discounted value of the expected cash flows from the asset. The risk adjusted cost of capital depends on the asset and the corporation in terms of its own risk profile and cost of funds. This can be higher then the market value of the asset if the bank plans to hold the asset for instance because 3 reasons listed. But it does require that we build a model of the risk adjusted cost of capital for the asset and the expected cash flows of the asset.</a:t>
            </a:r>
            <a:endParaRPr lang="en-IE" dirty="0"/>
          </a:p>
        </p:txBody>
      </p:sp>
      <p:sp>
        <p:nvSpPr>
          <p:cNvPr id="4" name="Slide Number Placeholder 3"/>
          <p:cNvSpPr>
            <a:spLocks noGrp="1"/>
          </p:cNvSpPr>
          <p:nvPr>
            <p:ph type="sldNum" sz="quarter" idx="10"/>
          </p:nvPr>
        </p:nvSpPr>
        <p:spPr/>
        <p:txBody>
          <a:bodyPr/>
          <a:lstStyle/>
          <a:p>
            <a:fld id="{18813EAF-EF1F-472E-8A6C-703C8B2C68AE}" type="slidenum">
              <a:rPr lang="en-IE" smtClean="0"/>
              <a:pPr/>
              <a:t>6</a:t>
            </a:fld>
            <a:endParaRPr lang="en-I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8813EAF-EF1F-472E-8A6C-703C8B2C68AE}" type="slidenum">
              <a:rPr lang="en-IE" smtClean="0"/>
              <a:pPr/>
              <a:t>7</a:t>
            </a:fld>
            <a:endParaRPr lang="en-I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Tracker mortgages and SVR place similar demands on the bank’s available capital – if anything, tracker mortgages might have slightly higher risk-adjusted cost of capital since with SVR the bank has flexibility which it does not have with trackers. I will ignore that difference and treat them and I think that this is reasonable, as demanding the same risk adjusted cost of capital.</a:t>
            </a:r>
            <a:endParaRPr lang="en-IE" dirty="0"/>
          </a:p>
        </p:txBody>
      </p:sp>
      <p:sp>
        <p:nvSpPr>
          <p:cNvPr id="4" name="Slide Number Placeholder 3"/>
          <p:cNvSpPr>
            <a:spLocks noGrp="1"/>
          </p:cNvSpPr>
          <p:nvPr>
            <p:ph type="sldNum" sz="quarter" idx="10"/>
          </p:nvPr>
        </p:nvSpPr>
        <p:spPr/>
        <p:txBody>
          <a:bodyPr/>
          <a:lstStyle/>
          <a:p>
            <a:fld id="{18813EAF-EF1F-472E-8A6C-703C8B2C68AE}" type="slidenum">
              <a:rPr lang="en-IE" smtClean="0"/>
              <a:pPr/>
              <a:t>8</a:t>
            </a:fld>
            <a:endParaRPr lang="en-I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To get a fair rate I assume that the Bank of Ireland SVR for loans with loan-to-value less than 75% captures the cost of capital of this bank and the other two banks. Note that this requires that the bank is not exploiting its monopoly power to extract abnormal profits from this mortgage product. I chose </a:t>
            </a:r>
            <a:r>
              <a:rPr lang="en-IE" dirty="0" err="1" smtClean="0"/>
              <a:t>BoI</a:t>
            </a:r>
            <a:r>
              <a:rPr lang="en-IE" dirty="0" smtClean="0"/>
              <a:t> since it is the only one of the three surviving domestic banks which is not state-owned. The servicing costs of the loan are included in the implied cost of capital.  This is ok since it will be replicated for the comparison tracking rate mortgages.</a:t>
            </a:r>
            <a:endParaRPr lang="en-IE" dirty="0"/>
          </a:p>
        </p:txBody>
      </p:sp>
      <p:sp>
        <p:nvSpPr>
          <p:cNvPr id="4" name="Slide Number Placeholder 3"/>
          <p:cNvSpPr>
            <a:spLocks noGrp="1"/>
          </p:cNvSpPr>
          <p:nvPr>
            <p:ph type="sldNum" sz="quarter" idx="10"/>
          </p:nvPr>
        </p:nvSpPr>
        <p:spPr/>
        <p:txBody>
          <a:bodyPr/>
          <a:lstStyle/>
          <a:p>
            <a:fld id="{18813EAF-EF1F-472E-8A6C-703C8B2C68AE}" type="slidenum">
              <a:rPr lang="en-IE" smtClean="0"/>
              <a:pPr/>
              <a:t>9</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B846A4E2-A1D4-40F5-8F8C-5EFDDDC7F3A9}" type="datetime1">
              <a:rPr lang="en-IE" smtClean="0"/>
              <a:pPr/>
              <a:t>30/01/2014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E4FB322-6858-4A16-B428-2099E06348C8}"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00E974DC-4262-48B4-BE69-C115C44A3C90}" type="datetime1">
              <a:rPr lang="en-IE" smtClean="0"/>
              <a:pPr/>
              <a:t>30/01/2014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E4FB322-6858-4A16-B428-2099E06348C8}"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F1B446C9-C0F8-4A4C-9919-41A5B3B5E95E}" type="datetime1">
              <a:rPr lang="en-IE" smtClean="0"/>
              <a:pPr/>
              <a:t>30/01/2014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E4FB322-6858-4A16-B428-2099E06348C8}"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B35D3A2-8AD8-48C9-95BA-716589B32D85}" type="datetime1">
              <a:rPr lang="en-IE" smtClean="0"/>
              <a:pPr/>
              <a:t>30/01/2014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E4FB322-6858-4A16-B428-2099E06348C8}"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78504A-4815-4187-88AB-6EFB72D81712}" type="datetime1">
              <a:rPr lang="en-IE" smtClean="0"/>
              <a:pPr/>
              <a:t>30/01/2014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E4FB322-6858-4A16-B428-2099E06348C8}"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D98C264C-6A1A-49C9-9E39-C648F351EDDA}" type="datetime1">
              <a:rPr lang="en-IE" smtClean="0"/>
              <a:pPr/>
              <a:t>30/01/2014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CE4FB322-6858-4A16-B428-2099E06348C8}"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21CAAA14-FB51-4437-9607-76125F452015}" type="datetime1">
              <a:rPr lang="en-IE" smtClean="0"/>
              <a:pPr/>
              <a:t>30/01/2014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CE4FB322-6858-4A16-B428-2099E06348C8}"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1281F464-C119-41D2-9E76-4C1AE8063F5D}" type="datetime1">
              <a:rPr lang="en-IE" smtClean="0"/>
              <a:pPr/>
              <a:t>30/01/2014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CE4FB322-6858-4A16-B428-2099E06348C8}"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3B9B29-6AED-492D-896F-2463517DCE91}" type="datetime1">
              <a:rPr lang="en-IE" smtClean="0"/>
              <a:pPr/>
              <a:t>30/01/2014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CE4FB322-6858-4A16-B428-2099E06348C8}"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97410-3488-4DA8-8500-58CC50E16F43}" type="datetime1">
              <a:rPr lang="en-IE" smtClean="0"/>
              <a:pPr/>
              <a:t>30/01/2014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CE4FB322-6858-4A16-B428-2099E06348C8}"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2F8E49-2166-4253-8BA6-238F8F46A8B7}" type="datetime1">
              <a:rPr lang="en-IE" smtClean="0"/>
              <a:pPr/>
              <a:t>30/01/2014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CE4FB322-6858-4A16-B428-2099E06348C8}"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E545B6-8970-4ED8-93C6-4158F980E5A9}" type="datetime1">
              <a:rPr lang="en-IE" smtClean="0"/>
              <a:pPr/>
              <a:t>30/01/2014</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FB322-6858-4A16-B428-2099E06348C8}"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E" dirty="0" smtClean="0"/>
              <a:t>An Economic Perspective on the Value of Irish Bank Assets</a:t>
            </a:r>
            <a:br>
              <a:rPr lang="en-IE" dirty="0" smtClean="0"/>
            </a:br>
            <a:r>
              <a:rPr lang="en-IE" dirty="0" smtClean="0"/>
              <a:t> </a:t>
            </a:r>
            <a:r>
              <a:rPr lang="en-IE" sz="3600" dirty="0" smtClean="0"/>
              <a:t/>
            </a:r>
            <a:br>
              <a:rPr lang="en-IE" sz="3600" dirty="0" smtClean="0"/>
            </a:br>
            <a:r>
              <a:rPr lang="en-IE" sz="3600" dirty="0" smtClean="0"/>
              <a:t>A Presentation to the Irish Economic Policy Conference</a:t>
            </a:r>
            <a:br>
              <a:rPr lang="en-IE" sz="3600" dirty="0" smtClean="0"/>
            </a:br>
            <a:r>
              <a:rPr lang="en-IE" sz="3600" dirty="0" smtClean="0"/>
              <a:t> January 2014 </a:t>
            </a:r>
            <a:br>
              <a:rPr lang="en-IE" sz="3600" dirty="0" smtClean="0"/>
            </a:br>
            <a:r>
              <a:rPr lang="en-IE" sz="3600" dirty="0" smtClean="0"/>
              <a:t/>
            </a:r>
            <a:br>
              <a:rPr lang="en-IE" sz="3600" dirty="0" smtClean="0"/>
            </a:br>
            <a:endParaRPr lang="en-IE" sz="3600" dirty="0"/>
          </a:p>
        </p:txBody>
      </p:sp>
      <p:sp>
        <p:nvSpPr>
          <p:cNvPr id="3" name="Subtitle 2"/>
          <p:cNvSpPr>
            <a:spLocks noGrp="1"/>
          </p:cNvSpPr>
          <p:nvPr>
            <p:ph type="subTitle" idx="1"/>
          </p:nvPr>
        </p:nvSpPr>
        <p:spPr>
          <a:xfrm>
            <a:off x="1403648" y="4509120"/>
            <a:ext cx="6400800" cy="1296144"/>
          </a:xfrm>
        </p:spPr>
        <p:txBody>
          <a:bodyPr>
            <a:noAutofit/>
          </a:bodyPr>
          <a:lstStyle/>
          <a:p>
            <a:pPr algn="l"/>
            <a:r>
              <a:rPr lang="en-IE" sz="2800" dirty="0" smtClean="0"/>
              <a:t>Gregory Connor	</a:t>
            </a:r>
            <a:r>
              <a:rPr lang="en-IE" sz="2800" dirty="0" err="1" smtClean="0"/>
              <a:t>Conall</a:t>
            </a:r>
            <a:r>
              <a:rPr lang="en-IE" sz="2800" dirty="0" smtClean="0"/>
              <a:t> </a:t>
            </a:r>
            <a:r>
              <a:rPr lang="en-IE" sz="2800" dirty="0" err="1" smtClean="0"/>
              <a:t>MacCoille</a:t>
            </a:r>
            <a:endParaRPr lang="en-IE" sz="2800" dirty="0" smtClean="0"/>
          </a:p>
          <a:p>
            <a:pPr algn="l"/>
            <a:r>
              <a:rPr lang="en-IE" sz="2800" dirty="0" smtClean="0"/>
              <a:t>NUI </a:t>
            </a:r>
            <a:r>
              <a:rPr lang="en-IE" sz="2800" dirty="0" err="1" smtClean="0"/>
              <a:t>Maynooth</a:t>
            </a:r>
            <a:r>
              <a:rPr lang="en-IE" sz="2800" dirty="0" smtClean="0"/>
              <a:t>	Davy’s</a:t>
            </a:r>
            <a:endParaRPr lang="en-IE"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Cost of Capital for Tracker Mortgage Assets</a:t>
            </a:r>
            <a:endParaRPr lang="en-IE" dirty="0"/>
          </a:p>
        </p:txBody>
      </p:sp>
      <p:sp>
        <p:nvSpPr>
          <p:cNvPr id="3" name="Content Placeholder 2"/>
          <p:cNvSpPr>
            <a:spLocks noGrp="1"/>
          </p:cNvSpPr>
          <p:nvPr>
            <p:ph idx="1"/>
          </p:nvPr>
        </p:nvSpPr>
        <p:spPr>
          <a:xfrm>
            <a:off x="457200" y="1600200"/>
            <a:ext cx="8229600" cy="4925144"/>
          </a:xfrm>
        </p:spPr>
        <p:txBody>
          <a:bodyPr>
            <a:normAutofit/>
          </a:bodyPr>
          <a:lstStyle/>
          <a:p>
            <a:r>
              <a:rPr lang="en-IE" dirty="0" smtClean="0"/>
              <a:t>Assume the bank’s risk-adjusted cost of capital for mortgage assets has a fixed risk premium over risk-free term structure rates</a:t>
            </a:r>
          </a:p>
          <a:p>
            <a:pPr lvl="1">
              <a:buFont typeface="Wingdings" pitchFamily="2" charset="2"/>
              <a:buChar char="§"/>
            </a:pPr>
            <a:r>
              <a:rPr lang="en-IE" dirty="0" smtClean="0"/>
              <a:t>The servicing cost of the mortgage is included in the cost of capital risk premium</a:t>
            </a:r>
          </a:p>
          <a:p>
            <a:r>
              <a:rPr lang="en-IE" dirty="0" smtClean="0"/>
              <a:t>Calculate the fixed risk premium which sets the economic value of new SVR mortgages equal to their principal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Autofit/>
          </a:bodyPr>
          <a:lstStyle/>
          <a:p>
            <a:r>
              <a:rPr lang="en-IE" sz="4000" dirty="0" smtClean="0"/>
              <a:t>Tracker Mortgage Economic Value: Forecast ECB Rates</a:t>
            </a:r>
            <a:r>
              <a:rPr lang="en-IE" sz="3200" dirty="0" smtClean="0"/>
              <a:t/>
            </a:r>
            <a:br>
              <a:rPr lang="en-IE" sz="3200" dirty="0" smtClean="0"/>
            </a:br>
            <a:endParaRPr lang="en-IE" sz="3200" dirty="0"/>
          </a:p>
        </p:txBody>
      </p:sp>
      <p:sp>
        <p:nvSpPr>
          <p:cNvPr id="3" name="Content Placeholder 2"/>
          <p:cNvSpPr>
            <a:spLocks noGrp="1"/>
          </p:cNvSpPr>
          <p:nvPr>
            <p:ph idx="1"/>
          </p:nvPr>
        </p:nvSpPr>
        <p:spPr>
          <a:xfrm>
            <a:off x="539552" y="1628800"/>
            <a:ext cx="8229600" cy="5030019"/>
          </a:xfrm>
        </p:spPr>
        <p:txBody>
          <a:bodyPr>
            <a:normAutofit/>
          </a:bodyPr>
          <a:lstStyle/>
          <a:p>
            <a:r>
              <a:rPr lang="en-IE" dirty="0" smtClean="0"/>
              <a:t>ECB provides an estimated zero-coupon term structure of AAA sovereign government rates</a:t>
            </a:r>
          </a:p>
          <a:p>
            <a:pPr lvl="1">
              <a:buFont typeface="Wingdings" pitchFamily="2" charset="2"/>
              <a:buChar char="§"/>
            </a:pPr>
            <a:r>
              <a:rPr lang="en-IE" dirty="0" smtClean="0"/>
              <a:t>Add 12.64 basis points so that the 3-month rate equals the ECB 0.25% rate (used for first two months)</a:t>
            </a:r>
          </a:p>
          <a:p>
            <a:r>
              <a:rPr lang="en-IE" dirty="0" smtClean="0"/>
              <a:t>Use the unbiased expectations hypothesis to find the expected risk-free short rates from this risk-free term structure of long rates</a:t>
            </a:r>
          </a:p>
          <a:p>
            <a:pPr lvl="1">
              <a:buFont typeface="Wingdings" pitchFamily="2" charset="2"/>
              <a:buChar char="§"/>
            </a:pPr>
            <a:r>
              <a:rPr lang="en-IE" dirty="0" smtClean="0"/>
              <a:t>Trackers follow the one-month rate, SVR the two-year rate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Risk-free Term Structure, Forward Rates and Bank Cost of Capital</a:t>
            </a:r>
            <a:endParaRPr lang="en-IE" dirty="0"/>
          </a:p>
        </p:txBody>
      </p:sp>
      <p:sp>
        <p:nvSpPr>
          <p:cNvPr id="3" name="Content Placeholder 2"/>
          <p:cNvSpPr>
            <a:spLocks noGrp="1"/>
          </p:cNvSpPr>
          <p:nvPr>
            <p:ph idx="1"/>
          </p:nvPr>
        </p:nvSpPr>
        <p:spPr/>
        <p:txBody>
          <a:bodyPr/>
          <a:lstStyle/>
          <a:p>
            <a:pPr>
              <a:buNone/>
            </a:pPr>
            <a:r>
              <a:rPr lang="en-IE" dirty="0" smtClean="0"/>
              <a:t> </a:t>
            </a:r>
            <a:endParaRPr lang="en-IE" dirty="0"/>
          </a:p>
        </p:txBody>
      </p:sp>
      <p:graphicFrame>
        <p:nvGraphicFramePr>
          <p:cNvPr id="5" name="Chart 4"/>
          <p:cNvGraphicFramePr/>
          <p:nvPr/>
        </p:nvGraphicFramePr>
        <p:xfrm>
          <a:off x="755576" y="1484784"/>
          <a:ext cx="7848872" cy="489654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Time Length of Rate Misalignment</a:t>
            </a:r>
            <a:endParaRPr lang="en-IE" dirty="0"/>
          </a:p>
        </p:txBody>
      </p:sp>
      <p:sp>
        <p:nvSpPr>
          <p:cNvPr id="3" name="Content Placeholder 2"/>
          <p:cNvSpPr>
            <a:spLocks noGrp="1"/>
          </p:cNvSpPr>
          <p:nvPr>
            <p:ph idx="1"/>
          </p:nvPr>
        </p:nvSpPr>
        <p:spPr/>
        <p:txBody>
          <a:bodyPr>
            <a:normAutofit fontScale="92500" lnSpcReduction="10000"/>
          </a:bodyPr>
          <a:lstStyle/>
          <a:p>
            <a:r>
              <a:rPr lang="en-IE" dirty="0" smtClean="0"/>
              <a:t>The tracker rate misalignment may shrink or disappear over time</a:t>
            </a:r>
          </a:p>
          <a:p>
            <a:r>
              <a:rPr lang="en-IE" dirty="0" smtClean="0"/>
              <a:t>Assume that the rate misalignment of tracker mortgages disappears with certainty in X years, and economic value is equal to principal value after that date</a:t>
            </a:r>
          </a:p>
          <a:p>
            <a:r>
              <a:rPr lang="en-IE" dirty="0" smtClean="0"/>
              <a:t>Borrower-side Tracker Mortgage Economic Value = PV(cash payments during misalignment period) + PV(principal value after elimination of rate misalignment)</a:t>
            </a:r>
          </a:p>
          <a:p>
            <a:pPr>
              <a:buNone/>
            </a:pPr>
            <a:endParaRPr lang="en-IE" dirty="0" smtClean="0"/>
          </a:p>
          <a:p>
            <a:endParaRPr lang="en-IE"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Accounting Values for Scaling Losses</a:t>
            </a:r>
            <a:endParaRPr lang="en-IE" dirty="0"/>
          </a:p>
        </p:txBody>
      </p:sp>
      <p:sp>
        <p:nvSpPr>
          <p:cNvPr id="3" name="Content Placeholder 2"/>
          <p:cNvSpPr>
            <a:spLocks noGrp="1"/>
          </p:cNvSpPr>
          <p:nvPr>
            <p:ph idx="1"/>
          </p:nvPr>
        </p:nvSpPr>
        <p:spPr/>
        <p:txBody>
          <a:bodyPr/>
          <a:lstStyle/>
          <a:p>
            <a:r>
              <a:rPr lang="en-IE" dirty="0" smtClean="0"/>
              <a:t>Scale to the aggregate assets of the domestic HQ banks excluding IBRC (</a:t>
            </a:r>
            <a:r>
              <a:rPr lang="en-IE" dirty="0" err="1" smtClean="0"/>
              <a:t>BoI</a:t>
            </a:r>
            <a:r>
              <a:rPr lang="en-IE" dirty="0" smtClean="0"/>
              <a:t>, AIB, PTSB)</a:t>
            </a:r>
          </a:p>
          <a:p>
            <a:pPr lvl="1">
              <a:buFont typeface="Wingdings" pitchFamily="2" charset="2"/>
              <a:buChar char="§"/>
            </a:pPr>
            <a:r>
              <a:rPr lang="en-IE" dirty="0" smtClean="0"/>
              <a:t>Outstanding assets (Q4 2012) of €300 billion </a:t>
            </a:r>
          </a:p>
          <a:p>
            <a:pPr lvl="1">
              <a:buFont typeface="Wingdings" pitchFamily="2" charset="2"/>
              <a:buChar char="§"/>
            </a:pPr>
            <a:r>
              <a:rPr lang="en-IE" dirty="0" smtClean="0"/>
              <a:t>Irish mortgage assets (Q4 2012) of €100 billion</a:t>
            </a:r>
          </a:p>
          <a:p>
            <a:pPr lvl="1">
              <a:buFont typeface="Wingdings" pitchFamily="2" charset="2"/>
              <a:buChar char="§"/>
            </a:pPr>
            <a:r>
              <a:rPr lang="en-IE" dirty="0" smtClean="0"/>
              <a:t>Approximately 54% of Irish mortgages are tracker loans (December 2011 Irish Central Bank Report)</a:t>
            </a:r>
          </a:p>
          <a:p>
            <a:pPr lvl="1">
              <a:buFont typeface="Wingdings" pitchFamily="2" charset="2"/>
              <a:buChar char="§"/>
            </a:pPr>
            <a:r>
              <a:rPr lang="en-IE" dirty="0" smtClean="0"/>
              <a:t>Assume all trackers have a 125 basis point premium, 20 year remaining term, standard payment features (interest and principal)</a:t>
            </a:r>
            <a:endParaRPr lang="en-IE"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Economic Value Loss From Tracker Mortgage Rate Misalignment</a:t>
            </a:r>
            <a:endParaRPr lang="en-IE" dirty="0"/>
          </a:p>
        </p:txBody>
      </p:sp>
      <p:graphicFrame>
        <p:nvGraphicFramePr>
          <p:cNvPr id="4" name="Content Placeholder 3"/>
          <p:cNvGraphicFramePr>
            <a:graphicFrameLocks noGrp="1"/>
          </p:cNvGraphicFramePr>
          <p:nvPr>
            <p:ph idx="1"/>
          </p:nvPr>
        </p:nvGraphicFramePr>
        <p:xfrm>
          <a:off x="467543" y="1600200"/>
          <a:ext cx="8219256" cy="4695671"/>
        </p:xfrm>
        <a:graphic>
          <a:graphicData uri="http://schemas.openxmlformats.org/drawingml/2006/table">
            <a:tbl>
              <a:tblPr firstRow="1" bandRow="1">
                <a:tableStyleId>{5C22544A-7EE6-4342-B048-85BDC9FD1C3A}</a:tableStyleId>
              </a:tblPr>
              <a:tblGrid>
                <a:gridCol w="2376264"/>
                <a:gridCol w="1368152"/>
                <a:gridCol w="1440160"/>
                <a:gridCol w="1388760"/>
                <a:gridCol w="1645920"/>
              </a:tblGrid>
              <a:tr h="1252736">
                <a:tc>
                  <a:txBody>
                    <a:bodyPr/>
                    <a:lstStyle/>
                    <a:p>
                      <a:pPr algn="ctr" fontAlgn="b"/>
                      <a:r>
                        <a:rPr lang="en-IE" sz="2400" b="0" i="0" u="none" strike="noStrike" dirty="0">
                          <a:solidFill>
                            <a:srgbClr val="000000"/>
                          </a:solidFill>
                          <a:latin typeface="Calibri"/>
                        </a:rPr>
                        <a:t>Rate </a:t>
                      </a:r>
                      <a:r>
                        <a:rPr lang="en-IE" sz="2400" b="0" i="0" u="none" strike="noStrike" dirty="0" smtClean="0">
                          <a:solidFill>
                            <a:srgbClr val="000000"/>
                          </a:solidFill>
                          <a:latin typeface="Calibri"/>
                        </a:rPr>
                        <a:t>Misalignment Period (Years)</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dirty="0" smtClean="0">
                          <a:solidFill>
                            <a:srgbClr val="000000"/>
                          </a:solidFill>
                          <a:latin typeface="Calibri"/>
                        </a:rPr>
                        <a:t> 5</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a:solidFill>
                            <a:srgbClr val="000000"/>
                          </a:solidFill>
                          <a:latin typeface="Calibri"/>
                        </a:rPr>
                        <a:t>10</a:t>
                      </a:r>
                    </a:p>
                  </a:txBody>
                  <a:tcPr marL="9525" marR="9525" marT="9525" marB="0" anchor="ctr"/>
                </a:tc>
                <a:tc>
                  <a:txBody>
                    <a:bodyPr/>
                    <a:lstStyle/>
                    <a:p>
                      <a:pPr algn="ctr" fontAlgn="b"/>
                      <a:r>
                        <a:rPr lang="en-IE" sz="2400" b="0" i="0" u="none" strike="noStrike" dirty="0">
                          <a:solidFill>
                            <a:srgbClr val="000000"/>
                          </a:solidFill>
                          <a:latin typeface="Calibri"/>
                        </a:rPr>
                        <a:t>15</a:t>
                      </a:r>
                    </a:p>
                  </a:txBody>
                  <a:tcPr marL="9525" marR="9525" marT="9525" marB="0" anchor="ctr"/>
                </a:tc>
                <a:tc>
                  <a:txBody>
                    <a:bodyPr/>
                    <a:lstStyle/>
                    <a:p>
                      <a:pPr algn="ctr" fontAlgn="b"/>
                      <a:r>
                        <a:rPr lang="en-IE" sz="2400" b="0" i="0" u="none" strike="noStrike">
                          <a:solidFill>
                            <a:srgbClr val="000000"/>
                          </a:solidFill>
                          <a:latin typeface="Calibri"/>
                        </a:rPr>
                        <a:t>20</a:t>
                      </a:r>
                    </a:p>
                  </a:txBody>
                  <a:tcPr marL="9525" marR="9525" marT="9525" marB="0" anchor="ctr"/>
                </a:tc>
              </a:tr>
              <a:tr h="866011">
                <a:tc>
                  <a:txBody>
                    <a:bodyPr/>
                    <a:lstStyle/>
                    <a:p>
                      <a:pPr algn="ctr" fontAlgn="b"/>
                      <a:r>
                        <a:rPr lang="en-IE" sz="2400" b="0" i="0" u="none" strike="noStrike">
                          <a:solidFill>
                            <a:srgbClr val="000000"/>
                          </a:solidFill>
                          <a:latin typeface="Calibri"/>
                        </a:rPr>
                        <a:t>% Loss of Principal Value</a:t>
                      </a:r>
                    </a:p>
                  </a:txBody>
                  <a:tcPr marL="9525" marR="9525" marT="9525" marB="0" anchor="ctr"/>
                </a:tc>
                <a:tc>
                  <a:txBody>
                    <a:bodyPr/>
                    <a:lstStyle/>
                    <a:p>
                      <a:pPr algn="ctr" fontAlgn="b"/>
                      <a:r>
                        <a:rPr lang="en-IE" sz="2400" b="0" i="0" u="none" strike="noStrike">
                          <a:solidFill>
                            <a:srgbClr val="000000"/>
                          </a:solidFill>
                          <a:latin typeface="Calibri"/>
                        </a:rPr>
                        <a:t>9.20%</a:t>
                      </a:r>
                    </a:p>
                  </a:txBody>
                  <a:tcPr marL="9525" marR="9525" marT="9525" marB="0" anchor="ctr"/>
                </a:tc>
                <a:tc>
                  <a:txBody>
                    <a:bodyPr/>
                    <a:lstStyle/>
                    <a:p>
                      <a:pPr algn="ctr" fontAlgn="b"/>
                      <a:r>
                        <a:rPr lang="en-IE" sz="2400" b="0" i="0" u="none" strike="noStrike">
                          <a:solidFill>
                            <a:srgbClr val="000000"/>
                          </a:solidFill>
                          <a:latin typeface="Calibri"/>
                        </a:rPr>
                        <a:t>15.27%</a:t>
                      </a:r>
                    </a:p>
                  </a:txBody>
                  <a:tcPr marL="9525" marR="9525" marT="9525" marB="0" anchor="ctr"/>
                </a:tc>
                <a:tc>
                  <a:txBody>
                    <a:bodyPr/>
                    <a:lstStyle/>
                    <a:p>
                      <a:pPr algn="ctr" fontAlgn="b"/>
                      <a:r>
                        <a:rPr lang="en-IE" sz="2400" b="0" i="0" u="none" strike="noStrike">
                          <a:solidFill>
                            <a:srgbClr val="000000"/>
                          </a:solidFill>
                          <a:latin typeface="Calibri"/>
                        </a:rPr>
                        <a:t>18.33%</a:t>
                      </a:r>
                    </a:p>
                  </a:txBody>
                  <a:tcPr marL="9525" marR="9525" marT="9525" marB="0" anchor="ctr"/>
                </a:tc>
                <a:tc>
                  <a:txBody>
                    <a:bodyPr/>
                    <a:lstStyle/>
                    <a:p>
                      <a:pPr algn="ctr" fontAlgn="b"/>
                      <a:r>
                        <a:rPr lang="en-IE" sz="2400" b="0" i="0" u="none" strike="noStrike">
                          <a:solidFill>
                            <a:srgbClr val="000000"/>
                          </a:solidFill>
                          <a:latin typeface="Calibri"/>
                        </a:rPr>
                        <a:t>19.15%</a:t>
                      </a:r>
                    </a:p>
                  </a:txBody>
                  <a:tcPr marL="9525" marR="9525" marT="9525" marB="0" anchor="ctr"/>
                </a:tc>
              </a:tr>
              <a:tr h="1205086">
                <a:tc>
                  <a:txBody>
                    <a:bodyPr/>
                    <a:lstStyle/>
                    <a:p>
                      <a:pPr algn="ctr" fontAlgn="b"/>
                      <a:r>
                        <a:rPr lang="en-IE" sz="2400" b="0" i="0" u="none" strike="noStrike" dirty="0">
                          <a:solidFill>
                            <a:srgbClr val="000000"/>
                          </a:solidFill>
                          <a:latin typeface="Calibri"/>
                        </a:rPr>
                        <a:t>Equity Capital </a:t>
                      </a:r>
                      <a:r>
                        <a:rPr lang="en-IE" sz="2400" b="0" i="0" u="none" strike="noStrike" dirty="0" smtClean="0">
                          <a:solidFill>
                            <a:srgbClr val="000000"/>
                          </a:solidFill>
                          <a:latin typeface="Calibri"/>
                        </a:rPr>
                        <a:t>Loss (€ Billions)</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dirty="0" smtClean="0">
                          <a:solidFill>
                            <a:srgbClr val="000000"/>
                          </a:solidFill>
                          <a:latin typeface="+mn-lt"/>
                        </a:rPr>
                        <a:t>€</a:t>
                      </a:r>
                      <a:r>
                        <a:rPr lang="en-IE" sz="2400" b="0" i="0" u="none" strike="noStrike" dirty="0" smtClean="0">
                          <a:solidFill>
                            <a:srgbClr val="000000"/>
                          </a:solidFill>
                          <a:latin typeface="Calibri"/>
                        </a:rPr>
                        <a:t>4.968</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dirty="0" smtClean="0">
                          <a:solidFill>
                            <a:srgbClr val="000000"/>
                          </a:solidFill>
                          <a:latin typeface="+mn-lt"/>
                        </a:rPr>
                        <a:t>€</a:t>
                      </a:r>
                      <a:r>
                        <a:rPr lang="en-IE" sz="2400" b="0" i="0" u="none" strike="noStrike" dirty="0" smtClean="0">
                          <a:solidFill>
                            <a:srgbClr val="000000"/>
                          </a:solidFill>
                          <a:latin typeface="Calibri"/>
                        </a:rPr>
                        <a:t>8.243</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dirty="0" smtClean="0">
                          <a:solidFill>
                            <a:srgbClr val="000000"/>
                          </a:solidFill>
                          <a:latin typeface="+mn-lt"/>
                        </a:rPr>
                        <a:t>€</a:t>
                      </a:r>
                      <a:r>
                        <a:rPr lang="en-IE" sz="2400" b="0" i="0" u="none" strike="noStrike" dirty="0" smtClean="0">
                          <a:solidFill>
                            <a:srgbClr val="000000"/>
                          </a:solidFill>
                          <a:latin typeface="Calibri"/>
                        </a:rPr>
                        <a:t>9.899</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dirty="0" smtClean="0">
                          <a:solidFill>
                            <a:srgbClr val="000000"/>
                          </a:solidFill>
                          <a:latin typeface="+mn-lt"/>
                        </a:rPr>
                        <a:t>€</a:t>
                      </a:r>
                      <a:r>
                        <a:rPr lang="en-IE" sz="2400" b="0" i="0" u="none" strike="noStrike" dirty="0" smtClean="0">
                          <a:solidFill>
                            <a:srgbClr val="000000"/>
                          </a:solidFill>
                          <a:latin typeface="Calibri"/>
                        </a:rPr>
                        <a:t>10.343</a:t>
                      </a:r>
                      <a:endParaRPr lang="en-IE" sz="2400" b="0" i="0" u="none" strike="noStrike" dirty="0">
                        <a:solidFill>
                          <a:srgbClr val="000000"/>
                        </a:solidFill>
                        <a:latin typeface="Calibri"/>
                      </a:endParaRPr>
                    </a:p>
                  </a:txBody>
                  <a:tcPr marL="9525" marR="9525" marT="9525" marB="0" anchor="ctr"/>
                </a:tc>
              </a:tr>
              <a:tr h="1371838">
                <a:tc>
                  <a:txBody>
                    <a:bodyPr/>
                    <a:lstStyle/>
                    <a:p>
                      <a:pPr algn="ctr" fontAlgn="b"/>
                      <a:r>
                        <a:rPr lang="en-IE" sz="2400" b="0" i="0" u="none" strike="noStrike" dirty="0">
                          <a:solidFill>
                            <a:srgbClr val="000000"/>
                          </a:solidFill>
                          <a:latin typeface="Calibri"/>
                        </a:rPr>
                        <a:t>%</a:t>
                      </a:r>
                      <a:r>
                        <a:rPr lang="en-IE" sz="2400" b="0" i="0" u="none" strike="noStrike" dirty="0" smtClean="0">
                          <a:solidFill>
                            <a:srgbClr val="000000"/>
                          </a:solidFill>
                          <a:latin typeface="Calibri"/>
                        </a:rPr>
                        <a:t>Loss/Total Assets</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a:solidFill>
                            <a:srgbClr val="000000"/>
                          </a:solidFill>
                          <a:latin typeface="Calibri"/>
                        </a:rPr>
                        <a:t>1.66%</a:t>
                      </a:r>
                    </a:p>
                  </a:txBody>
                  <a:tcPr marL="9525" marR="9525" marT="9525" marB="0" anchor="ctr"/>
                </a:tc>
                <a:tc>
                  <a:txBody>
                    <a:bodyPr/>
                    <a:lstStyle/>
                    <a:p>
                      <a:pPr algn="ctr" fontAlgn="b"/>
                      <a:r>
                        <a:rPr lang="en-IE" sz="2400" b="0" i="0" u="none" strike="noStrike">
                          <a:solidFill>
                            <a:srgbClr val="000000"/>
                          </a:solidFill>
                          <a:latin typeface="Calibri"/>
                        </a:rPr>
                        <a:t>2.75%</a:t>
                      </a:r>
                    </a:p>
                  </a:txBody>
                  <a:tcPr marL="9525" marR="9525" marT="9525" marB="0" anchor="ctr"/>
                </a:tc>
                <a:tc>
                  <a:txBody>
                    <a:bodyPr/>
                    <a:lstStyle/>
                    <a:p>
                      <a:pPr algn="ctr" fontAlgn="b"/>
                      <a:r>
                        <a:rPr lang="en-IE" sz="2400" b="0" i="0" u="none" strike="noStrike">
                          <a:solidFill>
                            <a:srgbClr val="000000"/>
                          </a:solidFill>
                          <a:latin typeface="Calibri"/>
                        </a:rPr>
                        <a:t>3.30%</a:t>
                      </a:r>
                    </a:p>
                  </a:txBody>
                  <a:tcPr marL="9525" marR="9525" marT="9525" marB="0" anchor="ctr"/>
                </a:tc>
                <a:tc>
                  <a:txBody>
                    <a:bodyPr/>
                    <a:lstStyle/>
                    <a:p>
                      <a:pPr algn="ctr" fontAlgn="b"/>
                      <a:r>
                        <a:rPr lang="en-IE" sz="2400" b="0" i="0" u="none" strike="noStrike" dirty="0">
                          <a:solidFill>
                            <a:srgbClr val="000000"/>
                          </a:solidFill>
                          <a:latin typeface="Calibri"/>
                        </a:rPr>
                        <a:t>3.45%</a:t>
                      </a: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The Economic Loss from Mortgage Default</a:t>
            </a:r>
            <a:endParaRPr lang="en-IE" dirty="0"/>
          </a:p>
        </p:txBody>
      </p:sp>
      <p:sp>
        <p:nvSpPr>
          <p:cNvPr id="3" name="Content Placeholder 2"/>
          <p:cNvSpPr>
            <a:spLocks noGrp="1"/>
          </p:cNvSpPr>
          <p:nvPr>
            <p:ph idx="1"/>
          </p:nvPr>
        </p:nvSpPr>
        <p:spPr>
          <a:xfrm>
            <a:off x="457200" y="1600200"/>
            <a:ext cx="8229600" cy="4997152"/>
          </a:xfrm>
        </p:spPr>
        <p:txBody>
          <a:bodyPr>
            <a:normAutofit fontScale="85000" lnSpcReduction="20000"/>
          </a:bodyPr>
          <a:lstStyle/>
          <a:p>
            <a:r>
              <a:rPr lang="en-IE" dirty="0" smtClean="0"/>
              <a:t>PV(mortgage asset) = PV(promised cash flows) – </a:t>
            </a:r>
            <a:r>
              <a:rPr lang="en-IE" dirty="0" err="1" smtClean="0"/>
              <a:t>Prob</a:t>
            </a:r>
            <a:r>
              <a:rPr lang="en-IE" dirty="0" smtClean="0"/>
              <a:t>(default) x LGD</a:t>
            </a:r>
          </a:p>
          <a:p>
            <a:pPr lvl="1">
              <a:buFont typeface="Wingdings" pitchFamily="2" charset="2"/>
              <a:buChar char="§"/>
            </a:pPr>
            <a:r>
              <a:rPr lang="en-IE" dirty="0" smtClean="0"/>
              <a:t>LGD = loss given default</a:t>
            </a:r>
          </a:p>
          <a:p>
            <a:pPr lvl="1">
              <a:buFont typeface="Wingdings" pitchFamily="2" charset="2"/>
              <a:buChar char="§"/>
            </a:pPr>
            <a:r>
              <a:rPr lang="en-IE" dirty="0" smtClean="0"/>
              <a:t>Mortgage default is conventionally defined as 60 or 90 days cumulative arrears</a:t>
            </a:r>
          </a:p>
          <a:p>
            <a:r>
              <a:rPr lang="en-IE" dirty="0" smtClean="0"/>
              <a:t>A blended default rate of 20.0% </a:t>
            </a:r>
          </a:p>
          <a:p>
            <a:pPr lvl="1">
              <a:buFont typeface="Wingdings" pitchFamily="2" charset="2"/>
              <a:buChar char="§"/>
            </a:pPr>
            <a:r>
              <a:rPr lang="en-IE" dirty="0" smtClean="0"/>
              <a:t>17.4% of principal private residence mortgages and 29.3% of buy-to-let mortgages are in default (90 days + arrears, % by value not number</a:t>
            </a:r>
          </a:p>
          <a:p>
            <a:r>
              <a:rPr lang="en-IE" dirty="0" smtClean="0"/>
              <a:t>New defaults have begun to ease since mid-2013</a:t>
            </a:r>
          </a:p>
          <a:p>
            <a:r>
              <a:rPr lang="en-IE" dirty="0" smtClean="0"/>
              <a:t>Treat the default probability as fixed at its current sample average value – default event has occurred and there will be no new excess defaults</a:t>
            </a:r>
          </a:p>
          <a:p>
            <a:pPr>
              <a:buFont typeface="Wingdings" pitchFamily="2" charset="2"/>
              <a:buChar char="§"/>
            </a:pPr>
            <a:endParaRPr lang="en-IE"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The Economic Loss from Mortgage Default</a:t>
            </a:r>
            <a:endParaRPr lang="en-IE" dirty="0"/>
          </a:p>
        </p:txBody>
      </p:sp>
      <p:graphicFrame>
        <p:nvGraphicFramePr>
          <p:cNvPr id="4" name="Content Placeholder 3"/>
          <p:cNvGraphicFramePr>
            <a:graphicFrameLocks noGrp="1"/>
          </p:cNvGraphicFramePr>
          <p:nvPr>
            <p:ph idx="1"/>
          </p:nvPr>
        </p:nvGraphicFramePr>
        <p:xfrm>
          <a:off x="539552" y="1916832"/>
          <a:ext cx="8229600" cy="3788246"/>
        </p:xfrm>
        <a:graphic>
          <a:graphicData uri="http://schemas.openxmlformats.org/drawingml/2006/table">
            <a:tbl>
              <a:tblPr firstRow="1" bandRow="1">
                <a:tableStyleId>{5C22544A-7EE6-4342-B048-85BDC9FD1C3A}</a:tableStyleId>
              </a:tblPr>
              <a:tblGrid>
                <a:gridCol w="2304256"/>
                <a:gridCol w="1810544"/>
                <a:gridCol w="2057400"/>
                <a:gridCol w="2057400"/>
              </a:tblGrid>
              <a:tr h="746373">
                <a:tc>
                  <a:txBody>
                    <a:bodyPr/>
                    <a:lstStyle/>
                    <a:p>
                      <a:pPr algn="ctr" fontAlgn="b"/>
                      <a:r>
                        <a:rPr lang="en-IE" sz="2400" b="0" i="0" u="none" strike="noStrike" dirty="0">
                          <a:solidFill>
                            <a:srgbClr val="000000"/>
                          </a:solidFill>
                          <a:latin typeface="Calibri"/>
                        </a:rPr>
                        <a:t>Loss Given Default</a:t>
                      </a:r>
                    </a:p>
                  </a:txBody>
                  <a:tcPr marL="9525" marR="9525" marT="9525" marB="0" anchor="ctr"/>
                </a:tc>
                <a:tc>
                  <a:txBody>
                    <a:bodyPr/>
                    <a:lstStyle/>
                    <a:p>
                      <a:pPr algn="ctr" fontAlgn="b"/>
                      <a:r>
                        <a:rPr lang="en-IE" sz="2400" b="0" i="0" u="none" strike="noStrike" dirty="0">
                          <a:solidFill>
                            <a:srgbClr val="000000"/>
                          </a:solidFill>
                          <a:latin typeface="Calibri"/>
                        </a:rPr>
                        <a:t>2</a:t>
                      </a:r>
                      <a:r>
                        <a:rPr lang="en-IE" sz="2400" b="0" i="0" u="none" strike="noStrike" dirty="0" smtClean="0">
                          <a:solidFill>
                            <a:srgbClr val="000000"/>
                          </a:solidFill>
                          <a:latin typeface="Calibri"/>
                        </a:rPr>
                        <a:t>0.00</a:t>
                      </a:r>
                      <a:r>
                        <a:rPr lang="en-IE" sz="2400" b="0" i="0" u="none" strike="noStrike" dirty="0">
                          <a:solidFill>
                            <a:srgbClr val="000000"/>
                          </a:solidFill>
                          <a:latin typeface="Calibri"/>
                        </a:rPr>
                        <a:t>%</a:t>
                      </a:r>
                    </a:p>
                  </a:txBody>
                  <a:tcPr marL="9525" marR="9525" marT="9525" marB="0" anchor="ctr"/>
                </a:tc>
                <a:tc>
                  <a:txBody>
                    <a:bodyPr/>
                    <a:lstStyle/>
                    <a:p>
                      <a:pPr algn="ctr" fontAlgn="b"/>
                      <a:r>
                        <a:rPr lang="en-IE" sz="2400" b="0" i="0" u="none" strike="noStrike" dirty="0">
                          <a:solidFill>
                            <a:srgbClr val="000000"/>
                          </a:solidFill>
                          <a:latin typeface="Calibri"/>
                        </a:rPr>
                        <a:t>30.00%</a:t>
                      </a:r>
                    </a:p>
                  </a:txBody>
                  <a:tcPr marL="9525" marR="9525" marT="9525" marB="0" anchor="ctr"/>
                </a:tc>
                <a:tc>
                  <a:txBody>
                    <a:bodyPr/>
                    <a:lstStyle/>
                    <a:p>
                      <a:pPr algn="ctr" fontAlgn="b"/>
                      <a:r>
                        <a:rPr lang="en-IE" sz="2400" b="0" i="0" u="none" strike="noStrike" dirty="0">
                          <a:solidFill>
                            <a:srgbClr val="000000"/>
                          </a:solidFill>
                          <a:latin typeface="Calibri"/>
                        </a:rPr>
                        <a:t>4</a:t>
                      </a:r>
                      <a:r>
                        <a:rPr lang="en-IE" sz="2400" b="0" i="0" u="none" strike="noStrike" dirty="0" smtClean="0">
                          <a:solidFill>
                            <a:srgbClr val="000000"/>
                          </a:solidFill>
                          <a:latin typeface="Calibri"/>
                        </a:rPr>
                        <a:t>0.00</a:t>
                      </a:r>
                      <a:r>
                        <a:rPr lang="en-IE" sz="2400" b="0" i="0" u="none" strike="noStrike" dirty="0">
                          <a:solidFill>
                            <a:srgbClr val="000000"/>
                          </a:solidFill>
                          <a:latin typeface="Calibri"/>
                        </a:rPr>
                        <a:t>%</a:t>
                      </a:r>
                    </a:p>
                  </a:txBody>
                  <a:tcPr marL="9525" marR="9525" marT="9525" marB="0" anchor="ctr"/>
                </a:tc>
              </a:tr>
              <a:tr h="681986">
                <a:tc>
                  <a:txBody>
                    <a:bodyPr/>
                    <a:lstStyle/>
                    <a:p>
                      <a:pPr algn="ctr" fontAlgn="b"/>
                      <a:r>
                        <a:rPr lang="en-IE" sz="2400" b="0" i="0" u="none" strike="noStrike" dirty="0">
                          <a:solidFill>
                            <a:srgbClr val="000000"/>
                          </a:solidFill>
                          <a:latin typeface="Calibri"/>
                        </a:rPr>
                        <a:t>% Loss </a:t>
                      </a:r>
                      <a:r>
                        <a:rPr lang="en-IE" sz="2400" b="0" i="0" u="none" strike="noStrike" dirty="0" smtClean="0">
                          <a:solidFill>
                            <a:srgbClr val="000000"/>
                          </a:solidFill>
                          <a:latin typeface="Calibri"/>
                        </a:rPr>
                        <a:t>of Asset </a:t>
                      </a:r>
                      <a:r>
                        <a:rPr lang="en-IE" sz="2400" b="0" i="0" u="none" strike="noStrike" dirty="0">
                          <a:solidFill>
                            <a:srgbClr val="000000"/>
                          </a:solidFill>
                          <a:latin typeface="Calibri"/>
                        </a:rPr>
                        <a:t>Value</a:t>
                      </a:r>
                    </a:p>
                  </a:txBody>
                  <a:tcPr marL="9525" marR="9525" marT="9525" marB="0" anchor="ctr"/>
                </a:tc>
                <a:tc>
                  <a:txBody>
                    <a:bodyPr/>
                    <a:lstStyle/>
                    <a:p>
                      <a:pPr algn="ctr" fontAlgn="b"/>
                      <a:r>
                        <a:rPr lang="en-IE" sz="2400" b="0" i="0" u="none" strike="noStrike" dirty="0">
                          <a:solidFill>
                            <a:srgbClr val="000000"/>
                          </a:solidFill>
                          <a:latin typeface="Calibri"/>
                        </a:rPr>
                        <a:t>4</a:t>
                      </a:r>
                      <a:r>
                        <a:rPr lang="en-IE" sz="2400" b="0" i="0" u="none" strike="noStrike" dirty="0" smtClean="0">
                          <a:solidFill>
                            <a:srgbClr val="000000"/>
                          </a:solidFill>
                          <a:latin typeface="Calibri"/>
                        </a:rPr>
                        <a:t>.00</a:t>
                      </a:r>
                      <a:r>
                        <a:rPr lang="en-IE" sz="2400" b="0" i="0" u="none" strike="noStrike" dirty="0">
                          <a:solidFill>
                            <a:srgbClr val="000000"/>
                          </a:solidFill>
                          <a:latin typeface="Calibri"/>
                        </a:rPr>
                        <a:t>%</a:t>
                      </a:r>
                    </a:p>
                  </a:txBody>
                  <a:tcPr marL="9525" marR="9525" marT="9525" marB="0" anchor="ctr"/>
                </a:tc>
                <a:tc>
                  <a:txBody>
                    <a:bodyPr/>
                    <a:lstStyle/>
                    <a:p>
                      <a:pPr algn="ctr" fontAlgn="b"/>
                      <a:r>
                        <a:rPr lang="en-IE" sz="2400" b="0" i="0" u="none" strike="noStrike" dirty="0">
                          <a:solidFill>
                            <a:srgbClr val="000000"/>
                          </a:solidFill>
                          <a:latin typeface="Calibri"/>
                        </a:rPr>
                        <a:t>6.00%</a:t>
                      </a:r>
                    </a:p>
                  </a:txBody>
                  <a:tcPr marL="9525" marR="9525" marT="9525" marB="0" anchor="ctr"/>
                </a:tc>
                <a:tc>
                  <a:txBody>
                    <a:bodyPr/>
                    <a:lstStyle/>
                    <a:p>
                      <a:pPr algn="ctr" fontAlgn="b"/>
                      <a:r>
                        <a:rPr lang="en-IE" sz="2400" b="0" i="0" u="none" strike="noStrike" dirty="0">
                          <a:solidFill>
                            <a:srgbClr val="000000"/>
                          </a:solidFill>
                          <a:latin typeface="Calibri"/>
                        </a:rPr>
                        <a:t>8</a:t>
                      </a:r>
                      <a:r>
                        <a:rPr lang="en-IE" sz="2400" b="0" i="0" u="none" strike="noStrike" dirty="0" smtClean="0">
                          <a:solidFill>
                            <a:srgbClr val="000000"/>
                          </a:solidFill>
                          <a:latin typeface="Calibri"/>
                        </a:rPr>
                        <a:t>.00</a:t>
                      </a:r>
                      <a:r>
                        <a:rPr lang="en-IE" sz="2400" b="0" i="0" u="none" strike="noStrike" dirty="0">
                          <a:solidFill>
                            <a:srgbClr val="000000"/>
                          </a:solidFill>
                          <a:latin typeface="Calibri"/>
                        </a:rPr>
                        <a:t>%</a:t>
                      </a:r>
                    </a:p>
                  </a:txBody>
                  <a:tcPr marL="9525" marR="9525" marT="9525" marB="0" anchor="ctr"/>
                </a:tc>
              </a:tr>
              <a:tr h="938005">
                <a:tc>
                  <a:txBody>
                    <a:bodyPr/>
                    <a:lstStyle/>
                    <a:p>
                      <a:pPr algn="ctr" fontAlgn="b"/>
                      <a:r>
                        <a:rPr lang="en-IE" sz="2400" b="0" i="0" u="none" strike="noStrike" dirty="0">
                          <a:solidFill>
                            <a:srgbClr val="000000"/>
                          </a:solidFill>
                          <a:latin typeface="Calibri"/>
                        </a:rPr>
                        <a:t>Equity Capital </a:t>
                      </a:r>
                      <a:r>
                        <a:rPr lang="en-IE" sz="2400" b="0" i="0" u="none" strike="noStrike" dirty="0" smtClean="0">
                          <a:solidFill>
                            <a:srgbClr val="000000"/>
                          </a:solidFill>
                          <a:latin typeface="Calibri"/>
                        </a:rPr>
                        <a:t>Loss</a:t>
                      </a:r>
                    </a:p>
                    <a:p>
                      <a:pPr algn="ctr" fontAlgn="b"/>
                      <a:r>
                        <a:rPr lang="en-IE" sz="2400" b="0" i="0" u="none" strike="noStrike" dirty="0" smtClean="0">
                          <a:solidFill>
                            <a:srgbClr val="000000"/>
                          </a:solidFill>
                          <a:latin typeface="+mn-lt"/>
                        </a:rPr>
                        <a:t>(€ Billions</a:t>
                      </a:r>
                      <a:r>
                        <a:rPr lang="en-IE" sz="2400" b="0" i="0" u="none" strike="noStrike" dirty="0" smtClean="0">
                          <a:solidFill>
                            <a:srgbClr val="000000"/>
                          </a:solidFill>
                          <a:latin typeface="Calibri"/>
                        </a:rPr>
                        <a:t>)</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dirty="0" smtClean="0">
                          <a:solidFill>
                            <a:srgbClr val="000000"/>
                          </a:solidFill>
                          <a:latin typeface="+mn-lt"/>
                        </a:rPr>
                        <a:t>€4.000</a:t>
                      </a:r>
                      <a:endParaRPr lang="en-IE" sz="2400" b="0" i="0" u="none" strike="noStrike" dirty="0">
                        <a:solidFill>
                          <a:srgbClr val="000000"/>
                        </a:solidFill>
                        <a:latin typeface="+mn-lt"/>
                      </a:endParaRPr>
                    </a:p>
                  </a:txBody>
                  <a:tcPr marL="9525" marR="9525" marT="9525" marB="0" anchor="ctr"/>
                </a:tc>
                <a:tc>
                  <a:txBody>
                    <a:bodyPr/>
                    <a:lstStyle/>
                    <a:p>
                      <a:pPr algn="ctr" fontAlgn="b"/>
                      <a:r>
                        <a:rPr lang="en-IE" sz="2400" b="0" i="0" u="none" strike="noStrike" dirty="0" smtClean="0">
                          <a:solidFill>
                            <a:srgbClr val="000000"/>
                          </a:solidFill>
                          <a:latin typeface="+mn-lt"/>
                        </a:rPr>
                        <a:t>€6.000</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dirty="0" smtClean="0">
                          <a:solidFill>
                            <a:srgbClr val="000000"/>
                          </a:solidFill>
                          <a:latin typeface="+mn-lt"/>
                        </a:rPr>
                        <a:t>€8.000</a:t>
                      </a:r>
                      <a:endParaRPr lang="en-IE" sz="2400" b="0" i="0" u="none" strike="noStrike" dirty="0">
                        <a:solidFill>
                          <a:srgbClr val="000000"/>
                        </a:solidFill>
                        <a:latin typeface="Calibri"/>
                      </a:endParaRPr>
                    </a:p>
                  </a:txBody>
                  <a:tcPr marL="9525" marR="9525" marT="9525" marB="0" anchor="ctr"/>
                </a:tc>
              </a:tr>
              <a:tr h="1194023">
                <a:tc>
                  <a:txBody>
                    <a:bodyPr/>
                    <a:lstStyle/>
                    <a:p>
                      <a:pPr algn="ctr" fontAlgn="b"/>
                      <a:r>
                        <a:rPr lang="en-IE" sz="2400" b="0" i="0" u="none" strike="noStrike" dirty="0">
                          <a:solidFill>
                            <a:srgbClr val="000000"/>
                          </a:solidFill>
                          <a:latin typeface="Calibri"/>
                        </a:rPr>
                        <a:t>%</a:t>
                      </a:r>
                      <a:r>
                        <a:rPr lang="en-IE" sz="2400" b="0" i="0" u="none" strike="noStrike" dirty="0" smtClean="0">
                          <a:solidFill>
                            <a:srgbClr val="000000"/>
                          </a:solidFill>
                          <a:latin typeface="Calibri"/>
                        </a:rPr>
                        <a:t>Loss/Total Assets</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a:solidFill>
                            <a:srgbClr val="000000"/>
                          </a:solidFill>
                          <a:latin typeface="Calibri"/>
                        </a:rPr>
                        <a:t>1.85%</a:t>
                      </a:r>
                    </a:p>
                  </a:txBody>
                  <a:tcPr marL="9525" marR="9525" marT="9525" marB="0" anchor="ctr"/>
                </a:tc>
                <a:tc>
                  <a:txBody>
                    <a:bodyPr/>
                    <a:lstStyle/>
                    <a:p>
                      <a:pPr algn="ctr" fontAlgn="b"/>
                      <a:r>
                        <a:rPr lang="en-IE" sz="2400" b="0" i="0" u="none" strike="noStrike">
                          <a:solidFill>
                            <a:srgbClr val="000000"/>
                          </a:solidFill>
                          <a:latin typeface="Calibri"/>
                        </a:rPr>
                        <a:t>2.78%</a:t>
                      </a:r>
                    </a:p>
                  </a:txBody>
                  <a:tcPr marL="9525" marR="9525" marT="9525" marB="0" anchor="ctr"/>
                </a:tc>
                <a:tc>
                  <a:txBody>
                    <a:bodyPr/>
                    <a:lstStyle/>
                    <a:p>
                      <a:pPr algn="ctr" fontAlgn="b"/>
                      <a:r>
                        <a:rPr lang="en-IE" sz="2400" b="0" i="0" u="none" strike="noStrike" dirty="0">
                          <a:solidFill>
                            <a:srgbClr val="000000"/>
                          </a:solidFill>
                          <a:latin typeface="Calibri"/>
                        </a:rPr>
                        <a:t>3.70%</a:t>
                      </a: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rmAutofit fontScale="90000"/>
          </a:bodyPr>
          <a:lstStyle/>
          <a:p>
            <a:r>
              <a:rPr lang="en-IE" dirty="0" smtClean="0"/>
              <a:t>Adding Up the Pieces</a:t>
            </a:r>
            <a:br>
              <a:rPr lang="en-IE" dirty="0" smtClean="0"/>
            </a:br>
            <a:r>
              <a:rPr lang="en-IE" sz="3100" dirty="0" smtClean="0"/>
              <a:t>Combining the Results for Tracker Rate Misalignment and Mortgage Default (%Loss/Total Assets)</a:t>
            </a:r>
            <a:endParaRPr lang="en-IE" sz="3100" dirty="0"/>
          </a:p>
        </p:txBody>
      </p:sp>
      <p:sp>
        <p:nvSpPr>
          <p:cNvPr id="3" name="Content Placeholder 2"/>
          <p:cNvSpPr>
            <a:spLocks noGrp="1"/>
          </p:cNvSpPr>
          <p:nvPr>
            <p:ph idx="1"/>
          </p:nvPr>
        </p:nvSpPr>
        <p:spPr/>
        <p:txBody>
          <a:bodyPr/>
          <a:lstStyle/>
          <a:p>
            <a:pPr>
              <a:buNone/>
            </a:pPr>
            <a:r>
              <a:rPr lang="en-IE" dirty="0" smtClean="0"/>
              <a:t> </a:t>
            </a:r>
            <a:endParaRPr lang="en-IE" dirty="0"/>
          </a:p>
        </p:txBody>
      </p:sp>
      <p:graphicFrame>
        <p:nvGraphicFramePr>
          <p:cNvPr id="5" name="Table 4"/>
          <p:cNvGraphicFramePr>
            <a:graphicFrameLocks noGrp="1"/>
          </p:cNvGraphicFramePr>
          <p:nvPr/>
        </p:nvGraphicFramePr>
        <p:xfrm>
          <a:off x="971600" y="2204862"/>
          <a:ext cx="7200800" cy="4119940"/>
        </p:xfrm>
        <a:graphic>
          <a:graphicData uri="http://schemas.openxmlformats.org/drawingml/2006/table">
            <a:tbl>
              <a:tblPr firstRow="1" bandRow="1">
                <a:tableStyleId>{5C22544A-7EE6-4342-B048-85BDC9FD1C3A}</a:tableStyleId>
              </a:tblPr>
              <a:tblGrid>
                <a:gridCol w="1800200"/>
                <a:gridCol w="1800200"/>
                <a:gridCol w="1800200"/>
                <a:gridCol w="1800200"/>
              </a:tblGrid>
              <a:tr h="763285">
                <a:tc>
                  <a:txBody>
                    <a:bodyPr/>
                    <a:lstStyle/>
                    <a:p>
                      <a:pPr algn="ctr"/>
                      <a:r>
                        <a:rPr lang="en-IE" sz="2400" b="0" dirty="0" smtClean="0">
                          <a:solidFill>
                            <a:schemeClr val="tx1"/>
                          </a:solidFill>
                        </a:rPr>
                        <a:t>             </a:t>
                      </a:r>
                      <a:r>
                        <a:rPr lang="en-IE" sz="2000" b="0" dirty="0" smtClean="0">
                          <a:solidFill>
                            <a:schemeClr val="tx1"/>
                          </a:solidFill>
                        </a:rPr>
                        <a:t>LGD</a:t>
                      </a:r>
                    </a:p>
                    <a:p>
                      <a:pPr algn="ctr"/>
                      <a:r>
                        <a:rPr lang="en-IE" sz="2000" b="0" dirty="0" smtClean="0">
                          <a:solidFill>
                            <a:schemeClr val="tx1"/>
                          </a:solidFill>
                        </a:rPr>
                        <a:t>Years of                       </a:t>
                      </a:r>
                    </a:p>
                    <a:p>
                      <a:pPr algn="ctr"/>
                      <a:r>
                        <a:rPr lang="en-IE" sz="2000" b="0" dirty="0" smtClean="0">
                          <a:solidFill>
                            <a:schemeClr val="tx1"/>
                          </a:solidFill>
                        </a:rPr>
                        <a:t>Misalignment</a:t>
                      </a:r>
                      <a:endParaRPr lang="en-IE" sz="2400" b="0" dirty="0">
                        <a:solidFill>
                          <a:schemeClr val="tx1"/>
                        </a:solidFill>
                      </a:endParaRPr>
                    </a:p>
                  </a:txBody>
                  <a:tcPr anchor="ctr">
                    <a:solidFill>
                      <a:schemeClr val="bg1"/>
                    </a:solidFill>
                  </a:tcPr>
                </a:tc>
                <a:tc>
                  <a:txBody>
                    <a:bodyPr/>
                    <a:lstStyle/>
                    <a:p>
                      <a:pPr algn="ctr"/>
                      <a:r>
                        <a:rPr lang="en-IE" sz="2400" b="0" dirty="0" smtClean="0">
                          <a:solidFill>
                            <a:schemeClr val="tx1"/>
                          </a:solidFill>
                        </a:rPr>
                        <a:t>20%</a:t>
                      </a:r>
                      <a:endParaRPr lang="en-IE" sz="2400" b="0" dirty="0">
                        <a:solidFill>
                          <a:schemeClr val="tx1"/>
                        </a:solidFill>
                      </a:endParaRPr>
                    </a:p>
                  </a:txBody>
                  <a:tcPr anchor="ctr"/>
                </a:tc>
                <a:tc>
                  <a:txBody>
                    <a:bodyPr/>
                    <a:lstStyle/>
                    <a:p>
                      <a:pPr algn="ctr"/>
                      <a:r>
                        <a:rPr lang="en-IE" sz="2400" b="0" dirty="0" smtClean="0">
                          <a:solidFill>
                            <a:schemeClr val="tx1"/>
                          </a:solidFill>
                        </a:rPr>
                        <a:t>30%</a:t>
                      </a:r>
                      <a:endParaRPr lang="en-IE" sz="2400" b="0" dirty="0">
                        <a:solidFill>
                          <a:schemeClr val="tx1"/>
                        </a:solidFill>
                      </a:endParaRPr>
                    </a:p>
                  </a:txBody>
                  <a:tcPr anchor="ctr"/>
                </a:tc>
                <a:tc>
                  <a:txBody>
                    <a:bodyPr/>
                    <a:lstStyle/>
                    <a:p>
                      <a:pPr algn="ctr"/>
                      <a:r>
                        <a:rPr lang="en-IE" sz="2400" b="0" dirty="0" smtClean="0">
                          <a:solidFill>
                            <a:schemeClr val="tx1"/>
                          </a:solidFill>
                        </a:rPr>
                        <a:t>40%</a:t>
                      </a:r>
                      <a:endParaRPr lang="en-IE" sz="2400" b="0" dirty="0">
                        <a:solidFill>
                          <a:schemeClr val="tx1"/>
                        </a:solidFill>
                      </a:endParaRPr>
                    </a:p>
                  </a:txBody>
                  <a:tcPr anchor="ctr"/>
                </a:tc>
              </a:tr>
              <a:tr h="763285">
                <a:tc>
                  <a:txBody>
                    <a:bodyPr/>
                    <a:lstStyle/>
                    <a:p>
                      <a:pPr algn="ctr"/>
                      <a:r>
                        <a:rPr lang="en-IE" sz="2400" b="0" dirty="0" smtClean="0">
                          <a:solidFill>
                            <a:schemeClr val="tx1"/>
                          </a:solidFill>
                        </a:rPr>
                        <a:t>5</a:t>
                      </a:r>
                      <a:endParaRPr lang="en-IE" sz="2400" b="0" dirty="0">
                        <a:solidFill>
                          <a:schemeClr val="tx1"/>
                        </a:solidFill>
                      </a:endParaRPr>
                    </a:p>
                  </a:txBody>
                  <a:tcPr anchor="ctr">
                    <a:solidFill>
                      <a:srgbClr val="0070C0"/>
                    </a:solidFill>
                  </a:tcPr>
                </a:tc>
                <a:tc>
                  <a:txBody>
                    <a:bodyPr/>
                    <a:lstStyle/>
                    <a:p>
                      <a:pPr algn="ctr" fontAlgn="b"/>
                      <a:r>
                        <a:rPr lang="en-IE" sz="2400" b="0" i="0" u="none" strike="noStrike">
                          <a:solidFill>
                            <a:srgbClr val="000000"/>
                          </a:solidFill>
                          <a:latin typeface="Calibri"/>
                        </a:rPr>
                        <a:t>2.66%</a:t>
                      </a:r>
                    </a:p>
                  </a:txBody>
                  <a:tcPr marL="9525" marR="9525" marT="9525" marB="0" anchor="ctr"/>
                </a:tc>
                <a:tc>
                  <a:txBody>
                    <a:bodyPr/>
                    <a:lstStyle/>
                    <a:p>
                      <a:pPr algn="ctr" fontAlgn="b"/>
                      <a:r>
                        <a:rPr lang="en-IE" sz="2400" b="0" i="0" u="none" strike="noStrike">
                          <a:solidFill>
                            <a:srgbClr val="000000"/>
                          </a:solidFill>
                          <a:latin typeface="Calibri"/>
                        </a:rPr>
                        <a:t>3.32%</a:t>
                      </a:r>
                    </a:p>
                  </a:txBody>
                  <a:tcPr marL="9525" marR="9525" marT="9525" marB="0" anchor="ctr"/>
                </a:tc>
                <a:tc>
                  <a:txBody>
                    <a:bodyPr/>
                    <a:lstStyle/>
                    <a:p>
                      <a:pPr algn="ctr" fontAlgn="b"/>
                      <a:r>
                        <a:rPr lang="en-IE" sz="2400" b="0" i="0" u="none" strike="noStrike">
                          <a:solidFill>
                            <a:srgbClr val="000000"/>
                          </a:solidFill>
                          <a:latin typeface="Calibri"/>
                        </a:rPr>
                        <a:t>3.99%</a:t>
                      </a:r>
                    </a:p>
                  </a:txBody>
                  <a:tcPr marL="9525" marR="9525" marT="9525" marB="0" anchor="ctr"/>
                </a:tc>
              </a:tr>
              <a:tr h="763285">
                <a:tc>
                  <a:txBody>
                    <a:bodyPr/>
                    <a:lstStyle/>
                    <a:p>
                      <a:pPr algn="ctr"/>
                      <a:r>
                        <a:rPr lang="en-IE" sz="2400" b="0" dirty="0" smtClean="0">
                          <a:solidFill>
                            <a:schemeClr val="tx1"/>
                          </a:solidFill>
                        </a:rPr>
                        <a:t>10</a:t>
                      </a:r>
                      <a:endParaRPr lang="en-IE" sz="2400" b="0" dirty="0">
                        <a:solidFill>
                          <a:schemeClr val="tx1"/>
                        </a:solidFill>
                      </a:endParaRPr>
                    </a:p>
                  </a:txBody>
                  <a:tcPr anchor="ctr">
                    <a:solidFill>
                      <a:srgbClr val="0070C0"/>
                    </a:solidFill>
                  </a:tcPr>
                </a:tc>
                <a:tc>
                  <a:txBody>
                    <a:bodyPr/>
                    <a:lstStyle/>
                    <a:p>
                      <a:pPr algn="ctr" fontAlgn="b"/>
                      <a:r>
                        <a:rPr lang="en-IE" sz="2400" b="0" i="0" u="none" strike="noStrike">
                          <a:solidFill>
                            <a:srgbClr val="000000"/>
                          </a:solidFill>
                          <a:latin typeface="Calibri"/>
                        </a:rPr>
                        <a:t>3.53%</a:t>
                      </a:r>
                    </a:p>
                  </a:txBody>
                  <a:tcPr marL="9525" marR="9525" marT="9525" marB="0" anchor="ctr"/>
                </a:tc>
                <a:tc>
                  <a:txBody>
                    <a:bodyPr/>
                    <a:lstStyle/>
                    <a:p>
                      <a:pPr algn="ctr" fontAlgn="b"/>
                      <a:r>
                        <a:rPr lang="en-IE" sz="2400" b="0" i="0" u="none" strike="noStrike">
                          <a:solidFill>
                            <a:srgbClr val="000000"/>
                          </a:solidFill>
                          <a:latin typeface="Calibri"/>
                        </a:rPr>
                        <a:t>4.20%</a:t>
                      </a:r>
                    </a:p>
                  </a:txBody>
                  <a:tcPr marL="9525" marR="9525" marT="9525" marB="0" anchor="ctr"/>
                </a:tc>
                <a:tc>
                  <a:txBody>
                    <a:bodyPr/>
                    <a:lstStyle/>
                    <a:p>
                      <a:pPr algn="ctr" fontAlgn="b"/>
                      <a:r>
                        <a:rPr lang="en-IE" sz="2400" b="0" i="0" u="none" strike="noStrike">
                          <a:solidFill>
                            <a:srgbClr val="000000"/>
                          </a:solidFill>
                          <a:latin typeface="Calibri"/>
                        </a:rPr>
                        <a:t>4.86%</a:t>
                      </a:r>
                    </a:p>
                  </a:txBody>
                  <a:tcPr marL="9525" marR="9525" marT="9525" marB="0" anchor="ctr"/>
                </a:tc>
              </a:tr>
              <a:tr h="763285">
                <a:tc>
                  <a:txBody>
                    <a:bodyPr/>
                    <a:lstStyle/>
                    <a:p>
                      <a:pPr algn="ctr"/>
                      <a:r>
                        <a:rPr lang="en-IE" sz="2400" b="0" dirty="0" smtClean="0">
                          <a:solidFill>
                            <a:schemeClr val="tx1"/>
                          </a:solidFill>
                        </a:rPr>
                        <a:t>15</a:t>
                      </a:r>
                      <a:endParaRPr lang="en-IE" sz="2400" b="0" dirty="0">
                        <a:solidFill>
                          <a:schemeClr val="tx1"/>
                        </a:solidFill>
                      </a:endParaRPr>
                    </a:p>
                  </a:txBody>
                  <a:tcPr anchor="ctr">
                    <a:solidFill>
                      <a:srgbClr val="0070C0"/>
                    </a:solidFill>
                  </a:tcPr>
                </a:tc>
                <a:tc>
                  <a:txBody>
                    <a:bodyPr/>
                    <a:lstStyle/>
                    <a:p>
                      <a:pPr algn="ctr" fontAlgn="b"/>
                      <a:r>
                        <a:rPr lang="en-IE" sz="2400" b="0" i="0" u="none" strike="noStrike">
                          <a:solidFill>
                            <a:srgbClr val="000000"/>
                          </a:solidFill>
                          <a:latin typeface="Calibri"/>
                        </a:rPr>
                        <a:t>3.97%</a:t>
                      </a:r>
                    </a:p>
                  </a:txBody>
                  <a:tcPr marL="9525" marR="9525" marT="9525" marB="0" anchor="ctr"/>
                </a:tc>
                <a:tc>
                  <a:txBody>
                    <a:bodyPr/>
                    <a:lstStyle/>
                    <a:p>
                      <a:pPr algn="ctr" fontAlgn="b"/>
                      <a:r>
                        <a:rPr lang="en-IE" sz="2400" b="0" i="0" u="none" strike="noStrike">
                          <a:solidFill>
                            <a:srgbClr val="000000"/>
                          </a:solidFill>
                          <a:latin typeface="Calibri"/>
                        </a:rPr>
                        <a:t>4.64%</a:t>
                      </a:r>
                    </a:p>
                  </a:txBody>
                  <a:tcPr marL="9525" marR="9525" marT="9525" marB="0" anchor="ctr"/>
                </a:tc>
                <a:tc>
                  <a:txBody>
                    <a:bodyPr/>
                    <a:lstStyle/>
                    <a:p>
                      <a:pPr algn="ctr" fontAlgn="b"/>
                      <a:r>
                        <a:rPr lang="en-IE" sz="2400" b="0" i="0" u="none" strike="noStrike">
                          <a:solidFill>
                            <a:srgbClr val="000000"/>
                          </a:solidFill>
                          <a:latin typeface="Calibri"/>
                        </a:rPr>
                        <a:t>5.31%</a:t>
                      </a:r>
                    </a:p>
                  </a:txBody>
                  <a:tcPr marL="9525" marR="9525" marT="9525" marB="0" anchor="ctr"/>
                </a:tc>
              </a:tr>
              <a:tr h="763285">
                <a:tc>
                  <a:txBody>
                    <a:bodyPr/>
                    <a:lstStyle/>
                    <a:p>
                      <a:pPr algn="ctr"/>
                      <a:r>
                        <a:rPr lang="en-IE" sz="2400" b="0" dirty="0" smtClean="0">
                          <a:solidFill>
                            <a:schemeClr val="tx1"/>
                          </a:solidFill>
                        </a:rPr>
                        <a:t>20</a:t>
                      </a:r>
                      <a:endParaRPr lang="en-IE" sz="2400" b="0" dirty="0">
                        <a:solidFill>
                          <a:schemeClr val="tx1"/>
                        </a:solidFill>
                      </a:endParaRPr>
                    </a:p>
                  </a:txBody>
                  <a:tcPr anchor="ctr">
                    <a:solidFill>
                      <a:srgbClr val="0070C0"/>
                    </a:solidFill>
                  </a:tcPr>
                </a:tc>
                <a:tc>
                  <a:txBody>
                    <a:bodyPr/>
                    <a:lstStyle/>
                    <a:p>
                      <a:pPr algn="ctr" fontAlgn="b"/>
                      <a:r>
                        <a:rPr lang="en-IE" sz="2400" b="0" i="0" u="none" strike="noStrike">
                          <a:solidFill>
                            <a:srgbClr val="000000"/>
                          </a:solidFill>
                          <a:latin typeface="Calibri"/>
                        </a:rPr>
                        <a:t>4.09%</a:t>
                      </a:r>
                    </a:p>
                  </a:txBody>
                  <a:tcPr marL="9525" marR="9525" marT="9525" marB="0" anchor="ctr"/>
                </a:tc>
                <a:tc>
                  <a:txBody>
                    <a:bodyPr/>
                    <a:lstStyle/>
                    <a:p>
                      <a:pPr algn="ctr" fontAlgn="b"/>
                      <a:r>
                        <a:rPr lang="en-IE" sz="2400" b="0" i="0" u="none" strike="noStrike">
                          <a:solidFill>
                            <a:srgbClr val="000000"/>
                          </a:solidFill>
                          <a:latin typeface="Calibri"/>
                        </a:rPr>
                        <a:t>4.76%</a:t>
                      </a:r>
                    </a:p>
                  </a:txBody>
                  <a:tcPr marL="9525" marR="9525" marT="9525" marB="0" anchor="ctr"/>
                </a:tc>
                <a:tc>
                  <a:txBody>
                    <a:bodyPr/>
                    <a:lstStyle/>
                    <a:p>
                      <a:pPr algn="ctr" fontAlgn="b"/>
                      <a:r>
                        <a:rPr lang="en-IE" sz="2400" b="0" i="0" u="none" strike="noStrike" dirty="0">
                          <a:solidFill>
                            <a:srgbClr val="000000"/>
                          </a:solidFill>
                          <a:latin typeface="Calibri"/>
                        </a:rPr>
                        <a:t>5.42%</a:t>
                      </a:r>
                    </a:p>
                  </a:txBody>
                  <a:tcPr marL="9525" marR="9525" marT="9525" marB="0" anchor="ctr"/>
                </a:tc>
              </a:tr>
            </a:tbl>
          </a:graphicData>
        </a:graphic>
      </p:graphicFrame>
      <p:cxnSp>
        <p:nvCxnSpPr>
          <p:cNvPr id="7" name="Straight Connector 6"/>
          <p:cNvCxnSpPr/>
          <p:nvPr/>
        </p:nvCxnSpPr>
        <p:spPr>
          <a:xfrm>
            <a:off x="1043608" y="2204864"/>
            <a:ext cx="1728192" cy="64807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rmAutofit fontScale="90000"/>
          </a:bodyPr>
          <a:lstStyle/>
          <a:p>
            <a:r>
              <a:rPr lang="en-IE" dirty="0" smtClean="0"/>
              <a:t>Adding Up the Pieces</a:t>
            </a:r>
            <a:br>
              <a:rPr lang="en-IE" dirty="0" smtClean="0"/>
            </a:br>
            <a:r>
              <a:rPr lang="en-IE" sz="3100" dirty="0" smtClean="0"/>
              <a:t>Combining the Results for Tracker Rate Misalignment and Mortgage Default (</a:t>
            </a:r>
            <a:r>
              <a:rPr lang="en-IE" sz="3200" dirty="0" smtClean="0">
                <a:solidFill>
                  <a:srgbClr val="000000"/>
                </a:solidFill>
              </a:rPr>
              <a:t>€ billions, domestic HQ banks, excluding IBRC</a:t>
            </a:r>
            <a:r>
              <a:rPr lang="en-IE" sz="3100" dirty="0" smtClean="0"/>
              <a:t>)</a:t>
            </a:r>
            <a:endParaRPr lang="en-IE" sz="3100" dirty="0"/>
          </a:p>
        </p:txBody>
      </p:sp>
      <p:sp>
        <p:nvSpPr>
          <p:cNvPr id="3" name="Content Placeholder 2"/>
          <p:cNvSpPr>
            <a:spLocks noGrp="1"/>
          </p:cNvSpPr>
          <p:nvPr>
            <p:ph idx="1"/>
          </p:nvPr>
        </p:nvSpPr>
        <p:spPr/>
        <p:txBody>
          <a:bodyPr/>
          <a:lstStyle/>
          <a:p>
            <a:pPr>
              <a:buNone/>
            </a:pPr>
            <a:r>
              <a:rPr lang="en-IE" dirty="0" smtClean="0"/>
              <a:t> </a:t>
            </a:r>
            <a:endParaRPr lang="en-IE" dirty="0"/>
          </a:p>
        </p:txBody>
      </p:sp>
      <p:graphicFrame>
        <p:nvGraphicFramePr>
          <p:cNvPr id="5" name="Table 4"/>
          <p:cNvGraphicFramePr>
            <a:graphicFrameLocks noGrp="1"/>
          </p:cNvGraphicFramePr>
          <p:nvPr/>
        </p:nvGraphicFramePr>
        <p:xfrm>
          <a:off x="971600" y="2204862"/>
          <a:ext cx="7200800" cy="4119940"/>
        </p:xfrm>
        <a:graphic>
          <a:graphicData uri="http://schemas.openxmlformats.org/drawingml/2006/table">
            <a:tbl>
              <a:tblPr firstRow="1" bandRow="1">
                <a:tableStyleId>{5C22544A-7EE6-4342-B048-85BDC9FD1C3A}</a:tableStyleId>
              </a:tblPr>
              <a:tblGrid>
                <a:gridCol w="1800200"/>
                <a:gridCol w="1800200"/>
                <a:gridCol w="1800200"/>
                <a:gridCol w="1800200"/>
              </a:tblGrid>
              <a:tr h="763285">
                <a:tc>
                  <a:txBody>
                    <a:bodyPr/>
                    <a:lstStyle/>
                    <a:p>
                      <a:pPr algn="ctr"/>
                      <a:r>
                        <a:rPr lang="en-IE" sz="2400" b="0" dirty="0" smtClean="0">
                          <a:solidFill>
                            <a:schemeClr val="tx1"/>
                          </a:solidFill>
                        </a:rPr>
                        <a:t>             </a:t>
                      </a:r>
                      <a:r>
                        <a:rPr lang="en-IE" sz="2000" b="0" dirty="0" smtClean="0">
                          <a:solidFill>
                            <a:schemeClr val="tx1"/>
                          </a:solidFill>
                        </a:rPr>
                        <a:t>LGD</a:t>
                      </a:r>
                    </a:p>
                    <a:p>
                      <a:pPr algn="ctr"/>
                      <a:r>
                        <a:rPr lang="en-IE" sz="2000" b="0" dirty="0" smtClean="0">
                          <a:solidFill>
                            <a:schemeClr val="tx1"/>
                          </a:solidFill>
                        </a:rPr>
                        <a:t>Years of                       </a:t>
                      </a:r>
                    </a:p>
                    <a:p>
                      <a:pPr algn="ctr"/>
                      <a:r>
                        <a:rPr lang="en-IE" sz="2000" b="0" dirty="0" smtClean="0">
                          <a:solidFill>
                            <a:schemeClr val="tx1"/>
                          </a:solidFill>
                        </a:rPr>
                        <a:t>Misalignment</a:t>
                      </a:r>
                      <a:endParaRPr lang="en-IE" sz="2400" b="0" dirty="0">
                        <a:solidFill>
                          <a:schemeClr val="tx1"/>
                        </a:solidFill>
                      </a:endParaRPr>
                    </a:p>
                  </a:txBody>
                  <a:tcPr anchor="ctr">
                    <a:solidFill>
                      <a:schemeClr val="bg1"/>
                    </a:solidFill>
                  </a:tcPr>
                </a:tc>
                <a:tc>
                  <a:txBody>
                    <a:bodyPr/>
                    <a:lstStyle/>
                    <a:p>
                      <a:pPr algn="ctr"/>
                      <a:r>
                        <a:rPr lang="en-IE" sz="2400" b="0" dirty="0" smtClean="0">
                          <a:solidFill>
                            <a:schemeClr val="tx1"/>
                          </a:solidFill>
                        </a:rPr>
                        <a:t>20%</a:t>
                      </a:r>
                      <a:endParaRPr lang="en-IE" sz="2400" b="0" dirty="0">
                        <a:solidFill>
                          <a:schemeClr val="tx1"/>
                        </a:solidFill>
                      </a:endParaRPr>
                    </a:p>
                  </a:txBody>
                  <a:tcPr anchor="ctr"/>
                </a:tc>
                <a:tc>
                  <a:txBody>
                    <a:bodyPr/>
                    <a:lstStyle/>
                    <a:p>
                      <a:pPr algn="ctr"/>
                      <a:r>
                        <a:rPr lang="en-IE" sz="2400" b="0" dirty="0" smtClean="0">
                          <a:solidFill>
                            <a:schemeClr val="tx1"/>
                          </a:solidFill>
                        </a:rPr>
                        <a:t>30%</a:t>
                      </a:r>
                      <a:endParaRPr lang="en-IE" sz="2400" b="0" dirty="0">
                        <a:solidFill>
                          <a:schemeClr val="tx1"/>
                        </a:solidFill>
                      </a:endParaRPr>
                    </a:p>
                  </a:txBody>
                  <a:tcPr anchor="ctr"/>
                </a:tc>
                <a:tc>
                  <a:txBody>
                    <a:bodyPr/>
                    <a:lstStyle/>
                    <a:p>
                      <a:pPr algn="ctr"/>
                      <a:r>
                        <a:rPr lang="en-IE" sz="2400" b="0" dirty="0" smtClean="0">
                          <a:solidFill>
                            <a:schemeClr val="tx1"/>
                          </a:solidFill>
                        </a:rPr>
                        <a:t>40%</a:t>
                      </a:r>
                      <a:endParaRPr lang="en-IE" sz="2400" b="0" dirty="0">
                        <a:solidFill>
                          <a:schemeClr val="tx1"/>
                        </a:solidFill>
                      </a:endParaRPr>
                    </a:p>
                  </a:txBody>
                  <a:tcPr anchor="ctr"/>
                </a:tc>
              </a:tr>
              <a:tr h="763285">
                <a:tc>
                  <a:txBody>
                    <a:bodyPr/>
                    <a:lstStyle/>
                    <a:p>
                      <a:pPr algn="ctr"/>
                      <a:r>
                        <a:rPr lang="en-IE" sz="2400" b="0" dirty="0" smtClean="0">
                          <a:solidFill>
                            <a:schemeClr val="tx1"/>
                          </a:solidFill>
                        </a:rPr>
                        <a:t>5</a:t>
                      </a:r>
                      <a:endParaRPr lang="en-IE" sz="2400" b="0" dirty="0">
                        <a:solidFill>
                          <a:schemeClr val="tx1"/>
                        </a:solidFill>
                      </a:endParaRPr>
                    </a:p>
                  </a:txBody>
                  <a:tcPr anchor="ctr">
                    <a:solidFill>
                      <a:srgbClr val="0070C0"/>
                    </a:solidFill>
                  </a:tcPr>
                </a:tc>
                <a:tc>
                  <a:txBody>
                    <a:bodyPr/>
                    <a:lstStyle/>
                    <a:p>
                      <a:pPr algn="ctr" fontAlgn="b"/>
                      <a:r>
                        <a:rPr lang="en-IE" sz="2400" b="0" i="0" u="none" strike="noStrike" dirty="0" smtClean="0">
                          <a:solidFill>
                            <a:srgbClr val="000000"/>
                          </a:solidFill>
                          <a:latin typeface="Calibri"/>
                        </a:rPr>
                        <a:t>€7.974</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dirty="0" smtClean="0">
                          <a:solidFill>
                            <a:srgbClr val="000000"/>
                          </a:solidFill>
                          <a:latin typeface="+mn-lt"/>
                        </a:rPr>
                        <a:t>€</a:t>
                      </a:r>
                      <a:r>
                        <a:rPr lang="en-IE" sz="2400" b="0" i="0" u="none" strike="noStrike" dirty="0" smtClean="0">
                          <a:solidFill>
                            <a:srgbClr val="000000"/>
                          </a:solidFill>
                          <a:latin typeface="Calibri"/>
                        </a:rPr>
                        <a:t>9.974</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dirty="0" smtClean="0">
                          <a:solidFill>
                            <a:srgbClr val="000000"/>
                          </a:solidFill>
                          <a:latin typeface="+mn-lt"/>
                        </a:rPr>
                        <a:t>€</a:t>
                      </a:r>
                      <a:r>
                        <a:rPr lang="en-IE" sz="2400" b="0" i="0" u="none" strike="noStrike" dirty="0" smtClean="0">
                          <a:solidFill>
                            <a:srgbClr val="000000"/>
                          </a:solidFill>
                          <a:latin typeface="Calibri"/>
                        </a:rPr>
                        <a:t>11.974</a:t>
                      </a:r>
                      <a:endParaRPr lang="en-IE" sz="2400" b="0" i="0" u="none" strike="noStrike" dirty="0">
                        <a:solidFill>
                          <a:srgbClr val="000000"/>
                        </a:solidFill>
                        <a:latin typeface="Calibri"/>
                      </a:endParaRPr>
                    </a:p>
                  </a:txBody>
                  <a:tcPr marL="9525" marR="9525" marT="9525" marB="0" anchor="ctr"/>
                </a:tc>
              </a:tr>
              <a:tr h="763285">
                <a:tc>
                  <a:txBody>
                    <a:bodyPr/>
                    <a:lstStyle/>
                    <a:p>
                      <a:pPr algn="ctr"/>
                      <a:r>
                        <a:rPr lang="en-IE" sz="2400" b="0" dirty="0" smtClean="0">
                          <a:solidFill>
                            <a:schemeClr val="tx1"/>
                          </a:solidFill>
                        </a:rPr>
                        <a:t>10</a:t>
                      </a:r>
                      <a:endParaRPr lang="en-IE" sz="2400" b="0" dirty="0">
                        <a:solidFill>
                          <a:schemeClr val="tx1"/>
                        </a:solidFill>
                      </a:endParaRPr>
                    </a:p>
                  </a:txBody>
                  <a:tcPr anchor="ctr">
                    <a:solidFill>
                      <a:srgbClr val="0070C0"/>
                    </a:solidFill>
                  </a:tcPr>
                </a:tc>
                <a:tc>
                  <a:txBody>
                    <a:bodyPr/>
                    <a:lstStyle/>
                    <a:p>
                      <a:pPr algn="ctr" fontAlgn="b"/>
                      <a:r>
                        <a:rPr lang="en-IE" sz="2400" b="0" i="0" u="none" strike="noStrike" dirty="0" smtClean="0">
                          <a:solidFill>
                            <a:srgbClr val="000000"/>
                          </a:solidFill>
                          <a:latin typeface="+mn-lt"/>
                        </a:rPr>
                        <a:t>€</a:t>
                      </a:r>
                      <a:r>
                        <a:rPr lang="en-IE" sz="2400" b="0" i="0" u="none" strike="noStrike" dirty="0" smtClean="0">
                          <a:solidFill>
                            <a:srgbClr val="000000"/>
                          </a:solidFill>
                          <a:latin typeface="Calibri"/>
                        </a:rPr>
                        <a:t>10.594</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dirty="0" smtClean="0">
                          <a:solidFill>
                            <a:srgbClr val="000000"/>
                          </a:solidFill>
                          <a:latin typeface="+mn-lt"/>
                        </a:rPr>
                        <a:t>€</a:t>
                      </a:r>
                      <a:r>
                        <a:rPr lang="en-IE" sz="2400" b="0" i="0" u="none" strike="noStrike" dirty="0" smtClean="0">
                          <a:solidFill>
                            <a:srgbClr val="000000"/>
                          </a:solidFill>
                          <a:latin typeface="Calibri"/>
                        </a:rPr>
                        <a:t>12.594</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dirty="0" smtClean="0">
                          <a:solidFill>
                            <a:srgbClr val="000000"/>
                          </a:solidFill>
                          <a:latin typeface="+mn-lt"/>
                        </a:rPr>
                        <a:t>€</a:t>
                      </a:r>
                      <a:r>
                        <a:rPr lang="en-IE" sz="2400" b="0" i="0" u="none" strike="noStrike" dirty="0" smtClean="0">
                          <a:solidFill>
                            <a:srgbClr val="000000"/>
                          </a:solidFill>
                          <a:latin typeface="Calibri"/>
                        </a:rPr>
                        <a:t>14.594</a:t>
                      </a:r>
                      <a:endParaRPr lang="en-IE" sz="2400" b="0" i="0" u="none" strike="noStrike" dirty="0">
                        <a:solidFill>
                          <a:srgbClr val="000000"/>
                        </a:solidFill>
                        <a:latin typeface="Calibri"/>
                      </a:endParaRPr>
                    </a:p>
                  </a:txBody>
                  <a:tcPr marL="9525" marR="9525" marT="9525" marB="0" anchor="ctr"/>
                </a:tc>
              </a:tr>
              <a:tr h="763285">
                <a:tc>
                  <a:txBody>
                    <a:bodyPr/>
                    <a:lstStyle/>
                    <a:p>
                      <a:pPr algn="ctr"/>
                      <a:r>
                        <a:rPr lang="en-IE" sz="2400" b="0" dirty="0" smtClean="0">
                          <a:solidFill>
                            <a:schemeClr val="tx1"/>
                          </a:solidFill>
                        </a:rPr>
                        <a:t>15</a:t>
                      </a:r>
                      <a:endParaRPr lang="en-IE" sz="2400" b="0" dirty="0">
                        <a:solidFill>
                          <a:schemeClr val="tx1"/>
                        </a:solidFill>
                      </a:endParaRPr>
                    </a:p>
                  </a:txBody>
                  <a:tcPr anchor="ctr">
                    <a:solidFill>
                      <a:srgbClr val="0070C0"/>
                    </a:solidFill>
                  </a:tcPr>
                </a:tc>
                <a:tc>
                  <a:txBody>
                    <a:bodyPr/>
                    <a:lstStyle/>
                    <a:p>
                      <a:pPr algn="ctr" fontAlgn="b"/>
                      <a:r>
                        <a:rPr lang="en-IE" sz="2400" b="0" i="0" u="none" strike="noStrike" dirty="0" smtClean="0">
                          <a:solidFill>
                            <a:srgbClr val="000000"/>
                          </a:solidFill>
                          <a:latin typeface="+mn-lt"/>
                        </a:rPr>
                        <a:t>€</a:t>
                      </a:r>
                      <a:r>
                        <a:rPr lang="en-IE" sz="2400" b="0" i="0" u="none" strike="noStrike" dirty="0" smtClean="0">
                          <a:solidFill>
                            <a:srgbClr val="000000"/>
                          </a:solidFill>
                          <a:latin typeface="Calibri"/>
                        </a:rPr>
                        <a:t>11.919</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dirty="0" smtClean="0">
                          <a:solidFill>
                            <a:srgbClr val="000000"/>
                          </a:solidFill>
                          <a:latin typeface="+mn-lt"/>
                        </a:rPr>
                        <a:t>€</a:t>
                      </a:r>
                      <a:r>
                        <a:rPr lang="en-IE" sz="2400" b="0" i="0" u="none" strike="noStrike" dirty="0" smtClean="0">
                          <a:solidFill>
                            <a:srgbClr val="000000"/>
                          </a:solidFill>
                          <a:latin typeface="Calibri"/>
                        </a:rPr>
                        <a:t>13.918</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dirty="0" smtClean="0">
                          <a:solidFill>
                            <a:srgbClr val="000000"/>
                          </a:solidFill>
                          <a:latin typeface="+mn-lt"/>
                        </a:rPr>
                        <a:t>€</a:t>
                      </a:r>
                      <a:r>
                        <a:rPr lang="en-IE" sz="2400" b="0" i="0" u="none" strike="noStrike" dirty="0" smtClean="0">
                          <a:solidFill>
                            <a:srgbClr val="000000"/>
                          </a:solidFill>
                          <a:latin typeface="Calibri"/>
                        </a:rPr>
                        <a:t>15.918</a:t>
                      </a:r>
                      <a:endParaRPr lang="en-IE" sz="2400" b="0" i="0" u="none" strike="noStrike" dirty="0">
                        <a:solidFill>
                          <a:srgbClr val="000000"/>
                        </a:solidFill>
                        <a:latin typeface="Calibri"/>
                      </a:endParaRPr>
                    </a:p>
                  </a:txBody>
                  <a:tcPr marL="9525" marR="9525" marT="9525" marB="0" anchor="ctr"/>
                </a:tc>
              </a:tr>
              <a:tr h="763285">
                <a:tc>
                  <a:txBody>
                    <a:bodyPr/>
                    <a:lstStyle/>
                    <a:p>
                      <a:pPr algn="ctr"/>
                      <a:r>
                        <a:rPr lang="en-IE" sz="2400" b="0" dirty="0" smtClean="0">
                          <a:solidFill>
                            <a:schemeClr val="tx1"/>
                          </a:solidFill>
                        </a:rPr>
                        <a:t>20</a:t>
                      </a:r>
                      <a:endParaRPr lang="en-IE" sz="2400" b="0" dirty="0">
                        <a:solidFill>
                          <a:schemeClr val="tx1"/>
                        </a:solidFill>
                      </a:endParaRPr>
                    </a:p>
                  </a:txBody>
                  <a:tcPr anchor="ctr">
                    <a:solidFill>
                      <a:srgbClr val="0070C0"/>
                    </a:solidFill>
                  </a:tcPr>
                </a:tc>
                <a:tc>
                  <a:txBody>
                    <a:bodyPr/>
                    <a:lstStyle/>
                    <a:p>
                      <a:pPr algn="ctr" fontAlgn="b"/>
                      <a:r>
                        <a:rPr lang="en-IE" sz="2400" b="0" i="0" u="none" strike="noStrike" dirty="0" smtClean="0">
                          <a:solidFill>
                            <a:srgbClr val="000000"/>
                          </a:solidFill>
                          <a:latin typeface="+mn-lt"/>
                        </a:rPr>
                        <a:t>€</a:t>
                      </a:r>
                      <a:r>
                        <a:rPr lang="en-IE" sz="2400" b="0" i="0" u="none" strike="noStrike" dirty="0" smtClean="0">
                          <a:solidFill>
                            <a:srgbClr val="000000"/>
                          </a:solidFill>
                          <a:latin typeface="Calibri"/>
                        </a:rPr>
                        <a:t>12.274</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dirty="0" smtClean="0">
                          <a:solidFill>
                            <a:srgbClr val="000000"/>
                          </a:solidFill>
                          <a:latin typeface="+mn-lt"/>
                        </a:rPr>
                        <a:t>€</a:t>
                      </a:r>
                      <a:r>
                        <a:rPr lang="en-IE" sz="2400" b="0" i="0" u="none" strike="noStrike" dirty="0" smtClean="0">
                          <a:solidFill>
                            <a:srgbClr val="000000"/>
                          </a:solidFill>
                          <a:latin typeface="Calibri"/>
                        </a:rPr>
                        <a:t>14.274</a:t>
                      </a:r>
                      <a:endParaRPr lang="en-IE" sz="2400" b="0" i="0" u="none" strike="noStrike" dirty="0">
                        <a:solidFill>
                          <a:srgbClr val="000000"/>
                        </a:solidFill>
                        <a:latin typeface="Calibri"/>
                      </a:endParaRPr>
                    </a:p>
                  </a:txBody>
                  <a:tcPr marL="9525" marR="9525" marT="9525" marB="0" anchor="ctr"/>
                </a:tc>
                <a:tc>
                  <a:txBody>
                    <a:bodyPr/>
                    <a:lstStyle/>
                    <a:p>
                      <a:pPr algn="ctr" fontAlgn="b"/>
                      <a:r>
                        <a:rPr lang="en-IE" sz="2400" b="0" i="0" u="none" strike="noStrike" dirty="0" smtClean="0">
                          <a:solidFill>
                            <a:srgbClr val="000000"/>
                          </a:solidFill>
                          <a:latin typeface="+mn-lt"/>
                        </a:rPr>
                        <a:t>€</a:t>
                      </a:r>
                      <a:r>
                        <a:rPr lang="en-IE" sz="2400" b="0" i="0" u="none" strike="noStrike" dirty="0" smtClean="0">
                          <a:solidFill>
                            <a:srgbClr val="000000"/>
                          </a:solidFill>
                          <a:latin typeface="Calibri"/>
                        </a:rPr>
                        <a:t>16.274</a:t>
                      </a:r>
                      <a:endParaRPr lang="en-IE" sz="2400" b="0" i="0" u="none" strike="noStrike" dirty="0">
                        <a:solidFill>
                          <a:srgbClr val="000000"/>
                        </a:solidFill>
                        <a:latin typeface="Calibri"/>
                      </a:endParaRPr>
                    </a:p>
                  </a:txBody>
                  <a:tcPr marL="9525" marR="9525" marT="9525" marB="0" anchor="ctr"/>
                </a:tc>
              </a:tr>
            </a:tbl>
          </a:graphicData>
        </a:graphic>
      </p:graphicFrame>
      <p:cxnSp>
        <p:nvCxnSpPr>
          <p:cNvPr id="7" name="Straight Connector 6"/>
          <p:cNvCxnSpPr/>
          <p:nvPr/>
        </p:nvCxnSpPr>
        <p:spPr>
          <a:xfrm>
            <a:off x="1043608" y="2204864"/>
            <a:ext cx="1728192" cy="64807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Outline</a:t>
            </a:r>
            <a:endParaRPr lang="en-IE"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IE" dirty="0" smtClean="0"/>
              <a:t>Four Definitions of Asset Value</a:t>
            </a:r>
          </a:p>
          <a:p>
            <a:pPr marL="514350" indent="-514350">
              <a:buFont typeface="+mj-lt"/>
              <a:buAutoNum type="arabicPeriod"/>
            </a:pPr>
            <a:r>
              <a:rPr lang="en-IE" dirty="0" smtClean="0"/>
              <a:t>The Economic Loss from Tracker Mortgage Rate Misalignment</a:t>
            </a:r>
          </a:p>
          <a:p>
            <a:pPr marL="514350" indent="-514350">
              <a:buFont typeface="+mj-lt"/>
              <a:buAutoNum type="arabicPeriod"/>
            </a:pPr>
            <a:r>
              <a:rPr lang="en-IE" dirty="0" smtClean="0"/>
              <a:t>The Economic Loss from Mortgage Default</a:t>
            </a:r>
          </a:p>
          <a:p>
            <a:pPr marL="514350" indent="-514350">
              <a:buFont typeface="+mj-lt"/>
              <a:buAutoNum type="arabicPeriod"/>
            </a:pPr>
            <a:r>
              <a:rPr lang="en-IE" dirty="0" smtClean="0"/>
              <a:t>Adding Up the Pieces</a:t>
            </a:r>
          </a:p>
          <a:p>
            <a:pPr marL="514350" indent="-514350">
              <a:buFont typeface="+mj-lt"/>
              <a:buAutoNum type="arabicPeriod"/>
            </a:pPr>
            <a:r>
              <a:rPr lang="en-IE" dirty="0" smtClean="0"/>
              <a:t>Franchise Value and Equity Valuation</a:t>
            </a:r>
          </a:p>
          <a:p>
            <a:pPr marL="514350" indent="-514350">
              <a:buFont typeface="+mj-lt"/>
              <a:buAutoNum type="arabicPeriod"/>
            </a:pPr>
            <a:r>
              <a:rPr lang="en-IE" dirty="0" smtClean="0"/>
              <a:t>Conclusions</a:t>
            </a:r>
          </a:p>
          <a:p>
            <a:pPr marL="514350" indent="-514350">
              <a:buNone/>
            </a:pPr>
            <a:endParaRPr lang="en-IE" dirty="0" smtClean="0"/>
          </a:p>
          <a:p>
            <a:pPr marL="514350" indent="-514350">
              <a:buFont typeface="+mj-lt"/>
              <a:buAutoNum type="arabicPeriod"/>
            </a:pPr>
            <a:endParaRPr lang="en-IE" dirty="0" smtClean="0"/>
          </a:p>
          <a:p>
            <a:pPr marL="514350" indent="-514350">
              <a:buFont typeface="+mj-lt"/>
              <a:buAutoNum type="arabicPeriod"/>
            </a:pPr>
            <a:endParaRPr lang="en-IE" dirty="0" smtClean="0"/>
          </a:p>
          <a:p>
            <a:pPr marL="514350" indent="-514350">
              <a:buFont typeface="+mj-lt"/>
              <a:buAutoNum type="arabicPeriod"/>
            </a:pPr>
            <a:endParaRPr lang="en-IE" dirty="0" smtClean="0"/>
          </a:p>
          <a:p>
            <a:pPr marL="514350" indent="-514350">
              <a:buFont typeface="+mj-lt"/>
              <a:buAutoNum type="arabicPeriod"/>
            </a:pPr>
            <a:endParaRPr lang="en-IE"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Adding Up the Pieces</a:t>
            </a:r>
            <a:br>
              <a:rPr lang="en-IE" dirty="0" smtClean="0"/>
            </a:br>
            <a:r>
              <a:rPr lang="en-IE" sz="3600" dirty="0" smtClean="0"/>
              <a:t>Speculative Property Lending in SME Loans</a:t>
            </a:r>
            <a:endParaRPr lang="en-IE" sz="3600" dirty="0"/>
          </a:p>
        </p:txBody>
      </p:sp>
      <p:sp>
        <p:nvSpPr>
          <p:cNvPr id="3" name="Content Placeholder 2"/>
          <p:cNvSpPr>
            <a:spLocks noGrp="1"/>
          </p:cNvSpPr>
          <p:nvPr>
            <p:ph idx="1"/>
          </p:nvPr>
        </p:nvSpPr>
        <p:spPr>
          <a:xfrm>
            <a:off x="457200" y="1772816"/>
            <a:ext cx="8229600" cy="4752528"/>
          </a:xfrm>
        </p:spPr>
        <p:txBody>
          <a:bodyPr>
            <a:normAutofit fontScale="85000" lnSpcReduction="10000"/>
          </a:bodyPr>
          <a:lstStyle/>
          <a:p>
            <a:r>
              <a:rPr lang="en-IE" dirty="0" smtClean="0"/>
              <a:t>Irish regulated banks (including foreign headquartered) have €57.07 billion of small and medium enterprise (SME) loans (12.01% of total assets)</a:t>
            </a:r>
          </a:p>
          <a:p>
            <a:r>
              <a:rPr lang="en-IE" dirty="0" smtClean="0"/>
              <a:t>Many Irish SME loans are effectively property loans rather than conventional business activity loans</a:t>
            </a:r>
          </a:p>
          <a:p>
            <a:pPr lvl="1">
              <a:buFont typeface="Wingdings" pitchFamily="2" charset="2"/>
              <a:buChar char="§"/>
            </a:pPr>
            <a:r>
              <a:rPr lang="en-IE" dirty="0" smtClean="0"/>
              <a:t>43.96% of SME loans are property-related</a:t>
            </a:r>
          </a:p>
          <a:p>
            <a:r>
              <a:rPr lang="en-IE" dirty="0" smtClean="0"/>
              <a:t>Roughly half of SME loans are distressed</a:t>
            </a:r>
          </a:p>
          <a:p>
            <a:pPr lvl="1">
              <a:buFont typeface="Wingdings" pitchFamily="2" charset="2"/>
              <a:buChar char="§"/>
            </a:pPr>
            <a:r>
              <a:rPr lang="en-IE" dirty="0" smtClean="0"/>
              <a:t>12.01%x43.96%x50%x40% = 1.06% Economic Value Loss/Total Assets</a:t>
            </a:r>
          </a:p>
          <a:p>
            <a:r>
              <a:rPr lang="en-IE" dirty="0" smtClean="0"/>
              <a:t>This is another crisis-related drain on Irish bank asset value</a:t>
            </a:r>
          </a:p>
          <a:p>
            <a:pPr>
              <a:buNone/>
            </a:pPr>
            <a:endParaRPr lang="en-IE"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Franchise Value and Equity Valuation</a:t>
            </a:r>
            <a:br>
              <a:rPr lang="en-IE" dirty="0" smtClean="0"/>
            </a:br>
            <a:r>
              <a:rPr lang="en-IE" sz="3600" dirty="0" smtClean="0"/>
              <a:t>Franchise Value or PVGO</a:t>
            </a:r>
            <a:endParaRPr lang="en-IE" sz="3600" dirty="0"/>
          </a:p>
        </p:txBody>
      </p:sp>
      <p:sp>
        <p:nvSpPr>
          <p:cNvPr id="3" name="Content Placeholder 2"/>
          <p:cNvSpPr>
            <a:spLocks noGrp="1"/>
          </p:cNvSpPr>
          <p:nvPr>
            <p:ph idx="1"/>
          </p:nvPr>
        </p:nvSpPr>
        <p:spPr/>
        <p:txBody>
          <a:bodyPr>
            <a:normAutofit fontScale="92500" lnSpcReduction="20000"/>
          </a:bodyPr>
          <a:lstStyle/>
          <a:p>
            <a:r>
              <a:rPr lang="en-IE" dirty="0" smtClean="0"/>
              <a:t>Accounting value balance sheet identity:</a:t>
            </a:r>
          </a:p>
          <a:p>
            <a:pPr lvl="1">
              <a:buFont typeface="Wingdings" pitchFamily="2" charset="2"/>
              <a:buChar char="§"/>
            </a:pPr>
            <a:r>
              <a:rPr lang="en-IE" dirty="0" smtClean="0"/>
              <a:t>Asset value = liability value + equity value</a:t>
            </a:r>
          </a:p>
          <a:p>
            <a:r>
              <a:rPr lang="en-IE" dirty="0" smtClean="0"/>
              <a:t>Economic value balance sheet identity:</a:t>
            </a:r>
          </a:p>
          <a:p>
            <a:pPr lvl="1">
              <a:buFont typeface="Wingdings" pitchFamily="2" charset="2"/>
              <a:buChar char="§"/>
            </a:pPr>
            <a:r>
              <a:rPr lang="en-IE" dirty="0" smtClean="0"/>
              <a:t>asset value + franchise value = liability value + equity value</a:t>
            </a:r>
          </a:p>
          <a:p>
            <a:r>
              <a:rPr lang="en-IE" dirty="0" smtClean="0"/>
              <a:t>Franchise value is also known as PVGO (present value of growth opportunities)</a:t>
            </a:r>
          </a:p>
          <a:p>
            <a:pPr lvl="1">
              <a:buFont typeface="Wingdings" pitchFamily="2" charset="2"/>
              <a:buChar char="§"/>
            </a:pPr>
            <a:r>
              <a:rPr lang="en-IE" dirty="0" smtClean="0"/>
              <a:t>Captures the value of the bank’s network, proprietary knowledge, reputation, ECB subsidy, and monopoly power (if any) to overcharge/underpay on new assets/liabilities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4000" dirty="0" smtClean="0"/>
              <a:t>Franchise Value and Equity Valuation </a:t>
            </a:r>
            <a:br>
              <a:rPr lang="en-IE" sz="4000" dirty="0" smtClean="0"/>
            </a:br>
            <a:r>
              <a:rPr lang="en-IE" sz="3100" dirty="0" smtClean="0"/>
              <a:t>Franchise Value of Irish Banks</a:t>
            </a:r>
            <a:endParaRPr lang="en-IE" sz="3100" dirty="0"/>
          </a:p>
        </p:txBody>
      </p:sp>
      <p:sp>
        <p:nvSpPr>
          <p:cNvPr id="3" name="Content Placeholder 2"/>
          <p:cNvSpPr>
            <a:spLocks noGrp="1"/>
          </p:cNvSpPr>
          <p:nvPr>
            <p:ph idx="1"/>
          </p:nvPr>
        </p:nvSpPr>
        <p:spPr>
          <a:xfrm>
            <a:off x="457200" y="1600200"/>
            <a:ext cx="8229600" cy="4925144"/>
          </a:xfrm>
        </p:spPr>
        <p:txBody>
          <a:bodyPr/>
          <a:lstStyle/>
          <a:p>
            <a:r>
              <a:rPr lang="en-IE" dirty="0" smtClean="0"/>
              <a:t>The shrinkage in the number of domestically active banks serves to increase per-bank franchise value</a:t>
            </a:r>
          </a:p>
          <a:p>
            <a:pPr lvl="1">
              <a:buFont typeface="Wingdings" pitchFamily="2" charset="2"/>
              <a:buChar char="§"/>
            </a:pPr>
            <a:r>
              <a:rPr lang="en-IE" dirty="0" smtClean="0"/>
              <a:t>Some of this increase comes from the greater market power of surviving banks</a:t>
            </a:r>
          </a:p>
          <a:p>
            <a:pPr lvl="1">
              <a:buFont typeface="Wingdings" pitchFamily="2" charset="2"/>
              <a:buChar char="§"/>
            </a:pPr>
            <a:r>
              <a:rPr lang="en-IE" dirty="0" smtClean="0"/>
              <a:t>Increased franchise value is partly at the expense of depositors and savers (higher fees, lower interest rates) and borrowers (more selective lending at higher average rates)</a:t>
            </a:r>
          </a:p>
          <a:p>
            <a:endParaRPr lang="en-IE"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600" dirty="0" smtClean="0"/>
              <a:t>Franchise Value and Equity Valuation </a:t>
            </a:r>
            <a:br>
              <a:rPr lang="en-IE" sz="3600" dirty="0" smtClean="0"/>
            </a:br>
            <a:r>
              <a:rPr lang="en-IE" sz="2800" dirty="0" smtClean="0"/>
              <a:t>Franchise Value of Irish Banks, cont.</a:t>
            </a:r>
            <a:endParaRPr lang="en-IE" sz="3600" dirty="0"/>
          </a:p>
        </p:txBody>
      </p:sp>
      <p:sp>
        <p:nvSpPr>
          <p:cNvPr id="3" name="Content Placeholder 2"/>
          <p:cNvSpPr>
            <a:spLocks noGrp="1"/>
          </p:cNvSpPr>
          <p:nvPr>
            <p:ph idx="1"/>
          </p:nvPr>
        </p:nvSpPr>
        <p:spPr/>
        <p:txBody>
          <a:bodyPr>
            <a:normAutofit/>
          </a:bodyPr>
          <a:lstStyle/>
          <a:p>
            <a:r>
              <a:rPr lang="en-IE" dirty="0" smtClean="0"/>
              <a:t>The poor quality of existing Irish bank assets is partly structural rather than temporary:</a:t>
            </a:r>
          </a:p>
          <a:p>
            <a:pPr lvl="1">
              <a:buFont typeface="Wingdings" pitchFamily="2" charset="2"/>
              <a:buChar char="§"/>
            </a:pPr>
            <a:r>
              <a:rPr lang="en-IE" dirty="0" smtClean="0"/>
              <a:t>The 2009 Land Reform Act law lacuna accidentally changed lender property rights</a:t>
            </a:r>
          </a:p>
          <a:p>
            <a:pPr lvl="1">
              <a:buFont typeface="Wingdings" pitchFamily="2" charset="2"/>
              <a:buChar char="§"/>
            </a:pPr>
            <a:r>
              <a:rPr lang="en-IE" dirty="0" smtClean="0"/>
              <a:t>Much of the decreased security of loan collateral has been made permanent by legislation</a:t>
            </a:r>
          </a:p>
          <a:p>
            <a:r>
              <a:rPr lang="en-IE" dirty="0" smtClean="0"/>
              <a:t>Realized loan default rate is extremely high; future probability of default will decline, but could remain high</a:t>
            </a:r>
          </a:p>
          <a:p>
            <a:pPr lvl="1">
              <a:buFont typeface="Wingdings" pitchFamily="2" charset="2"/>
              <a:buChar char="§"/>
            </a:pPr>
            <a:endParaRPr lang="en-IE" dirty="0" smtClean="0"/>
          </a:p>
          <a:p>
            <a:pPr lvl="1"/>
            <a:endParaRPr lang="en-IE" dirty="0" smtClean="0"/>
          </a:p>
          <a:p>
            <a:endParaRPr lang="en-IE"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Franchise Value and Equity Valuation</a:t>
            </a:r>
            <a:br>
              <a:rPr lang="en-IE" dirty="0" smtClean="0"/>
            </a:br>
            <a:r>
              <a:rPr lang="en-IE" sz="3600" dirty="0" smtClean="0"/>
              <a:t>Linking the Economic Value Loss to Accounting Value of Equity</a:t>
            </a:r>
            <a:endParaRPr lang="en-IE" sz="3600" dirty="0"/>
          </a:p>
        </p:txBody>
      </p:sp>
      <p:sp>
        <p:nvSpPr>
          <p:cNvPr id="3" name="Content Placeholder 2"/>
          <p:cNvSpPr>
            <a:spLocks noGrp="1"/>
          </p:cNvSpPr>
          <p:nvPr>
            <p:ph idx="1"/>
          </p:nvPr>
        </p:nvSpPr>
        <p:spPr>
          <a:xfrm>
            <a:off x="395536" y="1772816"/>
            <a:ext cx="8229600" cy="4525963"/>
          </a:xfrm>
        </p:spPr>
        <p:txBody>
          <a:bodyPr>
            <a:normAutofit lnSpcReduction="10000"/>
          </a:bodyPr>
          <a:lstStyle/>
          <a:p>
            <a:r>
              <a:rPr lang="en-IE" dirty="0" smtClean="0"/>
              <a:t>Accounting valuation rules can spread the loss over many decades, whereas economic valuation imposes present value theory </a:t>
            </a:r>
          </a:p>
          <a:p>
            <a:r>
              <a:rPr lang="en-IE" dirty="0" smtClean="0"/>
              <a:t>Positive net interest margins allows the banks to push the underlying economic value problem into the future, and hope for good news</a:t>
            </a:r>
          </a:p>
          <a:p>
            <a:r>
              <a:rPr lang="en-IE" dirty="0" smtClean="0"/>
              <a:t>The difficulty of measuring franchise value is a limitation in economic valuation of equity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Conclusions</a:t>
            </a:r>
            <a:endParaRPr lang="en-IE" dirty="0"/>
          </a:p>
        </p:txBody>
      </p:sp>
      <p:sp>
        <p:nvSpPr>
          <p:cNvPr id="3" name="Content Placeholder 2"/>
          <p:cNvSpPr>
            <a:spLocks noGrp="1"/>
          </p:cNvSpPr>
          <p:nvPr>
            <p:ph idx="1"/>
          </p:nvPr>
        </p:nvSpPr>
        <p:spPr>
          <a:xfrm>
            <a:off x="457200" y="1340768"/>
            <a:ext cx="8229600" cy="4752528"/>
          </a:xfrm>
        </p:spPr>
        <p:txBody>
          <a:bodyPr>
            <a:normAutofit fontScale="92500" lnSpcReduction="10000"/>
          </a:bodyPr>
          <a:lstStyle/>
          <a:p>
            <a:r>
              <a:rPr lang="en-IE" dirty="0" smtClean="0"/>
              <a:t>Economic value analysis provides an alternative to accounting-based or regulatory valuation of bank assets</a:t>
            </a:r>
          </a:p>
          <a:p>
            <a:pPr marL="342900" lvl="1" indent="-342900">
              <a:buFont typeface="Arial" pitchFamily="34" charset="0"/>
              <a:buChar char="•"/>
            </a:pPr>
            <a:r>
              <a:rPr lang="en-IE" sz="3200" dirty="0" smtClean="0"/>
              <a:t>This provides a useful alternative perspective on banking sector prospects and policy</a:t>
            </a:r>
          </a:p>
          <a:p>
            <a:pPr marL="342900" lvl="1" indent="-342900">
              <a:buFont typeface="Arial" pitchFamily="34" charset="0"/>
              <a:buChar char="•"/>
            </a:pPr>
            <a:r>
              <a:rPr lang="en-IE" sz="3200" dirty="0" smtClean="0"/>
              <a:t>This talk looks at post-</a:t>
            </a:r>
            <a:r>
              <a:rPr lang="en-IE" sz="3200" dirty="0" err="1" smtClean="0"/>
              <a:t>Nama</a:t>
            </a:r>
            <a:r>
              <a:rPr lang="en-IE" sz="3200" dirty="0" smtClean="0"/>
              <a:t> shocks to domestic banks’ economic value</a:t>
            </a:r>
          </a:p>
          <a:p>
            <a:r>
              <a:rPr lang="en-IE" dirty="0" smtClean="0"/>
              <a:t>Tracker rate misalignment and the mortgage default explosion have drained considerable economic value from the banks</a:t>
            </a:r>
          </a:p>
          <a:p>
            <a:pPr>
              <a:buNone/>
            </a:pPr>
            <a:endParaRPr lang="en-IE" dirty="0" smtClean="0"/>
          </a:p>
          <a:p>
            <a:endParaRPr lang="en-IE"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Conclusions, cont.</a:t>
            </a:r>
            <a:endParaRPr lang="en-IE" dirty="0"/>
          </a:p>
        </p:txBody>
      </p:sp>
      <p:sp>
        <p:nvSpPr>
          <p:cNvPr id="3" name="Content Placeholder 2"/>
          <p:cNvSpPr>
            <a:spLocks noGrp="1"/>
          </p:cNvSpPr>
          <p:nvPr>
            <p:ph idx="1"/>
          </p:nvPr>
        </p:nvSpPr>
        <p:spPr>
          <a:xfrm>
            <a:off x="457200" y="1600200"/>
            <a:ext cx="8229600" cy="4997152"/>
          </a:xfrm>
        </p:spPr>
        <p:txBody>
          <a:bodyPr>
            <a:normAutofit lnSpcReduction="10000"/>
          </a:bodyPr>
          <a:lstStyle/>
          <a:p>
            <a:r>
              <a:rPr lang="en-IE" dirty="0" smtClean="0"/>
              <a:t>The franchise value of Irish domestic banks has been improved by the withdrawal of foreign banks:</a:t>
            </a:r>
          </a:p>
          <a:p>
            <a:pPr lvl="1">
              <a:buFont typeface="Wingdings" pitchFamily="2" charset="2"/>
              <a:buChar char="§"/>
            </a:pPr>
            <a:r>
              <a:rPr lang="en-IE" dirty="0" smtClean="0"/>
              <a:t>Some of this franchise value improvement comes at the expense of Irish savers and borrowers</a:t>
            </a:r>
          </a:p>
          <a:p>
            <a:r>
              <a:rPr lang="en-IE" dirty="0" smtClean="0"/>
              <a:t>The poor credit quality of Irish domestic bank assets is partly temporary, but also partly reflects a permanent change in the Irish domestic banking environment</a:t>
            </a:r>
          </a:p>
          <a:p>
            <a:pPr lvl="1">
              <a:buFont typeface="Wingdings" pitchFamily="2" charset="2"/>
              <a:buChar char="§"/>
            </a:pPr>
            <a:r>
              <a:rPr lang="en-IE" dirty="0" smtClean="0"/>
              <a:t>Debt default rates are extremely high, and could remain high</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Conclusions, cont.</a:t>
            </a:r>
            <a:endParaRPr lang="en-IE" dirty="0"/>
          </a:p>
        </p:txBody>
      </p:sp>
      <p:sp>
        <p:nvSpPr>
          <p:cNvPr id="3" name="Content Placeholder 2"/>
          <p:cNvSpPr>
            <a:spLocks noGrp="1"/>
          </p:cNvSpPr>
          <p:nvPr>
            <p:ph idx="1"/>
          </p:nvPr>
        </p:nvSpPr>
        <p:spPr>
          <a:xfrm>
            <a:off x="457200" y="1600200"/>
            <a:ext cx="8229600" cy="4997152"/>
          </a:xfrm>
        </p:spPr>
        <p:txBody>
          <a:bodyPr>
            <a:normAutofit fontScale="92500" lnSpcReduction="10000"/>
          </a:bodyPr>
          <a:lstStyle/>
          <a:p>
            <a:r>
              <a:rPr lang="en-IE" dirty="0" smtClean="0"/>
              <a:t>The Irish economy has several notable strengths predicting above-average performance:</a:t>
            </a:r>
          </a:p>
          <a:p>
            <a:pPr lvl="1">
              <a:buFont typeface="Wingdings" pitchFamily="2" charset="2"/>
              <a:buChar char="§"/>
            </a:pPr>
            <a:r>
              <a:rPr lang="en-IE" dirty="0" smtClean="0"/>
              <a:t>English speaking; politically stable; low level of corruption; international goodwill and political weight</a:t>
            </a:r>
          </a:p>
          <a:p>
            <a:pPr lvl="1">
              <a:buFont typeface="Wingdings" pitchFamily="2" charset="2"/>
              <a:buChar char="§"/>
            </a:pPr>
            <a:r>
              <a:rPr lang="en-IE" dirty="0" smtClean="0"/>
              <a:t>Above average PISA scores and fair-to-good education system</a:t>
            </a:r>
          </a:p>
          <a:p>
            <a:pPr lvl="1">
              <a:buFont typeface="Wingdings" pitchFamily="2" charset="2"/>
              <a:buChar char="§"/>
            </a:pPr>
            <a:r>
              <a:rPr lang="en-IE" dirty="0" smtClean="0"/>
              <a:t>Good growth industries: </a:t>
            </a:r>
            <a:r>
              <a:rPr lang="en-IE" dirty="0" err="1" smtClean="0"/>
              <a:t>Pharma</a:t>
            </a:r>
            <a:r>
              <a:rPr lang="en-IE" dirty="0" smtClean="0"/>
              <a:t>, technology-related, medical devices, agribusiness, entertainment/media</a:t>
            </a:r>
          </a:p>
          <a:p>
            <a:r>
              <a:rPr lang="en-IE" dirty="0" smtClean="0"/>
              <a:t>The domestic Irish banking sector might add a drag rather than uplift to comparative national economic performance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Bibliography</a:t>
            </a:r>
            <a:endParaRPr lang="en-IE" dirty="0"/>
          </a:p>
        </p:txBody>
      </p:sp>
      <p:sp>
        <p:nvSpPr>
          <p:cNvPr id="3" name="Content Placeholder 2"/>
          <p:cNvSpPr>
            <a:spLocks noGrp="1"/>
          </p:cNvSpPr>
          <p:nvPr>
            <p:ph idx="1"/>
          </p:nvPr>
        </p:nvSpPr>
        <p:spPr/>
        <p:txBody>
          <a:bodyPr/>
          <a:lstStyle/>
          <a:p>
            <a:r>
              <a:rPr lang="en-IE" smtClean="0"/>
              <a:t>Ohlson</a:t>
            </a:r>
            <a:r>
              <a:rPr lang="en-IE" dirty="0" smtClean="0"/>
              <a:t>, James A., “Earnings, book value and dividends in equity valuation,” </a:t>
            </a:r>
            <a:r>
              <a:rPr lang="en-IE" i="1" dirty="0" smtClean="0"/>
              <a:t>Contemporary accounting research</a:t>
            </a:r>
            <a:r>
              <a:rPr lang="en-IE" dirty="0" smtClean="0"/>
              <a:t>, 1995, vol. 11, no.2, pp 661-687.</a:t>
            </a:r>
            <a:endParaRPr lang="en-I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Four Definitions of Asset Value</a:t>
            </a:r>
            <a:endParaRPr lang="en-IE" dirty="0"/>
          </a:p>
        </p:txBody>
      </p:sp>
      <p:sp>
        <p:nvSpPr>
          <p:cNvPr id="3" name="Content Placeholder 2"/>
          <p:cNvSpPr>
            <a:spLocks noGrp="1"/>
          </p:cNvSpPr>
          <p:nvPr>
            <p:ph idx="1"/>
          </p:nvPr>
        </p:nvSpPr>
        <p:spPr>
          <a:xfrm>
            <a:off x="457200" y="1412776"/>
            <a:ext cx="8229600" cy="5184576"/>
          </a:xfrm>
        </p:spPr>
        <p:txBody>
          <a:bodyPr>
            <a:normAutofit/>
          </a:bodyPr>
          <a:lstStyle/>
          <a:p>
            <a:pPr marL="514350" indent="-514350">
              <a:buFont typeface="+mj-lt"/>
              <a:buAutoNum type="arabicPeriod"/>
            </a:pPr>
            <a:r>
              <a:rPr lang="en-IE" dirty="0" smtClean="0"/>
              <a:t>Accounting Value</a:t>
            </a:r>
          </a:p>
          <a:p>
            <a:pPr marL="914400" lvl="1" indent="-514350">
              <a:buFont typeface="Arial" pitchFamily="34" charset="0"/>
              <a:buChar char="•"/>
            </a:pPr>
            <a:r>
              <a:rPr lang="en-IE" dirty="0" smtClean="0"/>
              <a:t>The value of the asset using inflexible, conservative accounting rules</a:t>
            </a:r>
          </a:p>
          <a:p>
            <a:pPr marL="914400" lvl="1" indent="-514350">
              <a:buFont typeface="Arial" pitchFamily="34" charset="0"/>
              <a:buChar char="•"/>
            </a:pPr>
            <a:r>
              <a:rPr lang="en-IE" dirty="0" smtClean="0"/>
              <a:t>Does not impound all currently available information, by construction</a:t>
            </a:r>
          </a:p>
          <a:p>
            <a:pPr marL="914400" lvl="1" indent="-514350">
              <a:buFont typeface="Arial" pitchFamily="34" charset="0"/>
              <a:buChar char="•"/>
            </a:pPr>
            <a:r>
              <a:rPr lang="en-IE" dirty="0" smtClean="0"/>
              <a:t>Has proven to be grossly inadequate for banks during the global banking crisis</a:t>
            </a:r>
          </a:p>
          <a:p>
            <a:pPr marL="1314450" lvl="2" indent="-514350">
              <a:buFont typeface="Wingdings" pitchFamily="2" charset="2"/>
              <a:buChar char="§"/>
            </a:pPr>
            <a:r>
              <a:rPr lang="en-IE" dirty="0" smtClean="0"/>
              <a:t>Example (one of many) using accounting value, Lehman Brothers had a Tier 1 capital ratio of 11% (almost three times the minimum) in September 2008</a:t>
            </a:r>
          </a:p>
          <a:p>
            <a:pPr marL="914400" lvl="1" indent="-514350">
              <a:buFont typeface="Arial" pitchFamily="34" charset="0"/>
              <a:buChar char="•"/>
            </a:pPr>
            <a:endParaRPr lang="en-IE" dirty="0" smtClean="0"/>
          </a:p>
          <a:p>
            <a:pPr marL="514350" indent="-514350">
              <a:buNone/>
            </a:pPr>
            <a:endParaRPr lang="en-IE"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Four Definitions of Asset Value</a:t>
            </a:r>
            <a:endParaRPr lang="en-IE"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startAt="2"/>
            </a:pPr>
            <a:r>
              <a:rPr lang="en-IE" dirty="0" smtClean="0"/>
              <a:t>Market Value</a:t>
            </a:r>
          </a:p>
          <a:p>
            <a:pPr marL="914400" lvl="1" indent="-514350">
              <a:buFont typeface="Arial" pitchFamily="34" charset="0"/>
              <a:buChar char="•"/>
            </a:pPr>
            <a:r>
              <a:rPr lang="en-IE" dirty="0" smtClean="0"/>
              <a:t>The realisable value from selling the asset</a:t>
            </a:r>
          </a:p>
          <a:p>
            <a:pPr marL="1314450" lvl="2" indent="-514350">
              <a:buFont typeface="Wingdings" pitchFamily="2" charset="2"/>
              <a:buChar char="§"/>
            </a:pPr>
            <a:r>
              <a:rPr lang="en-IE" dirty="0" smtClean="0"/>
              <a:t>Not directly relevant if the assets will not be sold</a:t>
            </a:r>
          </a:p>
          <a:p>
            <a:pPr marL="914400" lvl="1" indent="-514350">
              <a:buFont typeface="Arial" pitchFamily="34" charset="0"/>
              <a:buChar char="•"/>
            </a:pPr>
            <a:r>
              <a:rPr lang="en-IE" dirty="0" smtClean="0"/>
              <a:t>Theory of banking argues against relying on market values for banking assets</a:t>
            </a:r>
          </a:p>
          <a:p>
            <a:pPr marL="1314450" lvl="2" indent="-514350">
              <a:buFont typeface="Wingdings" pitchFamily="2" charset="2"/>
              <a:buChar char="§"/>
            </a:pPr>
            <a:r>
              <a:rPr lang="en-IE" dirty="0" smtClean="0"/>
              <a:t>Only useful in limited circumstances (trading book assets)</a:t>
            </a:r>
          </a:p>
          <a:p>
            <a:pPr marL="914400" lvl="1" indent="-514350">
              <a:buFont typeface="Arial" pitchFamily="34" charset="0"/>
              <a:buChar char="•"/>
            </a:pPr>
            <a:r>
              <a:rPr lang="en-IE" dirty="0" smtClean="0"/>
              <a:t>If we apply market valuation to all assets on their balance sheets, then Ireland has </a:t>
            </a:r>
            <a:r>
              <a:rPr lang="en-IE" i="1" dirty="0" smtClean="0"/>
              <a:t>no </a:t>
            </a:r>
            <a:r>
              <a:rPr lang="en-IE" dirty="0" smtClean="0"/>
              <a:t>solvent domestic banks</a:t>
            </a:r>
          </a:p>
          <a:p>
            <a:pPr marL="1314450" lvl="2" indent="-514350">
              <a:buFont typeface="Wingdings" pitchFamily="2" charset="2"/>
              <a:buChar char="§"/>
            </a:pPr>
            <a:r>
              <a:rPr lang="en-IE" dirty="0" smtClean="0"/>
              <a:t>Irish mortgage books sell for approximately 50% of their accounting value</a:t>
            </a:r>
          </a:p>
          <a:p>
            <a:pPr marL="914400" lvl="1" indent="-514350">
              <a:buFont typeface="Arial" pitchFamily="34" charset="0"/>
              <a:buChar char="•"/>
            </a:pPr>
            <a:endParaRPr lang="en-IE" dirty="0" smtClean="0"/>
          </a:p>
          <a:p>
            <a:pPr marL="514350" indent="-514350">
              <a:buNone/>
            </a:pPr>
            <a:endParaRPr lang="en-IE"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Four Definitions of Asset Value, continued</a:t>
            </a:r>
            <a:endParaRPr lang="en-IE"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startAt="3"/>
            </a:pPr>
            <a:r>
              <a:rPr lang="en-IE" dirty="0" smtClean="0"/>
              <a:t>Regulatory Value</a:t>
            </a:r>
          </a:p>
          <a:p>
            <a:pPr marL="914400" lvl="1" indent="-514350">
              <a:buFont typeface="Arial" pitchFamily="34" charset="0"/>
              <a:buChar char="•"/>
            </a:pPr>
            <a:r>
              <a:rPr lang="en-IE" dirty="0" smtClean="0"/>
              <a:t>The accounting value of the asset under regulatory accounting rules mandated for capital adequacy</a:t>
            </a:r>
          </a:p>
          <a:p>
            <a:pPr marL="914400" lvl="1" indent="-514350">
              <a:buFont typeface="Arial" pitchFamily="34" charset="0"/>
              <a:buChar char="•"/>
            </a:pPr>
            <a:r>
              <a:rPr lang="en-IE" dirty="0" smtClean="0"/>
              <a:t>More flexibility than under standard accounting rules</a:t>
            </a:r>
          </a:p>
          <a:p>
            <a:pPr marL="914400" lvl="1" indent="-514350">
              <a:buFont typeface="Arial" pitchFamily="34" charset="0"/>
              <a:buChar char="•"/>
            </a:pPr>
            <a:r>
              <a:rPr lang="en-IE" dirty="0" smtClean="0"/>
              <a:t>Can be stretched or interpreted by the regulator to reach a desired result</a:t>
            </a:r>
          </a:p>
          <a:p>
            <a:pPr marL="914400" lvl="1" indent="-514350">
              <a:buFont typeface="Arial" pitchFamily="34" charset="0"/>
              <a:buChar char="•"/>
            </a:pPr>
            <a:r>
              <a:rPr lang="en-IE" dirty="0" smtClean="0"/>
              <a:t>Comment from an October 2013 DEW conference discussion panel:</a:t>
            </a:r>
          </a:p>
          <a:p>
            <a:pPr marL="914400" lvl="1" indent="-514350" algn="just">
              <a:buNone/>
            </a:pPr>
            <a:r>
              <a:rPr lang="en-IE" dirty="0" smtClean="0"/>
              <a:t>	“The 2014 EU banking sector stress test will be manipulated to produce a bank capital shortfall that does not require too large a capital injection” </a:t>
            </a:r>
          </a:p>
          <a:p>
            <a:pPr marL="514350" indent="-514350">
              <a:buNone/>
            </a:pPr>
            <a:endParaRPr lang="en-IE"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Four Definitions of Asset Value, continued</a:t>
            </a:r>
            <a:endParaRPr lang="en-IE"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startAt="4"/>
            </a:pPr>
            <a:r>
              <a:rPr lang="en-IE" dirty="0" smtClean="0"/>
              <a:t>Economic Value</a:t>
            </a:r>
          </a:p>
          <a:p>
            <a:pPr marL="914400" lvl="1" indent="-514350">
              <a:buFont typeface="Arial" pitchFamily="34" charset="0"/>
              <a:buChar char="•"/>
            </a:pPr>
            <a:r>
              <a:rPr lang="en-IE" dirty="0" smtClean="0"/>
              <a:t>The present discounted value of expected cash flows from the asset</a:t>
            </a:r>
          </a:p>
          <a:p>
            <a:pPr marL="1314450" lvl="2" indent="-514350">
              <a:buFont typeface="Wingdings" pitchFamily="2" charset="2"/>
              <a:buChar char="§"/>
            </a:pPr>
            <a:r>
              <a:rPr lang="en-IE" dirty="0" smtClean="0"/>
              <a:t>Fully current valuation, like market valuation</a:t>
            </a:r>
          </a:p>
          <a:p>
            <a:pPr marL="914400" lvl="1" indent="-514350">
              <a:buFont typeface="Arial" pitchFamily="34" charset="0"/>
              <a:buChar char="•"/>
            </a:pPr>
            <a:r>
              <a:rPr lang="en-IE" dirty="0" smtClean="0"/>
              <a:t>Economic value may be higher than market value of the asset:</a:t>
            </a:r>
          </a:p>
          <a:p>
            <a:pPr marL="1314450" lvl="2" indent="-514350">
              <a:buFont typeface="Wingdings" pitchFamily="2" charset="2"/>
              <a:buChar char="§"/>
            </a:pPr>
            <a:r>
              <a:rPr lang="en-IE" dirty="0" smtClean="0"/>
              <a:t>More efficient utilization of the asset by the bank than by the prospective new owner</a:t>
            </a:r>
          </a:p>
          <a:p>
            <a:pPr marL="1314450" lvl="2" indent="-514350">
              <a:buFont typeface="Wingdings" pitchFamily="2" charset="2"/>
              <a:buChar char="§"/>
            </a:pPr>
            <a:r>
              <a:rPr lang="en-IE" dirty="0" smtClean="0"/>
              <a:t>An adverse selection discount in bank asset sale prices</a:t>
            </a:r>
          </a:p>
          <a:p>
            <a:pPr marL="1314450" lvl="2" indent="-514350">
              <a:buFont typeface="Wingdings" pitchFamily="2" charset="2"/>
              <a:buChar char="§"/>
            </a:pPr>
            <a:r>
              <a:rPr lang="en-IE" dirty="0" smtClean="0"/>
              <a:t>Market illiquidity or transactions costs</a:t>
            </a:r>
          </a:p>
          <a:p>
            <a:pPr marL="914400" lvl="1" indent="-514350">
              <a:buFont typeface="Arial" pitchFamily="34" charset="0"/>
              <a:buChar char="•"/>
            </a:pPr>
            <a:r>
              <a:rPr lang="en-IE" dirty="0" smtClean="0"/>
              <a:t>Requires a model-based valuation</a:t>
            </a:r>
          </a:p>
          <a:p>
            <a:pPr marL="514350" indent="-514350"/>
            <a:endParaRPr lang="en-IE" dirty="0" smtClean="0"/>
          </a:p>
          <a:p>
            <a:pPr marL="1314450" lvl="2" indent="-514350"/>
            <a:endParaRPr lang="en-IE" dirty="0" smtClean="0"/>
          </a:p>
          <a:p>
            <a:pPr marL="514350" indent="-514350">
              <a:buNone/>
            </a:pPr>
            <a:endParaRPr lang="en-IE"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Four Definitions of Asset Value, cont.</a:t>
            </a:r>
            <a:br>
              <a:rPr lang="en-IE" dirty="0" smtClean="0"/>
            </a:br>
            <a:r>
              <a:rPr lang="en-IE" sz="3600" dirty="0" smtClean="0"/>
              <a:t>Does Economic Value Matter?</a:t>
            </a:r>
            <a:endParaRPr lang="en-IE" sz="3600" dirty="0"/>
          </a:p>
        </p:txBody>
      </p:sp>
      <p:sp>
        <p:nvSpPr>
          <p:cNvPr id="3" name="Content Placeholder 2"/>
          <p:cNvSpPr>
            <a:spLocks noGrp="1"/>
          </p:cNvSpPr>
          <p:nvPr>
            <p:ph idx="1"/>
          </p:nvPr>
        </p:nvSpPr>
        <p:spPr/>
        <p:txBody>
          <a:bodyPr>
            <a:normAutofit fontScale="92500" lnSpcReduction="20000"/>
          </a:bodyPr>
          <a:lstStyle/>
          <a:p>
            <a:r>
              <a:rPr lang="en-IE" dirty="0" smtClean="0"/>
              <a:t>Equity value and equity/liability ratio influence bank decision-making and affect medium-term bank stability</a:t>
            </a:r>
          </a:p>
          <a:p>
            <a:pPr lvl="1">
              <a:buFont typeface="Wingdings" pitchFamily="2" charset="2"/>
              <a:buChar char="§"/>
            </a:pPr>
            <a:r>
              <a:rPr lang="en-IE" dirty="0" smtClean="0"/>
              <a:t>Managers concerned about maximizing shareholder wealth will rely on economic values in measuring risk-return tradeoffs</a:t>
            </a:r>
          </a:p>
          <a:p>
            <a:r>
              <a:rPr lang="en-IE" dirty="0" smtClean="0"/>
              <a:t>Economic value and accounting value should be </a:t>
            </a:r>
            <a:r>
              <a:rPr lang="en-IE" dirty="0" err="1" smtClean="0"/>
              <a:t>cointegrated</a:t>
            </a:r>
            <a:r>
              <a:rPr lang="en-IE" dirty="0" smtClean="0"/>
              <a:t> time series under clean surplus accounting; see </a:t>
            </a:r>
            <a:r>
              <a:rPr lang="en-IE" dirty="0" err="1" smtClean="0"/>
              <a:t>Ohlson</a:t>
            </a:r>
            <a:r>
              <a:rPr lang="en-IE" dirty="0" smtClean="0"/>
              <a:t> (1995)</a:t>
            </a:r>
          </a:p>
          <a:p>
            <a:pPr lvl="1">
              <a:buFont typeface="Wingdings" pitchFamily="2" charset="2"/>
              <a:buChar char="§"/>
            </a:pPr>
            <a:r>
              <a:rPr lang="en-IE" dirty="0" err="1" smtClean="0"/>
              <a:t>Cointegrated</a:t>
            </a:r>
            <a:r>
              <a:rPr lang="en-IE" dirty="0" smtClean="0"/>
              <a:t> time series are linked in the long run, but can deviate from each other for considerable periods</a:t>
            </a:r>
          </a:p>
          <a:p>
            <a:endParaRPr lang="en-I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368152"/>
          </a:xfrm>
        </p:spPr>
        <p:txBody>
          <a:bodyPr>
            <a:normAutofit fontScale="90000"/>
          </a:bodyPr>
          <a:lstStyle/>
          <a:p>
            <a:r>
              <a:rPr lang="en-IE" dirty="0" smtClean="0"/>
              <a:t>The Economic Loss from Tracker-Mortgage Rate Misalignment</a:t>
            </a:r>
            <a:br>
              <a:rPr lang="en-IE" dirty="0" smtClean="0"/>
            </a:br>
            <a:r>
              <a:rPr lang="en-IE" sz="3600" dirty="0" smtClean="0"/>
              <a:t>Calibration to Newly Issued Assets</a:t>
            </a:r>
            <a:endParaRPr lang="en-IE" sz="3600" dirty="0"/>
          </a:p>
        </p:txBody>
      </p:sp>
      <p:sp>
        <p:nvSpPr>
          <p:cNvPr id="3" name="Content Placeholder 2"/>
          <p:cNvSpPr>
            <a:spLocks noGrp="1"/>
          </p:cNvSpPr>
          <p:nvPr>
            <p:ph idx="1"/>
          </p:nvPr>
        </p:nvSpPr>
        <p:spPr>
          <a:xfrm>
            <a:off x="457200" y="1844824"/>
            <a:ext cx="8219256" cy="4281339"/>
          </a:xfrm>
        </p:spPr>
        <p:txBody>
          <a:bodyPr>
            <a:normAutofit fontScale="92500" lnSpcReduction="10000"/>
          </a:bodyPr>
          <a:lstStyle/>
          <a:p>
            <a:r>
              <a:rPr lang="en-IE" dirty="0" smtClean="0"/>
              <a:t>Simplest and clearest valuation of trackers comes from comparison to </a:t>
            </a:r>
            <a:r>
              <a:rPr lang="en-IE" b="1" i="1" dirty="0" smtClean="0"/>
              <a:t>currently available </a:t>
            </a:r>
            <a:r>
              <a:rPr lang="en-IE" dirty="0" smtClean="0"/>
              <a:t>mortgage products</a:t>
            </a:r>
          </a:p>
          <a:p>
            <a:r>
              <a:rPr lang="en-IE" dirty="0" smtClean="0"/>
              <a:t>Standard variable rate (SVR) mortgages and tracker rate mortgages are both fairly short-rate assets</a:t>
            </a:r>
          </a:p>
          <a:p>
            <a:pPr lvl="1">
              <a:buFont typeface="Wingdings" pitchFamily="2" charset="2"/>
              <a:buChar char="§"/>
            </a:pPr>
            <a:r>
              <a:rPr lang="en-IE" dirty="0" smtClean="0"/>
              <a:t>Trackers have an inflexible premium over the ECB rate</a:t>
            </a:r>
          </a:p>
          <a:p>
            <a:pPr lvl="1">
              <a:buFont typeface="Wingdings" pitchFamily="2" charset="2"/>
              <a:buChar char="§"/>
            </a:pPr>
            <a:r>
              <a:rPr lang="en-IE" dirty="0" smtClean="0"/>
              <a:t>SVR mortgages change their monthly rate more slowly than trackers, but the bank has flexibility about the rate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Present Value using Bank’s Cost of Capital</a:t>
            </a:r>
            <a:endParaRPr lang="en-IE" dirty="0"/>
          </a:p>
        </p:txBody>
      </p:sp>
      <p:sp>
        <p:nvSpPr>
          <p:cNvPr id="3" name="Content Placeholder 2"/>
          <p:cNvSpPr>
            <a:spLocks noGrp="1"/>
          </p:cNvSpPr>
          <p:nvPr>
            <p:ph idx="1"/>
          </p:nvPr>
        </p:nvSpPr>
        <p:spPr>
          <a:xfrm>
            <a:off x="457200" y="1600200"/>
            <a:ext cx="8229600" cy="4997152"/>
          </a:xfrm>
        </p:spPr>
        <p:txBody>
          <a:bodyPr>
            <a:normAutofit fontScale="92500" lnSpcReduction="20000"/>
          </a:bodyPr>
          <a:lstStyle/>
          <a:p>
            <a:r>
              <a:rPr lang="en-IE" dirty="0" smtClean="0"/>
              <a:t>Asset pricing theory argues that asset cash flows should be valued using the bank’s risk-adjusted cost of capital for that asset type</a:t>
            </a:r>
          </a:p>
          <a:p>
            <a:r>
              <a:rPr lang="en-IE" dirty="0" smtClean="0"/>
              <a:t>Calibrate using the current </a:t>
            </a:r>
            <a:r>
              <a:rPr lang="en-IE" dirty="0" err="1" smtClean="0"/>
              <a:t>BoI</a:t>
            </a:r>
            <a:r>
              <a:rPr lang="en-IE" dirty="0" smtClean="0"/>
              <a:t> SVR rate of 4.3% for LTV &lt;75% </a:t>
            </a:r>
          </a:p>
          <a:p>
            <a:r>
              <a:rPr lang="en-IE" dirty="0" smtClean="0"/>
              <a:t>Newly issued SVR economic value = SVR principal value</a:t>
            </a:r>
          </a:p>
          <a:p>
            <a:pPr lvl="1">
              <a:buFont typeface="Wingdings" pitchFamily="2" charset="2"/>
              <a:buChar char="§"/>
            </a:pPr>
            <a:r>
              <a:rPr lang="en-IE" dirty="0" smtClean="0"/>
              <a:t>Assumes that new SVR mortgages expected to earn an economic level of bank profitability, not a monopoly profit level</a:t>
            </a:r>
          </a:p>
          <a:p>
            <a:pPr lvl="1">
              <a:buFont typeface="Wingdings" pitchFamily="2" charset="2"/>
              <a:buChar char="§"/>
            </a:pPr>
            <a:r>
              <a:rPr lang="en-IE" dirty="0" smtClean="0"/>
              <a:t>Some commentators have claimed that SVR mortgages have super-profitability based on bank market power</a:t>
            </a:r>
            <a:endParaRPr lang="en-I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2922</TotalTime>
  <Words>3106</Words>
  <Application>Microsoft Office PowerPoint</Application>
  <PresentationFormat>On-screen Show (4:3)</PresentationFormat>
  <Paragraphs>266</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An Economic Perspective on the Value of Irish Bank Assets   A Presentation to the Irish Economic Policy Conference  January 2014   </vt:lpstr>
      <vt:lpstr>Outline</vt:lpstr>
      <vt:lpstr>Four Definitions of Asset Value</vt:lpstr>
      <vt:lpstr>Four Definitions of Asset Value</vt:lpstr>
      <vt:lpstr>Four Definitions of Asset Value, continued</vt:lpstr>
      <vt:lpstr>Four Definitions of Asset Value, continued</vt:lpstr>
      <vt:lpstr>Four Definitions of Asset Value, cont. Does Economic Value Matter?</vt:lpstr>
      <vt:lpstr>The Economic Loss from Tracker-Mortgage Rate Misalignment Calibration to Newly Issued Assets</vt:lpstr>
      <vt:lpstr>Present Value using Bank’s Cost of Capital</vt:lpstr>
      <vt:lpstr>Cost of Capital for Tracker Mortgage Assets</vt:lpstr>
      <vt:lpstr>Tracker Mortgage Economic Value: Forecast ECB Rates </vt:lpstr>
      <vt:lpstr>Risk-free Term Structure, Forward Rates and Bank Cost of Capital</vt:lpstr>
      <vt:lpstr>Time Length of Rate Misalignment</vt:lpstr>
      <vt:lpstr>Accounting Values for Scaling Losses</vt:lpstr>
      <vt:lpstr>Economic Value Loss From Tracker Mortgage Rate Misalignment</vt:lpstr>
      <vt:lpstr>The Economic Loss from Mortgage Default</vt:lpstr>
      <vt:lpstr>The Economic Loss from Mortgage Default</vt:lpstr>
      <vt:lpstr>Adding Up the Pieces Combining the Results for Tracker Rate Misalignment and Mortgage Default (%Loss/Total Assets)</vt:lpstr>
      <vt:lpstr>Adding Up the Pieces Combining the Results for Tracker Rate Misalignment and Mortgage Default (€ billions, domestic HQ banks, excluding IBRC)</vt:lpstr>
      <vt:lpstr>Adding Up the Pieces Speculative Property Lending in SME Loans</vt:lpstr>
      <vt:lpstr>Franchise Value and Equity Valuation Franchise Value or PVGO</vt:lpstr>
      <vt:lpstr>Franchise Value and Equity Valuation  Franchise Value of Irish Banks</vt:lpstr>
      <vt:lpstr>Franchise Value and Equity Valuation  Franchise Value of Irish Banks, cont.</vt:lpstr>
      <vt:lpstr>Franchise Value and Equity Valuation Linking the Economic Value Loss to Accounting Value of Equity</vt:lpstr>
      <vt:lpstr>Conclusions</vt:lpstr>
      <vt:lpstr>Conclusions, cont.</vt:lpstr>
      <vt:lpstr>Conclusions, cont.</vt:lpstr>
      <vt:lpstr>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Economist’s Perspective on the Quality of Irish Bank Assets</dc:title>
  <dc:creator>Gregory Connor</dc:creator>
  <cp:lastModifiedBy>Geary</cp:lastModifiedBy>
  <cp:revision>289</cp:revision>
  <dcterms:created xsi:type="dcterms:W3CDTF">2014-01-12T10:34:05Z</dcterms:created>
  <dcterms:modified xsi:type="dcterms:W3CDTF">2014-01-30T16:32:29Z</dcterms:modified>
</cp:coreProperties>
</file>