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1" r:id="rId4"/>
    <p:sldId id="258" r:id="rId5"/>
    <p:sldId id="268" r:id="rId6"/>
    <p:sldId id="267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49" d="100"/>
          <a:sy n="49" d="100"/>
        </p:scale>
        <p:origin x="-108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B2192-7447-45CE-BD63-DE2A82B71ADC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36839-E77D-47E3-A1C7-F5E01FABD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38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36839-E77D-47E3-A1C7-F5E01FABDC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67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36839-E77D-47E3-A1C7-F5E01FABDC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9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36839-E77D-47E3-A1C7-F5E01FABDC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64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36839-E77D-47E3-A1C7-F5E01FABDC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56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DE86-BEAC-4B29-8921-7023DD00CAB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54580-EB7E-4899-A03F-EFFFBEA58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07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DE86-BEAC-4B29-8921-7023DD00CAB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54580-EB7E-4899-A03F-EFFFBEA58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7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DE86-BEAC-4B29-8921-7023DD00CAB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54580-EB7E-4899-A03F-EFFFBEA58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94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DE86-BEAC-4B29-8921-7023DD00CAB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54580-EB7E-4899-A03F-EFFFBEA58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0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DE86-BEAC-4B29-8921-7023DD00CAB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54580-EB7E-4899-A03F-EFFFBEA58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5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DE86-BEAC-4B29-8921-7023DD00CAB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54580-EB7E-4899-A03F-EFFFBEA58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2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DE86-BEAC-4B29-8921-7023DD00CAB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54580-EB7E-4899-A03F-EFFFBEA58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6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DE86-BEAC-4B29-8921-7023DD00CAB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54580-EB7E-4899-A03F-EFFFBEA58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3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DE86-BEAC-4B29-8921-7023DD00CAB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54580-EB7E-4899-A03F-EFFFBEA58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4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DE86-BEAC-4B29-8921-7023DD00CAB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54580-EB7E-4899-A03F-EFFFBEA58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8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DE86-BEAC-4B29-8921-7023DD00CAB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54580-EB7E-4899-A03F-EFFFBEA58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4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6DE86-BEAC-4B29-8921-7023DD00CAB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54580-EB7E-4899-A03F-EFFFBEA58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0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gif"/><Relationship Id="rId18" Type="http://schemas.openxmlformats.org/officeDocument/2006/relationships/image" Target="../media/image1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4" Type="http://schemas.openxmlformats.org/officeDocument/2006/relationships/image" Target="../media/image1.pn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png"/><Relationship Id="rId7" Type="http://schemas.openxmlformats.org/officeDocument/2006/relationships/image" Target="../media/image24.jpeg"/><Relationship Id="rId12" Type="http://schemas.openxmlformats.org/officeDocument/2006/relationships/image" Target="../media/image2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gif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jpeg"/><Relationship Id="rId4" Type="http://schemas.openxmlformats.org/officeDocument/2006/relationships/image" Target="../media/image21.png"/><Relationship Id="rId9" Type="http://schemas.openxmlformats.org/officeDocument/2006/relationships/image" Target="../media/image2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10" Type="http://schemas.openxmlformats.org/officeDocument/2006/relationships/image" Target="../media/image38.png"/><Relationship Id="rId4" Type="http://schemas.openxmlformats.org/officeDocument/2006/relationships/image" Target="../media/image32.jpeg"/><Relationship Id="rId9" Type="http://schemas.openxmlformats.org/officeDocument/2006/relationships/image" Target="../media/image3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</a:t>
            </a:r>
            <a:r>
              <a:rPr lang="en-US" b="1" dirty="0"/>
              <a:t>C</a:t>
            </a:r>
            <a:r>
              <a:rPr lang="en-US" b="1" dirty="0" smtClean="0"/>
              <a:t>ommercial Interest in Third Level Education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Jeffrey Egan</a:t>
            </a:r>
          </a:p>
        </p:txBody>
      </p:sp>
      <p:pic>
        <p:nvPicPr>
          <p:cNvPr id="4" name="Picture 3" descr="http://www.thedigitalshift.com/wp-content/uploads/2013/12/mcgraw-hill-education-logo-300x300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869160"/>
            <a:ext cx="791845" cy="791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americanbankingnews.com/logos/pearson-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384" y="4782537"/>
            <a:ext cx="1259840" cy="734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61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5234"/>
            <a:ext cx="8229600" cy="1143000"/>
          </a:xfrm>
        </p:spPr>
        <p:txBody>
          <a:bodyPr/>
          <a:lstStyle/>
          <a:p>
            <a:r>
              <a:rPr lang="en-US" b="1" dirty="0" smtClean="0"/>
              <a:t>The Landscape</a:t>
            </a:r>
            <a:endParaRPr lang="en-US" b="1" dirty="0"/>
          </a:p>
        </p:txBody>
      </p:sp>
      <p:pic>
        <p:nvPicPr>
          <p:cNvPr id="7" name="Picture 6" descr="http://www.americanbankingnews.com/logos/pearson-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74225"/>
            <a:ext cx="1259840" cy="7346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ttp://www.thedigitalshift.com/wp-content/uploads/2013/12/mcgraw-hill-education-logo-300x300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791845" cy="791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http://edtechtimes.com/wp-content/uploads/2012/05/cengag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298220"/>
            <a:ext cx="1691640" cy="739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http://t2.gstatic.com/images?q=tbn:ANd9GcQXePScZIGw1Wox1t3hsghOjuN4Xpk2cH810IU2D9Nocz67bV6fPw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484541"/>
            <a:ext cx="1439545" cy="559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http://t3.gstatic.com/images?q=tbn:ANd9GcQ9c7ApUrle2iSAcpmkLrCVDCsQctzTQDwEmmUmKTEk-fzowYF3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529" y="4737447"/>
            <a:ext cx="1511935" cy="113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http://www.wolfgangdigital.com/wp-content/uploads/2013/08/Google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139936"/>
            <a:ext cx="2051685" cy="1153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http://blog.educpros.fr/antoine-amiel/files/2013/11/knewton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695" y="5966797"/>
            <a:ext cx="1835785" cy="630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http://t2.gstatic.com/images?q=tbn:ANd9GcQnhZAIYACY6IRaNgV7EYWesF4S2KQBXOy5w2qJ8SN9UGJAZcvX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91497"/>
            <a:ext cx="1979930" cy="48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http://edibleapple.com/wp-content/uploads/2009/04/silver-apple-logo.png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627" y="5215463"/>
            <a:ext cx="1223645" cy="15259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http://www.desire2learn.com/wp-content/themes/Desire2LearnCorp/_img/d2l-logo.png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45" y="2898651"/>
            <a:ext cx="1511935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http://offices.depaul.edu/is/services/technology-training/PublishingImages/iclicker.GIF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026358"/>
            <a:ext cx="1907540" cy="7150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http://edtechtimes.com/wp-content/uploads/2013/07/Coursera-Logo-cropped1.jpg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560" y="2139642"/>
            <a:ext cx="2123440" cy="1138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 descr="http://knowledgeutopia.files.wordpress.com/2013/10/logo-elsevier.jpg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777" y="3261727"/>
            <a:ext cx="1115695" cy="1175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File:Wiley logo.svg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034107"/>
            <a:ext cx="1403985" cy="5632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http://upload.wikimedia.org/wikipedia/en/thumb/f/f3/Routledge_logo.svg/150px-Routledge_logo.svg.png"/>
          <p:cNvPicPr/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58" y="4318610"/>
            <a:ext cx="935990" cy="910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 descr="http://faseb.multiview.com/userlogo/faseb/11378v1v1.jpg"/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945659"/>
            <a:ext cx="2016224" cy="8940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2110707" y="1188234"/>
            <a:ext cx="529299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Increasing partnerships between commercial companies and the university</a:t>
            </a:r>
          </a:p>
          <a:p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Commercial involvement noticeable at all levels of the university</a:t>
            </a:r>
          </a:p>
          <a:p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Many new commercial players have entered the Higher Education Industry outside of traditional publishing</a:t>
            </a:r>
          </a:p>
          <a:p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Is the commercial opportunity growing in the third level sector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5" name="Picture 24" descr="https://encrypted-tbn3.gstatic.com/images?q=tbn:ANd9GcR0mkb5Y9vS96dFKyqItYvyL5_y9y0ZEykTt_EuWOv_k73xlW6YfYq-H7zt"/>
          <p:cNvPicPr/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070557"/>
            <a:ext cx="935990" cy="931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https://encrypted-tbn3.gstatic.com/images?q=tbn:ANd9GcRFJ4Pdv8wxtqZqaX3aJkgcTh1_UxVyWk0ySnH8oR2C9c7FBqpjEVxCpKzs"/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446" y="715358"/>
            <a:ext cx="971550" cy="7613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220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20" y="116632"/>
            <a:ext cx="8229600" cy="1143000"/>
          </a:xfrm>
        </p:spPr>
        <p:txBody>
          <a:bodyPr/>
          <a:lstStyle/>
          <a:p>
            <a:r>
              <a:rPr lang="en-US" b="1" dirty="0"/>
              <a:t>The Landscape</a:t>
            </a:r>
            <a:endParaRPr lang="en-US" dirty="0"/>
          </a:p>
        </p:txBody>
      </p:sp>
      <p:pic>
        <p:nvPicPr>
          <p:cNvPr id="5" name="Picture 4" descr="http://educationandstuff.files.wordpress.com/2014/01/image0011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4212000" cy="3672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705443"/>
              </p:ext>
            </p:extLst>
          </p:nvPr>
        </p:nvGraphicFramePr>
        <p:xfrm>
          <a:off x="4572000" y="1700808"/>
          <a:ext cx="4464496" cy="3708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7104"/>
                <a:gridCol w="1088696"/>
                <a:gridCol w="1088696"/>
              </a:tblGrid>
              <a:tr h="1079500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>
                          <a:effectLst/>
                        </a:rPr>
                        <a:t>The following is a guide to the cost of living for a student in Ireland for 2013/14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>
                          <a:effectLst/>
                        </a:rPr>
                        <a:t>Students living away from home</a:t>
                      </a:r>
                    </a:p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>
                          <a:effectLst/>
                        </a:rPr>
                        <a:t>Annual (€)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>
                          <a:effectLst/>
                        </a:rPr>
                        <a:t>Students living at home</a:t>
                      </a:r>
                    </a:p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>
                          <a:effectLst/>
                        </a:rPr>
                        <a:t> Annual (€)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>
                          <a:effectLst/>
                        </a:rPr>
                        <a:t>Rent (National </a:t>
                      </a:r>
                      <a:r>
                        <a:rPr lang="en-US" sz="1600" dirty="0" smtClean="0">
                          <a:effectLst/>
                        </a:rPr>
                        <a:t>guide)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>
                          <a:effectLst/>
                        </a:rPr>
                        <a:t>2601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>
                          <a:effectLst/>
                        </a:rPr>
                        <a:t>Utilities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>
                          <a:effectLst/>
                        </a:rPr>
                        <a:t>297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297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>
                          <a:effectLst/>
                        </a:rPr>
                        <a:t>Food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>
                          <a:effectLst/>
                        </a:rPr>
                        <a:t>1548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585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>
                          <a:effectLst/>
                        </a:rPr>
                        <a:t>Travel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>
                          <a:effectLst/>
                        </a:rPr>
                        <a:t>972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972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>
                          <a:effectLst/>
                        </a:rPr>
                        <a:t>Books &amp; materials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>
                          <a:effectLst/>
                        </a:rPr>
                        <a:t>639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477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>
                          <a:effectLst/>
                        </a:rPr>
                        <a:t>Clothes/Medical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>
                          <a:effectLst/>
                        </a:rPr>
                        <a:t>405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405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>
                          <a:effectLst/>
                        </a:rPr>
                        <a:t>Mobile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>
                          <a:effectLst/>
                        </a:rPr>
                        <a:t>288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288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>
                          <a:effectLst/>
                        </a:rPr>
                        <a:t>Social life/</a:t>
                      </a:r>
                      <a:r>
                        <a:rPr lang="en-US" sz="1600" dirty="0" err="1">
                          <a:effectLst/>
                        </a:rPr>
                        <a:t>Misc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>
                          <a:effectLst/>
                        </a:rPr>
                        <a:t>1152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1152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>
                          <a:effectLst/>
                        </a:rPr>
                        <a:t>Total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b="1" dirty="0">
                          <a:effectLst/>
                        </a:rPr>
                        <a:t>7902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125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 4176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05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Author/The Book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286000" y="2274838"/>
            <a:ext cx="5310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 </a:t>
            </a:r>
            <a:endParaRPr lang="en-US" dirty="0"/>
          </a:p>
        </p:txBody>
      </p:sp>
      <p:pic>
        <p:nvPicPr>
          <p:cNvPr id="5" name="Picture 4" descr="http://microbialecophysiology.files.wordpress.com/2012/09/youtube-log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38" y="2274838"/>
            <a:ext cx="1583690" cy="1119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blog.ketchum.com/wp-content/uploads/2013/09/wikipedia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682" y="2997314"/>
            <a:ext cx="1367790" cy="1367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www.windows8core.com/wp-content/uploads/2012/10/Landing-page-of-Google-Search-app-for-Windows-8.pn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3" t="45940" r="18909" b="45086"/>
          <a:stretch/>
        </p:blipFill>
        <p:spPr bwMode="auto">
          <a:xfrm>
            <a:off x="2699792" y="1340768"/>
            <a:ext cx="3600450" cy="4000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http://bmhs.org/sites/default/files/images/jstor_logo_large.gif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8"/>
          <a:stretch/>
        </p:blipFill>
        <p:spPr bwMode="auto">
          <a:xfrm>
            <a:off x="7488877" y="4824814"/>
            <a:ext cx="1331595" cy="17005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0" name="Picture 2" descr="http://www.thecasecentre.org/includes/siteimages/casecentrelog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38" y="5243031"/>
            <a:ext cx="1809750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http://daclaud.com/wordpress/wp-content/uploads/2013/08/textbooks.jpg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32" t="4651" r="8837" b="6977"/>
          <a:stretch/>
        </p:blipFill>
        <p:spPr bwMode="auto">
          <a:xfrm>
            <a:off x="7308304" y="899170"/>
            <a:ext cx="1657350" cy="1809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http://techdrink.com/wp-content/uploads/2012/07/computers-Wolfram-Alpha-2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38" y="3635494"/>
            <a:ext cx="1583690" cy="144716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10"/>
          <p:cNvSpPr/>
          <p:nvPr/>
        </p:nvSpPr>
        <p:spPr>
          <a:xfrm>
            <a:off x="2451006" y="1965027"/>
            <a:ext cx="4572000" cy="52322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The role of the textbook as a teaching tool is changing</a:t>
            </a:r>
          </a:p>
          <a:p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The traditional publishers role in the higher education sector today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Subject matter experts, the new authors of our digital age</a:t>
            </a:r>
          </a:p>
          <a:p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Where and how do learners seek knowledge?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GB" sz="2000" dirty="0" smtClean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4" name="Picture 13" descr="http://downtownshortpump.com/files/2013/07/textbooks.jpg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5" t="3719" r="7052" b="6679"/>
          <a:stretch/>
        </p:blipFill>
        <p:spPr bwMode="auto">
          <a:xfrm>
            <a:off x="251520" y="548680"/>
            <a:ext cx="1475740" cy="13576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http://ywp-cdn.nanowrimo.org/files/ywp/images/kindle_direct_publishing.png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006" y="5810722"/>
            <a:ext cx="1619885" cy="54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http://www.etechwebsite.com/new_site/wp-content/uploads/2012/02/proquest_logo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105679"/>
            <a:ext cx="1295400" cy="492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96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changing conversation</a:t>
            </a:r>
            <a:br>
              <a:rPr lang="en-US" b="1" dirty="0"/>
            </a:br>
            <a:endParaRPr lang="en-US" dirty="0"/>
          </a:p>
        </p:txBody>
      </p:sp>
      <p:pic>
        <p:nvPicPr>
          <p:cNvPr id="4" name="Content Placeholder 3" descr="http://www.edtech4me.com/wp-content/uploads/2011/03/edtech4me-log-created-on-add-letters-site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962944"/>
            <a:ext cx="5715000" cy="3800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10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ttp://t0.gstatic.com/images?q=tbn:ANd9GcRWIT6gj2FyhAsahvMM_PZN0OfisKckHe0phsG2n9-aZKYrQt4yIQ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76" r="23395"/>
          <a:stretch/>
        </p:blipFill>
        <p:spPr bwMode="auto">
          <a:xfrm rot="20292648">
            <a:off x="993764" y="4275253"/>
            <a:ext cx="819150" cy="723900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10" y="1316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The changing conversation</a:t>
            </a:r>
            <a:br>
              <a:rPr lang="en-US" b="1" dirty="0"/>
            </a:br>
            <a:endParaRPr lang="en-US" dirty="0"/>
          </a:p>
        </p:txBody>
      </p:sp>
      <p:pic>
        <p:nvPicPr>
          <p:cNvPr id="5" name="Picture 4" descr="http://pre.cloudfront.goodinc.com/posts/full_1357253240shutterstock_121487173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2490">
            <a:off x="6996953" y="3726236"/>
            <a:ext cx="1907540" cy="1233805"/>
          </a:xfrm>
          <a:prstGeom prst="rect">
            <a:avLst/>
          </a:prstGeom>
          <a:noFill/>
          <a:ln>
            <a:noFill/>
          </a:ln>
          <a:effectLst>
            <a:glow>
              <a:schemeClr val="accent1"/>
            </a:glow>
            <a:softEdge rad="127000"/>
          </a:effectLst>
        </p:spPr>
      </p:pic>
      <p:sp>
        <p:nvSpPr>
          <p:cNvPr id="7" name="Rectangle 6"/>
          <p:cNvSpPr/>
          <p:nvPr/>
        </p:nvSpPr>
        <p:spPr>
          <a:xfrm>
            <a:off x="2400626" y="1274646"/>
            <a:ext cx="4572000" cy="707886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Instantaneous Feedback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Teaching and learning platforms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Formative and summative assessment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Reporting structures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L</a:t>
            </a:r>
            <a:r>
              <a:rPr lang="en-US" sz="2000" dirty="0" smtClean="0"/>
              <a:t>earning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Adaptive </a:t>
            </a:r>
            <a:r>
              <a:rPr lang="en-US" sz="2000" dirty="0" err="1" smtClean="0"/>
              <a:t>personalised</a:t>
            </a:r>
            <a:r>
              <a:rPr lang="en-US" sz="2000" dirty="0" smtClean="0"/>
              <a:t>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Student engagement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Lecture vs. Tutor</a:t>
            </a:r>
          </a:p>
          <a:p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GB" sz="2000" dirty="0" smtClean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8" name="Picture 7" descr="http://www.insidehighered.com/sites/default/server_files/styles/large/public/technology_and_learning_blog_header.jpg?itok=QgqDZkTf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0037">
            <a:off x="6948745" y="1412776"/>
            <a:ext cx="1943735" cy="585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http://blog.prodigyfinance.com/wp-content/uploads/2013/03/edtech_chalkboardcursor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0763">
            <a:off x="935447" y="1426570"/>
            <a:ext cx="1187450" cy="899795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  <p:pic>
        <p:nvPicPr>
          <p:cNvPr id="11" name="Picture 10" descr="http://images.esellerpro.com/2188/I/715/38/apple_ipad_mini_gel_clear_case_2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903" y="5121736"/>
            <a:ext cx="1691640" cy="1691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http://static.techspot.com/images/products/smartphones/org/1417145001_1503869242_o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14" y="2541755"/>
            <a:ext cx="1331595" cy="916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https://encrypted-tbn0.gstatic.com/images?q=tbn:ANd9GcRIk9TsbfUXN_r23ZHcJSuOg3ilcfmk4ghli1eQo5MhASjzxUEk0bQt3fyz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35" y="2780928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https://lh4.ggpht.com/d0ZMcXDQ3ymEe9e_JS9dR17lQB_RGkBvaSo32lG2VjFCaBYW8VYovbieBVPTArwdIRk=w300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8296">
            <a:off x="394213" y="5231267"/>
            <a:ext cx="1295400" cy="1295400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4900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Universities and commercial companies are partnering together at many levels in the third level system</a:t>
            </a:r>
          </a:p>
          <a:p>
            <a:endParaRPr lang="en-US" dirty="0" smtClean="0"/>
          </a:p>
          <a:p>
            <a:r>
              <a:rPr lang="en-US" dirty="0" smtClean="0"/>
              <a:t>How students seek information and learn in a digital age is creating a very different learning environment</a:t>
            </a:r>
          </a:p>
          <a:p>
            <a:endParaRPr lang="en-US" dirty="0" smtClean="0"/>
          </a:p>
          <a:p>
            <a:r>
              <a:rPr lang="en-US" dirty="0" smtClean="0"/>
              <a:t>Corporations will increasingly focus on re-imagining learning using digital tools in an effort to enhance the student learning and lecture teaching experience as the clear pathway to innovate their offerings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22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268</Words>
  <Application>Microsoft Office PowerPoint</Application>
  <PresentationFormat>On-screen Show (4:3)</PresentationFormat>
  <Paragraphs>90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Commercial Interest in Third Level Education</vt:lpstr>
      <vt:lpstr>The Landscape</vt:lpstr>
      <vt:lpstr>The Landscape</vt:lpstr>
      <vt:lpstr>The Author/The Book</vt:lpstr>
      <vt:lpstr>The changing conversation </vt:lpstr>
      <vt:lpstr> The changing conversation </vt:lpstr>
      <vt:lpstr>Conclusion</vt:lpstr>
    </vt:vector>
  </TitlesOfParts>
  <Company>The McGraw-Hill Companies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Commercial interest in Higher Level Education</dc:title>
  <dc:creator>Egan, Jeffrey</dc:creator>
  <cp:lastModifiedBy>ebarron</cp:lastModifiedBy>
  <cp:revision>42</cp:revision>
  <dcterms:created xsi:type="dcterms:W3CDTF">2014-01-28T12:58:31Z</dcterms:created>
  <dcterms:modified xsi:type="dcterms:W3CDTF">2014-01-30T15:08:19Z</dcterms:modified>
</cp:coreProperties>
</file>