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AE4D4-FB53-40EC-B324-7441F7DF80D0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8BE55-8288-43CD-B45E-9F6986C5E5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271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850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670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158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647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26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22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436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186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746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202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046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9303-9702-4820-9924-D8E4C6A19513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C48A5-88C3-457A-AB7E-99C226DCCC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488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79208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 smtClean="0">
                <a:latin typeface="Arial Black" panose="020B0A04020102020204" pitchFamily="34" charset="0"/>
              </a:rPr>
              <a:t>“Prospects for Pay and Industrial Relations in the Irish Economy”</a:t>
            </a:r>
          </a:p>
          <a:p>
            <a:pPr algn="ctr"/>
            <a:endParaRPr lang="en-IE" b="1" dirty="0">
              <a:latin typeface="Arial Black" panose="020B0A04020102020204" pitchFamily="34" charset="0"/>
            </a:endParaRPr>
          </a:p>
          <a:p>
            <a:pPr algn="ctr"/>
            <a:r>
              <a:rPr lang="en-IE" b="1" dirty="0" smtClean="0">
                <a:latin typeface="Arial Black" panose="020B0A04020102020204" pitchFamily="34" charset="0"/>
              </a:rPr>
              <a:t>Overview of Presentation</a:t>
            </a:r>
          </a:p>
          <a:p>
            <a:pPr algn="ctr"/>
            <a:endParaRPr lang="en-IE" b="1" dirty="0">
              <a:latin typeface="Arial Black" panose="020B0A04020102020204" pitchFamily="34" charset="0"/>
            </a:endParaRPr>
          </a:p>
          <a:p>
            <a:pPr algn="ctr"/>
            <a:r>
              <a:rPr lang="en-IE" sz="1400" b="1" dirty="0" smtClean="0">
                <a:latin typeface="Arial Black" panose="020B0A04020102020204" pitchFamily="34" charset="0"/>
              </a:rPr>
              <a:t>Kieran </a:t>
            </a:r>
            <a:r>
              <a:rPr lang="en-IE" sz="1400" b="1" dirty="0" err="1" smtClean="0">
                <a:latin typeface="Arial Black" panose="020B0A04020102020204" pitchFamily="34" charset="0"/>
              </a:rPr>
              <a:t>Mulvey</a:t>
            </a:r>
            <a:endParaRPr lang="en-IE" sz="1400" b="1" dirty="0">
              <a:latin typeface="Arial Black" panose="020B0A04020102020204" pitchFamily="34" charset="0"/>
            </a:endParaRPr>
          </a:p>
          <a:p>
            <a:pPr algn="ctr"/>
            <a:r>
              <a:rPr lang="en-IE" sz="1400" b="1" dirty="0" smtClean="0">
                <a:latin typeface="Arial Black" panose="020B0A04020102020204" pitchFamily="34" charset="0"/>
              </a:rPr>
              <a:t>Chief Executive</a:t>
            </a:r>
          </a:p>
          <a:p>
            <a:pPr algn="ctr"/>
            <a:r>
              <a:rPr lang="en-IE" sz="1400" b="1" dirty="0" smtClean="0">
                <a:latin typeface="Arial Black" panose="020B0A04020102020204" pitchFamily="34" charset="0"/>
              </a:rPr>
              <a:t>The Labour Relations Commission </a:t>
            </a:r>
          </a:p>
          <a:p>
            <a:pPr algn="ctr"/>
            <a:r>
              <a:rPr lang="en-IE" sz="1400" b="1" dirty="0" smtClean="0">
                <a:latin typeface="Arial Black" panose="020B0A04020102020204" pitchFamily="34" charset="0"/>
              </a:rPr>
              <a:t>Friday 31</a:t>
            </a:r>
            <a:r>
              <a:rPr lang="en-IE" sz="1400" b="1" baseline="30000" dirty="0" smtClean="0">
                <a:latin typeface="Arial Black" panose="020B0A04020102020204" pitchFamily="34" charset="0"/>
              </a:rPr>
              <a:t>st</a:t>
            </a:r>
            <a:r>
              <a:rPr lang="en-IE" sz="1400" b="1" dirty="0" smtClean="0">
                <a:latin typeface="Arial Black" panose="020B0A04020102020204" pitchFamily="34" charset="0"/>
              </a:rPr>
              <a:t> January 2014</a:t>
            </a:r>
          </a:p>
          <a:p>
            <a:pPr algn="ctr"/>
            <a:endParaRPr lang="en-IE" sz="1600" b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latin typeface="Arial Black" panose="020B0A04020102020204" pitchFamily="34" charset="0"/>
              </a:rPr>
              <a:t>Environmental Scan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b="1" dirty="0" smtClean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latin typeface="Arial Black" panose="020B0A04020102020204" pitchFamily="34" charset="0"/>
              </a:rPr>
              <a:t>Global Trends</a:t>
            </a:r>
          </a:p>
          <a:p>
            <a:endParaRPr lang="en-IE" b="1" dirty="0" smtClean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latin typeface="Arial Black" panose="020B0A04020102020204" pitchFamily="34" charset="0"/>
              </a:rPr>
              <a:t>Public / Semi-State Development</a:t>
            </a:r>
          </a:p>
          <a:p>
            <a:endParaRPr lang="en-IE" b="1" dirty="0" smtClean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latin typeface="Arial Black" panose="020B0A04020102020204" pitchFamily="34" charset="0"/>
              </a:rPr>
              <a:t>Private Sector Pay Challenges</a:t>
            </a:r>
          </a:p>
          <a:p>
            <a:endParaRPr lang="en-IE" b="1" dirty="0" smtClean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latin typeface="Arial Black" panose="020B0A04020102020204" pitchFamily="34" charset="0"/>
              </a:rPr>
              <a:t>Collective Bargaining post Social Partnership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b="1" dirty="0" smtClean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latin typeface="Arial Black" panose="020B0A04020102020204" pitchFamily="34" charset="0"/>
              </a:rPr>
              <a:t>Emerging Pay Round?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b="1" dirty="0" smtClean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latin typeface="Arial Black" panose="020B0A04020102020204" pitchFamily="34" charset="0"/>
              </a:rPr>
              <a:t>Possible Future Agenda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1600" b="1" dirty="0"/>
          </a:p>
        </p:txBody>
      </p:sp>
    </p:spTree>
    <p:extLst>
      <p:ext uri="{BB962C8B-B14F-4D97-AF65-F5344CB8AC3E}">
        <p14:creationId xmlns:p14="http://schemas.microsoft.com/office/powerpoint/2010/main" val="242490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2800" b="1" dirty="0" smtClean="0">
                <a:latin typeface="Arial Black" panose="020B0A04020102020204" pitchFamily="34" charset="0"/>
              </a:rPr>
              <a:t>Influencing Factors - Macro</a:t>
            </a:r>
            <a:endParaRPr lang="en-IE" sz="28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IE" sz="1900" dirty="0">
                <a:latin typeface="Arial Black" panose="020B0A04020102020204" pitchFamily="34" charset="0"/>
              </a:rPr>
              <a:t>National budgetary </a:t>
            </a:r>
            <a:r>
              <a:rPr lang="en-IE" sz="1900" dirty="0" smtClean="0">
                <a:latin typeface="Arial Black" panose="020B0A04020102020204" pitchFamily="34" charset="0"/>
              </a:rPr>
              <a:t>policy</a:t>
            </a:r>
          </a:p>
          <a:p>
            <a:pPr lvl="0"/>
            <a:endParaRPr lang="en-IE" sz="1900" dirty="0">
              <a:latin typeface="Arial Black" panose="020B0A04020102020204" pitchFamily="34" charset="0"/>
            </a:endParaRPr>
          </a:p>
          <a:p>
            <a:pPr lvl="0"/>
            <a:r>
              <a:rPr lang="en-IE" sz="1900" dirty="0">
                <a:latin typeface="Arial Black" panose="020B0A04020102020204" pitchFamily="34" charset="0"/>
              </a:rPr>
              <a:t>Public Sector pay policy </a:t>
            </a:r>
            <a:endParaRPr lang="en-IE" sz="1900" dirty="0" smtClean="0">
              <a:latin typeface="Arial Black" panose="020B0A04020102020204" pitchFamily="34" charset="0"/>
            </a:endParaRPr>
          </a:p>
          <a:p>
            <a:pPr lvl="0"/>
            <a:endParaRPr lang="en-IE" sz="1900" dirty="0">
              <a:latin typeface="Arial Black" panose="020B0A04020102020204" pitchFamily="34" charset="0"/>
            </a:endParaRPr>
          </a:p>
          <a:p>
            <a:pPr lvl="0"/>
            <a:r>
              <a:rPr lang="en-IE" sz="1900" dirty="0">
                <a:latin typeface="Arial Black" panose="020B0A04020102020204" pitchFamily="34" charset="0"/>
              </a:rPr>
              <a:t>Public Sector Reform </a:t>
            </a:r>
            <a:r>
              <a:rPr lang="en-IE" sz="1900" dirty="0" smtClean="0">
                <a:latin typeface="Arial Black" panose="020B0A04020102020204" pitchFamily="34" charset="0"/>
              </a:rPr>
              <a:t>Policy</a:t>
            </a:r>
          </a:p>
          <a:p>
            <a:pPr lvl="0"/>
            <a:endParaRPr lang="en-IE" sz="1900" dirty="0">
              <a:latin typeface="Arial Black" panose="020B0A04020102020204" pitchFamily="34" charset="0"/>
            </a:endParaRPr>
          </a:p>
          <a:p>
            <a:pPr lvl="0"/>
            <a:r>
              <a:rPr lang="en-IE" sz="1900" dirty="0">
                <a:latin typeface="Arial Black" panose="020B0A04020102020204" pitchFamily="34" charset="0"/>
              </a:rPr>
              <a:t>Enterprise Share Value – monthly, quarterly, yearly </a:t>
            </a:r>
            <a:r>
              <a:rPr lang="en-IE" sz="1900" dirty="0" smtClean="0">
                <a:latin typeface="Arial Black" panose="020B0A04020102020204" pitchFamily="34" charset="0"/>
              </a:rPr>
              <a:t>profits</a:t>
            </a:r>
          </a:p>
          <a:p>
            <a:pPr lvl="0"/>
            <a:endParaRPr lang="en-IE" sz="1900" dirty="0">
              <a:latin typeface="Arial Black" panose="020B0A04020102020204" pitchFamily="34" charset="0"/>
            </a:endParaRPr>
          </a:p>
          <a:p>
            <a:pPr lvl="0"/>
            <a:r>
              <a:rPr lang="en-IE" sz="1900" dirty="0">
                <a:latin typeface="Arial Black" panose="020B0A04020102020204" pitchFamily="34" charset="0"/>
              </a:rPr>
              <a:t>Competitive pricing – internationally / </a:t>
            </a:r>
            <a:r>
              <a:rPr lang="en-IE" sz="1900" dirty="0" smtClean="0">
                <a:latin typeface="Arial Black" panose="020B0A04020102020204" pitchFamily="34" charset="0"/>
              </a:rPr>
              <a:t>externally</a:t>
            </a:r>
          </a:p>
          <a:p>
            <a:pPr lvl="0"/>
            <a:endParaRPr lang="en-IE" sz="1900" dirty="0">
              <a:latin typeface="Arial Black" panose="020B0A04020102020204" pitchFamily="34" charset="0"/>
            </a:endParaRPr>
          </a:p>
          <a:p>
            <a:pPr lvl="0"/>
            <a:r>
              <a:rPr lang="en-IE" sz="1900" dirty="0">
                <a:latin typeface="Arial Black" panose="020B0A04020102020204" pitchFamily="34" charset="0"/>
              </a:rPr>
              <a:t>Labour costs – nationally / internationally </a:t>
            </a:r>
            <a:r>
              <a:rPr lang="en-IE" sz="1900" dirty="0" smtClean="0">
                <a:latin typeface="Arial Black" panose="020B0A04020102020204" pitchFamily="34" charset="0"/>
              </a:rPr>
              <a:t>– competitiveness</a:t>
            </a:r>
          </a:p>
          <a:p>
            <a:pPr lvl="0"/>
            <a:endParaRPr lang="en-IE" sz="1900" dirty="0">
              <a:latin typeface="Arial Black" panose="020B0A04020102020204" pitchFamily="34" charset="0"/>
            </a:endParaRPr>
          </a:p>
          <a:p>
            <a:pPr lvl="0"/>
            <a:r>
              <a:rPr lang="en-IE" sz="1900" dirty="0">
                <a:latin typeface="Arial Black" panose="020B0A04020102020204" pitchFamily="34" charset="0"/>
              </a:rPr>
              <a:t>Human Resource policies – in public, semi-State and private sectors</a:t>
            </a:r>
          </a:p>
          <a:p>
            <a:endParaRPr lang="en-I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32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2800" b="1" dirty="0" err="1" smtClean="0">
                <a:latin typeface="Arial Black" panose="020B0A04020102020204" pitchFamily="34" charset="0"/>
              </a:rPr>
              <a:t>Croke</a:t>
            </a:r>
            <a:r>
              <a:rPr lang="en-IE" sz="2800" b="1" dirty="0" smtClean="0">
                <a:latin typeface="Arial Black" panose="020B0A04020102020204" pitchFamily="34" charset="0"/>
              </a:rPr>
              <a:t> Park / </a:t>
            </a:r>
            <a:br>
              <a:rPr lang="en-IE" sz="2800" b="1" dirty="0" smtClean="0">
                <a:latin typeface="Arial Black" panose="020B0A04020102020204" pitchFamily="34" charset="0"/>
              </a:rPr>
            </a:br>
            <a:r>
              <a:rPr lang="en-IE" sz="2800" b="1" dirty="0" err="1" smtClean="0">
                <a:latin typeface="Arial Black" panose="020B0A04020102020204" pitchFamily="34" charset="0"/>
              </a:rPr>
              <a:t>Haddington</a:t>
            </a:r>
            <a:r>
              <a:rPr lang="en-IE" sz="2800" b="1" dirty="0" smtClean="0">
                <a:latin typeface="Arial Black" panose="020B0A04020102020204" pitchFamily="34" charset="0"/>
              </a:rPr>
              <a:t> Road Agreements</a:t>
            </a:r>
            <a:endParaRPr lang="en-IE" sz="28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59"/>
          </a:xfrm>
        </p:spPr>
        <p:txBody>
          <a:bodyPr>
            <a:normAutofit/>
          </a:bodyPr>
          <a:lstStyle/>
          <a:p>
            <a:pPr lvl="0"/>
            <a:r>
              <a:rPr lang="en-IE" sz="1800" dirty="0">
                <a:latin typeface="Arial Black" panose="020B0A04020102020204" pitchFamily="34" charset="0"/>
              </a:rPr>
              <a:t>Reduced pay </a:t>
            </a:r>
            <a:r>
              <a:rPr lang="en-IE" sz="1800" dirty="0" smtClean="0">
                <a:latin typeface="Arial Black" panose="020B0A04020102020204" pitchFamily="34" charset="0"/>
              </a:rPr>
              <a:t>costs</a:t>
            </a:r>
          </a:p>
          <a:p>
            <a:pPr lvl="0"/>
            <a:endParaRPr lang="en-IE" sz="1800" dirty="0">
              <a:latin typeface="Arial Black" panose="020B0A04020102020204" pitchFamily="34" charset="0"/>
            </a:endParaRPr>
          </a:p>
          <a:p>
            <a:pPr lvl="0"/>
            <a:r>
              <a:rPr lang="en-IE" sz="1800" dirty="0">
                <a:latin typeface="Arial Black" panose="020B0A04020102020204" pitchFamily="34" charset="0"/>
              </a:rPr>
              <a:t>Reduced pension costs (apart from Pension Levy</a:t>
            </a:r>
            <a:r>
              <a:rPr lang="en-IE" sz="1800" dirty="0" smtClean="0">
                <a:latin typeface="Arial Black" panose="020B0A04020102020204" pitchFamily="34" charset="0"/>
              </a:rPr>
              <a:t>)</a:t>
            </a:r>
          </a:p>
          <a:p>
            <a:pPr lvl="0"/>
            <a:endParaRPr lang="en-IE" sz="1800" dirty="0">
              <a:latin typeface="Arial Black" panose="020B0A04020102020204" pitchFamily="34" charset="0"/>
            </a:endParaRPr>
          </a:p>
          <a:p>
            <a:pPr lvl="0"/>
            <a:r>
              <a:rPr lang="en-IE" sz="1800" dirty="0">
                <a:latin typeface="Arial Black" panose="020B0A04020102020204" pitchFamily="34" charset="0"/>
              </a:rPr>
              <a:t>Reduced numbers – voluntary exits</a:t>
            </a:r>
            <a:r>
              <a:rPr lang="en-IE" sz="1800" dirty="0" smtClean="0">
                <a:latin typeface="Arial Black" panose="020B0A04020102020204" pitchFamily="34" charset="0"/>
              </a:rPr>
              <a:t>*</a:t>
            </a:r>
          </a:p>
          <a:p>
            <a:pPr lvl="0"/>
            <a:endParaRPr lang="en-IE" sz="1800" dirty="0">
              <a:latin typeface="Arial Black" panose="020B0A04020102020204" pitchFamily="34" charset="0"/>
            </a:endParaRPr>
          </a:p>
          <a:p>
            <a:pPr lvl="0"/>
            <a:r>
              <a:rPr lang="en-IE" sz="1800" dirty="0">
                <a:latin typeface="Arial Black" panose="020B0A04020102020204" pitchFamily="34" charset="0"/>
              </a:rPr>
              <a:t>Commitment to Reform in all </a:t>
            </a:r>
            <a:r>
              <a:rPr lang="en-IE" sz="1800" dirty="0" smtClean="0">
                <a:latin typeface="Arial Black" panose="020B0A04020102020204" pitchFamily="34" charset="0"/>
              </a:rPr>
              <a:t>sectors</a:t>
            </a:r>
          </a:p>
          <a:p>
            <a:pPr lvl="0"/>
            <a:endParaRPr lang="en-IE" sz="1800" dirty="0">
              <a:latin typeface="Arial Black" panose="020B0A04020102020204" pitchFamily="34" charset="0"/>
            </a:endParaRPr>
          </a:p>
          <a:p>
            <a:pPr lvl="0"/>
            <a:r>
              <a:rPr lang="en-IE" sz="1800" dirty="0">
                <a:latin typeface="Arial Black" panose="020B0A04020102020204" pitchFamily="34" charset="0"/>
              </a:rPr>
              <a:t>Extra working </a:t>
            </a:r>
            <a:r>
              <a:rPr lang="en-IE" sz="1800" dirty="0" smtClean="0">
                <a:latin typeface="Arial Black" panose="020B0A04020102020204" pitchFamily="34" charset="0"/>
              </a:rPr>
              <a:t>hours</a:t>
            </a:r>
          </a:p>
          <a:p>
            <a:pPr lvl="0"/>
            <a:endParaRPr lang="en-IE" sz="1800" dirty="0">
              <a:latin typeface="Arial Black" panose="020B0A04020102020204" pitchFamily="34" charset="0"/>
            </a:endParaRPr>
          </a:p>
          <a:p>
            <a:pPr lvl="0"/>
            <a:r>
              <a:rPr lang="en-IE" sz="1800" dirty="0">
                <a:latin typeface="Arial Black" panose="020B0A04020102020204" pitchFamily="34" charset="0"/>
              </a:rPr>
              <a:t>Work practice </a:t>
            </a:r>
            <a:r>
              <a:rPr lang="en-IE" sz="1800" dirty="0" smtClean="0">
                <a:latin typeface="Arial Black" panose="020B0A04020102020204" pitchFamily="34" charset="0"/>
              </a:rPr>
              <a:t>changes</a:t>
            </a:r>
          </a:p>
          <a:p>
            <a:pPr lvl="0"/>
            <a:endParaRPr lang="en-IE" sz="1800" dirty="0">
              <a:latin typeface="Arial Black" panose="020B0A04020102020204" pitchFamily="34" charset="0"/>
            </a:endParaRPr>
          </a:p>
          <a:p>
            <a:pPr lvl="0"/>
            <a:r>
              <a:rPr lang="en-IE" sz="1800" dirty="0">
                <a:latin typeface="Arial Black" panose="020B0A04020102020204" pitchFamily="34" charset="0"/>
              </a:rPr>
              <a:t>Binding </a:t>
            </a:r>
            <a:r>
              <a:rPr lang="en-IE" sz="1800" dirty="0" smtClean="0">
                <a:latin typeface="Arial Black" panose="020B0A04020102020204" pitchFamily="34" charset="0"/>
              </a:rPr>
              <a:t>Arbitration</a:t>
            </a:r>
          </a:p>
          <a:p>
            <a:pPr lvl="0"/>
            <a:endParaRPr lang="en-IE" sz="1800" dirty="0">
              <a:latin typeface="Arial Black" panose="020B0A04020102020204" pitchFamily="34" charset="0"/>
            </a:endParaRPr>
          </a:p>
          <a:p>
            <a:pPr lvl="0"/>
            <a:r>
              <a:rPr lang="en-IE" sz="1800" dirty="0">
                <a:latin typeface="Arial Black" panose="020B0A04020102020204" pitchFamily="34" charset="0"/>
              </a:rPr>
              <a:t>Industrial peace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9379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/>
          </a:bodyPr>
          <a:lstStyle/>
          <a:p>
            <a:r>
              <a:rPr lang="en-IE" sz="2800" b="1" dirty="0" smtClean="0">
                <a:latin typeface="Arial Black" panose="020B0A04020102020204" pitchFamily="34" charset="0"/>
              </a:rPr>
              <a:t>Semi - States</a:t>
            </a:r>
            <a:endParaRPr lang="en-IE" sz="28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en-IE" sz="1800" u="sng" dirty="0" smtClean="0">
                <a:latin typeface="Arial Black" panose="020B0A04020102020204" pitchFamily="34" charset="0"/>
              </a:rPr>
              <a:t>Public </a:t>
            </a:r>
            <a:r>
              <a:rPr lang="en-IE" sz="1800" u="sng" dirty="0">
                <a:latin typeface="Arial Black" panose="020B0A04020102020204" pitchFamily="34" charset="0"/>
              </a:rPr>
              <a:t>Transport:</a:t>
            </a:r>
            <a:endParaRPr lang="en-IE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E" sz="1800" dirty="0" smtClean="0">
                <a:latin typeface="Arial Black" panose="020B0A04020102020204" pitchFamily="34" charset="0"/>
              </a:rPr>
              <a:t>     The </a:t>
            </a:r>
            <a:r>
              <a:rPr lang="en-IE" sz="1800" dirty="0">
                <a:latin typeface="Arial Black" panose="020B0A04020102020204" pitchFamily="34" charset="0"/>
              </a:rPr>
              <a:t>CIE Group – Irish Rail, Bus </a:t>
            </a:r>
            <a:r>
              <a:rPr lang="en-IE" sz="1800" dirty="0" err="1">
                <a:latin typeface="Arial Black" panose="020B0A04020102020204" pitchFamily="34" charset="0"/>
              </a:rPr>
              <a:t>Eireann</a:t>
            </a:r>
            <a:r>
              <a:rPr lang="en-IE" sz="1800" dirty="0">
                <a:latin typeface="Arial Black" panose="020B0A04020102020204" pitchFamily="34" charset="0"/>
              </a:rPr>
              <a:t>, Dublin </a:t>
            </a:r>
            <a:r>
              <a:rPr lang="en-IE" sz="1800" dirty="0" smtClean="0">
                <a:latin typeface="Arial Black" panose="020B0A04020102020204" pitchFamily="34" charset="0"/>
              </a:rPr>
              <a:t>Bus</a:t>
            </a:r>
          </a:p>
          <a:p>
            <a:pPr marL="0" indent="0">
              <a:buNone/>
            </a:pPr>
            <a:endParaRPr lang="en-IE" sz="1800" dirty="0">
              <a:latin typeface="Arial Black" panose="020B0A04020102020204" pitchFamily="34" charset="0"/>
            </a:endParaRPr>
          </a:p>
          <a:p>
            <a:r>
              <a:rPr lang="en-IE" sz="1800" u="sng" dirty="0" smtClean="0">
                <a:latin typeface="Arial Black" panose="020B0A04020102020204" pitchFamily="34" charset="0"/>
              </a:rPr>
              <a:t>Aviation:</a:t>
            </a:r>
          </a:p>
          <a:p>
            <a:pPr marL="0" indent="0">
              <a:buNone/>
            </a:pPr>
            <a:r>
              <a:rPr lang="en-IE" sz="1800" dirty="0" smtClean="0">
                <a:latin typeface="Arial Black" panose="020B0A04020102020204" pitchFamily="34" charset="0"/>
              </a:rPr>
              <a:t>     </a:t>
            </a:r>
            <a:r>
              <a:rPr lang="en-IE" sz="1800" dirty="0" err="1" smtClean="0">
                <a:latin typeface="Arial Black" panose="020B0A04020102020204" pitchFamily="34" charset="0"/>
              </a:rPr>
              <a:t>Aer</a:t>
            </a:r>
            <a:r>
              <a:rPr lang="en-IE" sz="1800" dirty="0" smtClean="0">
                <a:latin typeface="Arial Black" panose="020B0A04020102020204" pitchFamily="34" charset="0"/>
              </a:rPr>
              <a:t> </a:t>
            </a:r>
            <a:r>
              <a:rPr lang="en-IE" sz="1800" dirty="0">
                <a:latin typeface="Arial Black" panose="020B0A04020102020204" pitchFamily="34" charset="0"/>
              </a:rPr>
              <a:t>Lingus (25% State owned) / DAA / </a:t>
            </a:r>
            <a:r>
              <a:rPr lang="en-IE" sz="1800" dirty="0" smtClean="0">
                <a:latin typeface="Arial Black" panose="020B0A04020102020204" pitchFamily="34" charset="0"/>
              </a:rPr>
              <a:t>IAA</a:t>
            </a:r>
          </a:p>
          <a:p>
            <a:pPr marL="0" indent="0">
              <a:buNone/>
            </a:pPr>
            <a:endParaRPr lang="en-IE" sz="1800" dirty="0">
              <a:latin typeface="Arial Black" panose="020B0A04020102020204" pitchFamily="34" charset="0"/>
            </a:endParaRPr>
          </a:p>
          <a:p>
            <a:r>
              <a:rPr lang="en-IE" sz="1800" u="sng" dirty="0">
                <a:latin typeface="Arial Black" panose="020B0A04020102020204" pitchFamily="34" charset="0"/>
              </a:rPr>
              <a:t>Natural Resources:</a:t>
            </a:r>
            <a:endParaRPr lang="en-IE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E" sz="1800" dirty="0">
                <a:latin typeface="Arial Black" panose="020B0A04020102020204" pitchFamily="34" charset="0"/>
              </a:rPr>
              <a:t> </a:t>
            </a:r>
            <a:r>
              <a:rPr lang="en-IE" sz="1800" dirty="0" smtClean="0">
                <a:latin typeface="Arial Black" panose="020B0A04020102020204" pitchFamily="34" charset="0"/>
              </a:rPr>
              <a:t>   </a:t>
            </a:r>
            <a:r>
              <a:rPr lang="en-IE" sz="1800" dirty="0" err="1" smtClean="0">
                <a:latin typeface="Arial Black" panose="020B0A04020102020204" pitchFamily="34" charset="0"/>
              </a:rPr>
              <a:t>Coillte</a:t>
            </a:r>
            <a:r>
              <a:rPr lang="en-IE" sz="1800" dirty="0" smtClean="0">
                <a:latin typeface="Arial Black" panose="020B0A04020102020204" pitchFamily="34" charset="0"/>
              </a:rPr>
              <a:t> </a:t>
            </a:r>
            <a:r>
              <a:rPr lang="en-IE" sz="1800" dirty="0">
                <a:latin typeface="Arial Black" panose="020B0A04020102020204" pitchFamily="34" charset="0"/>
              </a:rPr>
              <a:t>/ </a:t>
            </a:r>
            <a:r>
              <a:rPr lang="en-IE" sz="1800" dirty="0" err="1" smtClean="0">
                <a:latin typeface="Arial Black" panose="020B0A04020102020204" pitchFamily="34" charset="0"/>
              </a:rPr>
              <a:t>Teagasc</a:t>
            </a:r>
            <a:endParaRPr lang="en-IE" sz="18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IE" sz="1800" dirty="0">
              <a:latin typeface="Arial Black" panose="020B0A04020102020204" pitchFamily="34" charset="0"/>
            </a:endParaRPr>
          </a:p>
          <a:p>
            <a:r>
              <a:rPr lang="en-IE" sz="1800" u="sng" dirty="0">
                <a:latin typeface="Arial Black" panose="020B0A04020102020204" pitchFamily="34" charset="0"/>
              </a:rPr>
              <a:t>Energy:</a:t>
            </a:r>
            <a:endParaRPr lang="en-IE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E" sz="1800" dirty="0" smtClean="0">
                <a:latin typeface="Arial Black" panose="020B0A04020102020204" pitchFamily="34" charset="0"/>
              </a:rPr>
              <a:t>    </a:t>
            </a:r>
            <a:r>
              <a:rPr lang="en-IE" sz="1800" dirty="0" err="1" smtClean="0">
                <a:latin typeface="Arial Black" panose="020B0A04020102020204" pitchFamily="34" charset="0"/>
              </a:rPr>
              <a:t>Bord</a:t>
            </a:r>
            <a:r>
              <a:rPr lang="en-IE" sz="1800" dirty="0" smtClean="0">
                <a:latin typeface="Arial Black" panose="020B0A04020102020204" pitchFamily="34" charset="0"/>
              </a:rPr>
              <a:t> </a:t>
            </a:r>
            <a:r>
              <a:rPr lang="en-IE" sz="1800" dirty="0" err="1">
                <a:latin typeface="Arial Black" panose="020B0A04020102020204" pitchFamily="34" charset="0"/>
              </a:rPr>
              <a:t>Gais</a:t>
            </a:r>
            <a:r>
              <a:rPr lang="en-IE" sz="1800" dirty="0">
                <a:latin typeface="Arial Black" panose="020B0A04020102020204" pitchFamily="34" charset="0"/>
              </a:rPr>
              <a:t> </a:t>
            </a:r>
            <a:r>
              <a:rPr lang="en-IE" sz="1800" dirty="0" err="1">
                <a:latin typeface="Arial Black" panose="020B0A04020102020204" pitchFamily="34" charset="0"/>
              </a:rPr>
              <a:t>Eireann</a:t>
            </a:r>
            <a:r>
              <a:rPr lang="en-IE" sz="1800" dirty="0">
                <a:latin typeface="Arial Black" panose="020B0A04020102020204" pitchFamily="34" charset="0"/>
              </a:rPr>
              <a:t> / </a:t>
            </a:r>
            <a:r>
              <a:rPr lang="en-IE" sz="1800" dirty="0" smtClean="0">
                <a:latin typeface="Arial Black" panose="020B0A04020102020204" pitchFamily="34" charset="0"/>
              </a:rPr>
              <a:t>ESB</a:t>
            </a:r>
          </a:p>
          <a:p>
            <a:pPr marL="0" indent="0">
              <a:buNone/>
            </a:pPr>
            <a:endParaRPr lang="en-IE" sz="1800" dirty="0">
              <a:latin typeface="Arial Black" panose="020B0A04020102020204" pitchFamily="34" charset="0"/>
            </a:endParaRPr>
          </a:p>
          <a:p>
            <a:r>
              <a:rPr lang="en-IE" sz="1800" u="sng" dirty="0">
                <a:latin typeface="Arial Black" panose="020B0A04020102020204" pitchFamily="34" charset="0"/>
              </a:rPr>
              <a:t>Ports / </a:t>
            </a:r>
            <a:r>
              <a:rPr lang="en-IE" sz="1800" u="sng" dirty="0" smtClean="0">
                <a:latin typeface="Arial Black" panose="020B0A04020102020204" pitchFamily="34" charset="0"/>
              </a:rPr>
              <a:t>Airports</a:t>
            </a:r>
          </a:p>
          <a:p>
            <a:endParaRPr lang="en-IE" sz="1800" dirty="0">
              <a:latin typeface="Arial Black" panose="020B0A04020102020204" pitchFamily="34" charset="0"/>
            </a:endParaRPr>
          </a:p>
          <a:p>
            <a:r>
              <a:rPr lang="en-IE" sz="1800" u="sng" dirty="0">
                <a:latin typeface="Arial Black" panose="020B0A04020102020204" pitchFamily="34" charset="0"/>
              </a:rPr>
              <a:t>Local Authorities</a:t>
            </a:r>
            <a:r>
              <a:rPr lang="en-IE" sz="1800" dirty="0">
                <a:latin typeface="Arial Black" panose="020B0A04020102020204" pitchFamily="34" charset="0"/>
              </a:rPr>
              <a:t> – Environmental and Waste Management Services</a:t>
            </a:r>
          </a:p>
          <a:p>
            <a:endParaRPr lang="en-I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94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en-IE" sz="2800" b="1" smtClean="0">
                <a:latin typeface="Arial Black" panose="020B0A04020102020204" pitchFamily="34" charset="0"/>
              </a:rPr>
              <a:t>Possible Agenda </a:t>
            </a:r>
            <a:r>
              <a:rPr lang="en-IE" sz="2800" b="1" dirty="0" smtClean="0">
                <a:latin typeface="Arial Black" panose="020B0A04020102020204" pitchFamily="34" charset="0"/>
              </a:rPr>
              <a:t>for Social Dialogue</a:t>
            </a:r>
            <a:endParaRPr lang="en-IE" sz="28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IE" sz="2300" dirty="0" smtClean="0">
                <a:latin typeface="Arial Black" panose="020B0A04020102020204" pitchFamily="34" charset="0"/>
              </a:rPr>
              <a:t>Wage </a:t>
            </a:r>
            <a:r>
              <a:rPr lang="en-IE" sz="2300" dirty="0">
                <a:latin typeface="Arial Black" panose="020B0A04020102020204" pitchFamily="34" charset="0"/>
              </a:rPr>
              <a:t>inflation and employment </a:t>
            </a:r>
            <a:r>
              <a:rPr lang="en-IE" sz="2300" dirty="0" smtClean="0">
                <a:latin typeface="Arial Black" panose="020B0A04020102020204" pitchFamily="34" charset="0"/>
              </a:rPr>
              <a:t>strategies</a:t>
            </a:r>
          </a:p>
          <a:p>
            <a:pPr lvl="0"/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Tax wedges, the USC and monopoly service costs / Stealth Taxes </a:t>
            </a:r>
            <a:endParaRPr lang="en-IE" sz="2300" dirty="0" smtClean="0">
              <a:latin typeface="Arial Black" panose="020B0A04020102020204" pitchFamily="34" charset="0"/>
            </a:endParaRPr>
          </a:p>
          <a:p>
            <a:pPr lvl="0"/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The competitiveness agenda (productivity and ongoing change</a:t>
            </a:r>
            <a:r>
              <a:rPr lang="en-IE" sz="2300" dirty="0" smtClean="0">
                <a:latin typeface="Arial Black" panose="020B0A04020102020204" pitchFamily="34" charset="0"/>
              </a:rPr>
              <a:t>)</a:t>
            </a:r>
          </a:p>
          <a:p>
            <a:pPr lvl="0"/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Restructuring in the </a:t>
            </a:r>
            <a:r>
              <a:rPr lang="en-IE" sz="2300" dirty="0" smtClean="0">
                <a:latin typeface="Arial Black" panose="020B0A04020102020204" pitchFamily="34" charset="0"/>
              </a:rPr>
              <a:t>Semi-States</a:t>
            </a:r>
          </a:p>
          <a:p>
            <a:pPr lvl="0"/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Future pension funding rules – for both D.B. and D.C</a:t>
            </a:r>
            <a:r>
              <a:rPr lang="en-IE" sz="2300" dirty="0" smtClean="0">
                <a:latin typeface="Arial Black" panose="020B0A04020102020204" pitchFamily="34" charset="0"/>
              </a:rPr>
              <a:t>.</a:t>
            </a:r>
          </a:p>
          <a:p>
            <a:pPr lvl="0"/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Utilisation of Dispute Resolution Bodies – accepting </a:t>
            </a:r>
            <a:r>
              <a:rPr lang="en-IE" sz="2300" dirty="0" smtClean="0">
                <a:latin typeface="Arial Black" panose="020B0A04020102020204" pitchFamily="34" charset="0"/>
              </a:rPr>
              <a:t>outcomes</a:t>
            </a:r>
          </a:p>
          <a:p>
            <a:pPr lvl="0"/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The “Better Business” agenda in workplaces and </a:t>
            </a:r>
            <a:r>
              <a:rPr lang="en-IE" sz="2300" dirty="0" smtClean="0">
                <a:latin typeface="Arial Black" panose="020B0A04020102020204" pitchFamily="34" charset="0"/>
              </a:rPr>
              <a:t>Training</a:t>
            </a:r>
          </a:p>
          <a:p>
            <a:pPr marL="0" lvl="0" indent="0">
              <a:buNone/>
            </a:pPr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Industrial </a:t>
            </a:r>
            <a:r>
              <a:rPr lang="en-IE" sz="2300" dirty="0" smtClean="0">
                <a:latin typeface="Arial Black" panose="020B0A04020102020204" pitchFamily="34" charset="0"/>
              </a:rPr>
              <a:t>peace</a:t>
            </a:r>
          </a:p>
          <a:p>
            <a:pPr marL="0" lvl="0" indent="0">
              <a:buNone/>
            </a:pPr>
            <a:endParaRPr lang="en-IE" sz="2300" dirty="0">
              <a:latin typeface="Arial Black" panose="020B0A04020102020204" pitchFamily="34" charset="0"/>
            </a:endParaRPr>
          </a:p>
          <a:p>
            <a:pPr lvl="0"/>
            <a:r>
              <a:rPr lang="en-IE" sz="2300" dirty="0">
                <a:latin typeface="Arial Black" panose="020B0A04020102020204" pitchFamily="34" charset="0"/>
              </a:rPr>
              <a:t>Future arrangements for Collective Bargaining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09150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270</Words>
  <Application>Microsoft Office PowerPoint</Application>
  <PresentationFormat>On-screen Show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Influencing Factors - Macro</vt:lpstr>
      <vt:lpstr>Croke Park /  Haddington Road Agreements</vt:lpstr>
      <vt:lpstr>Semi - States</vt:lpstr>
      <vt:lpstr>Possible Agenda for Social Dialogue</vt:lpstr>
    </vt:vector>
  </TitlesOfParts>
  <Company>Department of Jobs, Enterprise &amp; Innovation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Keane</dc:creator>
  <cp:lastModifiedBy>ebarron</cp:lastModifiedBy>
  <cp:revision>14</cp:revision>
  <cp:lastPrinted>2014-01-30T14:38:36Z</cp:lastPrinted>
  <dcterms:created xsi:type="dcterms:W3CDTF">2014-01-30T13:59:07Z</dcterms:created>
  <dcterms:modified xsi:type="dcterms:W3CDTF">2014-01-30T14:53:41Z</dcterms:modified>
</cp:coreProperties>
</file>