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handoutMasterIdLst>
    <p:handoutMasterId r:id="rId29"/>
  </p:handoutMasterIdLst>
  <p:sldIdLst>
    <p:sldId id="257" r:id="rId2"/>
    <p:sldId id="330" r:id="rId3"/>
    <p:sldId id="362" r:id="rId4"/>
    <p:sldId id="351" r:id="rId5"/>
    <p:sldId id="329" r:id="rId6"/>
    <p:sldId id="333" r:id="rId7"/>
    <p:sldId id="334" r:id="rId8"/>
    <p:sldId id="354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52" r:id="rId20"/>
    <p:sldId id="360" r:id="rId21"/>
    <p:sldId id="361" r:id="rId22"/>
    <p:sldId id="358" r:id="rId23"/>
    <p:sldId id="364" r:id="rId24"/>
    <p:sldId id="347" r:id="rId25"/>
    <p:sldId id="348" r:id="rId26"/>
    <p:sldId id="365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3478" autoAdjust="0"/>
  </p:normalViewPr>
  <p:slideViewPr>
    <p:cSldViewPr>
      <p:cViewPr>
        <p:scale>
          <a:sx n="48" d="100"/>
          <a:sy n="48" d="100"/>
        </p:scale>
        <p:origin x="-112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nominal 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#,##0.0</c:formatCode>
                <c:ptCount val="14"/>
                <c:pt idx="0">
                  <c:v>5.6560359999999967</c:v>
                </c:pt>
                <c:pt idx="1">
                  <c:v>7.0772589999999997</c:v>
                </c:pt>
                <c:pt idx="2">
                  <c:v>8.3532130000000002</c:v>
                </c:pt>
                <c:pt idx="3">
                  <c:v>9.3027880000000067</c:v>
                </c:pt>
                <c:pt idx="4">
                  <c:v>10.069085000000007</c:v>
                </c:pt>
                <c:pt idx="5">
                  <c:v>11.820694000000005</c:v>
                </c:pt>
                <c:pt idx="6">
                  <c:v>12.658570000000001</c:v>
                </c:pt>
                <c:pt idx="7">
                  <c:v>14.379139000000006</c:v>
                </c:pt>
                <c:pt idx="8">
                  <c:v>15.394829</c:v>
                </c:pt>
                <c:pt idx="9">
                  <c:v>15.528986000000002</c:v>
                </c:pt>
                <c:pt idx="10">
                  <c:v>14.800018</c:v>
                </c:pt>
                <c:pt idx="11">
                  <c:v>14.191541000000001</c:v>
                </c:pt>
                <c:pt idx="12">
                  <c:v>14.231941999999998</c:v>
                </c:pt>
                <c:pt idx="13">
                  <c:v>14.021280999999998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real (2000=1)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Sheet1!$C$2:$C$15</c:f>
              <c:numCache>
                <c:formatCode>#,##0.0</c:formatCode>
                <c:ptCount val="14"/>
                <c:pt idx="0">
                  <c:v>5.6560359999999967</c:v>
                </c:pt>
                <c:pt idx="1">
                  <c:v>6.74870368883313</c:v>
                </c:pt>
                <c:pt idx="2">
                  <c:v>7.6120406235011986</c:v>
                </c:pt>
                <c:pt idx="3">
                  <c:v>8.1924900115874948</c:v>
                </c:pt>
                <c:pt idx="4">
                  <c:v>8.6763090702947849</c:v>
                </c:pt>
                <c:pt idx="5">
                  <c:v>9.948756854928023</c:v>
                </c:pt>
                <c:pt idx="6">
                  <c:v>10.245487965921194</c:v>
                </c:pt>
                <c:pt idx="7">
                  <c:v>11.094564101522844</c:v>
                </c:pt>
                <c:pt idx="8">
                  <c:v>11.425849648437502</c:v>
                </c:pt>
                <c:pt idx="9">
                  <c:v>12.055188314606752</c:v>
                </c:pt>
                <c:pt idx="10">
                  <c:v>11.607857254901964</c:v>
                </c:pt>
                <c:pt idx="11">
                  <c:v>10.850675211267614</c:v>
                </c:pt>
                <c:pt idx="12">
                  <c:v>10.698591414441147</c:v>
                </c:pt>
                <c:pt idx="13">
                  <c:v>10.45748141315015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49984"/>
        <c:axId val="33064064"/>
      </c:lineChart>
      <c:catAx>
        <c:axId val="3304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64064"/>
        <c:crosses val="autoZero"/>
        <c:auto val="1"/>
        <c:lblAlgn val="ctr"/>
        <c:lblOffset val="100"/>
        <c:noMultiLvlLbl val="0"/>
      </c:catAx>
      <c:valAx>
        <c:axId val="33064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IE" b="0" dirty="0" smtClean="0"/>
                  <a:t>€</a:t>
                </a:r>
                <a:r>
                  <a:rPr lang="en-IE" b="0" dirty="0" err="1" smtClean="0"/>
                  <a:t>bn</a:t>
                </a:r>
                <a:r>
                  <a:rPr lang="en-IE" b="0" dirty="0" smtClean="0"/>
                  <a:t> (capital + current)</a:t>
                </a:r>
              </a:p>
            </c:rich>
          </c:tx>
          <c:layout/>
          <c:overlay val="0"/>
        </c:title>
        <c:numFmt formatCode="#,##0.0" sourceLinked="1"/>
        <c:majorTickMark val="out"/>
        <c:minorTickMark val="none"/>
        <c:tickLblPos val="nextTo"/>
        <c:crossAx val="330499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Ireland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75.073700000000002</c:v>
                </c:pt>
                <c:pt idx="1">
                  <c:v>75.622099999999989</c:v>
                </c:pt>
                <c:pt idx="2">
                  <c:v>76.404700000000005</c:v>
                </c:pt>
                <c:pt idx="3">
                  <c:v>76.838999999999999</c:v>
                </c:pt>
                <c:pt idx="4">
                  <c:v>77.256299999999996</c:v>
                </c:pt>
                <c:pt idx="5">
                  <c:v>75.957899999999995</c:v>
                </c:pt>
                <c:pt idx="6">
                  <c:v>75.37439999999998</c:v>
                </c:pt>
                <c:pt idx="7">
                  <c:v>75.694000000000003</c:v>
                </c:pt>
                <c:pt idx="8">
                  <c:v>75.371799999999979</c:v>
                </c:pt>
                <c:pt idx="9">
                  <c:v>72.575299999999999</c:v>
                </c:pt>
                <c:pt idx="10">
                  <c:v>69.558099999999982</c:v>
                </c:pt>
                <c:pt idx="11">
                  <c:v>66.963300000000004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71.416150000000059</c:v>
                </c:pt>
                <c:pt idx="1">
                  <c:v>71.735667647058833</c:v>
                </c:pt>
                <c:pt idx="2">
                  <c:v>71.897014705882412</c:v>
                </c:pt>
                <c:pt idx="3">
                  <c:v>71.513400000000033</c:v>
                </c:pt>
                <c:pt idx="4">
                  <c:v>71.115742424242413</c:v>
                </c:pt>
                <c:pt idx="5">
                  <c:v>71.115936363636266</c:v>
                </c:pt>
                <c:pt idx="6">
                  <c:v>70.986809090909063</c:v>
                </c:pt>
                <c:pt idx="7">
                  <c:v>70.963257575757595</c:v>
                </c:pt>
                <c:pt idx="8">
                  <c:v>71.776603030303022</c:v>
                </c:pt>
                <c:pt idx="9">
                  <c:v>72.239043749999993</c:v>
                </c:pt>
                <c:pt idx="10">
                  <c:v>71.903784375000001</c:v>
                </c:pt>
                <c:pt idx="11">
                  <c:v>72.414296551724135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83072"/>
        <c:axId val="34884608"/>
      </c:lineChart>
      <c:catAx>
        <c:axId val="3488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4884608"/>
        <c:crosses val="autoZero"/>
        <c:auto val="1"/>
        <c:lblAlgn val="ctr"/>
        <c:lblOffset val="100"/>
        <c:noMultiLvlLbl val="0"/>
      </c:catAx>
      <c:valAx>
        <c:axId val="34884608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dirty="0" smtClean="0"/>
                  <a:t>% of total</a:t>
                </a:r>
                <a:r>
                  <a:rPr lang="en-IE" baseline="0" dirty="0" smtClean="0"/>
                  <a:t> health expenditure</a:t>
                </a:r>
                <a:endParaRPr lang="en-IE" dirty="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4883072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 b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Sheet1!$B$2:$B$6</c:f>
              <c:numCache>
                <c:formatCode>0.0</c:formatCode>
                <c:ptCount val="5"/>
                <c:pt idx="0">
                  <c:v>24.7</c:v>
                </c:pt>
                <c:pt idx="1">
                  <c:v>24.6</c:v>
                </c:pt>
                <c:pt idx="2">
                  <c:v>24.4</c:v>
                </c:pt>
                <c:pt idx="3">
                  <c:v>24.7</c:v>
                </c:pt>
                <c:pt idx="4">
                  <c:v>25.1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08256"/>
        <c:axId val="34609792"/>
      </c:barChart>
      <c:catAx>
        <c:axId val="346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4609792"/>
        <c:crosses val="autoZero"/>
        <c:auto val="1"/>
        <c:lblAlgn val="ctr"/>
        <c:lblOffset val="100"/>
        <c:noMultiLvlLbl val="0"/>
      </c:catAx>
      <c:valAx>
        <c:axId val="34609792"/>
        <c:scaling>
          <c:orientation val="minMax"/>
          <c:max val="30"/>
          <c:min val="2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dirty="0" smtClean="0"/>
                  <a:t>% of total public expenditure</a:t>
                </a:r>
                <a:endParaRPr lang="en-IE" dirty="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4608256"/>
        <c:crosses val="autoZero"/>
        <c:crossBetween val="between"/>
        <c:majorUnit val="2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600" b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Category 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Sheet1!$B$2:$B$24</c:f>
              <c:numCache>
                <c:formatCode>0.0</c:formatCode>
                <c:ptCount val="23"/>
                <c:pt idx="0">
                  <c:v>34.836100176849811</c:v>
                </c:pt>
                <c:pt idx="1">
                  <c:v>35.107127662591822</c:v>
                </c:pt>
                <c:pt idx="2">
                  <c:v>35.532451821634545</c:v>
                </c:pt>
                <c:pt idx="3">
                  <c:v>35.662712291206205</c:v>
                </c:pt>
                <c:pt idx="4">
                  <c:v>35.885356535318884</c:v>
                </c:pt>
                <c:pt idx="5">
                  <c:v>35.460944658873174</c:v>
                </c:pt>
                <c:pt idx="6">
                  <c:v>34.538071205978909</c:v>
                </c:pt>
                <c:pt idx="7">
                  <c:v>33.290178205932961</c:v>
                </c:pt>
                <c:pt idx="8">
                  <c:v>31.961167670330248</c:v>
                </c:pt>
                <c:pt idx="9">
                  <c:v>31.11468355783623</c:v>
                </c:pt>
                <c:pt idx="10">
                  <c:v>30.295685446628831</c:v>
                </c:pt>
                <c:pt idx="11">
                  <c:v>31.177323767935121</c:v>
                </c:pt>
                <c:pt idx="12">
                  <c:v>29.83623506586337</c:v>
                </c:pt>
                <c:pt idx="13">
                  <c:v>29.099801502550314</c:v>
                </c:pt>
                <c:pt idx="14">
                  <c:v>28.401908434688035</c:v>
                </c:pt>
                <c:pt idx="15">
                  <c:v>27.957980550582999</c:v>
                </c:pt>
                <c:pt idx="16">
                  <c:v>28.86189137470765</c:v>
                </c:pt>
                <c:pt idx="17">
                  <c:v>29.164449929155797</c:v>
                </c:pt>
                <c:pt idx="18">
                  <c:v>30.146930949142721</c:v>
                </c:pt>
                <c:pt idx="19">
                  <c:v>32.614814488022191</c:v>
                </c:pt>
                <c:pt idx="20">
                  <c:v>35.474839729516084</c:v>
                </c:pt>
                <c:pt idx="21">
                  <c:v>37.029508841723349</c:v>
                </c:pt>
                <c:pt idx="22">
                  <c:v>40.429995202163411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GP Visit card</c:v>
                </c:pt>
              </c:strCache>
            </c:strRef>
          </c:tx>
          <c:spPr>
            <a:solidFill>
              <a:srgbClr val="FFCC00"/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15" formatCode="0.0">
                  <c:v>0.12286516038511792</c:v>
                </c:pt>
                <c:pt idx="16" formatCode="0.0">
                  <c:v>1.222802334097191</c:v>
                </c:pt>
                <c:pt idx="17" formatCode="0.0">
                  <c:v>1.7274326980209318</c:v>
                </c:pt>
                <c:pt idx="18" formatCode="0.0">
                  <c:v>1.9073376290383721</c:v>
                </c:pt>
                <c:pt idx="19" formatCode="0.0">
                  <c:v>2.1689019279128252</c:v>
                </c:pt>
                <c:pt idx="20" formatCode="0.0">
                  <c:v>2.5780056204443644</c:v>
                </c:pt>
                <c:pt idx="21" formatCode="0.0">
                  <c:v>2.746661129205008</c:v>
                </c:pt>
                <c:pt idx="22" formatCode="0.0">
                  <c:v>2.859118070397348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 Category II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Sheet1!$D$2:$D$24</c:f>
              <c:numCache>
                <c:formatCode>0.0</c:formatCode>
                <c:ptCount val="23"/>
                <c:pt idx="0">
                  <c:v>65.163899823150189</c:v>
                </c:pt>
                <c:pt idx="1">
                  <c:v>64.892872337408022</c:v>
                </c:pt>
                <c:pt idx="2">
                  <c:v>64.467548178365462</c:v>
                </c:pt>
                <c:pt idx="3">
                  <c:v>64.337287708793809</c:v>
                </c:pt>
                <c:pt idx="4">
                  <c:v>64.114643464681123</c:v>
                </c:pt>
                <c:pt idx="5">
                  <c:v>64.539055341126812</c:v>
                </c:pt>
                <c:pt idx="6">
                  <c:v>65.461928794021134</c:v>
                </c:pt>
                <c:pt idx="7">
                  <c:v>66.709821794067096</c:v>
                </c:pt>
                <c:pt idx="8">
                  <c:v>68.038832329669646</c:v>
                </c:pt>
                <c:pt idx="9">
                  <c:v>68.885316442163727</c:v>
                </c:pt>
                <c:pt idx="10">
                  <c:v>69.704314553371162</c:v>
                </c:pt>
                <c:pt idx="11">
                  <c:v>68.822676232064751</c:v>
                </c:pt>
                <c:pt idx="12">
                  <c:v>70.163764934136609</c:v>
                </c:pt>
                <c:pt idx="13">
                  <c:v>70.900198497449679</c:v>
                </c:pt>
                <c:pt idx="14">
                  <c:v>71.598091565311975</c:v>
                </c:pt>
                <c:pt idx="15">
                  <c:v>71.919154289031979</c:v>
                </c:pt>
                <c:pt idx="16">
                  <c:v>69.915306291195165</c:v>
                </c:pt>
                <c:pt idx="17">
                  <c:v>69.108117372823159</c:v>
                </c:pt>
                <c:pt idx="18">
                  <c:v>67.945731421818905</c:v>
                </c:pt>
                <c:pt idx="19">
                  <c:v>65.216283584064996</c:v>
                </c:pt>
                <c:pt idx="20">
                  <c:v>61.947154650039494</c:v>
                </c:pt>
                <c:pt idx="21">
                  <c:v>60.223830029071706</c:v>
                </c:pt>
                <c:pt idx="22">
                  <c:v>56.710886727439245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34722560"/>
        <c:axId val="34724096"/>
      </c:barChart>
      <c:catAx>
        <c:axId val="3472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4724096"/>
        <c:crosses val="autoZero"/>
        <c:auto val="1"/>
        <c:lblAlgn val="ctr"/>
        <c:lblOffset val="100"/>
        <c:noMultiLvlLbl val="0"/>
      </c:catAx>
      <c:valAx>
        <c:axId val="34724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/>
                  <a:t>% of population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472256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0056126664722466"/>
          <c:y val="0.93793100506986393"/>
          <c:w val="0.51184042966851484"/>
          <c:h val="6.206899493013635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Transport Accidents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7.4</c:v>
                </c:pt>
                <c:pt idx="1">
                  <c:v>6</c:v>
                </c:pt>
                <c:pt idx="2">
                  <c:v>6.2</c:v>
                </c:pt>
                <c:pt idx="3">
                  <c:v>4.3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Intentional Self-Harm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10.4</c:v>
                </c:pt>
                <c:pt idx="1">
                  <c:v>11.5</c:v>
                </c:pt>
                <c:pt idx="2">
                  <c:v>11.7</c:v>
                </c:pt>
                <c:pt idx="3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75904"/>
        <c:axId val="35277440"/>
      </c:lineChart>
      <c:catAx>
        <c:axId val="3527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277440"/>
        <c:crosses val="autoZero"/>
        <c:auto val="1"/>
        <c:lblAlgn val="ctr"/>
        <c:lblOffset val="100"/>
        <c:noMultiLvlLbl val="0"/>
      </c:catAx>
      <c:valAx>
        <c:axId val="3527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b="0" dirty="0" smtClean="0"/>
                  <a:t>Deaths</a:t>
                </a:r>
                <a:r>
                  <a:rPr lang="en-IE" b="0" baseline="0" dirty="0" smtClean="0"/>
                  <a:t> per 100,000 population (standardised)</a:t>
                </a:r>
                <a:endParaRPr lang="en-IE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52759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Alcohol consumption (litres per capita)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14.2</c:v>
                </c:pt>
                <c:pt idx="1">
                  <c:v>14.5</c:v>
                </c:pt>
                <c:pt idx="2">
                  <c:v>14.3</c:v>
                </c:pt>
                <c:pt idx="3">
                  <c:v>13.5</c:v>
                </c:pt>
                <c:pt idx="4">
                  <c:v>13.6</c:v>
                </c:pt>
                <c:pt idx="5">
                  <c:v>13.4</c:v>
                </c:pt>
                <c:pt idx="6">
                  <c:v>13.4</c:v>
                </c:pt>
                <c:pt idx="7">
                  <c:v>13.2</c:v>
                </c:pt>
                <c:pt idx="8">
                  <c:v>12.2</c:v>
                </c:pt>
                <c:pt idx="9">
                  <c:v>11</c:v>
                </c:pt>
                <c:pt idx="10">
                  <c:v>11.6</c:v>
                </c:pt>
                <c:pt idx="11">
                  <c:v>11.6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11264"/>
        <c:axId val="34817152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Tobacco consumption (kgs per capita)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2.4019999999999997</c:v>
                </c:pt>
                <c:pt idx="1">
                  <c:v>2.3389999999999986</c:v>
                </c:pt>
                <c:pt idx="2">
                  <c:v>2.3569999999999989</c:v>
                </c:pt>
                <c:pt idx="3">
                  <c:v>2.0759999999999987</c:v>
                </c:pt>
                <c:pt idx="4">
                  <c:v>1.73</c:v>
                </c:pt>
                <c:pt idx="5">
                  <c:v>1.7369999999999994</c:v>
                </c:pt>
                <c:pt idx="6">
                  <c:v>1.7209999999999994</c:v>
                </c:pt>
                <c:pt idx="7">
                  <c:v>1.605</c:v>
                </c:pt>
                <c:pt idx="8">
                  <c:v>1.4389999999999994</c:v>
                </c:pt>
                <c:pt idx="9">
                  <c:v>1.36</c:v>
                </c:pt>
                <c:pt idx="10">
                  <c:v>1.226</c:v>
                </c:pt>
                <c:pt idx="11">
                  <c:v>1.2369999999999994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33536"/>
        <c:axId val="34819072"/>
      </c:lineChart>
      <c:catAx>
        <c:axId val="3481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817152"/>
        <c:crosses val="autoZero"/>
        <c:auto val="1"/>
        <c:lblAlgn val="ctr"/>
        <c:lblOffset val="100"/>
        <c:noMultiLvlLbl val="0"/>
      </c:catAx>
      <c:valAx>
        <c:axId val="34817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b="0" dirty="0" smtClean="0"/>
                  <a:t>Litres per capita</a:t>
                </a:r>
                <a:endParaRPr lang="en-IE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811264"/>
        <c:crosses val="autoZero"/>
        <c:crossBetween val="between"/>
      </c:valAx>
      <c:valAx>
        <c:axId val="348190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b="0" dirty="0" smtClean="0"/>
                  <a:t>Kilos</a:t>
                </a:r>
                <a:r>
                  <a:rPr lang="en-IE" b="0" baseline="0" dirty="0" smtClean="0"/>
                  <a:t> per capita</a:t>
                </a:r>
                <a:endParaRPr lang="en-IE" b="0" dirty="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34833536"/>
        <c:crosses val="max"/>
        <c:crossBetween val="between"/>
      </c:valAx>
      <c:catAx>
        <c:axId val="34833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81907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F505-BA47-404E-9D4E-384D457782A5}" type="datetimeFigureOut">
              <a:rPr lang="en-IE" smtClean="0"/>
              <a:pPr/>
              <a:t>30/01/2014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F09BE-EC22-4025-AAC8-DF96BE0D4B6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21692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B2D56-8691-43C5-8ECD-3633FF96DFDA}" type="datetimeFigureOut">
              <a:rPr lang="en-IE" smtClean="0"/>
              <a:pPr/>
              <a:t>30/01/2014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BCD76-F0D8-40A1-A4DD-884E6D4121A1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5387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7524750" y="1454150"/>
            <a:ext cx="0" cy="4495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 dirty="0">
              <a:latin typeface="Calibri" pitchFamily="34" charset="0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107950" y="3206750"/>
            <a:ext cx="8637588" cy="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 dirty="0">
              <a:latin typeface="Calibri" pitchFamily="34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466724"/>
            <a:ext cx="7056462" cy="2602236"/>
          </a:xfrm>
        </p:spPr>
        <p:txBody>
          <a:bodyPr/>
          <a:lstStyle>
            <a:lvl1pPr algn="r">
              <a:defRPr sz="440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 dirty="0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371056"/>
            <a:ext cx="5688013" cy="171412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 i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 dirty="0"/>
          </a:p>
        </p:txBody>
      </p:sp>
      <p:pic>
        <p:nvPicPr>
          <p:cNvPr id="7" name="Picture 6" descr="ESRI_NewJPG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40352" y="4941168"/>
            <a:ext cx="1011124" cy="1440000"/>
          </a:xfrm>
          <a:prstGeom prst="rect">
            <a:avLst/>
          </a:prstGeom>
        </p:spPr>
      </p:pic>
      <p:pic>
        <p:nvPicPr>
          <p:cNvPr id="10" name="Picture 9" descr="C:\Users\annolan\AppData\Local\Microsoft\Windows\Temporary Internet Files\Content.Word\New Picture.pn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356992"/>
            <a:ext cx="112878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buClr>
                <a:schemeClr val="bg1">
                  <a:lumMod val="50000"/>
                </a:schemeClr>
              </a:buClr>
              <a:defRPr sz="2800">
                <a:solidFill>
                  <a:schemeClr val="tx1"/>
                </a:solidFill>
              </a:defRPr>
            </a:lvl2pPr>
            <a:lvl3pPr>
              <a:buClrTx/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fld id="{9E6363FF-6637-4AC1-AD67-153C2722945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66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fld id="{9E6363FF-6637-4AC1-AD67-153C2722945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941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fld id="{9E6363FF-6637-4AC1-AD67-153C2722945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fld id="{9E6363FF-6637-4AC1-AD67-153C2722945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8101013" y="115888"/>
            <a:ext cx="0" cy="1368425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 dirty="0">
              <a:latin typeface="Calibri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0050"/>
            <a:ext cx="75438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689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pic>
        <p:nvPicPr>
          <p:cNvPr id="6" name="Picture 5" descr="ESRI_NewJPG.jpg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73437" y="259677"/>
            <a:ext cx="783621" cy="11160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fld id="{9E6363FF-6637-4AC1-AD67-153C2722945F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>
              <a:lumMod val="75000"/>
            </a:schemeClr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BBB5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Tx/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8500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normandc@tcd.ie" TargetMode="External"/><Relationship Id="rId2" Type="http://schemas.openxmlformats.org/officeDocument/2006/relationships/hyperlink" Target="mailto:annolan@tcd.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1520" y="466724"/>
            <a:ext cx="7128792" cy="2602236"/>
          </a:xfrm>
        </p:spPr>
        <p:txBody>
          <a:bodyPr/>
          <a:lstStyle/>
          <a:p>
            <a:r>
              <a:rPr lang="en-IE" sz="3400" dirty="0" smtClean="0"/>
              <a:t>The Impact of the Economic Crisis on Health and the Health System in Ireland</a:t>
            </a:r>
            <a:endParaRPr lang="en-IE" sz="3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15616" y="3371056"/>
            <a:ext cx="6264673" cy="1714128"/>
          </a:xfrm>
        </p:spPr>
        <p:txBody>
          <a:bodyPr/>
          <a:lstStyle/>
          <a:p>
            <a:r>
              <a:rPr lang="en-IE" sz="3200" dirty="0" smtClean="0"/>
              <a:t>Anne Nolan (TCD, ESRI)</a:t>
            </a:r>
          </a:p>
          <a:p>
            <a:r>
              <a:rPr lang="en-IE" sz="3200" dirty="0" smtClean="0"/>
              <a:t>Charles Normand (TCD)</a:t>
            </a:r>
          </a:p>
          <a:p>
            <a:endParaRPr lang="en-IE" dirty="0" smtClean="0"/>
          </a:p>
          <a:p>
            <a:r>
              <a:rPr lang="en-IE" sz="2800" dirty="0" smtClean="0"/>
              <a:t>Irish Economic Policy Conference</a:t>
            </a:r>
          </a:p>
          <a:p>
            <a:r>
              <a:rPr lang="en-IE" sz="2800" dirty="0" smtClean="0"/>
              <a:t>Dublin, 31</a:t>
            </a:r>
            <a:r>
              <a:rPr lang="en-IE" sz="2800" baseline="30000" dirty="0" smtClean="0"/>
              <a:t>st</a:t>
            </a:r>
            <a:r>
              <a:rPr lang="en-IE" sz="2800" dirty="0" smtClean="0"/>
              <a:t> January 2014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Policy options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Continue with budget reductions</a:t>
            </a:r>
          </a:p>
          <a:p>
            <a:endParaRPr lang="en-IE" sz="1100" dirty="0" smtClean="0"/>
          </a:p>
          <a:p>
            <a:r>
              <a:rPr lang="en-IE" sz="2400" dirty="0" smtClean="0"/>
              <a:t>‘Earmark’ resources for health (within existing funds)</a:t>
            </a:r>
          </a:p>
          <a:p>
            <a:endParaRPr lang="en-IE" sz="1100" dirty="0" smtClean="0"/>
          </a:p>
          <a:p>
            <a:r>
              <a:rPr lang="en-IE" sz="2400" dirty="0" smtClean="0"/>
              <a:t>Introduce a new source of statutory revenue, e.g., payroll tax</a:t>
            </a:r>
          </a:p>
          <a:p>
            <a:pPr lvl="1"/>
            <a:r>
              <a:rPr lang="en-IE" sz="2000" dirty="0" smtClean="0"/>
              <a:t>But, off-setting reductions in general taxation</a:t>
            </a:r>
          </a:p>
          <a:p>
            <a:pPr lvl="1"/>
            <a:r>
              <a:rPr lang="en-IE" sz="2000" dirty="0" smtClean="0"/>
              <a:t>Adequacy and stability (pro-cyclical fluctuations)</a:t>
            </a:r>
          </a:p>
          <a:p>
            <a:endParaRPr lang="en-IE" sz="1100" dirty="0" smtClean="0"/>
          </a:p>
          <a:p>
            <a:r>
              <a:rPr lang="en-IE" sz="2400" dirty="0" smtClean="0"/>
              <a:t>Introduce a new source of statutory revenue, e.g., tax on sugar-sweetened drinks (SSD)</a:t>
            </a:r>
          </a:p>
          <a:p>
            <a:pPr lvl="1"/>
            <a:r>
              <a:rPr lang="en-IE" sz="2000" dirty="0" smtClean="0"/>
              <a:t>Primary objective is behavioural change</a:t>
            </a:r>
          </a:p>
          <a:p>
            <a:pPr lvl="1"/>
            <a:r>
              <a:rPr lang="en-IE" sz="2000" dirty="0" smtClean="0"/>
              <a:t>HIA report on SSD tax published in May 2013</a:t>
            </a:r>
          </a:p>
          <a:p>
            <a:pPr lvl="1"/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10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	Health cover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Three aspects of public health cover:</a:t>
            </a:r>
          </a:p>
          <a:p>
            <a:pPr lvl="1"/>
            <a:r>
              <a:rPr lang="en-IE" sz="2000" dirty="0" smtClean="0"/>
              <a:t>Breadth: </a:t>
            </a:r>
            <a:r>
              <a:rPr lang="en-IE" sz="2000" u="sng" dirty="0" smtClean="0"/>
              <a:t>who</a:t>
            </a:r>
            <a:r>
              <a:rPr lang="en-IE" sz="2000" dirty="0" smtClean="0"/>
              <a:t> is covered?</a:t>
            </a:r>
          </a:p>
          <a:p>
            <a:pPr lvl="1"/>
            <a:r>
              <a:rPr lang="en-IE" sz="2000" dirty="0" smtClean="0"/>
              <a:t>Scope: </a:t>
            </a:r>
            <a:r>
              <a:rPr lang="en-IE" sz="2000" u="sng" dirty="0" smtClean="0"/>
              <a:t>what</a:t>
            </a:r>
            <a:r>
              <a:rPr lang="en-IE" sz="2000" dirty="0" smtClean="0"/>
              <a:t> is covered?</a:t>
            </a:r>
          </a:p>
          <a:p>
            <a:pPr lvl="1"/>
            <a:r>
              <a:rPr lang="en-IE" sz="2000" dirty="0" smtClean="0"/>
              <a:t>Depth: </a:t>
            </a:r>
            <a:r>
              <a:rPr lang="en-IE" sz="2000" u="sng" dirty="0" smtClean="0"/>
              <a:t>how much </a:t>
            </a:r>
            <a:r>
              <a:rPr lang="en-IE" sz="2000" dirty="0" smtClean="0"/>
              <a:t>is covered? Are there user fees?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Principles, i.e., role of coverage in:</a:t>
            </a:r>
          </a:p>
          <a:p>
            <a:pPr lvl="1"/>
            <a:r>
              <a:rPr lang="en-IE" sz="2000" dirty="0" smtClean="0"/>
              <a:t>Alleviating/exacerbating fiscal pressure</a:t>
            </a:r>
          </a:p>
          <a:p>
            <a:pPr lvl="1"/>
            <a:r>
              <a:rPr lang="en-IE" sz="2000" dirty="0" smtClean="0"/>
              <a:t>Strengthening health system performance</a:t>
            </a:r>
          </a:p>
          <a:p>
            <a:pPr lvl="1"/>
            <a:r>
              <a:rPr lang="en-IE" sz="2000" dirty="0" smtClean="0"/>
              <a:t>Enhancing efficiency in allocation and use of statutory resources</a:t>
            </a: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11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situation in Ireland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Complex system of public healthcare entitlements</a:t>
            </a:r>
          </a:p>
          <a:p>
            <a:pPr lvl="1"/>
            <a:r>
              <a:rPr lang="en-IE" sz="2000" dirty="0" smtClean="0"/>
              <a:t>Category I (full medical card)</a:t>
            </a:r>
          </a:p>
          <a:p>
            <a:pPr lvl="1"/>
            <a:r>
              <a:rPr lang="en-IE" sz="2000" dirty="0" smtClean="0"/>
              <a:t>Category II</a:t>
            </a:r>
          </a:p>
          <a:p>
            <a:pPr lvl="1"/>
            <a:endParaRPr lang="en-IE" sz="2000" dirty="0" smtClean="0"/>
          </a:p>
          <a:p>
            <a:pPr lvl="1"/>
            <a:r>
              <a:rPr lang="en-IE" sz="2000" dirty="0" smtClean="0"/>
              <a:t>Also GP visit card (since 2005)</a:t>
            </a:r>
          </a:p>
          <a:p>
            <a:pPr lvl="1"/>
            <a:r>
              <a:rPr lang="en-IE" sz="2000" dirty="0" smtClean="0"/>
              <a:t>Other entitlements: LTI, HTD, </a:t>
            </a:r>
            <a:r>
              <a:rPr lang="en-IE" sz="2000" i="1" dirty="0" smtClean="0"/>
              <a:t>etc</a:t>
            </a:r>
            <a:r>
              <a:rPr lang="en-IE" sz="2000" dirty="0" smtClean="0"/>
              <a:t>.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Role of private health insurance (PHI)</a:t>
            </a:r>
          </a:p>
          <a:p>
            <a:pPr lvl="1"/>
            <a:r>
              <a:rPr lang="en-IE" sz="2000" dirty="0" smtClean="0"/>
              <a:t>Recent declines in cover</a:t>
            </a:r>
          </a:p>
          <a:p>
            <a:endParaRPr lang="en-IE" sz="2800" dirty="0" smtClean="0"/>
          </a:p>
          <a:p>
            <a:endParaRPr lang="en-I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12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43800" cy="868363"/>
          </a:xfrm>
        </p:spPr>
        <p:txBody>
          <a:bodyPr/>
          <a:lstStyle/>
          <a:p>
            <a:r>
              <a:rPr lang="en-IE" dirty="0" smtClean="0"/>
              <a:t>Population cover (%)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733996"/>
              </p:ext>
            </p:extLst>
          </p:nvPr>
        </p:nvGraphicFramePr>
        <p:xfrm>
          <a:off x="467544" y="1268760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13</a:t>
            </a:fld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395536" y="6165304"/>
            <a:ext cx="27491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Thomson </a:t>
            </a:r>
            <a:r>
              <a:rPr lang="en-IE" sz="1200" i="1" dirty="0" smtClean="0">
                <a:latin typeface="Calibri" pitchFamily="34" charset="0"/>
              </a:rPr>
              <a:t>et al</a:t>
            </a:r>
            <a:r>
              <a:rPr lang="en-IE" sz="1200" dirty="0" smtClean="0">
                <a:latin typeface="Calibri" pitchFamily="34" charset="0"/>
              </a:rPr>
              <a:t>. (2012), Figure 4.2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Changes to statutory coverage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Breadth</a:t>
            </a:r>
          </a:p>
          <a:p>
            <a:pPr lvl="1"/>
            <a:r>
              <a:rPr lang="en-IE" sz="2000" dirty="0" smtClean="0"/>
              <a:t>e.g., re-introduction of means test for over 70s in 2009, proposed extension of GP visit cards to all those 5 and under</a:t>
            </a:r>
          </a:p>
          <a:p>
            <a:pPr lvl="1">
              <a:buNone/>
            </a:pPr>
            <a:r>
              <a:rPr lang="en-IE" sz="2400" dirty="0" smtClean="0"/>
              <a:t>	</a:t>
            </a:r>
          </a:p>
          <a:p>
            <a:r>
              <a:rPr lang="en-IE" sz="2400" dirty="0" smtClean="0"/>
              <a:t>Scope</a:t>
            </a:r>
          </a:p>
          <a:p>
            <a:pPr lvl="1"/>
            <a:r>
              <a:rPr lang="en-IE" sz="2000" dirty="0" smtClean="0"/>
              <a:t>Reductions in dental, optical and aural entitlements</a:t>
            </a:r>
          </a:p>
          <a:p>
            <a:endParaRPr lang="en-IE" sz="2400" dirty="0" smtClean="0"/>
          </a:p>
          <a:p>
            <a:r>
              <a:rPr lang="en-IE" sz="2400" dirty="0" smtClean="0"/>
              <a:t>Depth</a:t>
            </a:r>
          </a:p>
          <a:p>
            <a:pPr lvl="1"/>
            <a:r>
              <a:rPr lang="en-IE" sz="2000" dirty="0" smtClean="0"/>
              <a:t>Increases in user fees (e.g., public hospital charges; prescription deductible for Category II)</a:t>
            </a:r>
          </a:p>
          <a:p>
            <a:pPr lvl="1"/>
            <a:r>
              <a:rPr lang="en-IE" sz="2000" dirty="0" smtClean="0"/>
              <a:t>Introduction of new user fees (e.g., prescription fee-per-item for Category I)</a:t>
            </a:r>
          </a:p>
          <a:p>
            <a:endParaRPr lang="en-IE" sz="2800" dirty="0" smtClean="0"/>
          </a:p>
          <a:p>
            <a:endParaRPr lang="en-I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14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Policy options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Breadth</a:t>
            </a:r>
          </a:p>
          <a:p>
            <a:pPr lvl="1"/>
            <a:r>
              <a:rPr lang="en-IE" sz="2000" dirty="0" smtClean="0"/>
              <a:t>International trend is towards increasing coverage</a:t>
            </a:r>
          </a:p>
          <a:p>
            <a:pPr lvl="1"/>
            <a:r>
              <a:rPr lang="en-IE" sz="2000" dirty="0" smtClean="0"/>
              <a:t>Removing coverage increases role for PHI (fiscal pressure via tax relief)</a:t>
            </a:r>
          </a:p>
          <a:p>
            <a:endParaRPr lang="en-IE" sz="1050" dirty="0" smtClean="0"/>
          </a:p>
          <a:p>
            <a:r>
              <a:rPr lang="en-IE" sz="2400" dirty="0" smtClean="0"/>
              <a:t>Scope</a:t>
            </a:r>
          </a:p>
          <a:p>
            <a:pPr lvl="1"/>
            <a:r>
              <a:rPr lang="en-IE" sz="2000" dirty="0" smtClean="0"/>
              <a:t>Role of HTA</a:t>
            </a:r>
          </a:p>
          <a:p>
            <a:pPr lvl="1"/>
            <a:r>
              <a:rPr lang="en-IE" sz="2000" dirty="0" smtClean="0"/>
              <a:t>Streamlining the benefit package is often technically and politically difficult to achieve</a:t>
            </a:r>
          </a:p>
          <a:p>
            <a:endParaRPr lang="en-IE" sz="1050" dirty="0" smtClean="0"/>
          </a:p>
          <a:p>
            <a:r>
              <a:rPr lang="en-IE" sz="2400" dirty="0" smtClean="0"/>
              <a:t>Depth</a:t>
            </a:r>
          </a:p>
          <a:p>
            <a:pPr lvl="1"/>
            <a:r>
              <a:rPr lang="en-IE" sz="2000" dirty="0" smtClean="0"/>
              <a:t>Usual arguments for user fees do not hold in health care</a:t>
            </a:r>
          </a:p>
          <a:p>
            <a:pPr lvl="1"/>
            <a:r>
              <a:rPr lang="en-IE" sz="2000" dirty="0" smtClean="0"/>
              <a:t>May conflict with Programme for Government objectives</a:t>
            </a: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15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3	Health system efficiency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Concerned with purchasing arrangements</a:t>
            </a:r>
          </a:p>
          <a:p>
            <a:pPr lvl="1"/>
            <a:r>
              <a:rPr lang="en-IE" sz="2000" dirty="0" smtClean="0"/>
              <a:t>What to purchase?</a:t>
            </a:r>
          </a:p>
          <a:p>
            <a:pPr lvl="1"/>
            <a:r>
              <a:rPr lang="en-IE" sz="2000" dirty="0" smtClean="0"/>
              <a:t>Who should purchase?</a:t>
            </a:r>
          </a:p>
          <a:p>
            <a:pPr lvl="1"/>
            <a:r>
              <a:rPr lang="en-IE" sz="2000" dirty="0" smtClean="0"/>
              <a:t>From whom?</a:t>
            </a:r>
          </a:p>
          <a:p>
            <a:pPr lvl="1"/>
            <a:r>
              <a:rPr lang="en-IE" sz="2000" dirty="0" smtClean="0"/>
              <a:t>At what price?</a:t>
            </a:r>
          </a:p>
          <a:p>
            <a:pPr lvl="1"/>
            <a:r>
              <a:rPr lang="en-IE" sz="2000" dirty="0" smtClean="0"/>
              <a:t>Under what conditions?</a:t>
            </a:r>
          </a:p>
          <a:p>
            <a:endParaRPr lang="en-IE" sz="1200" dirty="0" smtClean="0"/>
          </a:p>
          <a:p>
            <a:r>
              <a:rPr lang="en-IE" sz="2400" dirty="0" smtClean="0"/>
              <a:t>Principles:</a:t>
            </a:r>
          </a:p>
          <a:p>
            <a:pPr lvl="1"/>
            <a:r>
              <a:rPr lang="en-IE" sz="2000" dirty="0" smtClean="0"/>
              <a:t>Matching resources to need</a:t>
            </a:r>
          </a:p>
          <a:p>
            <a:pPr lvl="1"/>
            <a:r>
              <a:rPr lang="en-IE" sz="2000" dirty="0" smtClean="0"/>
              <a:t>Reducing waste</a:t>
            </a:r>
          </a:p>
          <a:p>
            <a:pPr lvl="1"/>
            <a:r>
              <a:rPr lang="en-IE" sz="2000" dirty="0" smtClean="0"/>
              <a:t>Ensuring quality</a:t>
            </a:r>
          </a:p>
          <a:p>
            <a:pPr lvl="1"/>
            <a:r>
              <a:rPr lang="en-IE" sz="2000" dirty="0" smtClean="0"/>
              <a:t>Setting priorities</a:t>
            </a:r>
          </a:p>
          <a:p>
            <a:endParaRPr lang="en-I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16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situation in Ireland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Purchasing largely co-ordinated by HSE</a:t>
            </a:r>
          </a:p>
          <a:p>
            <a:pPr lvl="1"/>
            <a:r>
              <a:rPr lang="en-IE" sz="2000" dirty="0" smtClean="0"/>
              <a:t>Sometimes also plays a provider role</a:t>
            </a:r>
          </a:p>
          <a:p>
            <a:endParaRPr lang="en-IE" sz="2400" dirty="0" smtClean="0"/>
          </a:p>
          <a:p>
            <a:r>
              <a:rPr lang="en-IE" sz="2400" dirty="0" smtClean="0"/>
              <a:t>Paying for primary care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Paying for acute hospital care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Reforming delivery structures</a:t>
            </a:r>
          </a:p>
          <a:p>
            <a:pPr lvl="1"/>
            <a:r>
              <a:rPr lang="en-IE" sz="2000" dirty="0" smtClean="0"/>
              <a:t>Primary care teams</a:t>
            </a:r>
          </a:p>
          <a:p>
            <a:pPr lvl="1"/>
            <a:r>
              <a:rPr lang="en-IE" sz="2000" dirty="0" smtClean="0"/>
              <a:t>Hospital trusts/groups</a:t>
            </a:r>
          </a:p>
          <a:p>
            <a:pPr lvl="1"/>
            <a:r>
              <a:rPr lang="en-IE" sz="2000" dirty="0" smtClean="0"/>
              <a:t>Working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17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Policy options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323"/>
            <a:ext cx="8229600" cy="4918963"/>
          </a:xfrm>
        </p:spPr>
        <p:txBody>
          <a:bodyPr/>
          <a:lstStyle/>
          <a:p>
            <a:r>
              <a:rPr lang="en-IE" sz="2400" dirty="0" smtClean="0"/>
              <a:t>Payment of providers</a:t>
            </a:r>
          </a:p>
          <a:p>
            <a:pPr lvl="1"/>
            <a:r>
              <a:rPr lang="en-IE" sz="2000" dirty="0" smtClean="0"/>
              <a:t>GPs: increasing capitation component</a:t>
            </a:r>
          </a:p>
          <a:p>
            <a:pPr lvl="1"/>
            <a:r>
              <a:rPr lang="en-IE" sz="2000" dirty="0" smtClean="0"/>
              <a:t>Acute hospitals: increased use of DRGs, MFTP </a:t>
            </a:r>
          </a:p>
          <a:p>
            <a:pPr lvl="1"/>
            <a:r>
              <a:rPr lang="en-IE" sz="2000" dirty="0" smtClean="0"/>
              <a:t>Specialists: salary levels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Reform of delivery structures</a:t>
            </a:r>
          </a:p>
          <a:p>
            <a:pPr lvl="1"/>
            <a:r>
              <a:rPr lang="en-IE" sz="2000" dirty="0" smtClean="0"/>
              <a:t>Primary care teams</a:t>
            </a:r>
          </a:p>
          <a:p>
            <a:pPr lvl="1"/>
            <a:r>
              <a:rPr lang="en-IE" sz="2000" dirty="0" smtClean="0"/>
              <a:t>Integration across primary, community and acute sectors</a:t>
            </a:r>
          </a:p>
          <a:p>
            <a:pPr lvl="1"/>
            <a:r>
              <a:rPr lang="en-IE" sz="2000" dirty="0" smtClean="0"/>
              <a:t>Hospital autonomy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Input prices</a:t>
            </a:r>
          </a:p>
          <a:p>
            <a:pPr lvl="1"/>
            <a:r>
              <a:rPr lang="en-IE" sz="2000" dirty="0" smtClean="0"/>
              <a:t>In particular, pharmaceuticals</a:t>
            </a:r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18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Impact of economic crisis on health?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Caveats</a:t>
            </a:r>
          </a:p>
          <a:p>
            <a:pPr lvl="1"/>
            <a:r>
              <a:rPr lang="en-IE" sz="2000" dirty="0" smtClean="0"/>
              <a:t>Availability of timely data</a:t>
            </a:r>
          </a:p>
          <a:p>
            <a:pPr lvl="1"/>
            <a:r>
              <a:rPr lang="en-IE" sz="2000" dirty="0" smtClean="0"/>
              <a:t>Time lags in effects</a:t>
            </a:r>
          </a:p>
          <a:p>
            <a:pPr lvl="1"/>
            <a:r>
              <a:rPr lang="en-IE" sz="2000" dirty="0" smtClean="0"/>
              <a:t>Establishing causality (crisis, response to crisis, something else?)</a:t>
            </a:r>
          </a:p>
          <a:p>
            <a:pPr lvl="1"/>
            <a:endParaRPr lang="en-IE" sz="2000" dirty="0" smtClean="0"/>
          </a:p>
          <a:p>
            <a:r>
              <a:rPr lang="en-IE" sz="2400" dirty="0" smtClean="0"/>
              <a:t>Large international literature on the impact of the macroeconomic cycle on population heath</a:t>
            </a:r>
          </a:p>
          <a:p>
            <a:pPr lvl="1"/>
            <a:r>
              <a:rPr lang="en-IE" sz="2000" dirty="0" smtClean="0"/>
              <a:t>In general, mortality found to be </a:t>
            </a:r>
            <a:r>
              <a:rPr lang="en-IE" sz="2000" dirty="0" err="1" smtClean="0"/>
              <a:t>procyclical</a:t>
            </a:r>
            <a:r>
              <a:rPr lang="en-IE" sz="2000" dirty="0" smtClean="0"/>
              <a:t> (with exception of suicide)</a:t>
            </a:r>
          </a:p>
          <a:p>
            <a:pPr lvl="1"/>
            <a:r>
              <a:rPr lang="en-IE" sz="2000" dirty="0" smtClean="0"/>
              <a:t>In general, poor physical health status found to be </a:t>
            </a:r>
            <a:r>
              <a:rPr lang="en-IE" sz="2000" dirty="0" err="1" smtClean="0"/>
              <a:t>procyclical</a:t>
            </a:r>
            <a:r>
              <a:rPr lang="en-IE" sz="2000" dirty="0" smtClean="0"/>
              <a:t>, while poor mental health status found to be countercyclical</a:t>
            </a:r>
          </a:p>
          <a:p>
            <a:pPr lvl="1"/>
            <a:r>
              <a:rPr lang="en-IE" sz="2000" dirty="0" smtClean="0"/>
              <a:t>In general, negative health behaviours found to be </a:t>
            </a:r>
            <a:r>
              <a:rPr lang="en-IE" sz="2000" dirty="0" err="1" smtClean="0"/>
              <a:t>procyclical</a:t>
            </a:r>
            <a:endParaRPr lang="en-IE" sz="2000" dirty="0" smtClean="0"/>
          </a:p>
          <a:p>
            <a:pPr lvl="1"/>
            <a:endParaRPr lang="en-IE" sz="1400" dirty="0" smtClean="0"/>
          </a:p>
          <a:p>
            <a:pPr lvl="1"/>
            <a:r>
              <a:rPr lang="en-IE" sz="2000" dirty="0" smtClean="0"/>
              <a:t>Complex relationships (income, unemployment, leisure-time, stress, access to health care, </a:t>
            </a:r>
            <a:r>
              <a:rPr lang="en-IE" sz="2000" i="1" dirty="0" smtClean="0"/>
              <a:t>etc</a:t>
            </a:r>
            <a:r>
              <a:rPr lang="en-IE" sz="2000" dirty="0" smtClean="0"/>
              <a:t>.)</a:t>
            </a:r>
            <a:endParaRPr lang="en-IE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543800" cy="868363"/>
          </a:xfrm>
        </p:spPr>
        <p:txBody>
          <a:bodyPr/>
          <a:lstStyle/>
          <a:p>
            <a:r>
              <a:rPr lang="en-IE" dirty="0" smtClean="0"/>
              <a:t>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Substantial health system pressures in Ireland</a:t>
            </a:r>
          </a:p>
          <a:p>
            <a:endParaRPr lang="en-IE" sz="1800" dirty="0" smtClean="0"/>
          </a:p>
          <a:p>
            <a:r>
              <a:rPr lang="en-IE" sz="2400" dirty="0" smtClean="0"/>
              <a:t>Large, real declines in public expenditure</a:t>
            </a:r>
          </a:p>
          <a:p>
            <a:endParaRPr lang="en-IE" sz="1800" dirty="0" smtClean="0"/>
          </a:p>
          <a:p>
            <a:endParaRPr lang="en-IE" sz="2000" dirty="0" smtClean="0"/>
          </a:p>
          <a:p>
            <a:pPr lvl="1"/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2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8487" cy="673741"/>
          </a:xfrm>
        </p:spPr>
        <p:txBody>
          <a:bodyPr/>
          <a:lstStyle/>
          <a:p>
            <a:r>
              <a:rPr lang="en-IE" dirty="0" smtClean="0"/>
              <a:t>All- and cause-specific mortality</a:t>
            </a:r>
            <a:br>
              <a:rPr lang="en-IE" dirty="0" smtClean="0"/>
            </a:br>
            <a:r>
              <a:rPr lang="en-IE" dirty="0" smtClean="0"/>
              <a:t>2007-2010 (age standardised)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20</a:t>
            </a:fld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467544" y="6165304"/>
            <a:ext cx="3733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Note: </a:t>
            </a:r>
            <a:r>
              <a:rPr lang="en-IE" sz="1200" dirty="0" smtClean="0">
                <a:latin typeface="Calibri" pitchFamily="34" charset="0"/>
              </a:rPr>
              <a:t>Causes of death with rates below 10 are excluded</a:t>
            </a:r>
          </a:p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OECD</a:t>
            </a:r>
            <a:endParaRPr lang="en-IE" sz="1200" dirty="0">
              <a:latin typeface="Calibri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599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1851653"/>
                <a:gridCol w="1851653"/>
                <a:gridCol w="1851653"/>
              </a:tblGrid>
              <a:tr h="370840">
                <a:tc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2007</a:t>
                      </a:r>
                    </a:p>
                    <a:p>
                      <a:pPr algn="ctr"/>
                      <a:r>
                        <a:rPr lang="en-IE" sz="1600" dirty="0" smtClean="0"/>
                        <a:t>(per 100,000 pop)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2010</a:t>
                      </a:r>
                    </a:p>
                    <a:p>
                      <a:pPr algn="ctr"/>
                      <a:r>
                        <a:rPr lang="en-IE" sz="1600" dirty="0" smtClean="0"/>
                        <a:t>(per 100,000 pop)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change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Cancer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246.8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227.3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Endocrine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22.8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19.5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Mental &amp; behavioural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15.9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20.1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</a:t>
                      </a:r>
                      <a:endParaRPr lang="en-IE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Nervous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28.9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29.4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</a:t>
                      </a:r>
                      <a:endParaRPr lang="en-IE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Circulatory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322.6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272.0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Respiratory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110.1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95.6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Digestive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35.6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30.0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Genitourinary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22.3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19.6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External injury &amp; poisoning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43.8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38.6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All causes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877.6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775.4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>
                          <a:sym typeface="Wingdings"/>
                        </a:rPr>
                        <a:t></a:t>
                      </a:r>
                      <a:endParaRPr lang="en-IE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/>
              <a:t>Mortality from ‘external causes of death’</a:t>
            </a:r>
            <a:br>
              <a:rPr lang="en-IE" sz="3200" dirty="0" smtClean="0"/>
            </a:br>
            <a:r>
              <a:rPr lang="en-IE" sz="3200" dirty="0" smtClean="0"/>
              <a:t>2007-2010</a:t>
            </a:r>
            <a:endParaRPr lang="en-IE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83568" y="6309320"/>
            <a:ext cx="10298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OECD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Self-assessed health &amp;</a:t>
            </a:r>
            <a:br>
              <a:rPr lang="en-IE" dirty="0" smtClean="0"/>
            </a:br>
            <a:r>
              <a:rPr lang="en-IE" dirty="0" smtClean="0"/>
              <a:t>subjective well-being, 2007-2012</a:t>
            </a:r>
            <a:endParaRPr lang="en-IE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756"/>
                <a:gridCol w="3157422"/>
                <a:gridCol w="3157422"/>
              </a:tblGrid>
              <a:tr h="370840">
                <a:tc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% &gt;= ‘good’ self</a:t>
                      </a:r>
                      <a:r>
                        <a:rPr lang="en-IE" sz="1600" baseline="0" dirty="0" smtClean="0"/>
                        <a:t> assessed health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% ‘very’ satisfied with life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2007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84.2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33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2008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84.4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29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2009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83.4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29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2010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83.3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31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2011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83.4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29</a:t>
                      </a:r>
                      <a:endParaRPr lang="en-I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/>
                        <a:t>2012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n/a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25</a:t>
                      </a:r>
                      <a:endParaRPr lang="en-I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7544" y="4437112"/>
            <a:ext cx="2118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Sources</a:t>
            </a:r>
            <a:r>
              <a:rPr lang="en-IE" sz="1200" dirty="0" smtClean="0">
                <a:latin typeface="Calibri" pitchFamily="34" charset="0"/>
              </a:rPr>
              <a:t>: OECD; </a:t>
            </a:r>
            <a:r>
              <a:rPr lang="en-IE" sz="1200" dirty="0" err="1" smtClean="0">
                <a:latin typeface="Calibri" pitchFamily="34" charset="0"/>
              </a:rPr>
              <a:t>Eurobarometer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543800" cy="868363"/>
          </a:xfrm>
        </p:spPr>
        <p:txBody>
          <a:bodyPr/>
          <a:lstStyle/>
          <a:p>
            <a:r>
              <a:rPr lang="en-IE" dirty="0" smtClean="0"/>
              <a:t>Alcohol and tobacco consumption</a:t>
            </a:r>
            <a:br>
              <a:rPr lang="en-IE" dirty="0" smtClean="0"/>
            </a:br>
            <a:r>
              <a:rPr lang="en-IE" dirty="0" smtClean="0"/>
              <a:t>2000-2011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83568" y="6309320"/>
            <a:ext cx="10298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OECD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689553"/>
          </a:xfrm>
        </p:spPr>
        <p:txBody>
          <a:bodyPr/>
          <a:lstStyle/>
          <a:p>
            <a:r>
              <a:rPr lang="en-IE" sz="2600" dirty="0" smtClean="0"/>
              <a:t>Irish health system experiencing unprecedented cuts in expenditure</a:t>
            </a:r>
          </a:p>
          <a:p>
            <a:endParaRPr lang="en-IE" sz="1400" dirty="0" smtClean="0"/>
          </a:p>
          <a:p>
            <a:r>
              <a:rPr lang="en-IE" sz="2600" dirty="0" smtClean="0"/>
              <a:t>Backdrop of external and internal pressures</a:t>
            </a:r>
          </a:p>
          <a:p>
            <a:endParaRPr lang="en-IE" sz="1400" dirty="0" smtClean="0"/>
          </a:p>
          <a:p>
            <a:r>
              <a:rPr lang="en-IE" sz="2600" dirty="0" smtClean="0"/>
              <a:t>So far, cuts achieved by cutting staff numbers and pay; increased activity; increased user fees</a:t>
            </a:r>
          </a:p>
          <a:p>
            <a:endParaRPr lang="en-IE" sz="1400" dirty="0" smtClean="0"/>
          </a:p>
          <a:p>
            <a:r>
              <a:rPr lang="en-IE" sz="2600" dirty="0" smtClean="0"/>
              <a:t>Ongoing concerns over ability to absorb further cuts (in context of rising demand and Programme for Government commitments)</a:t>
            </a:r>
          </a:p>
          <a:p>
            <a:endParaRPr lang="en-IE" sz="1400" dirty="0" smtClean="0"/>
          </a:p>
          <a:p>
            <a:r>
              <a:rPr lang="en-IE" sz="2600" dirty="0" smtClean="0"/>
              <a:t>Difficult to ascertain impact on health at this stage</a:t>
            </a:r>
          </a:p>
          <a:p>
            <a:endParaRPr lang="en-IE" sz="2600" dirty="0" smtClean="0"/>
          </a:p>
          <a:p>
            <a:endParaRPr lang="en-IE" sz="2600" dirty="0" smtClean="0"/>
          </a:p>
          <a:p>
            <a:endParaRPr lang="en-IE" sz="2600" dirty="0" smtClean="0"/>
          </a:p>
          <a:p>
            <a:endParaRPr lang="en-IE" sz="1400" dirty="0" smtClean="0"/>
          </a:p>
          <a:p>
            <a:endParaRPr lang="en-IE" sz="2800" dirty="0" smtClean="0"/>
          </a:p>
          <a:p>
            <a:endParaRPr lang="en-IE" sz="280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24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Challenges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689553"/>
          </a:xfrm>
        </p:spPr>
        <p:txBody>
          <a:bodyPr/>
          <a:lstStyle/>
          <a:p>
            <a:r>
              <a:rPr lang="en-IE" sz="2600" dirty="0" smtClean="0"/>
              <a:t>Questions over feasibility of future cuts in required timeframe</a:t>
            </a:r>
          </a:p>
          <a:p>
            <a:endParaRPr lang="en-IE" sz="2000" dirty="0" smtClean="0"/>
          </a:p>
          <a:p>
            <a:r>
              <a:rPr lang="en-IE" sz="2600" dirty="0" smtClean="0"/>
              <a:t>Programme for Government commitments are welcome, but will require extra resources and strong governance</a:t>
            </a:r>
          </a:p>
          <a:p>
            <a:endParaRPr lang="en-IE" sz="2000" dirty="0" smtClean="0"/>
          </a:p>
          <a:p>
            <a:r>
              <a:rPr lang="en-IE" sz="2600" dirty="0" smtClean="0"/>
              <a:t>Recognise the difficulty of improving efficiency in times of structural/organisational change</a:t>
            </a:r>
          </a:p>
          <a:p>
            <a:endParaRPr lang="en-IE" sz="2000" dirty="0" smtClean="0"/>
          </a:p>
          <a:p>
            <a:r>
              <a:rPr lang="en-IE" sz="2600" dirty="0" smtClean="0"/>
              <a:t>Important to maintain a focus on policy goals</a:t>
            </a:r>
          </a:p>
          <a:p>
            <a:endParaRPr lang="en-IE" sz="2800" dirty="0" smtClean="0"/>
          </a:p>
          <a:p>
            <a:endParaRPr lang="en-IE" sz="280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25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Contact	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Dr Anne Nolan</a:t>
            </a:r>
          </a:p>
          <a:p>
            <a:pPr lvl="1">
              <a:buNone/>
            </a:pPr>
            <a:r>
              <a:rPr lang="en-IE" sz="2000" dirty="0" smtClean="0"/>
              <a:t>Research Director, TILDA</a:t>
            </a:r>
          </a:p>
          <a:p>
            <a:pPr lvl="1">
              <a:buNone/>
            </a:pPr>
            <a:r>
              <a:rPr lang="en-IE" sz="2000" dirty="0" smtClean="0">
                <a:hlinkClick r:id="rId2"/>
              </a:rPr>
              <a:t>annolan@tcd.ie</a:t>
            </a:r>
            <a:r>
              <a:rPr lang="en-IE" sz="2000" dirty="0" smtClean="0"/>
              <a:t> </a:t>
            </a:r>
          </a:p>
          <a:p>
            <a:pPr lvl="1">
              <a:buNone/>
            </a:pPr>
            <a:endParaRPr lang="en-IE" sz="2000" dirty="0" smtClean="0"/>
          </a:p>
          <a:p>
            <a:r>
              <a:rPr lang="en-IE" sz="2400" dirty="0" smtClean="0"/>
              <a:t>Professor Charles Normand</a:t>
            </a:r>
          </a:p>
          <a:p>
            <a:pPr>
              <a:buNone/>
            </a:pPr>
            <a:r>
              <a:rPr lang="en-IE" sz="2400" dirty="0" smtClean="0"/>
              <a:t>	</a:t>
            </a:r>
            <a:r>
              <a:rPr lang="en-IE" sz="2000" dirty="0" smtClean="0"/>
              <a:t>Edward Kennedy Professor of Health Policy and Management, TCD</a:t>
            </a:r>
          </a:p>
          <a:p>
            <a:pPr>
              <a:buNone/>
            </a:pPr>
            <a:r>
              <a:rPr lang="en-IE" sz="2000" dirty="0" smtClean="0"/>
              <a:t>	</a:t>
            </a:r>
            <a:r>
              <a:rPr lang="en-IE" sz="2000" dirty="0" smtClean="0">
                <a:hlinkClick r:id="rId3"/>
              </a:rPr>
              <a:t>normandc@tcd.ie</a:t>
            </a:r>
            <a:r>
              <a:rPr lang="en-IE" sz="2000" dirty="0" smtClean="0"/>
              <a:t> </a:t>
            </a:r>
            <a:endParaRPr lang="en-I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Total public health expenditure</a:t>
            </a:r>
            <a:br>
              <a:rPr lang="en-IE" dirty="0" smtClean="0"/>
            </a:br>
            <a:r>
              <a:rPr lang="en-IE" dirty="0" smtClean="0"/>
              <a:t>2000-2013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6381328"/>
            <a:ext cx="39560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Sources</a:t>
            </a:r>
            <a:r>
              <a:rPr lang="en-IE" sz="1200" dirty="0" smtClean="0">
                <a:latin typeface="Calibri" pitchFamily="34" charset="0"/>
              </a:rPr>
              <a:t>: Department of Public Expenditure and Reform; CSO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43800" cy="868363"/>
          </a:xfrm>
        </p:spPr>
        <p:txBody>
          <a:bodyPr/>
          <a:lstStyle/>
          <a:p>
            <a:r>
              <a:rPr lang="en-IE" dirty="0" smtClean="0"/>
              <a:t>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89553"/>
          </a:xfrm>
        </p:spPr>
        <p:txBody>
          <a:bodyPr/>
          <a:lstStyle/>
          <a:p>
            <a:r>
              <a:rPr lang="en-IE" sz="2400" dirty="0" smtClean="0"/>
              <a:t>Substantial health system pressures in Ireland</a:t>
            </a:r>
          </a:p>
          <a:p>
            <a:endParaRPr lang="en-IE" sz="2400" dirty="0" smtClean="0"/>
          </a:p>
          <a:p>
            <a:r>
              <a:rPr lang="en-IE" sz="2400" dirty="0" smtClean="0"/>
              <a:t>Large, real declines in public expenditure</a:t>
            </a:r>
          </a:p>
          <a:p>
            <a:endParaRPr lang="en-IE" sz="2400" dirty="0" smtClean="0"/>
          </a:p>
          <a:p>
            <a:r>
              <a:rPr lang="en-IE" sz="2400" dirty="0" smtClean="0"/>
              <a:t>External pressures:</a:t>
            </a:r>
          </a:p>
          <a:p>
            <a:pPr lvl="1"/>
            <a:r>
              <a:rPr lang="en-IE" sz="2000" dirty="0" smtClean="0"/>
              <a:t>Demographic change (population growth; fertility)</a:t>
            </a:r>
          </a:p>
          <a:p>
            <a:pPr lvl="1"/>
            <a:endParaRPr lang="en-IE" sz="1600" dirty="0" smtClean="0"/>
          </a:p>
          <a:p>
            <a:r>
              <a:rPr lang="en-IE" sz="2400" dirty="0" smtClean="0"/>
              <a:t>Internal pressures:</a:t>
            </a:r>
          </a:p>
          <a:p>
            <a:pPr lvl="1"/>
            <a:r>
              <a:rPr lang="en-IE" sz="2000" dirty="0" smtClean="0"/>
              <a:t>Limited capacity in some sectors</a:t>
            </a:r>
          </a:p>
          <a:p>
            <a:pPr lvl="1"/>
            <a:r>
              <a:rPr lang="en-IE" sz="2000" dirty="0" smtClean="0"/>
              <a:t>Weak primary and community care</a:t>
            </a:r>
          </a:p>
          <a:p>
            <a:pPr lvl="1"/>
            <a:r>
              <a:rPr lang="en-IE" sz="2000" dirty="0" smtClean="0"/>
              <a:t>Demand-led schemes</a:t>
            </a:r>
          </a:p>
          <a:p>
            <a:pPr lvl="1"/>
            <a:r>
              <a:rPr lang="en-IE" sz="2000" dirty="0" smtClean="0"/>
              <a:t>High costs (salaries; pharmaceuticals)</a:t>
            </a:r>
          </a:p>
          <a:p>
            <a:pPr lvl="1"/>
            <a:r>
              <a:rPr lang="en-IE" sz="2000" dirty="0" smtClean="0"/>
              <a:t>Programme for Government commitments</a:t>
            </a:r>
          </a:p>
          <a:p>
            <a:pPr lvl="1"/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4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Approach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Review responses and policy levers in three key areas:</a:t>
            </a:r>
          </a:p>
          <a:p>
            <a:pPr lvl="1"/>
            <a:r>
              <a:rPr lang="en-IE" sz="2000" dirty="0" smtClean="0"/>
              <a:t>Level and mix of statutory resources for health</a:t>
            </a:r>
          </a:p>
          <a:p>
            <a:pPr lvl="1"/>
            <a:r>
              <a:rPr lang="en-IE" sz="2000" dirty="0" smtClean="0"/>
              <a:t>Health cover</a:t>
            </a:r>
          </a:p>
          <a:p>
            <a:pPr lvl="1"/>
            <a:r>
              <a:rPr lang="en-IE" sz="2000" dirty="0" smtClean="0"/>
              <a:t>Health service efficiency</a:t>
            </a:r>
          </a:p>
          <a:p>
            <a:pPr lvl="1"/>
            <a:endParaRPr lang="en-IE" sz="2400" dirty="0" smtClean="0"/>
          </a:p>
          <a:p>
            <a:r>
              <a:rPr lang="en-IE" sz="2400" dirty="0" smtClean="0"/>
              <a:t>Examine impact of crisis, and health system responses, on population health</a:t>
            </a:r>
          </a:p>
          <a:p>
            <a:pPr lvl="1"/>
            <a:r>
              <a:rPr lang="en-IE" sz="2000" dirty="0" smtClean="0"/>
              <a:t>Mortality</a:t>
            </a:r>
          </a:p>
          <a:p>
            <a:pPr lvl="1"/>
            <a:r>
              <a:rPr lang="en-IE" sz="2000" dirty="0" smtClean="0"/>
              <a:t>Self-assessed health </a:t>
            </a:r>
          </a:p>
          <a:p>
            <a:pPr lvl="1"/>
            <a:r>
              <a:rPr lang="en-IE" sz="2000" dirty="0" smtClean="0"/>
              <a:t>Health behaviours</a:t>
            </a:r>
          </a:p>
          <a:p>
            <a:pPr lvl="1"/>
            <a:endParaRPr lang="en-IE" sz="2000" dirty="0" smtClean="0"/>
          </a:p>
          <a:p>
            <a:r>
              <a:rPr lang="en-IE" sz="2400" dirty="0" smtClean="0"/>
              <a:t>Conclusions</a:t>
            </a:r>
          </a:p>
          <a:p>
            <a:pPr lvl="1"/>
            <a:endParaRPr lang="en-IE" sz="2000" dirty="0" smtClean="0"/>
          </a:p>
          <a:p>
            <a:pPr lvl="1"/>
            <a:endParaRPr lang="en-IE" sz="2400" dirty="0" smtClean="0"/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5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67775" cy="673741"/>
          </a:xfrm>
        </p:spPr>
        <p:txBody>
          <a:bodyPr/>
          <a:lstStyle/>
          <a:p>
            <a:r>
              <a:rPr lang="en-IE" dirty="0" smtClean="0"/>
              <a:t>1	Level and mix of statutory resources </a:t>
            </a:r>
            <a:br>
              <a:rPr lang="en-IE" dirty="0" smtClean="0"/>
            </a:br>
            <a:r>
              <a:rPr lang="en-IE" dirty="0" smtClean="0"/>
              <a:t>	for health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18963"/>
          </a:xfrm>
        </p:spPr>
        <p:txBody>
          <a:bodyPr/>
          <a:lstStyle/>
          <a:p>
            <a:r>
              <a:rPr lang="en-IE" sz="2400" dirty="0" smtClean="0"/>
              <a:t>Statutory resources, i.e., payments that are pre-paid and mandatory</a:t>
            </a:r>
          </a:p>
          <a:p>
            <a:pPr lvl="1"/>
            <a:r>
              <a:rPr lang="en-IE" sz="2000" dirty="0" smtClean="0"/>
              <a:t>General taxation (direct/indirect)</a:t>
            </a:r>
          </a:p>
          <a:p>
            <a:pPr lvl="1"/>
            <a:r>
              <a:rPr lang="en-IE" sz="2000" dirty="0" smtClean="0"/>
              <a:t>Payroll taxes/social health insurance</a:t>
            </a:r>
          </a:p>
          <a:p>
            <a:pPr lvl="1"/>
            <a:r>
              <a:rPr lang="en-IE" sz="2000" dirty="0" smtClean="0"/>
              <a:t>Mandatory health insurance (e.g., Netherlands)</a:t>
            </a:r>
          </a:p>
          <a:p>
            <a:pPr lvl="1"/>
            <a:endParaRPr lang="en-IE" sz="1050" dirty="0" smtClean="0"/>
          </a:p>
          <a:p>
            <a:pPr lvl="1"/>
            <a:endParaRPr lang="en-IE" sz="1050" dirty="0" smtClean="0"/>
          </a:p>
          <a:p>
            <a:r>
              <a:rPr lang="en-IE" sz="2400" dirty="0" smtClean="0"/>
              <a:t>Principles:</a:t>
            </a:r>
          </a:p>
          <a:p>
            <a:pPr lvl="1"/>
            <a:r>
              <a:rPr lang="en-IE" sz="2000" dirty="0" smtClean="0"/>
              <a:t>Adequate level</a:t>
            </a:r>
          </a:p>
          <a:p>
            <a:pPr lvl="1"/>
            <a:r>
              <a:rPr lang="en-IE" sz="2000" dirty="0" smtClean="0"/>
              <a:t>Stability and predictability</a:t>
            </a:r>
          </a:p>
          <a:p>
            <a:pPr lvl="1"/>
            <a:r>
              <a:rPr lang="en-IE" sz="2000" dirty="0" smtClean="0"/>
              <a:t>Fairness/equity</a:t>
            </a:r>
          </a:p>
          <a:p>
            <a:pPr lvl="1"/>
            <a:r>
              <a:rPr lang="en-IE" sz="2000" dirty="0" smtClean="0"/>
              <a:t>Transparency</a:t>
            </a:r>
          </a:p>
          <a:p>
            <a:pPr lvl="1"/>
            <a:r>
              <a:rPr lang="en-IE" sz="2000" dirty="0" smtClean="0"/>
              <a:t>Other (e.g., impact on labour costs)</a:t>
            </a:r>
          </a:p>
          <a:p>
            <a:pPr lvl="1"/>
            <a:endParaRPr lang="en-IE" sz="2000" dirty="0" smtClean="0"/>
          </a:p>
          <a:p>
            <a:endParaRPr lang="en-IE" sz="2800" dirty="0" smtClean="0"/>
          </a:p>
          <a:p>
            <a:pPr lvl="1"/>
            <a:endParaRPr lang="en-IE" sz="2000" dirty="0" smtClean="0"/>
          </a:p>
          <a:p>
            <a:endParaRPr lang="en-IE" sz="2400" dirty="0" smtClean="0"/>
          </a:p>
          <a:p>
            <a:endParaRPr lang="en-I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6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situation in Ireland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Public health expenditure as % of total health expenditure has been falling</a:t>
            </a:r>
          </a:p>
          <a:p>
            <a:pPr lvl="1"/>
            <a:r>
              <a:rPr lang="en-IE" sz="2000" dirty="0" smtClean="0"/>
              <a:t>Trend in contrast to OECD average</a:t>
            </a:r>
          </a:p>
          <a:p>
            <a:pPr lvl="1"/>
            <a:r>
              <a:rPr lang="en-IE" sz="2000" dirty="0" smtClean="0"/>
              <a:t>Increasing reliance on out-of-pocket payments and PHI </a:t>
            </a:r>
          </a:p>
          <a:p>
            <a:endParaRPr lang="en-IE" sz="2400" dirty="0" smtClean="0"/>
          </a:p>
          <a:p>
            <a:r>
              <a:rPr lang="en-IE" sz="2400" dirty="0" smtClean="0"/>
              <a:t>Public health expenditure as % of total public expenditure has been relatively stable</a:t>
            </a:r>
          </a:p>
          <a:p>
            <a:pPr lvl="1"/>
            <a:r>
              <a:rPr lang="en-IE" sz="2000" dirty="0" smtClean="0"/>
              <a:t>Initial pace of cuts could not be sustained</a:t>
            </a: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7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523875"/>
            <a:ext cx="8218487" cy="673741"/>
          </a:xfrm>
        </p:spPr>
        <p:txBody>
          <a:bodyPr/>
          <a:lstStyle/>
          <a:p>
            <a:r>
              <a:rPr lang="en-IE" dirty="0" smtClean="0"/>
              <a:t>Public health expenditure as</a:t>
            </a:r>
            <a:br>
              <a:rPr lang="en-IE" dirty="0" smtClean="0"/>
            </a:br>
            <a:r>
              <a:rPr lang="en-IE" dirty="0" smtClean="0"/>
              <a:t>% total health expenditure, 2000-2011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8</a:t>
            </a:fld>
            <a:endParaRPr lang="en-IE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88764"/>
              </p:ext>
            </p:extLst>
          </p:nvPr>
        </p:nvGraphicFramePr>
        <p:xfrm>
          <a:off x="457200" y="1211904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79412" y="5875979"/>
            <a:ext cx="10298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OECD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523875"/>
            <a:ext cx="8218487" cy="673741"/>
          </a:xfrm>
        </p:spPr>
        <p:txBody>
          <a:bodyPr/>
          <a:lstStyle/>
          <a:p>
            <a:r>
              <a:rPr lang="en-IE" dirty="0" smtClean="0"/>
              <a:t>Public health expenditure as % of total public expenditure, 2008-2012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C992FC-70D5-48DB-888B-8D7ADD3E12BF}" type="slidenum">
              <a:rPr lang="en-IE" smtClean="0"/>
              <a:pPr/>
              <a:t>9</a:t>
            </a:fld>
            <a:endParaRPr lang="en-IE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88764"/>
              </p:ext>
            </p:extLst>
          </p:nvPr>
        </p:nvGraphicFramePr>
        <p:xfrm>
          <a:off x="457200" y="1211904"/>
          <a:ext cx="82296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79412" y="5875979"/>
            <a:ext cx="35649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200" i="1" dirty="0" smtClean="0">
                <a:latin typeface="Calibri" pitchFamily="34" charset="0"/>
              </a:rPr>
              <a:t>Source</a:t>
            </a:r>
            <a:r>
              <a:rPr lang="en-IE" sz="1200" dirty="0" smtClean="0">
                <a:latin typeface="Calibri" pitchFamily="34" charset="0"/>
              </a:rPr>
              <a:t>: Department of Public Expenditure and Reform</a:t>
            </a:r>
            <a:endParaRPr lang="en-IE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RI_Template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twork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design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design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design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ESRI_Template_Blue</Template>
  <TotalTime>6748</TotalTime>
  <Words>1086</Words>
  <Application>Microsoft Office PowerPoint</Application>
  <PresentationFormat>On-screen Show (4:3)</PresentationFormat>
  <Paragraphs>308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ESRI_Template_Blue</vt:lpstr>
      <vt:lpstr>The Impact of the Economic Crisis on Health and the Health System in Ireland</vt:lpstr>
      <vt:lpstr>Context</vt:lpstr>
      <vt:lpstr>Total public health expenditure 2000-2013</vt:lpstr>
      <vt:lpstr>Context</vt:lpstr>
      <vt:lpstr>Approach</vt:lpstr>
      <vt:lpstr>1 Level and mix of statutory resources   for health</vt:lpstr>
      <vt:lpstr>Current situation in Ireland</vt:lpstr>
      <vt:lpstr>Public health expenditure as % total health expenditure, 2000-2011</vt:lpstr>
      <vt:lpstr>Public health expenditure as % of total public expenditure, 2008-2012</vt:lpstr>
      <vt:lpstr>Policy options</vt:lpstr>
      <vt:lpstr>2 Health cover</vt:lpstr>
      <vt:lpstr>Current situation in Ireland </vt:lpstr>
      <vt:lpstr>Population cover (%)</vt:lpstr>
      <vt:lpstr>Changes to statutory coverage</vt:lpstr>
      <vt:lpstr>Policy options</vt:lpstr>
      <vt:lpstr>3 Health system efficiency</vt:lpstr>
      <vt:lpstr>Current situation in Ireland</vt:lpstr>
      <vt:lpstr>Policy options</vt:lpstr>
      <vt:lpstr>Impact of economic crisis on health?</vt:lpstr>
      <vt:lpstr>All- and cause-specific mortality 2007-2010 (age standardised)</vt:lpstr>
      <vt:lpstr>Mortality from ‘external causes of death’ 2007-2010</vt:lpstr>
      <vt:lpstr>Self-assessed health &amp; subjective well-being, 2007-2012</vt:lpstr>
      <vt:lpstr>Alcohol and tobacco consumption 2000-2011</vt:lpstr>
      <vt:lpstr>Summary</vt:lpstr>
      <vt:lpstr>Further Challenges</vt:lpstr>
      <vt:lpstr>Contact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Utilisation of GP Services by Children in Ireland</dc:title>
  <dc:creator>anolan</dc:creator>
  <cp:lastModifiedBy>ebarron</cp:lastModifiedBy>
  <cp:revision>590</cp:revision>
  <dcterms:created xsi:type="dcterms:W3CDTF">2012-02-20T14:38:35Z</dcterms:created>
  <dcterms:modified xsi:type="dcterms:W3CDTF">2014-01-30T11:22:43Z</dcterms:modified>
</cp:coreProperties>
</file>