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68580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F5D"/>
    <a:srgbClr val="4F81BD"/>
    <a:srgbClr val="CFDDED"/>
    <a:srgbClr val="0066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667" autoAdjust="0"/>
  </p:normalViewPr>
  <p:slideViewPr>
    <p:cSldViewPr snapToGrid="0" snapToObjects="1">
      <p:cViewPr>
        <p:scale>
          <a:sx n="29" d="100"/>
          <a:sy n="29" d="100"/>
        </p:scale>
        <p:origin x="-16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0"/>
    </p:cViewPr>
  </p:sorterViewPr>
  <p:notesViewPr>
    <p:cSldViewPr snapToGrid="0" snapToObjects="1">
      <p:cViewPr varScale="1">
        <p:scale>
          <a:sx n="50" d="100"/>
          <a:sy n="50" d="100"/>
        </p:scale>
        <p:origin x="-1956" y="-102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479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916" y="0"/>
            <a:ext cx="2971479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573"/>
            <a:ext cx="2971479" cy="465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916" y="8829573"/>
            <a:ext cx="2971479" cy="465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12DD6E-FDB5-4CCF-B942-CE87F3AF51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07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479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916" y="0"/>
            <a:ext cx="2971479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415530"/>
            <a:ext cx="5487042" cy="4183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573"/>
            <a:ext cx="2971479" cy="465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916" y="8829573"/>
            <a:ext cx="2971479" cy="465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2F9DB2-05A9-4113-9BA5-48BD39C464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712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28600" indent="-228600">
              <a:buNone/>
            </a:pPr>
            <a:endParaRPr lang="en-US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7524750" y="1038499"/>
            <a:ext cx="0" cy="5121217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Calibri" pitchFamily="34" charset="0"/>
            </a:endParaRPr>
          </a:p>
        </p:txBody>
      </p:sp>
      <p:sp>
        <p:nvSpPr>
          <p:cNvPr id="6" name="Line 40"/>
          <p:cNvSpPr>
            <a:spLocks noChangeShapeType="1"/>
          </p:cNvSpPr>
          <p:nvPr/>
        </p:nvSpPr>
        <p:spPr bwMode="auto">
          <a:xfrm>
            <a:off x="107950" y="2791100"/>
            <a:ext cx="8637588" cy="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Calibri" pitchFamily="34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3850" y="466724"/>
            <a:ext cx="7056462" cy="2243225"/>
          </a:xfrm>
        </p:spPr>
        <p:txBody>
          <a:bodyPr/>
          <a:lstStyle>
            <a:lvl1pPr algn="r">
              <a:defRPr sz="4400" baseline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 dirty="0"/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2888902"/>
            <a:ext cx="5688013" cy="171412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 i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 dirty="0"/>
          </a:p>
        </p:txBody>
      </p:sp>
      <p:pic>
        <p:nvPicPr>
          <p:cNvPr id="7" name="Picture 6" descr="ESRI_NewJPG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26779" y="2880589"/>
            <a:ext cx="1011124" cy="1440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3200">
                <a:solidFill>
                  <a:schemeClr val="tx1"/>
                </a:solidFill>
              </a:defRPr>
            </a:lvl1pPr>
            <a:lvl2pPr>
              <a:buClr>
                <a:schemeClr val="bg1">
                  <a:lumMod val="50000"/>
                </a:schemeClr>
              </a:buClr>
              <a:defRPr sz="2800">
                <a:solidFill>
                  <a:schemeClr val="tx1"/>
                </a:solidFill>
              </a:defRPr>
            </a:lvl2pPr>
            <a:lvl3pPr>
              <a:buClrTx/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E2C992FC-70D5-48DB-888B-8D7ADD3E12B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661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661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E2C992FC-70D5-48DB-888B-8D7ADD3E12BF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99412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E2C992FC-70D5-48DB-888B-8D7ADD3E12B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E2C992FC-70D5-48DB-888B-8D7ADD3E12B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 flipH="1">
            <a:off x="8101013" y="115888"/>
            <a:ext cx="0" cy="1368425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Calibri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0050"/>
            <a:ext cx="75438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689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pic>
        <p:nvPicPr>
          <p:cNvPr id="6" name="Picture 5" descr="ESRI_NewJPG.jpg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73437" y="259677"/>
            <a:ext cx="783621" cy="11160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E2C992FC-70D5-48DB-888B-8D7ADD3E12BF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bg1">
            <a:lumMod val="50000"/>
          </a:schemeClr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Calibri" pitchFamily="34" charset="0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Tx/>
        <a:buSzPct val="70000"/>
        <a:buFont typeface="Wingdings" pitchFamily="2" charset="2"/>
        <a:buChar char="l"/>
        <a:defRPr sz="2300">
          <a:solidFill>
            <a:schemeClr val="tx1"/>
          </a:solidFill>
          <a:latin typeface="Calibri" pitchFamily="34" charset="0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bg1">
            <a:lumMod val="50000"/>
          </a:schemeClr>
        </a:buClr>
        <a:buSzPct val="8500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Calibri" pitchFamily="34" charset="0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sz="4800" dirty="0" smtClean="0"/>
              <a:t>Pricing Pharmaceuticals: Has Public Policy Delivered?</a:t>
            </a:r>
            <a:endParaRPr lang="en-IE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2275" y="2888902"/>
            <a:ext cx="5688013" cy="988154"/>
          </a:xfrm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Paul K Gorecki</a:t>
            </a:r>
          </a:p>
          <a:p>
            <a:r>
              <a:rPr lang="en-IE" sz="2800" dirty="0" smtClean="0">
                <a:solidFill>
                  <a:schemeClr val="tx1"/>
                </a:solidFill>
              </a:rPr>
              <a:t>ESRI &amp; TCD </a:t>
            </a:r>
          </a:p>
          <a:p>
            <a:r>
              <a:rPr lang="en-IE" sz="2400" dirty="0" smtClean="0">
                <a:solidFill>
                  <a:schemeClr val="tx1"/>
                </a:solidFill>
              </a:rPr>
              <a:t>Irish Economic Policy Conference 2014: Economic Policy After the Bailout</a:t>
            </a:r>
          </a:p>
          <a:p>
            <a:r>
              <a:rPr lang="en-IE" sz="2400" dirty="0" smtClean="0">
                <a:solidFill>
                  <a:schemeClr val="tx1"/>
                </a:solidFill>
              </a:rPr>
              <a:t>Institute of Bankers, IFC, Dublin</a:t>
            </a:r>
          </a:p>
          <a:p>
            <a:r>
              <a:rPr lang="en-IE" sz="2400" dirty="0" smtClean="0">
                <a:solidFill>
                  <a:schemeClr val="tx1"/>
                </a:solidFill>
              </a:rPr>
              <a:t>31 January 2014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STRUCTURE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2010: What was the problem?</a:t>
            </a:r>
          </a:p>
          <a:p>
            <a:r>
              <a:rPr lang="en-US" sz="4000" dirty="0" smtClean="0"/>
              <a:t>2013: Towards a successful resolution?</a:t>
            </a:r>
          </a:p>
          <a:p>
            <a:r>
              <a:rPr lang="en-US" sz="4000" dirty="0" smtClean="0"/>
              <a:t>Two Observations on 2010-2013</a:t>
            </a:r>
          </a:p>
          <a:p>
            <a:r>
              <a:rPr lang="en-US" sz="4000" dirty="0" smtClean="0"/>
              <a:t>Future Policy: What Remains to be Done?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Ireland High &amp; Rising </a:t>
            </a:r>
            <a:r>
              <a:rPr lang="en-US" sz="2800" dirty="0" err="1" smtClean="0"/>
              <a:t>Pharma</a:t>
            </a:r>
            <a:r>
              <a:rPr lang="en-US" sz="2800" dirty="0" smtClean="0"/>
              <a:t> Expenditure:2010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Ireland’s Ranking in 	</a:t>
            </a:r>
          </a:p>
          <a:p>
            <a:pPr>
              <a:buNone/>
            </a:pPr>
            <a:r>
              <a:rPr lang="en-US" b="1" dirty="0" smtClean="0"/>
              <a:t>Pharmaceutical</a:t>
            </a:r>
          </a:p>
          <a:p>
            <a:pPr>
              <a:buNone/>
            </a:pPr>
            <a:r>
              <a:rPr lang="en-US" b="1" dirty="0" smtClean="0"/>
              <a:t>Expenditure Per Head Cp</a:t>
            </a:r>
          </a:p>
          <a:p>
            <a:pPr>
              <a:buNone/>
            </a:pPr>
            <a:r>
              <a:rPr lang="en-US" b="1" dirty="0" smtClean="0"/>
              <a:t>Other OECD Countries:</a:t>
            </a:r>
          </a:p>
          <a:p>
            <a:pPr>
              <a:buNone/>
            </a:pPr>
            <a:r>
              <a:rPr lang="en-US" dirty="0" smtClean="0"/>
              <a:t>	2000 – 20</a:t>
            </a:r>
            <a:r>
              <a:rPr lang="en-US" baseline="30000" dirty="0" smtClean="0"/>
              <a:t>th</a:t>
            </a:r>
            <a:r>
              <a:rPr lang="en-US" dirty="0" smtClean="0"/>
              <a:t> highest of 27 OECD countries</a:t>
            </a:r>
          </a:p>
          <a:p>
            <a:pPr>
              <a:buNone/>
            </a:pPr>
            <a:r>
              <a:rPr lang="en-US" dirty="0" smtClean="0"/>
              <a:t>	2005 – 9/31</a:t>
            </a:r>
          </a:p>
          <a:p>
            <a:pPr>
              <a:buNone/>
            </a:pPr>
            <a:r>
              <a:rPr lang="en-US" dirty="0" smtClean="0"/>
              <a:t>	2010 – 3/25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US Pharmaceutical</a:t>
            </a:r>
          </a:p>
          <a:p>
            <a:pPr>
              <a:buNone/>
            </a:pPr>
            <a:r>
              <a:rPr lang="en-US" b="1" dirty="0" smtClean="0"/>
              <a:t>Expenditure Per Head</a:t>
            </a:r>
          </a:p>
          <a:p>
            <a:pPr>
              <a:buNone/>
            </a:pPr>
            <a:r>
              <a:rPr lang="en-US" b="1" dirty="0" smtClean="0"/>
              <a:t>Set = 100, then  Ireland</a:t>
            </a:r>
          </a:p>
          <a:p>
            <a:pPr>
              <a:buNone/>
            </a:pPr>
            <a:r>
              <a:rPr lang="en-US" b="1" dirty="0" smtClean="0"/>
              <a:t>would be as follows:</a:t>
            </a:r>
          </a:p>
          <a:p>
            <a:pPr>
              <a:buNone/>
            </a:pPr>
            <a:r>
              <a:rPr lang="en-US" dirty="0" smtClean="0"/>
              <a:t>	2000 – 46</a:t>
            </a:r>
          </a:p>
          <a:p>
            <a:pPr>
              <a:buNone/>
            </a:pPr>
            <a:r>
              <a:rPr lang="en-US" dirty="0" smtClean="0"/>
              <a:t>	2005 – 58</a:t>
            </a:r>
          </a:p>
          <a:p>
            <a:pPr>
              <a:buNone/>
            </a:pPr>
            <a:r>
              <a:rPr lang="en-US" dirty="0" smtClean="0"/>
              <a:t>	2010 - 70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High Input &amp; Mediocre Outcome:2010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68414"/>
            <a:ext cx="8229600" cy="4978478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“In 2010, per capita expenditure spending on</a:t>
            </a:r>
          </a:p>
          <a:p>
            <a:pPr algn="just">
              <a:buNone/>
            </a:pPr>
            <a:r>
              <a:rPr lang="en-US" dirty="0" smtClean="0"/>
              <a:t> pharmaceuticals in Ireland was the highest in</a:t>
            </a:r>
          </a:p>
          <a:p>
            <a:pPr algn="just">
              <a:buNone/>
            </a:pPr>
            <a:r>
              <a:rPr lang="en-US" dirty="0" smtClean="0"/>
              <a:t>the EU, 34%  above the average, while health</a:t>
            </a:r>
          </a:p>
          <a:p>
            <a:pPr algn="just">
              <a:buNone/>
            </a:pPr>
            <a:r>
              <a:rPr lang="en-US" dirty="0" smtClean="0"/>
              <a:t>outcomes are not better than the average for</a:t>
            </a:r>
          </a:p>
          <a:p>
            <a:pPr algn="just">
              <a:buNone/>
            </a:pPr>
            <a:r>
              <a:rPr lang="en-US" dirty="0" smtClean="0"/>
              <a:t>EU countries over a range of high-level</a:t>
            </a:r>
          </a:p>
          <a:p>
            <a:pPr algn="just">
              <a:buNone/>
            </a:pPr>
            <a:r>
              <a:rPr lang="en-US" dirty="0" smtClean="0"/>
              <a:t>indicators.” European Commission, </a:t>
            </a:r>
            <a:r>
              <a:rPr lang="en-US" i="1" dirty="0" smtClean="0"/>
              <a:t>Economic</a:t>
            </a:r>
          </a:p>
          <a:p>
            <a:pPr algn="just">
              <a:buNone/>
            </a:pPr>
            <a:r>
              <a:rPr lang="en-US" i="1" dirty="0" smtClean="0"/>
              <a:t>Adjustment </a:t>
            </a:r>
            <a:r>
              <a:rPr lang="en-US" i="1" dirty="0" err="1" smtClean="0"/>
              <a:t>Programme</a:t>
            </a:r>
            <a:r>
              <a:rPr lang="en-US" i="1" dirty="0" smtClean="0"/>
              <a:t> for Ireland</a:t>
            </a:r>
            <a:r>
              <a:rPr lang="en-US" dirty="0" smtClean="0"/>
              <a:t>, Autumn</a:t>
            </a:r>
          </a:p>
          <a:p>
            <a:pPr algn="just">
              <a:buNone/>
            </a:pPr>
            <a:r>
              <a:rPr lang="en-US" dirty="0" smtClean="0"/>
              <a:t>2012.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4</a:t>
            </a:fld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Pharmaceutical Prices: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4"/>
            <a:ext cx="8229600" cy="4978478"/>
          </a:xfrm>
        </p:spPr>
        <p:txBody>
          <a:bodyPr/>
          <a:lstStyle/>
          <a:p>
            <a:r>
              <a:rPr lang="en-US" b="1" dirty="0" smtClean="0"/>
              <a:t>Generic pharmaceuticals:</a:t>
            </a:r>
          </a:p>
          <a:p>
            <a:pPr lvl="1"/>
            <a:r>
              <a:rPr lang="en-US" dirty="0" smtClean="0"/>
              <a:t>Low generic usage cp other MS</a:t>
            </a:r>
          </a:p>
          <a:p>
            <a:pPr lvl="1"/>
            <a:r>
              <a:rPr lang="en-US" dirty="0" smtClean="0"/>
              <a:t>High generic prices cp to other MS</a:t>
            </a:r>
          </a:p>
          <a:p>
            <a:r>
              <a:rPr lang="en-US" b="1" dirty="0" smtClean="0"/>
              <a:t>New pharmaceuticals:</a:t>
            </a:r>
          </a:p>
          <a:p>
            <a:pPr lvl="1"/>
            <a:r>
              <a:rPr lang="en-US" dirty="0" smtClean="0"/>
              <a:t>Consistently high prices cp to other MS </a:t>
            </a:r>
          </a:p>
          <a:p>
            <a:pPr lvl="1"/>
            <a:r>
              <a:rPr lang="en-US" dirty="0" smtClean="0"/>
              <a:t>Germany only MS consistently higher prices</a:t>
            </a:r>
          </a:p>
          <a:p>
            <a:r>
              <a:rPr lang="en-US" b="1" dirty="0" smtClean="0"/>
              <a:t>Framework for Pricing Decisions:</a:t>
            </a:r>
          </a:p>
          <a:p>
            <a:pPr lvl="1"/>
            <a:r>
              <a:rPr lang="en-US" dirty="0" smtClean="0"/>
              <a:t>Voluntary </a:t>
            </a:r>
            <a:r>
              <a:rPr lang="en-US" dirty="0" err="1" smtClean="0"/>
              <a:t>DoH</a:t>
            </a:r>
            <a:r>
              <a:rPr lang="en-US" dirty="0" smtClean="0"/>
              <a:t>/HSE &amp; industry agreements</a:t>
            </a:r>
          </a:p>
          <a:p>
            <a:pPr lvl="1"/>
            <a:r>
              <a:rPr lang="en-US" dirty="0" smtClean="0"/>
              <a:t>No legal basis for generic substitution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Pharmaceutical Pricing: 2013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Framework for Price Setting</a:t>
            </a:r>
          </a:p>
          <a:p>
            <a:pPr marL="638175" lvl="2" indent="-342900">
              <a:buClr>
                <a:schemeClr val="accent1"/>
              </a:buClr>
            </a:pPr>
            <a:r>
              <a:rPr lang="en-US" i="1" dirty="0" smtClean="0"/>
              <a:t>Health (Pricing &amp; Supply of Medical Goods) Act 2013</a:t>
            </a:r>
            <a:endParaRPr lang="en-US" b="1" i="1" dirty="0" smtClean="0"/>
          </a:p>
          <a:p>
            <a:pPr marL="342900" lvl="1" indent="-342900">
              <a:buClr>
                <a:schemeClr val="accent1"/>
              </a:buClr>
            </a:pPr>
            <a:r>
              <a:rPr lang="en-US" sz="3200" b="1" dirty="0" smtClean="0"/>
              <a:t>Generic Pharmaceuticals (28% expenditure)</a:t>
            </a:r>
          </a:p>
          <a:p>
            <a:pPr marL="638175" lvl="2" indent="-342900">
              <a:buClr>
                <a:schemeClr val="accent1"/>
              </a:buClr>
            </a:pPr>
            <a:r>
              <a:rPr lang="en-US" dirty="0" smtClean="0"/>
              <a:t>Generic substitution permitted</a:t>
            </a:r>
          </a:p>
          <a:p>
            <a:pPr marL="638175" lvl="2" indent="-342900">
              <a:buClr>
                <a:schemeClr val="accent1"/>
              </a:buClr>
            </a:pPr>
            <a:r>
              <a:rPr lang="en-US" dirty="0" smtClean="0"/>
              <a:t>IMB certified 13 active substances (</a:t>
            </a:r>
            <a:r>
              <a:rPr lang="en-US" dirty="0" err="1" smtClean="0"/>
              <a:t>statins</a:t>
            </a:r>
            <a:r>
              <a:rPr lang="en-US" dirty="0" smtClean="0"/>
              <a:t>, ACE inhibitors)</a:t>
            </a:r>
          </a:p>
          <a:p>
            <a:pPr lvl="1"/>
            <a:r>
              <a:rPr lang="en-US" sz="2400" dirty="0" smtClean="0"/>
              <a:t>HSE has set reference price for two drugs (</a:t>
            </a:r>
            <a:r>
              <a:rPr lang="en-US" sz="2400" dirty="0" err="1" smtClean="0"/>
              <a:t>atorvastatin</a:t>
            </a:r>
            <a:r>
              <a:rPr lang="en-US" sz="2400" dirty="0" smtClean="0"/>
              <a:t>, </a:t>
            </a:r>
            <a:r>
              <a:rPr lang="en-US" sz="2400" dirty="0" err="1" smtClean="0"/>
              <a:t>esomeprazole</a:t>
            </a:r>
            <a:r>
              <a:rPr lang="en-US" sz="2400" dirty="0" smtClean="0"/>
              <a:t>), large decline in price</a:t>
            </a:r>
          </a:p>
          <a:p>
            <a:r>
              <a:rPr lang="en-US" b="1" dirty="0" smtClean="0"/>
              <a:t>New Pharmaceuticals (72% expenditure)</a:t>
            </a:r>
          </a:p>
          <a:p>
            <a:pPr lvl="1"/>
            <a:r>
              <a:rPr lang="en-US" sz="2400" dirty="0" smtClean="0"/>
              <a:t>Stock -HSE rolling assessment as per the Act (</a:t>
            </a:r>
            <a:r>
              <a:rPr lang="en-US" sz="2400" dirty="0" err="1" smtClean="0"/>
              <a:t>pregabalin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Flow – default status quo  or use of Act’s powers?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Two Observations on Pharmaceutical Pricing: 2010-2013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err="1" smtClean="0"/>
              <a:t>DoH</a:t>
            </a:r>
            <a:r>
              <a:rPr lang="en-US" sz="3600" b="1" dirty="0" smtClean="0"/>
              <a:t>/HSE strategy since 2009 to reduce pharmaceutical expenditure </a:t>
            </a:r>
            <a:r>
              <a:rPr lang="en-US" dirty="0" smtClean="0"/>
              <a:t>through </a:t>
            </a:r>
            <a:r>
              <a:rPr lang="en-US" dirty="0" err="1" smtClean="0"/>
              <a:t>eg</a:t>
            </a:r>
            <a:r>
              <a:rPr lang="en-US" dirty="0" smtClean="0"/>
              <a:t> reductions in wholesale &amp; pharmacy margins.</a:t>
            </a:r>
          </a:p>
          <a:p>
            <a:r>
              <a:rPr lang="en-US" sz="3600" b="1" dirty="0" smtClean="0"/>
              <a:t>2010 – 2013 </a:t>
            </a:r>
            <a:r>
              <a:rPr lang="en-US" sz="3600" b="1" dirty="0" err="1" smtClean="0"/>
              <a:t>favourable</a:t>
            </a:r>
            <a:r>
              <a:rPr lang="en-US" sz="3600" b="1" dirty="0" smtClean="0"/>
              <a:t> conditions for reform of pharmaceutical pricing</a:t>
            </a:r>
          </a:p>
          <a:p>
            <a:pPr lvl="1"/>
            <a:r>
              <a:rPr lang="en-US" dirty="0" smtClean="0"/>
              <a:t>Agreement on problem/solution</a:t>
            </a:r>
          </a:p>
          <a:p>
            <a:pPr lvl="1"/>
            <a:r>
              <a:rPr lang="en-US" dirty="0" smtClean="0"/>
              <a:t>Austerity – greater emphasis on VFM</a:t>
            </a:r>
          </a:p>
          <a:p>
            <a:pPr lvl="1"/>
            <a:r>
              <a:rPr lang="en-US" dirty="0" smtClean="0"/>
              <a:t>EU-IMF </a:t>
            </a:r>
            <a:r>
              <a:rPr lang="en-US" dirty="0" err="1" smtClean="0"/>
              <a:t>Programme</a:t>
            </a:r>
            <a:r>
              <a:rPr lang="en-US" dirty="0" smtClean="0"/>
              <a:t> for Reform for Ireland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Future Policy: What Remains to be Done?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Building on the </a:t>
            </a:r>
            <a:r>
              <a:rPr lang="en-US" b="1" i="1" dirty="0" smtClean="0"/>
              <a:t>Health (Pricing &amp; Supply of Medical Goods) Act 201</a:t>
            </a:r>
          </a:p>
          <a:p>
            <a:pPr lvl="1"/>
            <a:r>
              <a:rPr lang="en-US" dirty="0" smtClean="0"/>
              <a:t>What is </a:t>
            </a:r>
            <a:r>
              <a:rPr lang="en-US" dirty="0" err="1" smtClean="0"/>
              <a:t>DoH</a:t>
            </a:r>
            <a:r>
              <a:rPr lang="en-US" dirty="0" smtClean="0"/>
              <a:t>/HSE policy towards pricing of new drugs?</a:t>
            </a:r>
          </a:p>
          <a:p>
            <a:pPr lvl="1"/>
            <a:r>
              <a:rPr lang="en-US" dirty="0" smtClean="0"/>
              <a:t>Release on a monthly basis PCRS data</a:t>
            </a:r>
          </a:p>
          <a:p>
            <a:r>
              <a:rPr lang="en-US" b="1" dirty="0" smtClean="0"/>
              <a:t>Quality Adjusted Life Year (QALY)</a:t>
            </a:r>
          </a:p>
          <a:p>
            <a:pPr lvl="1"/>
            <a:r>
              <a:rPr lang="en-US" dirty="0" smtClean="0"/>
              <a:t>Is €45,000 threshold the right price?</a:t>
            </a:r>
          </a:p>
          <a:p>
            <a:pPr lvl="1"/>
            <a:r>
              <a:rPr lang="en-US" dirty="0" smtClean="0"/>
              <a:t>If so, under what conditions, if any, should the threshold be exceeded?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8</a:t>
            </a:fld>
            <a:endParaRPr lang="en-I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P. </a:t>
            </a:r>
            <a:r>
              <a:rPr lang="en-US" dirty="0" err="1" smtClean="0"/>
              <a:t>Gorecki</a:t>
            </a:r>
            <a:r>
              <a:rPr lang="en-US" dirty="0" smtClean="0"/>
              <a:t>, A. Nolan, A. Brick &amp; S Lyons (2012) </a:t>
            </a:r>
            <a:r>
              <a:rPr lang="en-US" i="1" dirty="0" smtClean="0"/>
              <a:t>Delivery of Pharmaceuticals in Ireland. Getting a Bigger Bang for the Buck</a:t>
            </a:r>
            <a:r>
              <a:rPr lang="en-US" dirty="0" smtClean="0"/>
              <a:t>. RS 24. Dublin: ESRI.</a:t>
            </a:r>
          </a:p>
          <a:p>
            <a:r>
              <a:rPr lang="en-US" dirty="0" smtClean="0"/>
              <a:t>A. Brick, P. </a:t>
            </a:r>
            <a:r>
              <a:rPr lang="en-US" dirty="0" err="1" smtClean="0"/>
              <a:t>Gorecki</a:t>
            </a:r>
            <a:r>
              <a:rPr lang="en-US" dirty="0" smtClean="0"/>
              <a:t> &amp; A. Nolan (2013</a:t>
            </a:r>
            <a:r>
              <a:rPr lang="en-US" i="1" dirty="0" smtClean="0"/>
              <a:t>) Ireland: Pharmaceutical Prices, Prescribing Practices and Usage of Generics in a Comparative Context</a:t>
            </a:r>
            <a:r>
              <a:rPr lang="en-US" dirty="0" smtClean="0"/>
              <a:t>.  RS 32.  Dublin: ESRI.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RI_Template_Purple - Copy">
  <a:themeElements>
    <a:clrScheme name="Pharmacy Report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76923C"/>
      </a:accent1>
      <a:accent2>
        <a:srgbClr val="CCAF0A"/>
      </a:accent2>
      <a:accent3>
        <a:srgbClr val="8D89A4"/>
      </a:accent3>
      <a:accent4>
        <a:srgbClr val="9E9273"/>
      </a:accent4>
      <a:accent5>
        <a:srgbClr val="7E848D"/>
      </a:accent5>
      <a:accent6>
        <a:srgbClr val="7E848D"/>
      </a:accent6>
      <a:hlink>
        <a:srgbClr val="00C8C3"/>
      </a:hlink>
      <a:folHlink>
        <a:srgbClr val="A116E0"/>
      </a:folHlink>
    </a:clrScheme>
    <a:fontScheme name="Network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design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design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ESRI_Template_Navy</Template>
  <TotalTime>697</TotalTime>
  <Words>504</Words>
  <Application>Microsoft Office PowerPoint</Application>
  <PresentationFormat>On-screen Show (4:3)</PresentationFormat>
  <Paragraphs>87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ESRI_Template_Purple - Copy</vt:lpstr>
      <vt:lpstr>Pricing Pharmaceuticals: Has Public Policy Delivered?</vt:lpstr>
      <vt:lpstr>STRUCTURE OF PRESENTATION</vt:lpstr>
      <vt:lpstr>Ireland High &amp; Rising Pharma Expenditure:2010</vt:lpstr>
      <vt:lpstr>High Input &amp; Mediocre Outcome:2010</vt:lpstr>
      <vt:lpstr>Pharmaceutical Prices: 2010</vt:lpstr>
      <vt:lpstr>Pharmaceutical Pricing: 2013</vt:lpstr>
      <vt:lpstr>Two Observations on Pharmaceutical Pricing: 2010-2013</vt:lpstr>
      <vt:lpstr>Future Policy: What Remains to be Done?</vt:lpstr>
      <vt:lpstr>Further reading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pgorecki</dc:creator>
  <cp:lastModifiedBy>ebarron</cp:lastModifiedBy>
  <cp:revision>108</cp:revision>
  <dcterms:created xsi:type="dcterms:W3CDTF">2011-05-30T08:46:04Z</dcterms:created>
  <dcterms:modified xsi:type="dcterms:W3CDTF">2014-01-30T14:09:01Z</dcterms:modified>
</cp:coreProperties>
</file>