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69" r:id="rId2"/>
    <p:sldId id="278" r:id="rId3"/>
    <p:sldId id="274" r:id="rId4"/>
    <p:sldId id="276" r:id="rId5"/>
    <p:sldId id="277" r:id="rId6"/>
    <p:sldId id="257" r:id="rId7"/>
    <p:sldId id="273" r:id="rId8"/>
    <p:sldId id="258" r:id="rId9"/>
    <p:sldId id="259" r:id="rId10"/>
    <p:sldId id="261" r:id="rId11"/>
    <p:sldId id="270" r:id="rId12"/>
    <p:sldId id="262" r:id="rId13"/>
    <p:sldId id="279" r:id="rId14"/>
    <p:sldId id="272" r:id="rId15"/>
    <p:sldId id="280" r:id="rId16"/>
    <p:sldId id="263" r:id="rId17"/>
    <p:sldId id="264" r:id="rId18"/>
    <p:sldId id="281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35" autoAdjust="0"/>
    <p:restoredTop sz="94660"/>
  </p:normalViewPr>
  <p:slideViewPr>
    <p:cSldViewPr>
      <p:cViewPr>
        <p:scale>
          <a:sx n="46" d="100"/>
          <a:sy n="46" d="100"/>
        </p:scale>
        <p:origin x="-1158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1"/>
          <c:order val="0"/>
          <c:tx>
            <c:strRef>
              <c:f>'Macintosh HD:Users:annegresser:Documents:SCIP-Project:Methodological report:CountryTables:[PPS numbers years Polish.xlsx]PPS numbers'!$A$5</c:f>
              <c:strCache>
                <c:ptCount val="1"/>
                <c:pt idx="0">
                  <c:v>POLES</c:v>
                </c:pt>
              </c:strCache>
            </c:strRef>
          </c:tx>
          <c:spPr>
            <a:ln w="25400">
              <a:solidFill>
                <a:srgbClr val="4F81BD"/>
              </a:solidFill>
            </a:ln>
          </c:spPr>
          <c:marker>
            <c:symbol val="diamond"/>
            <c:size val="7"/>
            <c:spPr>
              <a:solidFill>
                <a:srgbClr val="4F81BD"/>
              </a:solidFill>
              <a:ln>
                <a:solidFill>
                  <a:srgbClr val="4F81BD"/>
                </a:solidFill>
              </a:ln>
            </c:spPr>
          </c:marker>
          <c:cat>
            <c:numRef>
              <c:f>'Macintosh HD:Users:annegresser:Documents:SCIP-Project:Methodological report:CountryTables:[PPS numbers years Polish.xlsx]PPS numbers'!$B$4:$N$4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'Macintosh HD:Users:annegresser:Documents:SCIP-Project:Methodological report:CountryTables:[PPS numbers years Polish.xlsx]PPS numbers'!$B$5:$N$5</c:f>
              <c:numCache>
                <c:formatCode>General</c:formatCode>
                <c:ptCount val="13"/>
                <c:pt idx="0">
                  <c:v>570</c:v>
                </c:pt>
                <c:pt idx="1">
                  <c:v>2259</c:v>
                </c:pt>
                <c:pt idx="2">
                  <c:v>2649</c:v>
                </c:pt>
                <c:pt idx="3">
                  <c:v>3828</c:v>
                </c:pt>
                <c:pt idx="4">
                  <c:v>27295</c:v>
                </c:pt>
                <c:pt idx="5">
                  <c:v>64731</c:v>
                </c:pt>
                <c:pt idx="6">
                  <c:v>93787</c:v>
                </c:pt>
                <c:pt idx="7">
                  <c:v>79816</c:v>
                </c:pt>
                <c:pt idx="8">
                  <c:v>42553</c:v>
                </c:pt>
                <c:pt idx="9">
                  <c:v>13794</c:v>
                </c:pt>
                <c:pt idx="10">
                  <c:v>8742</c:v>
                </c:pt>
                <c:pt idx="11">
                  <c:v>8087</c:v>
                </c:pt>
                <c:pt idx="12">
                  <c:v>8663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4292736"/>
        <c:axId val="25343872"/>
      </c:lineChart>
      <c:catAx>
        <c:axId val="242927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Tw Cen MT"/>
                <a:cs typeface="Tw Cen MT"/>
              </a:defRPr>
            </a:pPr>
            <a:endParaRPr lang="en-US"/>
          </a:p>
        </c:txPr>
        <c:crossAx val="25343872"/>
        <c:crosses val="autoZero"/>
        <c:auto val="1"/>
        <c:lblAlgn val="ctr"/>
        <c:lblOffset val="100"/>
        <c:noMultiLvlLbl val="0"/>
      </c:catAx>
      <c:valAx>
        <c:axId val="25343872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Tw Cen MT"/>
                <a:cs typeface="Tw Cen MT"/>
              </a:defRPr>
            </a:pPr>
            <a:endParaRPr lang="en-US"/>
          </a:p>
        </c:txPr>
        <c:crossAx val="24292736"/>
        <c:crosses val="autoZero"/>
        <c:crossBetween val="between"/>
      </c:valAx>
    </c:plotArea>
    <c:plotVisOnly val="1"/>
    <c:dispBlanksAs val="gap"/>
    <c:showDLblsOverMax val="0"/>
  </c:chart>
  <c:spPr>
    <a:ln>
      <a:solidFill>
        <a:srgbClr val="D9D9D9"/>
      </a:solidFill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Active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Ireland</c:v>
                </c:pt>
                <c:pt idx="1">
                  <c:v>Germany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90</c:v>
                </c:pt>
                <c:pt idx="1">
                  <c:v>74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Had job prior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Ireland</c:v>
                </c:pt>
                <c:pt idx="1">
                  <c:v>Germany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4</c:v>
                </c:pt>
                <c:pt idx="1">
                  <c:v>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Not-active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Ireland</c:v>
                </c:pt>
                <c:pt idx="1">
                  <c:v>Germany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6</c:v>
                </c:pt>
                <c:pt idx="1">
                  <c:v>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7069056"/>
        <c:axId val="27070848"/>
      </c:barChart>
      <c:catAx>
        <c:axId val="270690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7070848"/>
        <c:crosses val="autoZero"/>
        <c:auto val="1"/>
        <c:lblAlgn val="ctr"/>
        <c:lblOffset val="100"/>
        <c:noMultiLvlLbl val="0"/>
      </c:catAx>
      <c:valAx>
        <c:axId val="270708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70690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Germany10/11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28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Ireland10/11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25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Ireland04/08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35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7277952"/>
        <c:axId val="27287936"/>
      </c:barChart>
      <c:catAx>
        <c:axId val="2727795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one"/>
        <c:crossAx val="27287936"/>
        <c:crosses val="autoZero"/>
        <c:auto val="1"/>
        <c:lblAlgn val="ctr"/>
        <c:lblOffset val="100"/>
        <c:noMultiLvlLbl val="0"/>
      </c:catAx>
      <c:valAx>
        <c:axId val="272879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72779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C1AF55-B224-4955-A92C-B6ECE678C03D}" type="datetimeFigureOut">
              <a:rPr lang="en-IE" smtClean="0"/>
              <a:pPr/>
              <a:t>30/01/2014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857952-A7CF-46ED-B6BB-49C4F6B93261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54783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857952-A7CF-46ED-B6BB-49C4F6B93261}" type="slidenum">
              <a:rPr lang="en-IE" smtClean="0"/>
              <a:pPr/>
              <a:t>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937613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857952-A7CF-46ED-B6BB-49C4F6B93261}" type="slidenum">
              <a:rPr lang="en-IE" smtClean="0"/>
              <a:pPr/>
              <a:t>17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772271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64E77-2E1B-4A69-B9A4-F41A3670E18A}" type="datetimeFigureOut">
              <a:rPr lang="en-IE" smtClean="0"/>
              <a:pPr/>
              <a:t>30/01/2014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2ED9C-CD8D-417C-80A8-DD0E939730F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64E77-2E1B-4A69-B9A4-F41A3670E18A}" type="datetimeFigureOut">
              <a:rPr lang="en-IE" smtClean="0"/>
              <a:pPr/>
              <a:t>30/01/2014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2ED9C-CD8D-417C-80A8-DD0E939730F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64E77-2E1B-4A69-B9A4-F41A3670E18A}" type="datetimeFigureOut">
              <a:rPr lang="en-IE" smtClean="0"/>
              <a:pPr/>
              <a:t>30/01/2014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2ED9C-CD8D-417C-80A8-DD0E939730F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64E77-2E1B-4A69-B9A4-F41A3670E18A}" type="datetimeFigureOut">
              <a:rPr lang="en-IE" smtClean="0"/>
              <a:pPr/>
              <a:t>30/01/2014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2ED9C-CD8D-417C-80A8-DD0E939730F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64E77-2E1B-4A69-B9A4-F41A3670E18A}" type="datetimeFigureOut">
              <a:rPr lang="en-IE" smtClean="0"/>
              <a:pPr/>
              <a:t>30/01/2014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2ED9C-CD8D-417C-80A8-DD0E939730F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64E77-2E1B-4A69-B9A4-F41A3670E18A}" type="datetimeFigureOut">
              <a:rPr lang="en-IE" smtClean="0"/>
              <a:pPr/>
              <a:t>30/01/2014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2ED9C-CD8D-417C-80A8-DD0E939730F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64E77-2E1B-4A69-B9A4-F41A3670E18A}" type="datetimeFigureOut">
              <a:rPr lang="en-IE" smtClean="0"/>
              <a:pPr/>
              <a:t>30/01/2014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2ED9C-CD8D-417C-80A8-DD0E939730F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64E77-2E1B-4A69-B9A4-F41A3670E18A}" type="datetimeFigureOut">
              <a:rPr lang="en-IE" smtClean="0"/>
              <a:pPr/>
              <a:t>30/01/2014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2ED9C-CD8D-417C-80A8-DD0E939730F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64E77-2E1B-4A69-B9A4-F41A3670E18A}" type="datetimeFigureOut">
              <a:rPr lang="en-IE" smtClean="0"/>
              <a:pPr/>
              <a:t>30/01/2014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2ED9C-CD8D-417C-80A8-DD0E939730F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64E77-2E1B-4A69-B9A4-F41A3670E18A}" type="datetimeFigureOut">
              <a:rPr lang="en-IE" smtClean="0"/>
              <a:pPr/>
              <a:t>30/01/2014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2ED9C-CD8D-417C-80A8-DD0E939730F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64E77-2E1B-4A69-B9A4-F41A3670E18A}" type="datetimeFigureOut">
              <a:rPr lang="en-IE" smtClean="0"/>
              <a:pPr/>
              <a:t>30/01/2014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2ED9C-CD8D-417C-80A8-DD0E939730F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664E77-2E1B-4A69-B9A4-F41A3670E18A}" type="datetimeFigureOut">
              <a:rPr lang="en-IE" smtClean="0"/>
              <a:pPr/>
              <a:t>30/01/2014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C2ED9C-CD8D-417C-80A8-DD0E939730F9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IE" dirty="0"/>
              <a:t>Social ties and the labour market integration of Polish migrants in Ireland and Germany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/>
              <a:t>Peter </a:t>
            </a:r>
            <a:r>
              <a:rPr lang="en-IE" dirty="0" err="1" smtClean="0"/>
              <a:t>Mühlau</a:t>
            </a:r>
            <a:r>
              <a:rPr lang="en-IE" dirty="0" smtClean="0"/>
              <a:t> &amp; Diana Schacht</a:t>
            </a:r>
          </a:p>
          <a:p>
            <a:r>
              <a:rPr lang="en-IE" sz="2000" dirty="0" smtClean="0"/>
              <a:t>Trinity College Dublin         University of Bamberg</a:t>
            </a:r>
            <a:endParaRPr lang="en-IE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Irish Economic Policy Conference 2014</a:t>
            </a:r>
            <a:endParaRPr lang="en-IE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‘Search subsidy model’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IE" dirty="0" smtClean="0"/>
              <a:t>Migrants are severely resource constrained</a:t>
            </a:r>
          </a:p>
          <a:p>
            <a:r>
              <a:rPr lang="en-IE" dirty="0" smtClean="0"/>
              <a:t>‘Sub-optimal job search’</a:t>
            </a:r>
          </a:p>
          <a:p>
            <a:r>
              <a:rPr lang="en-IE" dirty="0" smtClean="0"/>
              <a:t>Social ties share resources (&amp; knowledge)</a:t>
            </a:r>
          </a:p>
          <a:p>
            <a:pPr lvl="1"/>
            <a:r>
              <a:rPr lang="en-IE" dirty="0" smtClean="0"/>
              <a:t>Enables longer, more intense job search for better job</a:t>
            </a:r>
          </a:p>
          <a:p>
            <a:pPr lvl="1"/>
            <a:r>
              <a:rPr lang="en-IE" dirty="0" smtClean="0"/>
              <a:t>Strong v. weak ties</a:t>
            </a:r>
          </a:p>
          <a:p>
            <a:r>
              <a:rPr lang="en-IE" dirty="0" smtClean="0"/>
              <a:t>Migrants with social ties commit less likely to a low quality job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E" i="1" dirty="0" smtClean="0"/>
              <a:t>Migrants with pre-migration ties take less quickly a poor job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E" i="1" dirty="0" smtClean="0"/>
              <a:t>Migrants with pre-migration ties find faster a good job </a:t>
            </a:r>
          </a:p>
          <a:p>
            <a:pPr>
              <a:buFont typeface="Wingdings" panose="05000000000000000000" pitchFamily="2" charset="2"/>
              <a:buChar char="Ø"/>
            </a:pPr>
            <a:endParaRPr lang="en-IE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Comparative: Ireland v. Germany</a:t>
            </a:r>
            <a:endParaRPr lang="en-IE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E" dirty="0" smtClean="0"/>
              <a:t>Channelling</a:t>
            </a:r>
          </a:p>
          <a:p>
            <a:pPr lvl="1"/>
            <a:r>
              <a:rPr lang="en-IE" dirty="0" smtClean="0"/>
              <a:t>Germany (+)</a:t>
            </a:r>
          </a:p>
          <a:p>
            <a:pPr lvl="2"/>
            <a:r>
              <a:rPr lang="en-IE" dirty="0" smtClean="0"/>
              <a:t>Stronger concentration of previous cohort in bad jobs </a:t>
            </a:r>
          </a:p>
          <a:p>
            <a:pPr lvl="2"/>
            <a:r>
              <a:rPr lang="en-IE" dirty="0" smtClean="0"/>
              <a:t>Strong vocational/occupational structures</a:t>
            </a:r>
          </a:p>
          <a:p>
            <a:pPr lvl="3"/>
            <a:r>
              <a:rPr lang="en-IE" dirty="0" smtClean="0"/>
              <a:t>‘right credentials’</a:t>
            </a:r>
          </a:p>
          <a:p>
            <a:pPr lvl="2"/>
            <a:r>
              <a:rPr lang="en-IE" dirty="0" smtClean="0"/>
              <a:t>‘Job search culture’ segmented &amp; more dissimilar from Polish ‘culture’</a:t>
            </a:r>
          </a:p>
          <a:p>
            <a:r>
              <a:rPr lang="en-IE" dirty="0" smtClean="0"/>
              <a:t>Search subsidy</a:t>
            </a:r>
          </a:p>
          <a:p>
            <a:pPr lvl="1"/>
            <a:r>
              <a:rPr lang="en-IE" dirty="0" smtClean="0"/>
              <a:t>Ireland (+)</a:t>
            </a:r>
          </a:p>
          <a:p>
            <a:pPr lvl="2"/>
            <a:r>
              <a:rPr lang="en-IE" dirty="0" smtClean="0"/>
              <a:t>Low frequency of job openings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0699234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Ireland v. Germany</a:t>
            </a:r>
            <a:endParaRPr lang="en-IE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430673"/>
            <a:ext cx="8229600" cy="2865016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Sample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IE" dirty="0" smtClean="0"/>
              <a:t>Polish migrants in metropolitan centres </a:t>
            </a:r>
          </a:p>
          <a:p>
            <a:pPr lvl="1"/>
            <a:r>
              <a:rPr lang="en-IE" dirty="0" smtClean="0"/>
              <a:t>Ireland: Dublin</a:t>
            </a:r>
          </a:p>
          <a:p>
            <a:pPr lvl="1"/>
            <a:r>
              <a:rPr lang="en-IE" dirty="0" smtClean="0"/>
              <a:t>Germany: Berlin, Bremen, Cologne, Hamburg, Munich</a:t>
            </a:r>
          </a:p>
          <a:p>
            <a:r>
              <a:rPr lang="en-IE" dirty="0" smtClean="0"/>
              <a:t>Age: 18-60</a:t>
            </a:r>
          </a:p>
          <a:p>
            <a:r>
              <a:rPr lang="en-IE" dirty="0" smtClean="0"/>
              <a:t>Interviews: between 3 and 18 months after arrival</a:t>
            </a:r>
          </a:p>
          <a:p>
            <a:r>
              <a:rPr lang="en-IE" dirty="0" smtClean="0"/>
              <a:t>Sampling</a:t>
            </a:r>
          </a:p>
          <a:p>
            <a:pPr lvl="1"/>
            <a:r>
              <a:rPr lang="en-IE" dirty="0" smtClean="0"/>
              <a:t>Ireland: Multiple sampling methods</a:t>
            </a:r>
          </a:p>
          <a:p>
            <a:pPr lvl="1"/>
            <a:r>
              <a:rPr lang="en-IE" dirty="0" smtClean="0"/>
              <a:t>Germany: Based on municipal population registers</a:t>
            </a:r>
          </a:p>
          <a:p>
            <a:r>
              <a:rPr lang="en-IE" dirty="0" smtClean="0"/>
              <a:t>Sample size</a:t>
            </a:r>
          </a:p>
          <a:p>
            <a:pPr lvl="1"/>
            <a:r>
              <a:rPr lang="en-IE" dirty="0" smtClean="0"/>
              <a:t>Ireland 947/1052</a:t>
            </a:r>
          </a:p>
          <a:p>
            <a:pPr lvl="1"/>
            <a:r>
              <a:rPr lang="en-IE" dirty="0" smtClean="0"/>
              <a:t>Germany 1082/1468</a:t>
            </a:r>
          </a:p>
          <a:p>
            <a:r>
              <a:rPr lang="en-IE" dirty="0" smtClean="0"/>
              <a:t>Missing values</a:t>
            </a:r>
          </a:p>
          <a:p>
            <a:pPr lvl="1"/>
            <a:r>
              <a:rPr lang="en-IE" dirty="0" smtClean="0"/>
              <a:t>Model based Multiple Imputation</a:t>
            </a:r>
            <a:endParaRPr lang="en-IE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074341625"/>
              </p:ext>
            </p:extLst>
          </p:nvPr>
        </p:nvGraphicFramePr>
        <p:xfrm>
          <a:off x="4648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71967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04665"/>
            <a:ext cx="4040188" cy="1012974"/>
          </a:xfrm>
        </p:spPr>
        <p:txBody>
          <a:bodyPr>
            <a:normAutofit fontScale="92500" lnSpcReduction="10000"/>
          </a:bodyPr>
          <a:lstStyle/>
          <a:p>
            <a:r>
              <a:rPr lang="en-IE" dirty="0"/>
              <a:t>How long </a:t>
            </a:r>
            <a:r>
              <a:rPr lang="en-IE" dirty="0" smtClean="0"/>
              <a:t>does it take to </a:t>
            </a:r>
            <a:r>
              <a:rPr lang="en-IE" dirty="0"/>
              <a:t>find the first job?</a:t>
            </a:r>
            <a:br>
              <a:rPr lang="en-IE" dirty="0"/>
            </a:br>
            <a:endParaRPr lang="en-IE" dirty="0"/>
          </a:p>
        </p:txBody>
      </p:sp>
      <p:pic>
        <p:nvPicPr>
          <p:cNvPr id="4" name="Grafik 1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57200" y="1700808"/>
            <a:ext cx="4040188" cy="3928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404665"/>
            <a:ext cx="4041775" cy="432047"/>
          </a:xfrm>
        </p:spPr>
        <p:txBody>
          <a:bodyPr>
            <a:normAutofit lnSpcReduction="10000"/>
          </a:bodyPr>
          <a:lstStyle/>
          <a:p>
            <a:r>
              <a:rPr lang="en-IE" dirty="0" smtClean="0"/>
              <a:t>Quality of the first job (ISEI)?</a:t>
            </a:r>
            <a:endParaRPr lang="en-IE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756190952"/>
              </p:ext>
            </p:extLst>
          </p:nvPr>
        </p:nvGraphicFramePr>
        <p:xfrm>
          <a:off x="4645025" y="1547665"/>
          <a:ext cx="4041775" cy="45784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036813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sz="3600" dirty="0" smtClean="0"/>
              <a:t>Overview Hypothesis: </a:t>
            </a:r>
            <a:br>
              <a:rPr lang="en-IE" sz="3600" dirty="0" smtClean="0"/>
            </a:br>
            <a:r>
              <a:rPr lang="en-IE" sz="3600" dirty="0" smtClean="0"/>
              <a:t>Effect of pre-migration ties</a:t>
            </a:r>
            <a:endParaRPr lang="en-IE" sz="3600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4452135"/>
              </p:ext>
            </p:extLst>
          </p:nvPr>
        </p:nvGraphicFramePr>
        <p:xfrm>
          <a:off x="457200" y="1600200"/>
          <a:ext cx="7859215" cy="303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1843"/>
                <a:gridCol w="1571843"/>
                <a:gridCol w="1571843"/>
                <a:gridCol w="1571843"/>
                <a:gridCol w="1571843"/>
              </a:tblGrid>
              <a:tr h="370840"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 smtClean="0"/>
                        <a:t>Risk</a:t>
                      </a:r>
                      <a:r>
                        <a:rPr lang="en-IE" baseline="0" dirty="0" smtClean="0"/>
                        <a:t> finding any job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 smtClean="0"/>
                        <a:t>Quality first job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 smtClean="0"/>
                        <a:t>Risk</a:t>
                      </a:r>
                      <a:r>
                        <a:rPr lang="en-IE" baseline="0" dirty="0" smtClean="0"/>
                        <a:t> getting</a:t>
                      </a:r>
                      <a:endParaRPr lang="en-IE" dirty="0" smtClean="0"/>
                    </a:p>
                    <a:p>
                      <a:r>
                        <a:rPr lang="en-IE" dirty="0" smtClean="0"/>
                        <a:t>Poor Job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 smtClean="0"/>
                        <a:t>Risk</a:t>
                      </a:r>
                      <a:r>
                        <a:rPr lang="en-IE" baseline="0" dirty="0" smtClean="0"/>
                        <a:t> getting</a:t>
                      </a:r>
                    </a:p>
                    <a:p>
                      <a:r>
                        <a:rPr lang="en-IE" baseline="0" dirty="0" smtClean="0"/>
                        <a:t>Better Job</a:t>
                      </a:r>
                      <a:endParaRPr lang="en-I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 smtClean="0"/>
                        <a:t>Proportional Hazard (Cox)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 smtClean="0"/>
                        <a:t>Linear </a:t>
                      </a:r>
                      <a:endParaRPr lang="en-IE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IE" dirty="0" smtClean="0"/>
                        <a:t>Competing risks </a:t>
                      </a:r>
                    </a:p>
                    <a:p>
                      <a:r>
                        <a:rPr lang="en-IE" dirty="0" smtClean="0"/>
                        <a:t>(Proportional Sub-hazards)</a:t>
                      </a:r>
                      <a:endParaRPr lang="en-I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E" dirty="0" smtClean="0"/>
                        <a:t>Information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+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+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 +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+</a:t>
                      </a:r>
                      <a:endParaRPr lang="en-I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E" dirty="0" smtClean="0"/>
                        <a:t>Channelling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+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--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+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--/0</a:t>
                      </a:r>
                      <a:endParaRPr lang="en-I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E" dirty="0" smtClean="0"/>
                        <a:t>Search Subsidy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--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+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--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+</a:t>
                      </a:r>
                      <a:endParaRPr lang="en-I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E" dirty="0" smtClean="0"/>
                        <a:t>Germany v Ireland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+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--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+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--</a:t>
                      </a:r>
                      <a:endParaRPr lang="en-IE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73353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78336" y="274638"/>
            <a:ext cx="7987328" cy="5851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4872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478664" y="274638"/>
            <a:ext cx="8186672" cy="5851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14705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3600" dirty="0" smtClean="0"/>
              <a:t>Pre-migration ties and ‘how find job’</a:t>
            </a:r>
            <a:endParaRPr lang="en-IE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9692263"/>
              </p:ext>
            </p:extLst>
          </p:nvPr>
        </p:nvGraphicFramePr>
        <p:xfrm>
          <a:off x="1637665" y="3170904"/>
          <a:ext cx="5868670" cy="131464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33700"/>
                <a:gridCol w="733425"/>
                <a:gridCol w="734060"/>
                <a:gridCol w="733425"/>
                <a:gridCol w="734060"/>
              </a:tblGrid>
              <a:tr h="207577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300" dirty="0">
                          <a:effectLst/>
                        </a:rPr>
                        <a:t>Competing risks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300">
                          <a:effectLst/>
                        </a:rPr>
                        <a:t>Ireland</a:t>
                      </a:r>
                      <a:endParaRPr lang="en-I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300">
                          <a:effectLst/>
                        </a:rPr>
                        <a:t>Germany</a:t>
                      </a:r>
                      <a:endParaRPr lang="en-I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</a:tr>
              <a:tr h="362291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300" dirty="0">
                          <a:effectLst/>
                        </a:rPr>
                        <a:t> 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100">
                          <a:effectLst/>
                        </a:rPr>
                        <a:t>Worse Jobs</a:t>
                      </a:r>
                      <a:endParaRPr lang="en-I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100">
                          <a:effectLst/>
                        </a:rPr>
                        <a:t>Better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100">
                          <a:effectLst/>
                        </a:rPr>
                        <a:t>Jobs</a:t>
                      </a:r>
                      <a:endParaRPr lang="en-I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100">
                          <a:effectLst/>
                        </a:rPr>
                        <a:t>Worse Jobs</a:t>
                      </a:r>
                      <a:endParaRPr lang="en-I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100">
                          <a:effectLst/>
                        </a:rPr>
                        <a:t>Better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100">
                          <a:effectLst/>
                        </a:rPr>
                        <a:t>Jobs</a:t>
                      </a:r>
                      <a:endParaRPr lang="en-I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7567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100">
                          <a:effectLst/>
                        </a:rPr>
                        <a:t>Reference: No Ties/Formal</a:t>
                      </a:r>
                      <a:endParaRPr lang="en-I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1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1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1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1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7567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100">
                          <a:effectLst/>
                        </a:rPr>
                        <a:t>No ties/informal channel</a:t>
                      </a:r>
                      <a:endParaRPr lang="en-I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100">
                          <a:effectLst/>
                        </a:rPr>
                        <a:t>-0.03</a:t>
                      </a:r>
                      <a:endParaRPr lang="en-I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100">
                          <a:effectLst/>
                        </a:rPr>
                        <a:t>-0.08</a:t>
                      </a:r>
                      <a:endParaRPr lang="en-I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100">
                          <a:effectLst/>
                        </a:rPr>
                        <a:t> 0.31</a:t>
                      </a:r>
                      <a:endParaRPr lang="en-I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100">
                          <a:effectLst/>
                        </a:rPr>
                        <a:t>-0.17</a:t>
                      </a:r>
                      <a:endParaRPr lang="en-I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7567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100">
                          <a:effectLst/>
                        </a:rPr>
                        <a:t> Pre-migration ties/formal channel</a:t>
                      </a:r>
                      <a:endParaRPr lang="en-I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100">
                          <a:effectLst/>
                        </a:rPr>
                        <a:t>-0.36</a:t>
                      </a:r>
                      <a:endParaRPr lang="en-I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100">
                          <a:effectLst/>
                        </a:rPr>
                        <a:t>  0.43</a:t>
                      </a:r>
                      <a:endParaRPr lang="en-I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100">
                          <a:effectLst/>
                        </a:rPr>
                        <a:t> 0.02</a:t>
                      </a:r>
                      <a:endParaRPr lang="en-I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100">
                          <a:effectLst/>
                        </a:rPr>
                        <a:t> 0.06</a:t>
                      </a:r>
                      <a:endParaRPr lang="en-I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7567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100">
                          <a:effectLst/>
                        </a:rPr>
                        <a:t>Pre-migration ties/informal channel </a:t>
                      </a:r>
                      <a:endParaRPr lang="en-I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100">
                          <a:effectLst/>
                        </a:rPr>
                        <a:t>-0.12</a:t>
                      </a:r>
                      <a:endParaRPr lang="en-I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100">
                          <a:effectLst/>
                        </a:rPr>
                        <a:t>  0.16</a:t>
                      </a:r>
                      <a:endParaRPr lang="en-I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100">
                          <a:effectLst/>
                        </a:rPr>
                        <a:t> 0.54</a:t>
                      </a:r>
                      <a:endParaRPr lang="en-I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100" dirty="0">
                          <a:effectLst/>
                        </a:rPr>
                        <a:t>-0.61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44666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PPSN issued to Polish migrants </a:t>
            </a:r>
            <a:endParaRPr lang="en-IE" dirty="0"/>
          </a:p>
        </p:txBody>
      </p:sp>
      <p:graphicFrame>
        <p:nvGraphicFramePr>
          <p:cNvPr id="4" name="Diagramm 17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28544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sz="3600" dirty="0" smtClean="0"/>
              <a:t>Area of origin</a:t>
            </a:r>
            <a:br>
              <a:rPr lang="en-IE" sz="3600" dirty="0" smtClean="0"/>
            </a:br>
            <a:r>
              <a:rPr lang="en-IE" sz="3600" dirty="0" smtClean="0"/>
              <a:t>SCIP Wave 1 </a:t>
            </a:r>
            <a:br>
              <a:rPr lang="en-IE" sz="3600" dirty="0" smtClean="0"/>
            </a:br>
            <a:r>
              <a:rPr lang="en-IE" sz="1600" dirty="0" smtClean="0"/>
              <a:t>(Lubbers &amp; </a:t>
            </a:r>
            <a:r>
              <a:rPr lang="en-IE" sz="1600" dirty="0" err="1" smtClean="0"/>
              <a:t>Kaliszewska</a:t>
            </a:r>
            <a:r>
              <a:rPr lang="en-IE" sz="1600" dirty="0" smtClean="0"/>
              <a:t> 2013)</a:t>
            </a:r>
            <a:endParaRPr lang="en-IE" sz="16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85829" y="1600200"/>
            <a:ext cx="3972341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38028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3600" dirty="0" err="1" smtClean="0"/>
              <a:t>Descriptives</a:t>
            </a:r>
            <a:r>
              <a:rPr lang="en-IE" sz="3600" dirty="0" smtClean="0"/>
              <a:t> SCIP Wave 1</a:t>
            </a:r>
            <a:br>
              <a:rPr lang="en-IE" sz="3600" dirty="0" smtClean="0"/>
            </a:br>
            <a:r>
              <a:rPr lang="en-IE" sz="1600" dirty="0" err="1" smtClean="0"/>
              <a:t>Luthra</a:t>
            </a:r>
            <a:r>
              <a:rPr lang="en-IE" sz="1600" dirty="0" smtClean="0"/>
              <a:t> et al. 2013</a:t>
            </a:r>
            <a:endParaRPr lang="en-IE" sz="36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5383" y="1600200"/>
            <a:ext cx="5793233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err="1" smtClean="0"/>
              <a:t>Descriptives</a:t>
            </a:r>
            <a:r>
              <a:rPr lang="en-IE" smtClean="0"/>
              <a:t> SCIP Wave 1</a:t>
            </a:r>
            <a:endParaRPr lang="en-IE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772816"/>
            <a:ext cx="6667500" cy="720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57313" y="2492896"/>
            <a:ext cx="6429375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3600" dirty="0" smtClean="0"/>
              <a:t>Social ties and labour market integration</a:t>
            </a:r>
            <a:endParaRPr lang="en-IE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What do social ties do?</a:t>
            </a:r>
          </a:p>
          <a:p>
            <a:pPr lvl="1"/>
            <a:endParaRPr lang="en-IE" dirty="0" smtClean="0"/>
          </a:p>
          <a:p>
            <a:pPr lvl="1"/>
            <a:r>
              <a:rPr lang="en-IE" dirty="0" smtClean="0"/>
              <a:t>Provide you with information about jobs</a:t>
            </a:r>
          </a:p>
          <a:p>
            <a:pPr lvl="1"/>
            <a:r>
              <a:rPr lang="en-IE" dirty="0" smtClean="0"/>
              <a:t>Provide you with information/training/support in how to operate on the labour market</a:t>
            </a:r>
          </a:p>
          <a:p>
            <a:pPr lvl="1"/>
            <a:r>
              <a:rPr lang="en-IE" dirty="0" smtClean="0"/>
              <a:t>May recommend you to an employer (referral)</a:t>
            </a:r>
          </a:p>
          <a:p>
            <a:pPr lvl="2"/>
            <a:r>
              <a:rPr lang="en-IE" dirty="0" smtClean="0"/>
              <a:t>Provide you directly with an employment opportunity </a:t>
            </a:r>
          </a:p>
          <a:p>
            <a:pPr lvl="1"/>
            <a:r>
              <a:rPr lang="en-IE" dirty="0" smtClean="0"/>
              <a:t>Share resources of all sorts</a:t>
            </a:r>
          </a:p>
          <a:p>
            <a:pPr lvl="3"/>
            <a:endParaRPr lang="en-IE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dirty="0"/>
              <a:t>Immigrants and ‘social capital’</a:t>
            </a:r>
            <a:br>
              <a:rPr lang="en-IE" dirty="0"/>
            </a:b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1"/>
            <a:r>
              <a:rPr lang="en-IE" dirty="0" smtClean="0"/>
              <a:t>Newcomer on a labour market</a:t>
            </a:r>
          </a:p>
          <a:p>
            <a:pPr lvl="2"/>
            <a:r>
              <a:rPr lang="en-IE" dirty="0" smtClean="0"/>
              <a:t>Language</a:t>
            </a:r>
          </a:p>
          <a:p>
            <a:pPr lvl="2"/>
            <a:r>
              <a:rPr lang="en-IE" dirty="0" smtClean="0"/>
              <a:t>Familiarity</a:t>
            </a:r>
          </a:p>
          <a:p>
            <a:pPr lvl="2"/>
            <a:r>
              <a:rPr lang="en-IE" dirty="0" smtClean="0"/>
              <a:t>Credential</a:t>
            </a:r>
            <a:endParaRPr lang="en-IE" dirty="0"/>
          </a:p>
          <a:p>
            <a:pPr lvl="1"/>
            <a:r>
              <a:rPr lang="en-IE" dirty="0" smtClean="0"/>
              <a:t>High dependence on ‘social capital’, compensating for lack of destination-specific human and cultural capital</a:t>
            </a:r>
          </a:p>
          <a:p>
            <a:pPr marL="457200" lvl="1" indent="0">
              <a:buNone/>
            </a:pPr>
            <a:endParaRPr lang="en-IE" dirty="0"/>
          </a:p>
          <a:p>
            <a:pPr marL="457200" lvl="1" indent="0">
              <a:buNone/>
            </a:pPr>
            <a:r>
              <a:rPr lang="en-IE" i="1" dirty="0" smtClean="0"/>
              <a:t>Does (co-ethnic) social capital really facilitate the labour market integration of recent migrants?</a:t>
            </a:r>
            <a:r>
              <a:rPr lang="en-IE" dirty="0"/>
              <a:t> </a:t>
            </a:r>
            <a:endParaRPr lang="en-IE" dirty="0" smtClean="0"/>
          </a:p>
          <a:p>
            <a:pPr marL="857250" lvl="2" indent="0">
              <a:buNone/>
            </a:pPr>
            <a:r>
              <a:rPr lang="en-IE" dirty="0" smtClean="0"/>
              <a:t>Social </a:t>
            </a:r>
            <a:r>
              <a:rPr lang="en-IE" dirty="0"/>
              <a:t>capital: </a:t>
            </a:r>
            <a:r>
              <a:rPr lang="en-IE" i="1" dirty="0"/>
              <a:t>Pre-migration ties</a:t>
            </a:r>
            <a:r>
              <a:rPr lang="en-IE" dirty="0"/>
              <a:t> (immigrant knew people in destination country before migration)</a:t>
            </a:r>
          </a:p>
          <a:p>
            <a:pPr marL="457200" lvl="1" indent="0">
              <a:buNone/>
            </a:pPr>
            <a:r>
              <a:rPr lang="en-IE" i="1" dirty="0" smtClean="0"/>
              <a:t>How exactly does it work?</a:t>
            </a:r>
          </a:p>
          <a:p>
            <a:pPr marL="857250" lvl="2" indent="0">
              <a:buNone/>
            </a:pPr>
            <a:r>
              <a:rPr lang="en-IE" dirty="0" smtClean="0"/>
              <a:t>Information model</a:t>
            </a:r>
          </a:p>
          <a:p>
            <a:pPr marL="857250" lvl="2" indent="0">
              <a:buNone/>
            </a:pPr>
            <a:r>
              <a:rPr lang="en-IE" dirty="0" smtClean="0"/>
              <a:t>Channelling model</a:t>
            </a:r>
          </a:p>
          <a:p>
            <a:pPr marL="857250" lvl="2" indent="0">
              <a:buNone/>
            </a:pPr>
            <a:r>
              <a:rPr lang="en-IE" dirty="0" smtClean="0"/>
              <a:t>Search subsidy model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881335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‘Information model’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IE" dirty="0" smtClean="0"/>
              <a:t>Social ties transmit information about job opportunities</a:t>
            </a:r>
          </a:p>
          <a:p>
            <a:r>
              <a:rPr lang="en-IE" dirty="0" smtClean="0"/>
              <a:t>Frequency of ‘job offers’ depend on extent of network</a:t>
            </a:r>
          </a:p>
          <a:p>
            <a:r>
              <a:rPr lang="en-IE" dirty="0" smtClean="0"/>
              <a:t>Having pre-migration ties gives you an advantage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E" i="1" dirty="0" smtClean="0"/>
              <a:t>Migrants with pre-migration ties find faster a job</a:t>
            </a:r>
          </a:p>
          <a:p>
            <a:pPr marL="457200" lvl="1" indent="0">
              <a:buNone/>
            </a:pPr>
            <a:endParaRPr lang="en-IE" dirty="0"/>
          </a:p>
          <a:p>
            <a:r>
              <a:rPr lang="en-IE" dirty="0" smtClean="0"/>
              <a:t>Anticipating incoming ‘job offers’ raises expectation regarding acceptable job (job quality, reservation wage)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E" i="1" dirty="0" smtClean="0"/>
              <a:t>Migrants with pre-migration ties find a better job</a:t>
            </a:r>
          </a:p>
          <a:p>
            <a:pPr marL="457200" lvl="1" indent="0">
              <a:buNone/>
            </a:pPr>
            <a:endParaRPr lang="en-IE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‘Channelling model’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IE" dirty="0" smtClean="0"/>
              <a:t>Network segmentation</a:t>
            </a:r>
          </a:p>
          <a:p>
            <a:pPr lvl="1"/>
            <a:r>
              <a:rPr lang="en-IE" dirty="0" smtClean="0"/>
              <a:t>Where are the people you know positioned in the labour market?</a:t>
            </a:r>
          </a:p>
          <a:p>
            <a:pPr lvl="1"/>
            <a:r>
              <a:rPr lang="en-IE" dirty="0" smtClean="0"/>
              <a:t>Information/knowledge/referral</a:t>
            </a:r>
          </a:p>
          <a:p>
            <a:r>
              <a:rPr lang="en-IE" dirty="0" smtClean="0"/>
              <a:t>Labour market segmentation</a:t>
            </a:r>
          </a:p>
          <a:p>
            <a:pPr lvl="1"/>
            <a:r>
              <a:rPr lang="en-IE" dirty="0" smtClean="0"/>
              <a:t>Informal v. formal job search strategies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E" i="1" dirty="0" smtClean="0"/>
              <a:t>Migrants with pre-migration ties find faster a poor job</a:t>
            </a:r>
            <a:r>
              <a:rPr lang="en-IE" dirty="0" smtClean="0"/>
              <a:t> (weak channelling)</a:t>
            </a:r>
            <a:endParaRPr lang="en-IE" i="1" dirty="0" smtClean="0"/>
          </a:p>
          <a:p>
            <a:r>
              <a:rPr lang="en-IE" dirty="0" smtClean="0"/>
              <a:t>Strong channelling: diminishes also your chances of finding a good job</a:t>
            </a:r>
            <a:endParaRPr lang="en-IE" dirty="0"/>
          </a:p>
          <a:p>
            <a:pPr lvl="1"/>
            <a:r>
              <a:rPr lang="en-IE" dirty="0" smtClean="0"/>
              <a:t>Path-dependencies in network development</a:t>
            </a:r>
          </a:p>
          <a:p>
            <a:pPr lvl="1"/>
            <a:r>
              <a:rPr lang="en-IE" dirty="0" smtClean="0"/>
              <a:t>Availability of informal search strategies distracts from investing in formal search strategies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E" i="1" dirty="0" smtClean="0"/>
              <a:t>Migrants with pre-migration ties take longer to find a good job</a:t>
            </a:r>
            <a:endParaRPr lang="en-IE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3691</TotalTime>
  <Words>625</Words>
  <Application>Microsoft Office PowerPoint</Application>
  <PresentationFormat>On-screen Show (4:3)</PresentationFormat>
  <Paragraphs>148</Paragraphs>
  <Slides>18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Social ties and the labour market integration of Polish migrants in Ireland and Germany</vt:lpstr>
      <vt:lpstr>PPSN issued to Polish migrants </vt:lpstr>
      <vt:lpstr>Area of origin SCIP Wave 1  (Lubbers &amp; Kaliszewska 2013)</vt:lpstr>
      <vt:lpstr>Descriptives SCIP Wave 1 Luthra et al. 2013</vt:lpstr>
      <vt:lpstr>Descriptives SCIP Wave 1</vt:lpstr>
      <vt:lpstr>Social ties and labour market integration</vt:lpstr>
      <vt:lpstr>Immigrants and ‘social capital’ </vt:lpstr>
      <vt:lpstr>‘Information model’</vt:lpstr>
      <vt:lpstr>‘Channelling model’</vt:lpstr>
      <vt:lpstr>‘Search subsidy model’</vt:lpstr>
      <vt:lpstr>Comparative: Ireland v. Germany</vt:lpstr>
      <vt:lpstr>Ireland v. Germany</vt:lpstr>
      <vt:lpstr>Sample</vt:lpstr>
      <vt:lpstr>PowerPoint Presentation</vt:lpstr>
      <vt:lpstr>Overview Hypothesis:  Effect of pre-migration ties</vt:lpstr>
      <vt:lpstr>PowerPoint Presentation</vt:lpstr>
      <vt:lpstr>PowerPoint Presentation</vt:lpstr>
      <vt:lpstr>Pre-migration ties and ‘how find job’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Administrator</dc:creator>
  <cp:lastModifiedBy>ebarron</cp:lastModifiedBy>
  <cp:revision>32</cp:revision>
  <dcterms:created xsi:type="dcterms:W3CDTF">2014-01-25T08:06:02Z</dcterms:created>
  <dcterms:modified xsi:type="dcterms:W3CDTF">2014-01-30T14:09:40Z</dcterms:modified>
</cp:coreProperties>
</file>