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8" r:id="rId3"/>
    <p:sldId id="258" r:id="rId4"/>
    <p:sldId id="259" r:id="rId5"/>
    <p:sldId id="265" r:id="rId6"/>
    <p:sldId id="274" r:id="rId7"/>
    <p:sldId id="264" r:id="rId8"/>
    <p:sldId id="268" r:id="rId9"/>
    <p:sldId id="277" r:id="rId10"/>
    <p:sldId id="279" r:id="rId11"/>
    <p:sldId id="280" r:id="rId12"/>
    <p:sldId id="278" r:id="rId13"/>
    <p:sldId id="275" r:id="rId14"/>
    <p:sldId id="273" r:id="rId15"/>
    <p:sldId id="262" r:id="rId16"/>
    <p:sldId id="263" r:id="rId17"/>
    <p:sldId id="282" r:id="rId18"/>
    <p:sldId id="283" r:id="rId19"/>
    <p:sldId id="284" r:id="rId20"/>
    <p:sldId id="285" r:id="rId21"/>
    <p:sldId id="276" r:id="rId22"/>
    <p:sldId id="287" r:id="rId23"/>
    <p:sldId id="267" r:id="rId24"/>
    <p:sldId id="286" r:id="rId25"/>
    <p:sldId id="26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lyons\Dropbox\1.0%20Research\13%20Sustainable%20&amp;%20Behavioural%20Real%20Estate\House%20price%20expectations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lyons\Dropbox\1.0%20Research\13%20Sustainable%20&amp;%20Behavioural%20Real%20Estate\House%20price%20expectations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IE" sz="1800" dirty="0" smtClean="0"/>
              <a:t>Expected annual change in house prices,</a:t>
            </a:r>
            <a:r>
              <a:rPr lang="en-IE" sz="1800" baseline="0" dirty="0" smtClean="0"/>
              <a:t> next year</a:t>
            </a:r>
            <a:endParaRPr lang="en-IE" sz="18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49193156411005"/>
          <c:y val="9.4626804461942257E-2"/>
          <c:w val="0.86551569942646056"/>
          <c:h val="0.820807086614173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Dublin</c:v>
                </c:pt>
                <c:pt idx="1">
                  <c:v>Other cities</c:v>
                </c:pt>
                <c:pt idx="2">
                  <c:v>Leinster</c:v>
                </c:pt>
                <c:pt idx="3">
                  <c:v>Munster</c:v>
                </c:pt>
                <c:pt idx="4">
                  <c:v>ConnUlst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-9.7059400000000004E-2</c:v>
                </c:pt>
                <c:pt idx="1">
                  <c:v>-0.1039171</c:v>
                </c:pt>
                <c:pt idx="2">
                  <c:v>-9.709050000000001E-2</c:v>
                </c:pt>
                <c:pt idx="3">
                  <c:v>-9.4654600000000005E-2</c:v>
                </c:pt>
                <c:pt idx="4">
                  <c:v>-0.1092617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Dublin</c:v>
                </c:pt>
                <c:pt idx="1">
                  <c:v>Other cities</c:v>
                </c:pt>
                <c:pt idx="2">
                  <c:v>Leinster</c:v>
                </c:pt>
                <c:pt idx="3">
                  <c:v>Munster</c:v>
                </c:pt>
                <c:pt idx="4">
                  <c:v>ConnUlst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-4.2265100000000007E-2</c:v>
                </c:pt>
                <c:pt idx="1">
                  <c:v>-5.9661399999999996E-2</c:v>
                </c:pt>
                <c:pt idx="2">
                  <c:v>-5.9512500000000017E-2</c:v>
                </c:pt>
                <c:pt idx="3">
                  <c:v>-5.8890700000000011E-2</c:v>
                </c:pt>
                <c:pt idx="4">
                  <c:v>-6.1011700000000009E-2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Dublin</c:v>
                </c:pt>
                <c:pt idx="1">
                  <c:v>Other cities</c:v>
                </c:pt>
                <c:pt idx="2">
                  <c:v>Leinster</c:v>
                </c:pt>
                <c:pt idx="3">
                  <c:v>Munster</c:v>
                </c:pt>
                <c:pt idx="4">
                  <c:v>ConnUlst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3.8654800000000003E-2</c:v>
                </c:pt>
                <c:pt idx="1">
                  <c:v>-9.0106999999999826E-3</c:v>
                </c:pt>
                <c:pt idx="2">
                  <c:v>8.6609999999998077E-4</c:v>
                </c:pt>
                <c:pt idx="3">
                  <c:v>-1.9592200000000004E-2</c:v>
                </c:pt>
                <c:pt idx="4">
                  <c:v>-7.3205000000000076E-3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12256"/>
        <c:axId val="21746816"/>
      </c:barChart>
      <c:catAx>
        <c:axId val="21712256"/>
        <c:scaling>
          <c:orientation val="minMax"/>
        </c:scaling>
        <c:delete val="0"/>
        <c:axPos val="b"/>
        <c:majorTickMark val="out"/>
        <c:minorTickMark val="none"/>
        <c:tickLblPos val="low"/>
        <c:crossAx val="21746816"/>
        <c:crosses val="autoZero"/>
        <c:auto val="1"/>
        <c:lblAlgn val="ctr"/>
        <c:lblOffset val="100"/>
        <c:noMultiLvlLbl val="0"/>
      </c:catAx>
      <c:valAx>
        <c:axId val="2174681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712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071133469427436"/>
          <c:y val="9.6319307742782148E-2"/>
          <c:w val="0.41842446777486153"/>
          <c:h val="0.103454929461942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IE" sz="1800" dirty="0" smtClean="0"/>
              <a:t>Fraction of past price changes included</a:t>
            </a:r>
            <a:endParaRPr lang="en-IE" sz="1800" dirty="0"/>
          </a:p>
        </c:rich>
      </c:tx>
      <c:overlay val="0"/>
    </c:title>
    <c:autoTitleDeleted val="0"/>
    <c:plotArea>
      <c:layout/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1-year</c:v>
                </c:pt>
                <c:pt idx="1">
                  <c:v>2-year</c:v>
                </c:pt>
                <c:pt idx="2">
                  <c:v>3-year</c:v>
                </c:pt>
                <c:pt idx="3">
                  <c:v>4-year</c:v>
                </c:pt>
                <c:pt idx="4">
                  <c:v>5-year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0.21775549999999999</c:v>
                </c:pt>
                <c:pt idx="1">
                  <c:v>0.1244504</c:v>
                </c:pt>
                <c:pt idx="2">
                  <c:v>4.2945499999999998E-2</c:v>
                </c:pt>
                <c:pt idx="3">
                  <c:v>0.19940050000000001</c:v>
                </c:pt>
                <c:pt idx="4">
                  <c:v>-0.32268279999999999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1-year</c:v>
                </c:pt>
                <c:pt idx="1">
                  <c:v>2-year</c:v>
                </c:pt>
                <c:pt idx="2">
                  <c:v>3-year</c:v>
                </c:pt>
                <c:pt idx="3">
                  <c:v>4-year</c:v>
                </c:pt>
                <c:pt idx="4">
                  <c:v>5-year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0.1599043</c:v>
                </c:pt>
                <c:pt idx="1">
                  <c:v>3.0815999999999999E-3</c:v>
                </c:pt>
                <c:pt idx="2">
                  <c:v>-8.6649199999999996E-2</c:v>
                </c:pt>
                <c:pt idx="3">
                  <c:v>3.76429E-2</c:v>
                </c:pt>
                <c:pt idx="4">
                  <c:v>-0.41494629999999999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Close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</c:marker>
          <c:cat>
            <c:strRef>
              <c:f>Sheet1!$A$2:$A$6</c:f>
              <c:strCache>
                <c:ptCount val="5"/>
                <c:pt idx="0">
                  <c:v>1-year</c:v>
                </c:pt>
                <c:pt idx="1">
                  <c:v>2-year</c:v>
                </c:pt>
                <c:pt idx="2">
                  <c:v>3-year</c:v>
                </c:pt>
                <c:pt idx="3">
                  <c:v>4-year</c:v>
                </c:pt>
                <c:pt idx="4">
                  <c:v>5-year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0.18882989999999999</c:v>
                </c:pt>
                <c:pt idx="1">
                  <c:v>6.3766000000000003E-2</c:v>
                </c:pt>
                <c:pt idx="2">
                  <c:v>-2.18519E-2</c:v>
                </c:pt>
                <c:pt idx="3">
                  <c:v>0.11852169999999999</c:v>
                </c:pt>
                <c:pt idx="4">
                  <c:v>-0.36881459999999999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>
              <a:prstDash val="dash"/>
            </a:ln>
          </c:spPr>
        </c:hiLowLines>
        <c:axId val="45685376"/>
        <c:axId val="45687168"/>
      </c:stockChart>
      <c:catAx>
        <c:axId val="4568537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en-US"/>
          </a:p>
        </c:txPr>
        <c:crossAx val="45687168"/>
        <c:crosses val="autoZero"/>
        <c:auto val="1"/>
        <c:lblAlgn val="ctr"/>
        <c:lblOffset val="100"/>
        <c:noMultiLvlLbl val="0"/>
      </c:catAx>
      <c:valAx>
        <c:axId val="45687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685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IE" sz="1800" dirty="0" smtClean="0"/>
              <a:t>Expected annual change in house prices,</a:t>
            </a:r>
            <a:r>
              <a:rPr lang="en-IE" sz="1800" baseline="0" dirty="0" smtClean="0"/>
              <a:t> next five years</a:t>
            </a:r>
            <a:endParaRPr lang="en-IE" sz="18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649193156411005"/>
          <c:y val="9.4626804461942257E-2"/>
          <c:w val="0.86551569942646056"/>
          <c:h val="0.820807086614173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Dublin</c:v>
                </c:pt>
                <c:pt idx="1">
                  <c:v>Other cities</c:v>
                </c:pt>
                <c:pt idx="2">
                  <c:v>Leinster</c:v>
                </c:pt>
                <c:pt idx="3">
                  <c:v>Munster</c:v>
                </c:pt>
                <c:pt idx="4">
                  <c:v>ConnUlst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-2.6781178052524113E-2</c:v>
                </c:pt>
                <c:pt idx="1">
                  <c:v>-3.5683131823074254E-2</c:v>
                </c:pt>
                <c:pt idx="2">
                  <c:v>-2.897876819411993E-2</c:v>
                </c:pt>
                <c:pt idx="3">
                  <c:v>-2.8466680692780244E-2</c:v>
                </c:pt>
                <c:pt idx="4">
                  <c:v>-3.6611266816679144E-2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Dublin</c:v>
                </c:pt>
                <c:pt idx="1">
                  <c:v>Other cities</c:v>
                </c:pt>
                <c:pt idx="2">
                  <c:v>Leinster</c:v>
                </c:pt>
                <c:pt idx="3">
                  <c:v>Munster</c:v>
                </c:pt>
                <c:pt idx="4">
                  <c:v>ConnUlst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-3.1291418754006983E-3</c:v>
                </c:pt>
                <c:pt idx="1">
                  <c:v>2.4700079455215462E-3</c:v>
                </c:pt>
                <c:pt idx="2">
                  <c:v>1.6113984152203997E-3</c:v>
                </c:pt>
                <c:pt idx="3">
                  <c:v>-3.0332395503696041E-4</c:v>
                </c:pt>
                <c:pt idx="4">
                  <c:v>-1.8415299867671209E-3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Dublin</c:v>
                </c:pt>
                <c:pt idx="1">
                  <c:v>Other cities</c:v>
                </c:pt>
                <c:pt idx="2">
                  <c:v>Leinster</c:v>
                </c:pt>
                <c:pt idx="3">
                  <c:v>Munster</c:v>
                </c:pt>
                <c:pt idx="4">
                  <c:v>ConnUlst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2.9165109173647119E-2</c:v>
                </c:pt>
                <c:pt idx="1">
                  <c:v>2.4306569509195963E-2</c:v>
                </c:pt>
                <c:pt idx="2">
                  <c:v>2.456609683835187E-2</c:v>
                </c:pt>
                <c:pt idx="3">
                  <c:v>1.3814660854669203E-2</c:v>
                </c:pt>
                <c:pt idx="4">
                  <c:v>2.6079246422347158E-2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36064"/>
        <c:axId val="46937600"/>
      </c:barChart>
      <c:catAx>
        <c:axId val="46936064"/>
        <c:scaling>
          <c:orientation val="minMax"/>
        </c:scaling>
        <c:delete val="0"/>
        <c:axPos val="b"/>
        <c:majorTickMark val="out"/>
        <c:minorTickMark val="none"/>
        <c:tickLblPos val="low"/>
        <c:crossAx val="46937600"/>
        <c:crosses val="autoZero"/>
        <c:auto val="1"/>
        <c:lblAlgn val="ctr"/>
        <c:lblOffset val="100"/>
        <c:noMultiLvlLbl val="0"/>
      </c:catAx>
      <c:valAx>
        <c:axId val="4693760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6936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071133469427436"/>
          <c:y val="9.6319307742782148E-2"/>
          <c:w val="0.41842446777486153"/>
          <c:h val="0.103454929461942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IE" sz="1600"/>
              <a:t>Most important factor affecting prices outside Dublin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Economy</c:v>
                </c:pt>
                <c:pt idx="1">
                  <c:v>Credit</c:v>
                </c:pt>
                <c:pt idx="2">
                  <c:v>Supply</c:v>
                </c:pt>
                <c:pt idx="3">
                  <c:v>Unemployment</c:v>
                </c:pt>
                <c:pt idx="4">
                  <c:v>Property tax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0.28359592215013901</c:v>
                </c:pt>
                <c:pt idx="1">
                  <c:v>0.35217794253938833</c:v>
                </c:pt>
                <c:pt idx="2">
                  <c:v>9.2678405931417976E-2</c:v>
                </c:pt>
                <c:pt idx="3">
                  <c:v>0.13994439295644115</c:v>
                </c:pt>
                <c:pt idx="4">
                  <c:v>0</c:v>
                </c:pt>
                <c:pt idx="5">
                  <c:v>0.13160333642261351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Economy</c:v>
                </c:pt>
                <c:pt idx="1">
                  <c:v>Credit</c:v>
                </c:pt>
                <c:pt idx="2">
                  <c:v>Supply</c:v>
                </c:pt>
                <c:pt idx="3">
                  <c:v>Unemployment</c:v>
                </c:pt>
                <c:pt idx="4">
                  <c:v>Property tax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0.26030927835051548</c:v>
                </c:pt>
                <c:pt idx="1">
                  <c:v>0.33762886597938147</c:v>
                </c:pt>
                <c:pt idx="2">
                  <c:v>5.8419243986254296E-2</c:v>
                </c:pt>
                <c:pt idx="3">
                  <c:v>0.13745704467353953</c:v>
                </c:pt>
                <c:pt idx="4">
                  <c:v>0.10738831615120274</c:v>
                </c:pt>
                <c:pt idx="5">
                  <c:v>9.8797250859106539E-2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Economy</c:v>
                </c:pt>
                <c:pt idx="1">
                  <c:v>Credit</c:v>
                </c:pt>
                <c:pt idx="2">
                  <c:v>Supply</c:v>
                </c:pt>
                <c:pt idx="3">
                  <c:v>Unemployment</c:v>
                </c:pt>
                <c:pt idx="4">
                  <c:v>Property tax</c:v>
                </c:pt>
                <c:pt idx="5">
                  <c:v>Other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0.23031496062992127</c:v>
                </c:pt>
                <c:pt idx="1">
                  <c:v>0.31791338582677164</c:v>
                </c:pt>
                <c:pt idx="2">
                  <c:v>0.16043307086614172</c:v>
                </c:pt>
                <c:pt idx="3">
                  <c:v>0.10925196850393701</c:v>
                </c:pt>
                <c:pt idx="4">
                  <c:v>3.1496062992125984E-2</c:v>
                </c:pt>
                <c:pt idx="5">
                  <c:v>0.15059055118110237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29184"/>
        <c:axId val="23630976"/>
      </c:barChart>
      <c:catAx>
        <c:axId val="23629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23630976"/>
        <c:crosses val="autoZero"/>
        <c:auto val="1"/>
        <c:lblAlgn val="ctr"/>
        <c:lblOffset val="100"/>
        <c:noMultiLvlLbl val="0"/>
      </c:catAx>
      <c:valAx>
        <c:axId val="236309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3629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IE" sz="1600"/>
              <a:t>Most important factor affecting prices in Dublin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Economy</c:v>
                </c:pt>
                <c:pt idx="1">
                  <c:v>Credit</c:v>
                </c:pt>
                <c:pt idx="2">
                  <c:v>Supply</c:v>
                </c:pt>
                <c:pt idx="3">
                  <c:v>Unemployment</c:v>
                </c:pt>
                <c:pt idx="4">
                  <c:v>Property tax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0.30866601752677703</c:v>
                </c:pt>
                <c:pt idx="1">
                  <c:v>0.37390457643622199</c:v>
                </c:pt>
                <c:pt idx="2">
                  <c:v>8.9581304771178191E-2</c:v>
                </c:pt>
                <c:pt idx="3">
                  <c:v>0.12366114897760468</c:v>
                </c:pt>
                <c:pt idx="4">
                  <c:v>0</c:v>
                </c:pt>
                <c:pt idx="5">
                  <c:v>0.10418695228821812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Economy</c:v>
                </c:pt>
                <c:pt idx="1">
                  <c:v>Credit</c:v>
                </c:pt>
                <c:pt idx="2">
                  <c:v>Supply</c:v>
                </c:pt>
                <c:pt idx="3">
                  <c:v>Unemployment</c:v>
                </c:pt>
                <c:pt idx="4">
                  <c:v>Property tax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0.25167785234899331</c:v>
                </c:pt>
                <c:pt idx="1">
                  <c:v>0.34899328859060402</c:v>
                </c:pt>
                <c:pt idx="2">
                  <c:v>0.1017897091722595</c:v>
                </c:pt>
                <c:pt idx="3">
                  <c:v>8.2774049217002238E-2</c:v>
                </c:pt>
                <c:pt idx="4">
                  <c:v>8.9485458612975396E-2</c:v>
                </c:pt>
                <c:pt idx="5">
                  <c:v>0.12527964205816555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Economy</c:v>
                </c:pt>
                <c:pt idx="1">
                  <c:v>Credit</c:v>
                </c:pt>
                <c:pt idx="2">
                  <c:v>Supply</c:v>
                </c:pt>
                <c:pt idx="3">
                  <c:v>Unemployment</c:v>
                </c:pt>
                <c:pt idx="4">
                  <c:v>Property tax</c:v>
                </c:pt>
                <c:pt idx="5">
                  <c:v>Other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0.18452380952380953</c:v>
                </c:pt>
                <c:pt idx="1">
                  <c:v>0.24047619047619048</c:v>
                </c:pt>
                <c:pt idx="2">
                  <c:v>0.36904761904761907</c:v>
                </c:pt>
                <c:pt idx="3">
                  <c:v>5.5952380952380955E-2</c:v>
                </c:pt>
                <c:pt idx="4">
                  <c:v>2.6190476190476191E-2</c:v>
                </c:pt>
                <c:pt idx="5">
                  <c:v>0.12380952380952381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20864"/>
        <c:axId val="24022400"/>
      </c:barChart>
      <c:catAx>
        <c:axId val="24020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24022400"/>
        <c:crosses val="autoZero"/>
        <c:auto val="1"/>
        <c:lblAlgn val="ctr"/>
        <c:lblOffset val="100"/>
        <c:noMultiLvlLbl val="0"/>
      </c:catAx>
      <c:valAx>
        <c:axId val="240224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40208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IE" sz="1800" dirty="0"/>
              <a:t>Is property good value currently?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Value!$H$2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Value!$G$3:$G$8</c:f>
              <c:strCache>
                <c:ptCount val="6"/>
                <c:pt idx="0">
                  <c:v>National</c:v>
                </c:pt>
                <c:pt idx="1">
                  <c:v>Dublin</c:v>
                </c:pt>
                <c:pt idx="2">
                  <c:v>Other Cities</c:v>
                </c:pt>
                <c:pt idx="3">
                  <c:v>Leinster</c:v>
                </c:pt>
                <c:pt idx="4">
                  <c:v>Munster</c:v>
                </c:pt>
                <c:pt idx="5">
                  <c:v>Conn-Ulster</c:v>
                </c:pt>
              </c:strCache>
            </c:strRef>
          </c:cat>
          <c:val>
            <c:numRef>
              <c:f>Value!$H$3:$H$8</c:f>
              <c:numCache>
                <c:formatCode>0%</c:formatCode>
                <c:ptCount val="6"/>
                <c:pt idx="0">
                  <c:v>0.45726495726495725</c:v>
                </c:pt>
                <c:pt idx="1">
                  <c:v>0.37682570593963</c:v>
                </c:pt>
                <c:pt idx="2">
                  <c:v>0.27649769585253459</c:v>
                </c:pt>
                <c:pt idx="3">
                  <c:v>0.41075794621026895</c:v>
                </c:pt>
                <c:pt idx="4">
                  <c:v>0.35526315789473684</c:v>
                </c:pt>
                <c:pt idx="5">
                  <c:v>0.28187919463087246</c:v>
                </c:pt>
              </c:numCache>
            </c:numRef>
          </c:val>
        </c:ser>
        <c:ser>
          <c:idx val="1"/>
          <c:order val="1"/>
          <c:tx>
            <c:strRef>
              <c:f>Value!$I$2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Value!$G$3:$G$8</c:f>
              <c:strCache>
                <c:ptCount val="6"/>
                <c:pt idx="0">
                  <c:v>National</c:v>
                </c:pt>
                <c:pt idx="1">
                  <c:v>Dublin</c:v>
                </c:pt>
                <c:pt idx="2">
                  <c:v>Other Cities</c:v>
                </c:pt>
                <c:pt idx="3">
                  <c:v>Leinster</c:v>
                </c:pt>
                <c:pt idx="4">
                  <c:v>Munster</c:v>
                </c:pt>
                <c:pt idx="5">
                  <c:v>Conn-Ulster</c:v>
                </c:pt>
              </c:strCache>
            </c:strRef>
          </c:cat>
          <c:val>
            <c:numRef>
              <c:f>Value!$I$3:$I$8</c:f>
              <c:numCache>
                <c:formatCode>0%</c:formatCode>
                <c:ptCount val="6"/>
                <c:pt idx="0">
                  <c:v>0.59280855199222549</c:v>
                </c:pt>
                <c:pt idx="1">
                  <c:v>0.43176733780760629</c:v>
                </c:pt>
                <c:pt idx="2">
                  <c:v>0.43824701195219123</c:v>
                </c:pt>
                <c:pt idx="3">
                  <c:v>0.51749999999999996</c:v>
                </c:pt>
                <c:pt idx="4">
                  <c:v>0.53054662379421225</c:v>
                </c:pt>
                <c:pt idx="5">
                  <c:v>0.48514851485148514</c:v>
                </c:pt>
              </c:numCache>
            </c:numRef>
          </c:val>
        </c:ser>
        <c:ser>
          <c:idx val="2"/>
          <c:order val="2"/>
          <c:tx>
            <c:strRef>
              <c:f>Value!$J$2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Value!$G$3:$G$8</c:f>
              <c:strCache>
                <c:ptCount val="6"/>
                <c:pt idx="0">
                  <c:v>National</c:v>
                </c:pt>
                <c:pt idx="1">
                  <c:v>Dublin</c:v>
                </c:pt>
                <c:pt idx="2">
                  <c:v>Other Cities</c:v>
                </c:pt>
                <c:pt idx="3">
                  <c:v>Leinster</c:v>
                </c:pt>
                <c:pt idx="4">
                  <c:v>Munster</c:v>
                </c:pt>
                <c:pt idx="5">
                  <c:v>Conn-Ulster</c:v>
                </c:pt>
              </c:strCache>
            </c:strRef>
          </c:cat>
          <c:val>
            <c:numRef>
              <c:f>Value!$J$3:$J$8</c:f>
              <c:numCache>
                <c:formatCode>0%</c:formatCode>
                <c:ptCount val="6"/>
                <c:pt idx="0">
                  <c:v>0.70528017241379315</c:v>
                </c:pt>
                <c:pt idx="1">
                  <c:v>0.42142857142857143</c:v>
                </c:pt>
                <c:pt idx="2">
                  <c:v>0.59893048128342241</c:v>
                </c:pt>
                <c:pt idx="3">
                  <c:v>0.66666666666666663</c:v>
                </c:pt>
                <c:pt idx="4">
                  <c:v>0.63829787234042556</c:v>
                </c:pt>
                <c:pt idx="5">
                  <c:v>0.62650602409638556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65216"/>
        <c:axId val="23866752"/>
      </c:barChart>
      <c:catAx>
        <c:axId val="23865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3866752"/>
        <c:crosses val="autoZero"/>
        <c:auto val="1"/>
        <c:lblAlgn val="ctr"/>
        <c:lblOffset val="100"/>
        <c:tickLblSkip val="1"/>
        <c:noMultiLvlLbl val="0"/>
      </c:catAx>
      <c:valAx>
        <c:axId val="23866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38652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IE" sz="1600"/>
              <a:t>Proportion looking to buy within 1 year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Value!$AA$2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Value!$Z$3:$Z$8</c:f>
              <c:strCache>
                <c:ptCount val="6"/>
                <c:pt idx="0">
                  <c:v>National</c:v>
                </c:pt>
                <c:pt idx="1">
                  <c:v>Dublin</c:v>
                </c:pt>
                <c:pt idx="2">
                  <c:v>Other Cities</c:v>
                </c:pt>
                <c:pt idx="3">
                  <c:v>Leinster</c:v>
                </c:pt>
                <c:pt idx="4">
                  <c:v>Munster</c:v>
                </c:pt>
                <c:pt idx="5">
                  <c:v>Conn-Ulster</c:v>
                </c:pt>
              </c:strCache>
            </c:strRef>
          </c:cat>
          <c:val>
            <c:numRef>
              <c:f>Value!$AA$3:$AA$8</c:f>
              <c:numCache>
                <c:formatCode>0%</c:formatCode>
                <c:ptCount val="6"/>
                <c:pt idx="0">
                  <c:v>0.53988603988603989</c:v>
                </c:pt>
                <c:pt idx="1">
                  <c:v>0.48685491723466406</c:v>
                </c:pt>
                <c:pt idx="2">
                  <c:v>0.59539473684210531</c:v>
                </c:pt>
                <c:pt idx="3">
                  <c:v>0.56573705179282874</c:v>
                </c:pt>
                <c:pt idx="4">
                  <c:v>0.65841584158415845</c:v>
                </c:pt>
                <c:pt idx="5">
                  <c:v>0.62992125984251968</c:v>
                </c:pt>
              </c:numCache>
            </c:numRef>
          </c:val>
        </c:ser>
        <c:ser>
          <c:idx val="1"/>
          <c:order val="1"/>
          <c:tx>
            <c:strRef>
              <c:f>Value!$AB$2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Value!$Z$3:$Z$8</c:f>
              <c:strCache>
                <c:ptCount val="6"/>
                <c:pt idx="0">
                  <c:v>National</c:v>
                </c:pt>
                <c:pt idx="1">
                  <c:v>Dublin</c:v>
                </c:pt>
                <c:pt idx="2">
                  <c:v>Other Cities</c:v>
                </c:pt>
                <c:pt idx="3">
                  <c:v>Leinster</c:v>
                </c:pt>
                <c:pt idx="4">
                  <c:v>Munster</c:v>
                </c:pt>
                <c:pt idx="5">
                  <c:v>Conn-Ulster</c:v>
                </c:pt>
              </c:strCache>
            </c:strRef>
          </c:cat>
          <c:val>
            <c:numRef>
              <c:f>Value!$AB$3:$AB$8</c:f>
              <c:numCache>
                <c:formatCode>0%</c:formatCode>
                <c:ptCount val="6"/>
                <c:pt idx="0">
                  <c:v>0.60641399416909625</c:v>
                </c:pt>
                <c:pt idx="1">
                  <c:v>0.51152073732718895</c:v>
                </c:pt>
                <c:pt idx="2">
                  <c:v>0.6174496644295302</c:v>
                </c:pt>
                <c:pt idx="3">
                  <c:v>0.64249999999999996</c:v>
                </c:pt>
                <c:pt idx="4">
                  <c:v>0.60952380952380958</c:v>
                </c:pt>
                <c:pt idx="5">
                  <c:v>0.72695035460992907</c:v>
                </c:pt>
              </c:numCache>
            </c:numRef>
          </c:val>
        </c:ser>
        <c:ser>
          <c:idx val="2"/>
          <c:order val="2"/>
          <c:tx>
            <c:strRef>
              <c:f>Value!$AC$2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Value!$Z$3:$Z$8</c:f>
              <c:strCache>
                <c:ptCount val="6"/>
                <c:pt idx="0">
                  <c:v>National</c:v>
                </c:pt>
                <c:pt idx="1">
                  <c:v>Dublin</c:v>
                </c:pt>
                <c:pt idx="2">
                  <c:v>Other Cities</c:v>
                </c:pt>
                <c:pt idx="3">
                  <c:v>Leinster</c:v>
                </c:pt>
                <c:pt idx="4">
                  <c:v>Munster</c:v>
                </c:pt>
                <c:pt idx="5">
                  <c:v>Conn-Ulster</c:v>
                </c:pt>
              </c:strCache>
            </c:strRef>
          </c:cat>
          <c:val>
            <c:numRef>
              <c:f>Value!$AC$3:$AC$8</c:f>
              <c:numCache>
                <c:formatCode>0%</c:formatCode>
                <c:ptCount val="6"/>
                <c:pt idx="0">
                  <c:v>0.64385775862068961</c:v>
                </c:pt>
                <c:pt idx="1">
                  <c:v>0.61858190709046457</c:v>
                </c:pt>
                <c:pt idx="2">
                  <c:v>0.56935123042505598</c:v>
                </c:pt>
                <c:pt idx="3">
                  <c:v>0.66559485530546625</c:v>
                </c:pt>
                <c:pt idx="4">
                  <c:v>0.6737967914438503</c:v>
                </c:pt>
                <c:pt idx="5">
                  <c:v>0.67469879518072284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02080"/>
        <c:axId val="23903616"/>
      </c:barChart>
      <c:catAx>
        <c:axId val="23902080"/>
        <c:scaling>
          <c:orientation val="minMax"/>
        </c:scaling>
        <c:delete val="0"/>
        <c:axPos val="b"/>
        <c:majorTickMark val="out"/>
        <c:minorTickMark val="none"/>
        <c:tickLblPos val="nextTo"/>
        <c:crossAx val="23903616"/>
        <c:crosses val="autoZero"/>
        <c:auto val="1"/>
        <c:lblAlgn val="ctr"/>
        <c:lblOffset val="100"/>
        <c:noMultiLvlLbl val="0"/>
      </c:catAx>
      <c:valAx>
        <c:axId val="239036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39020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IE" sz="1600" dirty="0"/>
              <a:t>Most important factor </a:t>
            </a:r>
            <a:r>
              <a:rPr lang="en-IE" sz="1600" dirty="0" smtClean="0"/>
              <a:t>for deferring</a:t>
            </a:r>
            <a:r>
              <a:rPr lang="en-IE" sz="1600" baseline="0" dirty="0" smtClean="0"/>
              <a:t> purchase </a:t>
            </a:r>
            <a:r>
              <a:rPr lang="en-IE" sz="1600" dirty="0" smtClean="0"/>
              <a:t>(ex-Dublin)</a:t>
            </a:r>
            <a:endParaRPr lang="en-IE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Price falls</c:v>
                </c:pt>
                <c:pt idx="1">
                  <c:v>Deposit</c:v>
                </c:pt>
                <c:pt idx="2">
                  <c:v>Mortgage</c:v>
                </c:pt>
                <c:pt idx="3">
                  <c:v>Income/jobs</c:v>
                </c:pt>
                <c:pt idx="4">
                  <c:v>Stuck</c:v>
                </c:pt>
                <c:pt idx="5">
                  <c:v>Happy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0.48467650397275824</c:v>
                </c:pt>
                <c:pt idx="1">
                  <c:v>0.10669693530079455</c:v>
                </c:pt>
                <c:pt idx="2">
                  <c:v>0.11577752553916004</c:v>
                </c:pt>
                <c:pt idx="3">
                  <c:v>0.11237230419977298</c:v>
                </c:pt>
                <c:pt idx="4">
                  <c:v>0.1191827468785471</c:v>
                </c:pt>
                <c:pt idx="5">
                  <c:v>6.1293984108967081E-2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Price falls</c:v>
                </c:pt>
                <c:pt idx="1">
                  <c:v>Deposit</c:v>
                </c:pt>
                <c:pt idx="2">
                  <c:v>Mortgage</c:v>
                </c:pt>
                <c:pt idx="3">
                  <c:v>Income/jobs</c:v>
                </c:pt>
                <c:pt idx="4">
                  <c:v>Stuck</c:v>
                </c:pt>
                <c:pt idx="5">
                  <c:v>Happy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0.5112676056338028</c:v>
                </c:pt>
                <c:pt idx="1">
                  <c:v>9.014084507042254E-2</c:v>
                </c:pt>
                <c:pt idx="2">
                  <c:v>7.1830985915492959E-2</c:v>
                </c:pt>
                <c:pt idx="3">
                  <c:v>5.4929577464788736E-2</c:v>
                </c:pt>
                <c:pt idx="4">
                  <c:v>0.1619718309859155</c:v>
                </c:pt>
                <c:pt idx="5">
                  <c:v>0.10985915492957747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Price falls</c:v>
                </c:pt>
                <c:pt idx="1">
                  <c:v>Deposit</c:v>
                </c:pt>
                <c:pt idx="2">
                  <c:v>Mortgage</c:v>
                </c:pt>
                <c:pt idx="3">
                  <c:v>Income/jobs</c:v>
                </c:pt>
                <c:pt idx="4">
                  <c:v>Stuck</c:v>
                </c:pt>
                <c:pt idx="5">
                  <c:v>Happy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0.29516994633273702</c:v>
                </c:pt>
                <c:pt idx="1">
                  <c:v>0.13774597495527727</c:v>
                </c:pt>
                <c:pt idx="2">
                  <c:v>9.838998211091235E-2</c:v>
                </c:pt>
                <c:pt idx="3">
                  <c:v>5.7245080500894455E-2</c:v>
                </c:pt>
                <c:pt idx="4">
                  <c:v>0.23613595706618962</c:v>
                </c:pt>
                <c:pt idx="5">
                  <c:v>0.17531305903398928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18208"/>
        <c:axId val="21519744"/>
      </c:barChart>
      <c:catAx>
        <c:axId val="2151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21519744"/>
        <c:crosses val="autoZero"/>
        <c:auto val="1"/>
        <c:lblAlgn val="ctr"/>
        <c:lblOffset val="100"/>
        <c:noMultiLvlLbl val="0"/>
      </c:catAx>
      <c:valAx>
        <c:axId val="215197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5182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IE" sz="1600" dirty="0"/>
              <a:t>Most important factor </a:t>
            </a:r>
            <a:r>
              <a:rPr lang="en-IE" sz="1600" dirty="0" smtClean="0"/>
              <a:t>for deferring</a:t>
            </a:r>
            <a:r>
              <a:rPr lang="en-IE" sz="1600" baseline="0" dirty="0" smtClean="0"/>
              <a:t> purchase (</a:t>
            </a:r>
            <a:r>
              <a:rPr lang="en-IE" sz="1600" dirty="0" smtClean="0"/>
              <a:t>Dublin)</a:t>
            </a:r>
            <a:endParaRPr lang="en-IE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Price falls</c:v>
                </c:pt>
                <c:pt idx="1">
                  <c:v>Deposit</c:v>
                </c:pt>
                <c:pt idx="2">
                  <c:v>Mortgage</c:v>
                </c:pt>
                <c:pt idx="3">
                  <c:v>Income/jobs</c:v>
                </c:pt>
                <c:pt idx="4">
                  <c:v>Stuck</c:v>
                </c:pt>
                <c:pt idx="5">
                  <c:v>Happy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0.50119617224880386</c:v>
                </c:pt>
                <c:pt idx="1">
                  <c:v>0.13875598086124402</c:v>
                </c:pt>
                <c:pt idx="2">
                  <c:v>0.11602870813397129</c:v>
                </c:pt>
                <c:pt idx="3">
                  <c:v>8.7320574162679424E-2</c:v>
                </c:pt>
                <c:pt idx="4">
                  <c:v>9.2105263157894732E-2</c:v>
                </c:pt>
                <c:pt idx="5">
                  <c:v>6.4593301435406703E-2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Price falls</c:v>
                </c:pt>
                <c:pt idx="1">
                  <c:v>Deposit</c:v>
                </c:pt>
                <c:pt idx="2">
                  <c:v>Mortgage</c:v>
                </c:pt>
                <c:pt idx="3">
                  <c:v>Income/jobs</c:v>
                </c:pt>
                <c:pt idx="4">
                  <c:v>Stuck</c:v>
                </c:pt>
                <c:pt idx="5">
                  <c:v>Happy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0.34979973297730305</c:v>
                </c:pt>
                <c:pt idx="1">
                  <c:v>0.17623497997329773</c:v>
                </c:pt>
                <c:pt idx="2">
                  <c:v>0.15353805073431243</c:v>
                </c:pt>
                <c:pt idx="3">
                  <c:v>0.11882510013351134</c:v>
                </c:pt>
                <c:pt idx="4">
                  <c:v>0.1041388518024032</c:v>
                </c:pt>
                <c:pt idx="5">
                  <c:v>9.7463284379172233E-2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Price falls</c:v>
                </c:pt>
                <c:pt idx="1">
                  <c:v>Deposit</c:v>
                </c:pt>
                <c:pt idx="2">
                  <c:v>Mortgage</c:v>
                </c:pt>
                <c:pt idx="3">
                  <c:v>Income/jobs</c:v>
                </c:pt>
                <c:pt idx="4">
                  <c:v>Stuck</c:v>
                </c:pt>
                <c:pt idx="5">
                  <c:v>Happy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0.17062314540059348</c:v>
                </c:pt>
                <c:pt idx="1">
                  <c:v>0.23442136498516319</c:v>
                </c:pt>
                <c:pt idx="2">
                  <c:v>0.16320474777448071</c:v>
                </c:pt>
                <c:pt idx="3">
                  <c:v>0.13798219584569732</c:v>
                </c:pt>
                <c:pt idx="4">
                  <c:v>0.11572700296735905</c:v>
                </c:pt>
                <c:pt idx="5">
                  <c:v>0.17804154302670624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361984"/>
        <c:axId val="42363520"/>
      </c:barChart>
      <c:catAx>
        <c:axId val="42361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42363520"/>
        <c:crosses val="autoZero"/>
        <c:auto val="1"/>
        <c:lblAlgn val="ctr"/>
        <c:lblOffset val="100"/>
        <c:noMultiLvlLbl val="0"/>
      </c:catAx>
      <c:valAx>
        <c:axId val="42363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23619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Perception of </a:t>
            </a:r>
            <a:r>
              <a:rPr lang="en-US" sz="1600" dirty="0" smtClean="0"/>
              <a:t>risk (net score)</a:t>
            </a:r>
            <a:endParaRPr lang="en-US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Perception of risk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Property in general</c:v>
                </c:pt>
                <c:pt idx="1">
                  <c:v>Particular dwelling (Dublin)</c:v>
                </c:pt>
                <c:pt idx="2">
                  <c:v>Particular dwelling (ex-Dublin)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-9.6791734638390428E-2</c:v>
                </c:pt>
                <c:pt idx="1">
                  <c:v>2.2864019253910951E-2</c:v>
                </c:pt>
                <c:pt idx="2">
                  <c:v>-0.19543650793650794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388864"/>
        <c:axId val="25101440"/>
      </c:barChart>
      <c:catAx>
        <c:axId val="42388864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25101440"/>
        <c:crosses val="autoZero"/>
        <c:auto val="1"/>
        <c:lblAlgn val="ctr"/>
        <c:lblOffset val="100"/>
        <c:tickLblSkip val="1"/>
        <c:noMultiLvlLbl val="0"/>
      </c:catAx>
      <c:valAx>
        <c:axId val="25101440"/>
        <c:scaling>
          <c:orientation val="minMax"/>
          <c:max val="2"/>
          <c:min val="-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 i="1"/>
                </a:pPr>
                <a:r>
                  <a:rPr lang="en-IE" sz="1400" b="0" i="1" dirty="0" smtClean="0"/>
                  <a:t>&lt;-Not at all risky ---------- Very</a:t>
                </a:r>
                <a:r>
                  <a:rPr lang="en-IE" sz="1400" b="0" i="1" baseline="0" dirty="0" smtClean="0"/>
                  <a:t> risky-&gt;</a:t>
                </a:r>
                <a:endParaRPr lang="en-IE" sz="1400" b="0" i="1" dirty="0"/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42388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IE" sz="1800" dirty="0" smtClean="0"/>
              <a:t>Fraction of past and future price change included</a:t>
            </a:r>
            <a:endParaRPr lang="en-IE" sz="18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8242683108007726"/>
          <c:y val="0.17242271701232498"/>
          <c:w val="0.79831501015203288"/>
          <c:h val="0.67350600353959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Last year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Separate
(full)</c:v>
                </c:pt>
                <c:pt idx="1">
                  <c:v>Separate
(2012/2013)</c:v>
                </c:pt>
                <c:pt idx="2">
                  <c:v>Joint
(2012/2013)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0.402694</c:v>
                </c:pt>
                <c:pt idx="1">
                  <c:v>0.26528780000000002</c:v>
                </c:pt>
                <c:pt idx="2">
                  <c:v>0.21045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Next year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Separate
(full)</c:v>
                </c:pt>
                <c:pt idx="1">
                  <c:v>Separate
(2012/2013)</c:v>
                </c:pt>
                <c:pt idx="2">
                  <c:v>Joint
(2012/2013)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1">
                  <c:v>0.1900935</c:v>
                </c:pt>
                <c:pt idx="2">
                  <c:v>8.5155400000000006E-2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582400"/>
        <c:axId val="44583936"/>
      </c:barChart>
      <c:catAx>
        <c:axId val="44582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en-US"/>
          </a:p>
        </c:txPr>
        <c:crossAx val="44583936"/>
        <c:crosses val="autoZero"/>
        <c:auto val="1"/>
        <c:lblAlgn val="ctr"/>
        <c:lblOffset val="100"/>
        <c:tickLblSkip val="1"/>
        <c:noMultiLvlLbl val="0"/>
      </c:catAx>
      <c:valAx>
        <c:axId val="445839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4582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84247016292774"/>
          <c:y val="0.17184684350526172"/>
          <c:w val="0.31800029713266975"/>
          <c:h val="0.139482625237121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92AAF4C-B596-4CB7-92EA-5AB54C7D5E95}" type="datetimeFigureOut">
              <a:rPr lang="en-IE" smtClean="0"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804E80E-4BC4-4F41-9146-BE0866B646A0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sz="4000" dirty="0" smtClean="0"/>
              <a:t>House Price Expectations: From Bust to Boom?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b="1" dirty="0" smtClean="0"/>
              <a:t>Ronan Lyons, Trinity College Dublin</a:t>
            </a:r>
          </a:p>
          <a:p>
            <a:r>
              <a:rPr lang="en-IE" dirty="0" smtClean="0"/>
              <a:t>Irish Economic Policy Conference</a:t>
            </a:r>
          </a:p>
          <a:p>
            <a:r>
              <a:rPr lang="en-IE" dirty="0" smtClean="0"/>
              <a:t>Institute of Bankers, January 2014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27700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 growing fraction wants to buy soon</a:t>
            </a:r>
            <a:endParaRPr lang="en-I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890375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8144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Fear of price falls no longer dominant</a:t>
            </a:r>
            <a:endParaRPr lang="en-IE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0363164"/>
              </p:ext>
            </p:extLst>
          </p:nvPr>
        </p:nvGraphicFramePr>
        <p:xfrm>
          <a:off x="4648200" y="1673225"/>
          <a:ext cx="4038600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97462653"/>
              </p:ext>
            </p:extLst>
          </p:nvPr>
        </p:nvGraphicFramePr>
        <p:xfrm>
          <a:off x="457200" y="1673225"/>
          <a:ext cx="4038600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4174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First estimates of perceived risk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E" sz="2400" dirty="0" smtClean="0"/>
              <a:t>The 2014 survey asked respondents about their perceptions of risk</a:t>
            </a:r>
          </a:p>
          <a:p>
            <a:pPr lvl="1"/>
            <a:r>
              <a:rPr lang="en-IE" sz="2000" dirty="0" smtClean="0"/>
              <a:t>In general and for a particular property they are considering</a:t>
            </a:r>
          </a:p>
          <a:p>
            <a:pPr lvl="1"/>
            <a:r>
              <a:rPr lang="en-IE" sz="2000" dirty="0" smtClean="0"/>
              <a:t>1-5 scale, where 1 is similar to savings account and 5 listed shares</a:t>
            </a:r>
          </a:p>
          <a:p>
            <a:r>
              <a:rPr lang="en-IE" sz="2400" dirty="0" smtClean="0"/>
              <a:t>Typically seen as moderately risky</a:t>
            </a:r>
          </a:p>
          <a:p>
            <a:r>
              <a:rPr lang="en-IE" sz="2400" dirty="0" smtClean="0"/>
              <a:t>No large difference between Dublin and elsewhere</a:t>
            </a:r>
            <a:endParaRPr lang="en-IE" sz="2400" dirty="0"/>
          </a:p>
          <a:p>
            <a:endParaRPr lang="en-IE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9831388"/>
              </p:ext>
            </p:extLst>
          </p:nvPr>
        </p:nvGraphicFramePr>
        <p:xfrm>
          <a:off x="4648200" y="1673225"/>
          <a:ext cx="4038600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2245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Outline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About the survey</a:t>
            </a:r>
          </a:p>
          <a:p>
            <a:r>
              <a:rPr lang="en-IE" dirty="0" smtClean="0"/>
              <a:t>Headline findings</a:t>
            </a:r>
          </a:p>
          <a:p>
            <a:r>
              <a:rPr lang="en-IE" b="1" dirty="0" smtClean="0"/>
              <a:t>Understanding expectations</a:t>
            </a:r>
          </a:p>
          <a:p>
            <a:r>
              <a:rPr lang="en-IE" dirty="0" smtClean="0"/>
              <a:t>Policy implications</a:t>
            </a:r>
          </a:p>
        </p:txBody>
      </p:sp>
    </p:spTree>
    <p:extLst>
      <p:ext uri="{BB962C8B-B14F-4D97-AF65-F5344CB8AC3E}">
        <p14:creationId xmlns:p14="http://schemas.microsoft.com/office/powerpoint/2010/main" val="4083049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Questions about expectations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Are expectations about house prices…</a:t>
            </a:r>
          </a:p>
          <a:p>
            <a:pPr lvl="1"/>
            <a:r>
              <a:rPr lang="en-IE" dirty="0" smtClean="0"/>
              <a:t>Backward-looking or forward-looking? (Adaptive vs. “rational”)</a:t>
            </a:r>
          </a:p>
          <a:p>
            <a:pPr lvl="1"/>
            <a:r>
              <a:rPr lang="en-IE" dirty="0" smtClean="0"/>
              <a:t>Dependent on individual-specific factors, such as education or income?</a:t>
            </a:r>
          </a:p>
          <a:p>
            <a:pPr lvl="1"/>
            <a:r>
              <a:rPr lang="en-IE" dirty="0" smtClean="0"/>
              <a:t>Dependent on circumstances, such as housing market status and negative equity?</a:t>
            </a:r>
          </a:p>
          <a:p>
            <a:pPr lvl="1"/>
            <a:r>
              <a:rPr lang="en-IE" dirty="0" smtClean="0"/>
              <a:t>Driven by fear or confirmation bias?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2467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More adaptive than rational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sz="2400" dirty="0"/>
              <a:t>Last year’s change </a:t>
            </a:r>
            <a:r>
              <a:rPr lang="en-IE" sz="2400" dirty="0" smtClean="0"/>
              <a:t>contains </a:t>
            </a:r>
            <a:r>
              <a:rPr lang="en-IE" sz="2400" dirty="0"/>
              <a:t>2.5 times the “predictive power” of the actual change observed</a:t>
            </a:r>
          </a:p>
          <a:p>
            <a:pPr lvl="1"/>
            <a:r>
              <a:rPr lang="en-IE" sz="2000" dirty="0"/>
              <a:t>Analysis using 2012-2013 samples </a:t>
            </a:r>
            <a:r>
              <a:rPr lang="en-IE" sz="2000" dirty="0" smtClean="0"/>
              <a:t>only</a:t>
            </a:r>
            <a:endParaRPr lang="en-IE" sz="2000" dirty="0"/>
          </a:p>
          <a:p>
            <a:r>
              <a:rPr lang="en-IE" sz="2400" dirty="0"/>
              <a:t>Nonetheless, fit is quite poor with either or both</a:t>
            </a:r>
          </a:p>
          <a:p>
            <a:pPr lvl="1"/>
            <a:r>
              <a:rPr lang="en-IE" sz="2000" dirty="0"/>
              <a:t>Between 5% and 10% of variation </a:t>
            </a:r>
            <a:r>
              <a:rPr lang="en-IE" sz="2000" dirty="0" smtClean="0"/>
              <a:t>explained</a:t>
            </a:r>
            <a:r>
              <a:rPr lang="en-IE" sz="2000" dirty="0"/>
              <a:t> </a:t>
            </a:r>
            <a:r>
              <a:rPr lang="en-IE" sz="2000" dirty="0" smtClean="0"/>
              <a:t>– more when 2014 included</a:t>
            </a:r>
          </a:p>
          <a:p>
            <a:r>
              <a:rPr lang="en-IE" sz="2400" dirty="0" smtClean="0"/>
              <a:t>Using months supply leads to similar results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1555312"/>
              </p:ext>
            </p:extLst>
          </p:nvPr>
        </p:nvGraphicFramePr>
        <p:xfrm>
          <a:off x="4648200" y="1673225"/>
          <a:ext cx="4038600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44008" y="638132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i="1" dirty="0" smtClean="0"/>
              <a:t>Chart shows coefficients on lagged and future house price appreciation, for different samples</a:t>
            </a:r>
            <a:endParaRPr lang="en-IE" sz="1200" i="1" dirty="0"/>
          </a:p>
        </p:txBody>
      </p:sp>
    </p:spTree>
    <p:extLst>
      <p:ext uri="{BB962C8B-B14F-4D97-AF65-F5344CB8AC3E}">
        <p14:creationId xmlns:p14="http://schemas.microsoft.com/office/powerpoint/2010/main" val="1255123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Allowing “longer memory” adds little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sz="2400" dirty="0"/>
              <a:t>Last year’s local price change explains about 25% of current expectations</a:t>
            </a:r>
          </a:p>
          <a:p>
            <a:pPr lvl="1"/>
            <a:r>
              <a:rPr lang="en-IE" sz="2000" dirty="0"/>
              <a:t>Including 2014 </a:t>
            </a:r>
            <a:r>
              <a:rPr lang="en-IE" sz="2000" dirty="0" smtClean="0"/>
              <a:t>sample</a:t>
            </a:r>
            <a:endParaRPr lang="en-IE" sz="2000" dirty="0"/>
          </a:p>
          <a:p>
            <a:r>
              <a:rPr lang="en-IE" sz="2400" dirty="0"/>
              <a:t>Adding price changes from 2, 3, 4 and 5 years ago only increases the fit to about 30%</a:t>
            </a:r>
          </a:p>
          <a:p>
            <a:pPr lvl="1"/>
            <a:r>
              <a:rPr lang="en-IE" sz="2000" dirty="0"/>
              <a:t>Typical forecast error remains large (</a:t>
            </a:r>
            <a:r>
              <a:rPr lang="en-IE" sz="2000" dirty="0" smtClean="0"/>
              <a:t>7.1pp vs. 6.9pp)</a:t>
            </a:r>
            <a:endParaRPr lang="en-I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707246"/>
              </p:ext>
            </p:extLst>
          </p:nvPr>
        </p:nvGraphicFramePr>
        <p:xfrm>
          <a:off x="4648200" y="1673225"/>
          <a:ext cx="4038600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4008" y="638132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i="1" dirty="0" smtClean="0"/>
              <a:t>Chart shows coefficients on lagged house price appreciation, by year, plus 95% confidence intervals</a:t>
            </a:r>
            <a:endParaRPr lang="en-IE" sz="1200" i="1" dirty="0"/>
          </a:p>
        </p:txBody>
      </p:sp>
    </p:spTree>
    <p:extLst>
      <p:ext uri="{BB962C8B-B14F-4D97-AF65-F5344CB8AC3E}">
        <p14:creationId xmlns:p14="http://schemas.microsoft.com/office/powerpoint/2010/main" val="396604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do individual expectations vary?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 spread of house price expectations exists – so what individual factors determine that variation?</a:t>
            </a:r>
          </a:p>
          <a:p>
            <a:pPr lvl="1"/>
            <a:r>
              <a:rPr lang="en-IE" dirty="0" smtClean="0"/>
              <a:t>Factors could include attributes (such as income, age or education) or circumstances (such as property market status)</a:t>
            </a:r>
          </a:p>
          <a:p>
            <a:r>
              <a:rPr lang="en-IE" dirty="0" smtClean="0"/>
              <a:t>It is possible to model individual expectations for the year ahead as a function of:</a:t>
            </a:r>
          </a:p>
          <a:p>
            <a:pPr lvl="1"/>
            <a:r>
              <a:rPr lang="en-IE" dirty="0" smtClean="0"/>
              <a:t>Education (no effect)</a:t>
            </a:r>
          </a:p>
          <a:p>
            <a:pPr lvl="1"/>
            <a:r>
              <a:rPr lang="en-IE" dirty="0" smtClean="0"/>
              <a:t>Income (no effect)</a:t>
            </a:r>
          </a:p>
          <a:p>
            <a:pPr lvl="1"/>
            <a:r>
              <a:rPr lang="en-IE" dirty="0" smtClean="0"/>
              <a:t>Labour market status (some effect – but not unemployment)</a:t>
            </a:r>
          </a:p>
          <a:p>
            <a:pPr lvl="1"/>
            <a:r>
              <a:rPr lang="en-IE" dirty="0" smtClean="0"/>
              <a:t>Housing market status (strong effect)</a:t>
            </a:r>
          </a:p>
          <a:p>
            <a:r>
              <a:rPr lang="en-IE" dirty="0" smtClean="0"/>
              <a:t>Suggests the importance of reference points</a:t>
            </a:r>
          </a:p>
          <a:p>
            <a:pPr lvl="1"/>
            <a:r>
              <a:rPr lang="en-IE" dirty="0" smtClean="0"/>
              <a:t>What you think will happen to house prices depends on whether you own a house (and if so for how long)</a:t>
            </a:r>
          </a:p>
        </p:txBody>
      </p:sp>
    </p:spTree>
    <p:extLst>
      <p:ext uri="{BB962C8B-B14F-4D97-AF65-F5344CB8AC3E}">
        <p14:creationId xmlns:p14="http://schemas.microsoft.com/office/powerpoint/2010/main" val="1680605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Regression output (1/2)</a:t>
            </a:r>
            <a:endParaRPr lang="en-I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882" y="1600200"/>
            <a:ext cx="6046236" cy="4876800"/>
          </a:xfrm>
        </p:spPr>
      </p:pic>
      <p:sp>
        <p:nvSpPr>
          <p:cNvPr id="8" name="Rounded Rectangle 7"/>
          <p:cNvSpPr/>
          <p:nvPr/>
        </p:nvSpPr>
        <p:spPr>
          <a:xfrm>
            <a:off x="2195736" y="5445224"/>
            <a:ext cx="1872208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ounded Rectangle 8"/>
          <p:cNvSpPr/>
          <p:nvPr/>
        </p:nvSpPr>
        <p:spPr>
          <a:xfrm>
            <a:off x="2195736" y="6021288"/>
            <a:ext cx="1872208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TextBox 9"/>
          <p:cNvSpPr txBox="1"/>
          <p:nvPr/>
        </p:nvSpPr>
        <p:spPr>
          <a:xfrm>
            <a:off x="4932040" y="6608385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200" i="1" dirty="0" smtClean="0"/>
              <a:t>Fixed effects by region and year not shown</a:t>
            </a:r>
            <a:endParaRPr lang="en-IE" sz="1200" i="1" dirty="0"/>
          </a:p>
        </p:txBody>
      </p:sp>
    </p:spTree>
    <p:extLst>
      <p:ext uri="{BB962C8B-B14F-4D97-AF65-F5344CB8AC3E}">
        <p14:creationId xmlns:p14="http://schemas.microsoft.com/office/powerpoint/2010/main" val="1276146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Behavioural aspects to expectations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longer since your last transaction, the lower your price expectations (at a diminishing rate)</a:t>
            </a:r>
          </a:p>
          <a:p>
            <a:pPr lvl="1"/>
            <a:r>
              <a:rPr lang="en-IE" dirty="0" smtClean="0"/>
              <a:t>Information on date of last purchase available for 2014 sample</a:t>
            </a:r>
          </a:p>
          <a:p>
            <a:r>
              <a:rPr lang="en-IE" dirty="0" smtClean="0"/>
              <a:t>This suggests a form of confirmation bias</a:t>
            </a:r>
          </a:p>
          <a:p>
            <a:r>
              <a:rPr lang="en-IE" dirty="0" smtClean="0"/>
              <a:t>Alternatively a form of “loss aversion” – those in negative equity convince themselves to be more optimistic</a:t>
            </a:r>
          </a:p>
          <a:p>
            <a:r>
              <a:rPr lang="en-IE" dirty="0" smtClean="0"/>
              <a:t>Those in negative equity appear to have a (marginally) </a:t>
            </a:r>
            <a:r>
              <a:rPr lang="en-IE" i="1" dirty="0" smtClean="0"/>
              <a:t>less</a:t>
            </a:r>
            <a:r>
              <a:rPr lang="en-IE" dirty="0" smtClean="0"/>
              <a:t> optimistic outlook</a:t>
            </a:r>
          </a:p>
          <a:p>
            <a:pPr lvl="1"/>
            <a:r>
              <a:rPr lang="en-IE" dirty="0" smtClean="0"/>
              <a:t>Relationship between years as an owner and expectations remains</a:t>
            </a:r>
          </a:p>
          <a:p>
            <a:r>
              <a:rPr lang="en-IE" dirty="0" smtClean="0"/>
              <a:t>Fear of missing out important too</a:t>
            </a:r>
          </a:p>
          <a:p>
            <a:pPr lvl="1"/>
            <a:r>
              <a:rPr lang="en-IE" dirty="0" smtClean="0"/>
              <a:t>Those who want to buy as soon as possible expect significantly greater house price appreciation than other groups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6204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Overview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I will present evidence on house price expectations across the various regions of Ireland…</a:t>
            </a:r>
          </a:p>
          <a:p>
            <a:r>
              <a:rPr lang="en-IE" dirty="0" smtClean="0"/>
              <a:t>…using data from three years of a large-scale annual national survey…</a:t>
            </a:r>
          </a:p>
          <a:p>
            <a:r>
              <a:rPr lang="en-IE" dirty="0" smtClean="0"/>
              <a:t>…that includes information on their characteristics and circumstances that can give insight into how expectations are formed…</a:t>
            </a:r>
          </a:p>
          <a:p>
            <a:r>
              <a:rPr lang="en-IE" dirty="0" smtClean="0"/>
              <a:t>…which can inform public policy in this area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32140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187" y="1852612"/>
            <a:ext cx="6143625" cy="43719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Regression output </a:t>
            </a:r>
            <a:r>
              <a:rPr lang="en-IE" dirty="0" smtClean="0"/>
              <a:t>(2/2)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1619672" y="3802112"/>
            <a:ext cx="2016224" cy="851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4932040" y="6608385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200" i="1" dirty="0" smtClean="0"/>
              <a:t>2014 survey respondents only</a:t>
            </a:r>
            <a:endParaRPr lang="en-IE" sz="1200" i="1" dirty="0"/>
          </a:p>
        </p:txBody>
      </p:sp>
    </p:spTree>
    <p:extLst>
      <p:ext uri="{BB962C8B-B14F-4D97-AF65-F5344CB8AC3E}">
        <p14:creationId xmlns:p14="http://schemas.microsoft.com/office/powerpoint/2010/main" val="7680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Outline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About the survey</a:t>
            </a:r>
          </a:p>
          <a:p>
            <a:r>
              <a:rPr lang="en-IE" dirty="0" smtClean="0"/>
              <a:t>Headline findings</a:t>
            </a:r>
          </a:p>
          <a:p>
            <a:r>
              <a:rPr lang="en-IE" dirty="0" smtClean="0"/>
              <a:t>Understanding expectations</a:t>
            </a:r>
          </a:p>
          <a:p>
            <a:r>
              <a:rPr lang="en-IE" b="1" dirty="0" smtClean="0"/>
              <a:t>Policy implications</a:t>
            </a:r>
          </a:p>
        </p:txBody>
      </p:sp>
    </p:spTree>
    <p:extLst>
      <p:ext uri="{BB962C8B-B14F-4D97-AF65-F5344CB8AC3E}">
        <p14:creationId xmlns:p14="http://schemas.microsoft.com/office/powerpoint/2010/main" val="4083049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do expectations matter?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House prices are determined by two sets of factors:</a:t>
            </a:r>
          </a:p>
          <a:p>
            <a:pPr lvl="1"/>
            <a:r>
              <a:rPr lang="en-IE" dirty="0" smtClean="0"/>
              <a:t>Fundamentals, such as household income, the supply of housing and demographics (e.g. the ratio of persons per household)</a:t>
            </a:r>
          </a:p>
          <a:p>
            <a:pPr lvl="1"/>
            <a:r>
              <a:rPr lang="en-IE" dirty="0" smtClean="0"/>
              <a:t>Asset considerations, including credit conditions (e.g. the minimum deposit required) and the user cost</a:t>
            </a:r>
          </a:p>
          <a:p>
            <a:r>
              <a:rPr lang="en-IE" dirty="0" smtClean="0"/>
              <a:t>The user cost is the difference between the mortgage interest rate and expected house price appreciation</a:t>
            </a:r>
          </a:p>
          <a:p>
            <a:pPr lvl="1"/>
            <a:r>
              <a:rPr lang="en-IE" dirty="0" smtClean="0"/>
              <a:t>In addition to factors such as maintenance, property tax, risk…</a:t>
            </a:r>
          </a:p>
          <a:p>
            <a:r>
              <a:rPr lang="en-IE" dirty="0" smtClean="0"/>
              <a:t>The period 1980-2012 suggests that a fall in the user cost by one percentage point is associated with a rise in house prices by 1.5%</a:t>
            </a:r>
          </a:p>
          <a:p>
            <a:pPr lvl="1"/>
            <a:r>
              <a:rPr lang="en-IE" dirty="0" smtClean="0"/>
              <a:t>The 30 percentage point rise in user cost 2006-2012 was associated with a fall in house prices of 45%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28222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 significant change in expectations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61933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815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Dublin divide (again)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late 2011, the average house price in Dublin was €231,000, while elsewhere it was €171,000</a:t>
            </a:r>
          </a:p>
          <a:p>
            <a:pPr lvl="1"/>
            <a:r>
              <a:rPr lang="en-IE" dirty="0" smtClean="0"/>
              <a:t>Market participants expected the average price by late 2016 to be €202,000 in Dublin and €145,000 elsewhere</a:t>
            </a:r>
          </a:p>
          <a:p>
            <a:r>
              <a:rPr lang="en-IE" dirty="0"/>
              <a:t>In late </a:t>
            </a:r>
            <a:r>
              <a:rPr lang="en-IE" dirty="0" smtClean="0"/>
              <a:t>2013, </a:t>
            </a:r>
            <a:r>
              <a:rPr lang="en-IE" dirty="0"/>
              <a:t>the average house price in Dublin was €</a:t>
            </a:r>
            <a:r>
              <a:rPr lang="en-IE" dirty="0" smtClean="0"/>
              <a:t>251,000</a:t>
            </a:r>
            <a:r>
              <a:rPr lang="en-IE" dirty="0"/>
              <a:t>, while elsewhere it was €</a:t>
            </a:r>
            <a:r>
              <a:rPr lang="en-IE" dirty="0" smtClean="0"/>
              <a:t>140,000</a:t>
            </a:r>
            <a:endParaRPr lang="en-IE" dirty="0"/>
          </a:p>
          <a:p>
            <a:pPr lvl="1"/>
            <a:r>
              <a:rPr lang="en-IE" dirty="0"/>
              <a:t>Market participants expected the average price by late </a:t>
            </a:r>
            <a:r>
              <a:rPr lang="en-IE" dirty="0" smtClean="0"/>
              <a:t>2018 </a:t>
            </a:r>
            <a:r>
              <a:rPr lang="en-IE" dirty="0"/>
              <a:t>to be €</a:t>
            </a:r>
            <a:r>
              <a:rPr lang="en-IE" dirty="0" smtClean="0"/>
              <a:t>290,000 </a:t>
            </a:r>
            <a:r>
              <a:rPr lang="en-IE" dirty="0"/>
              <a:t>in Dublin and €</a:t>
            </a:r>
            <a:r>
              <a:rPr lang="en-IE" dirty="0" smtClean="0"/>
              <a:t>156,000 elsewhere</a:t>
            </a:r>
          </a:p>
          <a:p>
            <a:r>
              <a:rPr lang="en-IE" dirty="0" smtClean="0"/>
              <a:t>In Dublin, the expected future house price has risen almost 50% in two years</a:t>
            </a:r>
          </a:p>
          <a:p>
            <a:endParaRPr lang="en-IE" dirty="0" smtClean="0"/>
          </a:p>
          <a:p>
            <a:r>
              <a:rPr lang="en-IE" dirty="0" smtClean="0"/>
              <a:t>Is this a cause for concern?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2845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Policy implications &amp; next steps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six percentage point change in expectations in the last two years may be associated with an increase in house prices of close to 10%</a:t>
            </a:r>
          </a:p>
          <a:p>
            <a:pPr lvl="1"/>
            <a:r>
              <a:rPr lang="en-IE" dirty="0" smtClean="0"/>
              <a:t>This assumes no feedback within the system, e.g. bank lending becoming more generous due to house price increases</a:t>
            </a:r>
          </a:p>
          <a:p>
            <a:pPr lvl="1"/>
            <a:r>
              <a:rPr lang="en-IE" dirty="0" smtClean="0"/>
              <a:t>Long-run evidence suggests house prices do no better than match inflation – role for public policy in informing consumers</a:t>
            </a:r>
            <a:endParaRPr lang="en-IE" dirty="0"/>
          </a:p>
          <a:p>
            <a:r>
              <a:rPr lang="en-IE" dirty="0" smtClean="0"/>
              <a:t>Next steps…</a:t>
            </a:r>
          </a:p>
          <a:p>
            <a:pPr lvl="1"/>
            <a:r>
              <a:rPr lang="en-IE" dirty="0" smtClean="0"/>
              <a:t>On-going survey of expectations – to give a quarterly picture, rather than an annual one</a:t>
            </a:r>
          </a:p>
          <a:p>
            <a:pPr lvl="1"/>
            <a:r>
              <a:rPr lang="en-IE" dirty="0" smtClean="0"/>
              <a:t>More detailed one-off surveys to understand both behavioural aspects of expectations and also the “house price equation” at work in people’s minds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7589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Outline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About the survey</a:t>
            </a:r>
          </a:p>
          <a:p>
            <a:r>
              <a:rPr lang="en-IE" dirty="0" smtClean="0"/>
              <a:t>Headline findings</a:t>
            </a:r>
          </a:p>
          <a:p>
            <a:r>
              <a:rPr lang="en-IE" dirty="0" smtClean="0"/>
              <a:t>Understanding expectations</a:t>
            </a:r>
          </a:p>
          <a:p>
            <a:r>
              <a:rPr lang="en-IE" dirty="0" smtClean="0"/>
              <a:t>Policy implications</a:t>
            </a:r>
          </a:p>
        </p:txBody>
      </p:sp>
    </p:spTree>
    <p:extLst>
      <p:ext uri="{BB962C8B-B14F-4D97-AF65-F5344CB8AC3E}">
        <p14:creationId xmlns:p14="http://schemas.microsoft.com/office/powerpoint/2010/main" val="3133535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Three-part survey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First part: information about respondent</a:t>
            </a:r>
          </a:p>
          <a:p>
            <a:pPr lvl="1"/>
            <a:r>
              <a:rPr lang="en-IE" dirty="0" smtClean="0"/>
              <a:t>Age, income, education, marital status, employment status, sector, region, current property market status (2014: year of purchase)</a:t>
            </a:r>
          </a:p>
          <a:p>
            <a:pPr lvl="1"/>
            <a:r>
              <a:rPr lang="en-IE" dirty="0" smtClean="0"/>
              <a:t>Do they read the Daft.ie Report?</a:t>
            </a:r>
          </a:p>
          <a:p>
            <a:r>
              <a:rPr lang="en-IE" dirty="0" smtClean="0"/>
              <a:t>Second part: their perceptions of the market</a:t>
            </a:r>
          </a:p>
          <a:p>
            <a:pPr lvl="1"/>
            <a:r>
              <a:rPr lang="en-IE" dirty="0" smtClean="0"/>
              <a:t>Nationally/own region: fall from peak, good value currently, price change in next 12 months/5 years (2014: assessment of risk)</a:t>
            </a:r>
          </a:p>
          <a:p>
            <a:pPr lvl="1"/>
            <a:r>
              <a:rPr lang="en-IE" dirty="0" smtClean="0"/>
              <a:t>Ranking of three most important factors affecting house prices (choice of nine)</a:t>
            </a:r>
          </a:p>
          <a:p>
            <a:r>
              <a:rPr lang="en-IE" dirty="0" smtClean="0"/>
              <a:t>Third part: their intentions and preferences</a:t>
            </a:r>
          </a:p>
          <a:p>
            <a:pPr lvl="1"/>
            <a:r>
              <a:rPr lang="en-IE" dirty="0" smtClean="0"/>
              <a:t>Intention to purchase (and if so when), property type/size/location and prices</a:t>
            </a:r>
          </a:p>
          <a:p>
            <a:pPr lvl="1"/>
            <a:r>
              <a:rPr lang="en-IE" dirty="0" smtClean="0"/>
              <a:t>Ranking of reasons for deferring purchase and of amenities</a:t>
            </a:r>
          </a:p>
          <a:p>
            <a:pPr lvl="1"/>
            <a:endParaRPr lang="en-IE" dirty="0" smtClean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2673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Survey summary statistics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137584"/>
              </p:ext>
            </p:extLst>
          </p:nvPr>
        </p:nvGraphicFramePr>
        <p:xfrm>
          <a:off x="467546" y="1916840"/>
          <a:ext cx="8208908" cy="453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723"/>
                <a:gridCol w="2722016"/>
                <a:gridCol w="1371723"/>
                <a:gridCol w="1371723"/>
                <a:gridCol w="1371723"/>
              </a:tblGrid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u="none" strike="noStrike" dirty="0">
                          <a:effectLst/>
                        </a:rPr>
                        <a:t>Category</a:t>
                      </a:r>
                      <a:endParaRPr lang="en-I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u="none" strike="noStrike">
                          <a:effectLst/>
                        </a:rPr>
                        <a:t>Year</a:t>
                      </a:r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u="none" strike="noStrike">
                          <a:effectLst/>
                        </a:rPr>
                        <a:t>2012</a:t>
                      </a:r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u="none" strike="noStrike">
                          <a:effectLst/>
                        </a:rPr>
                        <a:t>2013</a:t>
                      </a:r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u="none" strike="noStrike" dirty="0">
                          <a:effectLst/>
                        </a:rPr>
                        <a:t>2014</a:t>
                      </a:r>
                      <a:endParaRPr lang="en-I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 dirty="0">
                          <a:effectLst/>
                        </a:rPr>
                        <a:t>Sample </a:t>
                      </a:r>
                      <a:r>
                        <a:rPr lang="en-IE" sz="1400" u="none" strike="noStrike" dirty="0" smtClean="0">
                          <a:effectLst/>
                        </a:rPr>
                        <a:t>size (full</a:t>
                      </a:r>
                      <a:r>
                        <a:rPr lang="en-IE" sz="1400" u="none" strike="noStrike" baseline="0" dirty="0" smtClean="0">
                          <a:effectLst/>
                        </a:rPr>
                        <a:t> answers</a:t>
                      </a:r>
                      <a:r>
                        <a:rPr lang="en-IE" sz="1400" u="none" strike="noStrike" dirty="0" smtClean="0">
                          <a:effectLst/>
                        </a:rPr>
                        <a:t>)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2,106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2,058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1,856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u="none" strike="noStrike" dirty="0">
                          <a:effectLst/>
                        </a:rPr>
                        <a:t>Age</a:t>
                      </a:r>
                      <a:endParaRPr lang="en-I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 dirty="0">
                          <a:effectLst/>
                        </a:rPr>
                        <a:t>Under 30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 dirty="0">
                          <a:effectLst/>
                        </a:rPr>
                        <a:t>23%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 dirty="0">
                          <a:effectLst/>
                        </a:rPr>
                        <a:t>23%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 dirty="0">
                          <a:effectLst/>
                        </a:rPr>
                        <a:t>18%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 dirty="0">
                          <a:effectLst/>
                        </a:rPr>
                        <a:t>30-35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 dirty="0">
                          <a:effectLst/>
                        </a:rPr>
                        <a:t>30%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28%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26%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35-40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21%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18%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20%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 dirty="0">
                          <a:effectLst/>
                        </a:rPr>
                        <a:t>Over 40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26%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31%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36%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u="none" strike="noStrike" dirty="0">
                          <a:effectLst/>
                        </a:rPr>
                        <a:t>Status</a:t>
                      </a:r>
                      <a:endParaRPr lang="en-I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Rent/parents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65%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58%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 dirty="0">
                          <a:effectLst/>
                        </a:rPr>
                        <a:t>49%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Owner (since 2004)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18%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17%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21%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Owner (pre-2004)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17%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24%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29%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Other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u="none" strike="noStrike">
                          <a:effectLst/>
                        </a:rPr>
                        <a:t>Income</a:t>
                      </a:r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&lt;€30k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16%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19%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 dirty="0">
                          <a:effectLst/>
                        </a:rPr>
                        <a:t>16%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€30k-€50k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27%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27%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24%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€50k-€70k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18%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17%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19%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€70k-€100k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21%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21%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22%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&gt;€100k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18%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16%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18%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u="none" strike="noStrike" dirty="0">
                          <a:effectLst/>
                        </a:rPr>
                        <a:t>Region</a:t>
                      </a:r>
                      <a:endParaRPr lang="en-I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Dublin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49%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43%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 dirty="0">
                          <a:effectLst/>
                        </a:rPr>
                        <a:t>45%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Other cities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10%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12%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10%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Leinster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19%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19%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21%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Munster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14%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15%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15%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825">
                <a:tc>
                  <a:txBody>
                    <a:bodyPr/>
                    <a:lstStyle/>
                    <a:p>
                      <a:pPr algn="l" fontAlgn="b"/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u="none" strike="noStrike">
                          <a:effectLst/>
                        </a:rPr>
                        <a:t>Conn-Ulster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7%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>
                          <a:effectLst/>
                        </a:rPr>
                        <a:t>10%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u="none" strike="noStrike" dirty="0">
                          <a:effectLst/>
                        </a:rPr>
                        <a:t>9%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50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Outline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About the survey</a:t>
            </a:r>
          </a:p>
          <a:p>
            <a:r>
              <a:rPr lang="en-IE" b="1" dirty="0" smtClean="0"/>
              <a:t>Headline findings</a:t>
            </a:r>
          </a:p>
          <a:p>
            <a:r>
              <a:rPr lang="en-IE" dirty="0" smtClean="0"/>
              <a:t>Understanding expectations</a:t>
            </a:r>
          </a:p>
          <a:p>
            <a:r>
              <a:rPr lang="en-IE" dirty="0" smtClean="0"/>
              <a:t>Policy implications</a:t>
            </a:r>
          </a:p>
        </p:txBody>
      </p:sp>
    </p:spTree>
    <p:extLst>
      <p:ext uri="{BB962C8B-B14F-4D97-AF65-F5344CB8AC3E}">
        <p14:creationId xmlns:p14="http://schemas.microsoft.com/office/powerpoint/2010/main" val="408304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Increasing confidence about prices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0750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5242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Supply of credit, housing top issues</a:t>
            </a:r>
            <a:endParaRPr lang="en-IE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58880850"/>
              </p:ext>
            </p:extLst>
          </p:nvPr>
        </p:nvGraphicFramePr>
        <p:xfrm>
          <a:off x="4648200" y="1673225"/>
          <a:ext cx="4038600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16695293"/>
              </p:ext>
            </p:extLst>
          </p:nvPr>
        </p:nvGraphicFramePr>
        <p:xfrm>
          <a:off x="457200" y="1673225"/>
          <a:ext cx="4038600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30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Concerns remain about Dublin value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82365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047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1017</TotalTime>
  <Words>1377</Words>
  <Application>Microsoft Office PowerPoint</Application>
  <PresentationFormat>On-screen Show (4:3)</PresentationFormat>
  <Paragraphs>215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House Price Expectations: From Bust to Boom?</vt:lpstr>
      <vt:lpstr>Overview</vt:lpstr>
      <vt:lpstr>Outline</vt:lpstr>
      <vt:lpstr>Three-part survey</vt:lpstr>
      <vt:lpstr>Survey summary statistics</vt:lpstr>
      <vt:lpstr>Outline</vt:lpstr>
      <vt:lpstr>Increasing confidence about prices</vt:lpstr>
      <vt:lpstr>Supply of credit, housing top issues</vt:lpstr>
      <vt:lpstr>Concerns remain about Dublin value</vt:lpstr>
      <vt:lpstr>A growing fraction wants to buy soon</vt:lpstr>
      <vt:lpstr>Fear of price falls no longer dominant</vt:lpstr>
      <vt:lpstr>First estimates of perceived risk</vt:lpstr>
      <vt:lpstr>Outline</vt:lpstr>
      <vt:lpstr>Questions about expectations</vt:lpstr>
      <vt:lpstr>More adaptive than rational</vt:lpstr>
      <vt:lpstr>Allowing “longer memory” adds little</vt:lpstr>
      <vt:lpstr>Why do individual expectations vary?</vt:lpstr>
      <vt:lpstr>Regression output (1/2)</vt:lpstr>
      <vt:lpstr>Behavioural aspects to expectations</vt:lpstr>
      <vt:lpstr>Regression output (2/2)</vt:lpstr>
      <vt:lpstr>Outline</vt:lpstr>
      <vt:lpstr>Why do expectations matter?</vt:lpstr>
      <vt:lpstr>A significant change in expectations</vt:lpstr>
      <vt:lpstr>The Dublin divide (again)</vt:lpstr>
      <vt:lpstr>Policy implications &amp; 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 Price Expectations: From Bust to Boom?</dc:title>
  <dc:creator>Administrator</dc:creator>
  <cp:lastModifiedBy>Geary</cp:lastModifiedBy>
  <cp:revision>32</cp:revision>
  <dcterms:created xsi:type="dcterms:W3CDTF">2014-01-27T16:54:53Z</dcterms:created>
  <dcterms:modified xsi:type="dcterms:W3CDTF">2014-01-30T10:15:22Z</dcterms:modified>
</cp:coreProperties>
</file>