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94" r:id="rId3"/>
    <p:sldId id="305" r:id="rId4"/>
    <p:sldId id="307" r:id="rId5"/>
    <p:sldId id="309" r:id="rId6"/>
    <p:sldId id="293" r:id="rId7"/>
    <p:sldId id="295" r:id="rId8"/>
    <p:sldId id="296" r:id="rId9"/>
    <p:sldId id="297" r:id="rId10"/>
    <p:sldId id="310" r:id="rId11"/>
    <p:sldId id="302" r:id="rId12"/>
    <p:sldId id="308" r:id="rId13"/>
    <p:sldId id="286" r:id="rId14"/>
    <p:sldId id="301" r:id="rId15"/>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0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0" autoAdjust="0"/>
    <p:restoredTop sz="82400" autoAdjust="0"/>
  </p:normalViewPr>
  <p:slideViewPr>
    <p:cSldViewPr>
      <p:cViewPr>
        <p:scale>
          <a:sx n="59" d="100"/>
          <a:sy n="59" d="100"/>
        </p:scale>
        <p:origin x="-906" y="30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4283" cy="496570"/>
          </a:xfrm>
          <a:prstGeom prst="rect">
            <a:avLst/>
          </a:prstGeom>
        </p:spPr>
        <p:txBody>
          <a:bodyPr vert="horz" lIns="91441" tIns="45720" rIns="91441" bIns="45720" rtlCol="0"/>
          <a:lstStyle>
            <a:lvl1pPr algn="l">
              <a:defRPr sz="1200"/>
            </a:lvl1pPr>
          </a:lstStyle>
          <a:p>
            <a:endParaRPr lang="en-IE"/>
          </a:p>
        </p:txBody>
      </p:sp>
      <p:sp>
        <p:nvSpPr>
          <p:cNvPr id="3" name="Date Placeholder 2"/>
          <p:cNvSpPr>
            <a:spLocks noGrp="1"/>
          </p:cNvSpPr>
          <p:nvPr>
            <p:ph type="dt" sz="quarter" idx="1"/>
          </p:nvPr>
        </p:nvSpPr>
        <p:spPr>
          <a:xfrm>
            <a:off x="3848646" y="1"/>
            <a:ext cx="2944283" cy="496570"/>
          </a:xfrm>
          <a:prstGeom prst="rect">
            <a:avLst/>
          </a:prstGeom>
        </p:spPr>
        <p:txBody>
          <a:bodyPr vert="horz" lIns="91441" tIns="45720" rIns="91441" bIns="45720" rtlCol="0"/>
          <a:lstStyle>
            <a:lvl1pPr algn="r">
              <a:defRPr sz="1200"/>
            </a:lvl1pPr>
          </a:lstStyle>
          <a:p>
            <a:fld id="{FC4B1FCB-F9C0-423D-9CE9-00C2840A5B40}" type="datetimeFigureOut">
              <a:rPr lang="en-IE" smtClean="0"/>
              <a:t>22/01/2014</a:t>
            </a:fld>
            <a:endParaRPr lang="en-IE"/>
          </a:p>
        </p:txBody>
      </p:sp>
      <p:sp>
        <p:nvSpPr>
          <p:cNvPr id="4" name="Footer Placeholder 3"/>
          <p:cNvSpPr>
            <a:spLocks noGrp="1"/>
          </p:cNvSpPr>
          <p:nvPr>
            <p:ph type="ftr" sz="quarter" idx="2"/>
          </p:nvPr>
        </p:nvSpPr>
        <p:spPr>
          <a:xfrm>
            <a:off x="2" y="9433107"/>
            <a:ext cx="2944283" cy="496570"/>
          </a:xfrm>
          <a:prstGeom prst="rect">
            <a:avLst/>
          </a:prstGeom>
        </p:spPr>
        <p:txBody>
          <a:bodyPr vert="horz" lIns="91441" tIns="45720" rIns="91441"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48646" y="9433107"/>
            <a:ext cx="2944283" cy="496570"/>
          </a:xfrm>
          <a:prstGeom prst="rect">
            <a:avLst/>
          </a:prstGeom>
        </p:spPr>
        <p:txBody>
          <a:bodyPr vert="horz" lIns="91441" tIns="45720" rIns="91441" bIns="45720" rtlCol="0" anchor="b"/>
          <a:lstStyle>
            <a:lvl1pPr algn="r">
              <a:defRPr sz="1200"/>
            </a:lvl1pPr>
          </a:lstStyle>
          <a:p>
            <a:fld id="{07638253-E9C9-4D16-BFD6-4C63494CF069}" type="slidenum">
              <a:rPr lang="en-IE" smtClean="0"/>
              <a:t>‹#›</a:t>
            </a:fld>
            <a:endParaRPr lang="en-IE"/>
          </a:p>
        </p:txBody>
      </p:sp>
    </p:spTree>
    <p:extLst>
      <p:ext uri="{BB962C8B-B14F-4D97-AF65-F5344CB8AC3E}">
        <p14:creationId xmlns:p14="http://schemas.microsoft.com/office/powerpoint/2010/main" val="155855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689" cy="496031"/>
          </a:xfrm>
          <a:prstGeom prst="rect">
            <a:avLst/>
          </a:prstGeom>
        </p:spPr>
        <p:txBody>
          <a:bodyPr vert="horz" lIns="88212" tIns="44106" rIns="88212" bIns="44106" rtlCol="0"/>
          <a:lstStyle>
            <a:lvl1pPr algn="l">
              <a:defRPr sz="1200"/>
            </a:lvl1pPr>
          </a:lstStyle>
          <a:p>
            <a:endParaRPr lang="en-IE"/>
          </a:p>
        </p:txBody>
      </p:sp>
      <p:sp>
        <p:nvSpPr>
          <p:cNvPr id="3" name="Date Placeholder 2"/>
          <p:cNvSpPr>
            <a:spLocks noGrp="1"/>
          </p:cNvSpPr>
          <p:nvPr>
            <p:ph type="dt" idx="1"/>
          </p:nvPr>
        </p:nvSpPr>
        <p:spPr>
          <a:xfrm>
            <a:off x="3848293" y="0"/>
            <a:ext cx="2944689" cy="496031"/>
          </a:xfrm>
          <a:prstGeom prst="rect">
            <a:avLst/>
          </a:prstGeom>
        </p:spPr>
        <p:txBody>
          <a:bodyPr vert="horz" lIns="88212" tIns="44106" rIns="88212" bIns="44106" rtlCol="0"/>
          <a:lstStyle>
            <a:lvl1pPr algn="r">
              <a:defRPr sz="1200"/>
            </a:lvl1pPr>
          </a:lstStyle>
          <a:p>
            <a:fld id="{587C9005-101F-411C-80CB-F16B811AF582}" type="datetimeFigureOut">
              <a:rPr lang="en-IE" smtClean="0"/>
              <a:t>22/01/2014</a:t>
            </a:fld>
            <a:endParaRPr lang="en-IE"/>
          </a:p>
        </p:txBody>
      </p:sp>
      <p:sp>
        <p:nvSpPr>
          <p:cNvPr id="4" name="Slide Image Placeholder 3"/>
          <p:cNvSpPr>
            <a:spLocks noGrp="1" noRot="1" noChangeAspect="1"/>
          </p:cNvSpPr>
          <p:nvPr>
            <p:ph type="sldImg" idx="2"/>
          </p:nvPr>
        </p:nvSpPr>
        <p:spPr>
          <a:xfrm>
            <a:off x="915988" y="746125"/>
            <a:ext cx="4962525" cy="3722688"/>
          </a:xfrm>
          <a:prstGeom prst="rect">
            <a:avLst/>
          </a:prstGeom>
          <a:noFill/>
          <a:ln w="12700">
            <a:solidFill>
              <a:prstClr val="black"/>
            </a:solidFill>
          </a:ln>
        </p:spPr>
        <p:txBody>
          <a:bodyPr vert="horz" lIns="88212" tIns="44106" rIns="88212" bIns="44106" rtlCol="0" anchor="ctr"/>
          <a:lstStyle/>
          <a:p>
            <a:endParaRPr lang="en-IE"/>
          </a:p>
        </p:txBody>
      </p:sp>
      <p:sp>
        <p:nvSpPr>
          <p:cNvPr id="5" name="Notes Placeholder 4"/>
          <p:cNvSpPr>
            <a:spLocks noGrp="1"/>
          </p:cNvSpPr>
          <p:nvPr>
            <p:ph type="body" sz="quarter" idx="3"/>
          </p:nvPr>
        </p:nvSpPr>
        <p:spPr>
          <a:xfrm>
            <a:off x="678843" y="4716914"/>
            <a:ext cx="5436815" cy="4468899"/>
          </a:xfrm>
          <a:prstGeom prst="rect">
            <a:avLst/>
          </a:prstGeom>
        </p:spPr>
        <p:txBody>
          <a:bodyPr vert="horz" lIns="88212" tIns="44106" rIns="88212" bIns="4410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33829"/>
            <a:ext cx="2944689" cy="496031"/>
          </a:xfrm>
          <a:prstGeom prst="rect">
            <a:avLst/>
          </a:prstGeom>
        </p:spPr>
        <p:txBody>
          <a:bodyPr vert="horz" lIns="88212" tIns="44106" rIns="88212" bIns="44106" rtlCol="0" anchor="b"/>
          <a:lstStyle>
            <a:lvl1pPr algn="l">
              <a:defRPr sz="1200"/>
            </a:lvl1pPr>
          </a:lstStyle>
          <a:p>
            <a:endParaRPr lang="en-IE"/>
          </a:p>
        </p:txBody>
      </p:sp>
      <p:sp>
        <p:nvSpPr>
          <p:cNvPr id="7" name="Slide Number Placeholder 6"/>
          <p:cNvSpPr>
            <a:spLocks noGrp="1"/>
          </p:cNvSpPr>
          <p:nvPr>
            <p:ph type="sldNum" sz="quarter" idx="5"/>
          </p:nvPr>
        </p:nvSpPr>
        <p:spPr>
          <a:xfrm>
            <a:off x="3848293" y="9433829"/>
            <a:ext cx="2944689" cy="496031"/>
          </a:xfrm>
          <a:prstGeom prst="rect">
            <a:avLst/>
          </a:prstGeom>
        </p:spPr>
        <p:txBody>
          <a:bodyPr vert="horz" lIns="88212" tIns="44106" rIns="88212" bIns="44106" rtlCol="0" anchor="b"/>
          <a:lstStyle>
            <a:lvl1pPr algn="r">
              <a:defRPr sz="1200"/>
            </a:lvl1pPr>
          </a:lstStyle>
          <a:p>
            <a:fld id="{78034B16-3C54-4693-9105-D0241D1C168C}" type="slidenum">
              <a:rPr lang="en-IE" smtClean="0"/>
              <a:t>‹#›</a:t>
            </a:fld>
            <a:endParaRPr lang="en-IE"/>
          </a:p>
        </p:txBody>
      </p:sp>
    </p:spTree>
    <p:extLst>
      <p:ext uri="{BB962C8B-B14F-4D97-AF65-F5344CB8AC3E}">
        <p14:creationId xmlns:p14="http://schemas.microsoft.com/office/powerpoint/2010/main" val="152372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78034B16-3C54-4693-9105-D0241D1C168C}" type="slidenum">
              <a:rPr lang="en-IE" smtClean="0"/>
              <a:t>1</a:t>
            </a:fld>
            <a:endParaRPr lang="en-IE"/>
          </a:p>
        </p:txBody>
      </p:sp>
    </p:spTree>
    <p:extLst>
      <p:ext uri="{BB962C8B-B14F-4D97-AF65-F5344CB8AC3E}">
        <p14:creationId xmlns:p14="http://schemas.microsoft.com/office/powerpoint/2010/main" val="686497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2122"/>
            <a:r>
              <a:rPr lang="en-IE" dirty="0"/>
              <a:t>Continuing with the VAR approach, several studies have been conducted by </a:t>
            </a:r>
            <a:r>
              <a:rPr lang="en-IE" dirty="0" err="1"/>
              <a:t>Bénétrix</a:t>
            </a:r>
            <a:r>
              <a:rPr lang="en-IE" dirty="0"/>
              <a:t> and Lane (2009), </a:t>
            </a:r>
            <a:r>
              <a:rPr lang="en-IE" dirty="0" err="1"/>
              <a:t>Galstyan</a:t>
            </a:r>
            <a:r>
              <a:rPr lang="en-IE" dirty="0"/>
              <a:t> and Lane (2009), and Pereira and </a:t>
            </a:r>
            <a:r>
              <a:rPr lang="en-IE" dirty="0" err="1"/>
              <a:t>Pinho</a:t>
            </a:r>
            <a:r>
              <a:rPr lang="en-IE" dirty="0"/>
              <a:t> (2011). These studies focus on government spending rather than taxation. Pereira and </a:t>
            </a:r>
            <a:r>
              <a:rPr lang="en-IE" dirty="0" err="1"/>
              <a:t>Pinho</a:t>
            </a:r>
            <a:r>
              <a:rPr lang="en-IE" dirty="0"/>
              <a:t> (2011) only look at the topic of public investment, and find that it boosts the economy, and is self-financing over the long run. </a:t>
            </a:r>
            <a:r>
              <a:rPr lang="en-IE" dirty="0" err="1"/>
              <a:t>Galstyan</a:t>
            </a:r>
            <a:r>
              <a:rPr lang="en-IE" dirty="0"/>
              <a:t> and Lane (2009) find that government investment tends to boost competitiveness, and government consumption spending tends to reduce competitiveness. The results of </a:t>
            </a:r>
            <a:r>
              <a:rPr lang="en-IE" dirty="0" err="1"/>
              <a:t>Bénétrix</a:t>
            </a:r>
            <a:r>
              <a:rPr lang="en-IE" dirty="0"/>
              <a:t> and Lane (2009) vary depending on the precise specification they use but find that increases in public investment tend to boost the economy, increases in the government pay bill hinder the economy, and the effects of spending on non-wage government consumption are more ambiguous. </a:t>
            </a:r>
          </a:p>
          <a:p>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10</a:t>
            </a:fld>
            <a:endParaRPr lang="en-IE"/>
          </a:p>
        </p:txBody>
      </p:sp>
    </p:spTree>
    <p:extLst>
      <p:ext uri="{BB962C8B-B14F-4D97-AF65-F5344CB8AC3E}">
        <p14:creationId xmlns:p14="http://schemas.microsoft.com/office/powerpoint/2010/main" val="23561277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VAR models capture averages over time</a:t>
            </a:r>
            <a:r>
              <a:rPr lang="en-IE" dirty="0" smtClean="0"/>
              <a:t>. However, </a:t>
            </a:r>
            <a:r>
              <a:rPr lang="en-IE" b="1" dirty="0" smtClean="0"/>
              <a:t>as shown during the First World War, general lessons can not be learned</a:t>
            </a:r>
            <a:r>
              <a:rPr lang="en-IE" b="1" baseline="0" dirty="0" smtClean="0"/>
              <a:t> based on the past, but must be adapted to current circumstances.</a:t>
            </a:r>
            <a:r>
              <a:rPr lang="en-IE" dirty="0" smtClean="0"/>
              <a:t> </a:t>
            </a:r>
            <a:r>
              <a:rPr lang="en-IE" dirty="0"/>
              <a:t>The HERMES model was developed by the ESRI and the  Department of Finance to examine the impacts of different fiscal policies. Though similar, the HERMIN model was developed for examining the effects of European Structural Funds and Cohesion Funds, and has been used by the European Commission’s Directorate General for Regional Policy across various European countries and regions</a:t>
            </a:r>
            <a:r>
              <a:rPr lang="en-IE" dirty="0" smtClean="0"/>
              <a:t>. These models,</a:t>
            </a:r>
            <a:r>
              <a:rPr lang="en-IE" baseline="0" dirty="0" smtClean="0"/>
              <a:t> at least to some degree, take account of current economic circumstances when giving their estimates for the effect of various policies.</a:t>
            </a:r>
            <a:r>
              <a:rPr lang="en-IE" dirty="0" smtClean="0"/>
              <a:t> </a:t>
            </a:r>
            <a:r>
              <a:rPr lang="en-IE" dirty="0"/>
              <a:t>These are the only available estimates using a structural model that are available.</a:t>
            </a:r>
          </a:p>
          <a:p>
            <a:r>
              <a:rPr lang="en-IE" dirty="0"/>
              <a:t> </a:t>
            </a:r>
          </a:p>
          <a:p>
            <a:r>
              <a:rPr lang="en-IE" dirty="0"/>
              <a:t>I used the HERMIN model. I’d like to thank the European Commission for allowing us to use it, but they aren’t responsible for the output. It’s like they gave me the loan of a car and I’m responsible if I crash it, but they get the credit for buying the car.</a:t>
            </a:r>
          </a:p>
          <a:p>
            <a:r>
              <a:rPr lang="en-IE" dirty="0"/>
              <a:t> </a:t>
            </a:r>
          </a:p>
          <a:p>
            <a:r>
              <a:rPr lang="en-IE" dirty="0"/>
              <a:t>I won’t go into detail into the results, only to say they are largely consistent with the work done by the ESRI. The size of multipliers reported are generally somewhat larger than those of the ESRI, but in the same direction</a:t>
            </a:r>
            <a:r>
              <a:rPr lang="en-IE" dirty="0" smtClean="0"/>
              <a:t>. In no way can one conclude from this research, or the research that was put forward earlier, that a supply side policy of “</a:t>
            </a:r>
            <a:r>
              <a:rPr lang="en-IE" sz="1200" b="1" dirty="0" smtClean="0">
                <a:solidFill>
                  <a:schemeClr val="tx1"/>
                </a:solidFill>
              </a:rPr>
              <a:t>cuts in spending are more effective at fixing deficits and are better for growth and jobs than tax increases”</a:t>
            </a:r>
          </a:p>
          <a:p>
            <a:endParaRPr lang="en-IE" sz="1200" b="1" dirty="0" smtClean="0">
              <a:solidFill>
                <a:schemeClr val="tx1"/>
              </a:solidFill>
            </a:endParaRPr>
          </a:p>
          <a:p>
            <a:r>
              <a:rPr lang="en-IE" sz="1200" b="1" dirty="0" smtClean="0">
                <a:solidFill>
                  <a:schemeClr val="tx1"/>
                </a:solidFill>
              </a:rPr>
              <a:t>The Irish economic</a:t>
            </a:r>
            <a:r>
              <a:rPr lang="en-IE" sz="1200" b="1" baseline="0" dirty="0" smtClean="0">
                <a:solidFill>
                  <a:schemeClr val="tx1"/>
                </a:solidFill>
              </a:rPr>
              <a:t> crisis is fundamentally a problem of demand, and NOT a problem of supply.</a:t>
            </a:r>
            <a:endParaRPr lang="en-IE" dirty="0"/>
          </a:p>
          <a:p>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11</a:t>
            </a:fld>
            <a:endParaRPr lang="en-IE"/>
          </a:p>
        </p:txBody>
      </p:sp>
    </p:spTree>
    <p:extLst>
      <p:ext uri="{BB962C8B-B14F-4D97-AF65-F5344CB8AC3E}">
        <p14:creationId xmlns:p14="http://schemas.microsoft.com/office/powerpoint/2010/main" val="2125787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78034B16-3C54-4693-9105-D0241D1C168C}" type="slidenum">
              <a:rPr lang="en-IE" smtClean="0"/>
              <a:t>12</a:t>
            </a:fld>
            <a:endParaRPr lang="en-IE"/>
          </a:p>
        </p:txBody>
      </p:sp>
    </p:spTree>
    <p:extLst>
      <p:ext uri="{BB962C8B-B14F-4D97-AF65-F5344CB8AC3E}">
        <p14:creationId xmlns:p14="http://schemas.microsoft.com/office/powerpoint/2010/main" val="1638905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78034B16-3C54-4693-9105-D0241D1C168C}" type="slidenum">
              <a:rPr lang="en-IE" smtClean="0"/>
              <a:t>13</a:t>
            </a:fld>
            <a:endParaRPr lang="en-IE"/>
          </a:p>
        </p:txBody>
      </p:sp>
    </p:spTree>
    <p:extLst>
      <p:ext uri="{BB962C8B-B14F-4D97-AF65-F5344CB8AC3E}">
        <p14:creationId xmlns:p14="http://schemas.microsoft.com/office/powerpoint/2010/main" val="4185873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78034B16-3C54-4693-9105-D0241D1C168C}" type="slidenum">
              <a:rPr lang="en-IE" smtClean="0"/>
              <a:t>14</a:t>
            </a:fld>
            <a:endParaRPr lang="en-IE"/>
          </a:p>
        </p:txBody>
      </p:sp>
    </p:spTree>
    <p:extLst>
      <p:ext uri="{BB962C8B-B14F-4D97-AF65-F5344CB8AC3E}">
        <p14:creationId xmlns:p14="http://schemas.microsoft.com/office/powerpoint/2010/main" val="2090330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 you are all well aware I’m sure, we are approaching the 100</a:t>
            </a:r>
            <a:r>
              <a:rPr lang="en-IE" baseline="30000" dirty="0"/>
              <a:t>th</a:t>
            </a:r>
            <a:r>
              <a:rPr lang="en-IE" dirty="0"/>
              <a:t> anniversary of the First World War.</a:t>
            </a:r>
          </a:p>
          <a:p>
            <a:r>
              <a:rPr lang="en-IE" dirty="0"/>
              <a:t>A century ago one of the most prestigious careers for bright young men in France was to become an army officer. These intelligent people were trained in tactics that made sense given the experiences of the French army back to the days of Napoleon. The most effective way to win a war was to attack. However, by the time of the First World War defence had been mechanised while attack had not. Despite these changes in technology, for several years French army officers, who were intelligent people, continued with old tactics of attack despite huge casualties. It was not until spring of 1917 that a major rethink of strategy was undertaken. Following the offensive led by General Robert </a:t>
            </a:r>
            <a:r>
              <a:rPr lang="en-IE" dirty="0" err="1"/>
              <a:t>Nivelle</a:t>
            </a:r>
            <a:r>
              <a:rPr lang="en-IE" dirty="0"/>
              <a:t> (which was just the latest of many offensives) the French army mutinied. (The mutiny took less the form of an army mutiny, and more the form of a strike by French soldiers.) France assumed a defensive posture. By the end of the First World War roughly 20% of French men who were called up were dead, and another 50% injured. The lesson was learned that the strategy of attach was a failure. But given that France won I suppose one could claim that ‘attack worked’, and Robert </a:t>
            </a:r>
            <a:r>
              <a:rPr lang="en-IE" dirty="0" err="1"/>
              <a:t>Nivelle</a:t>
            </a:r>
            <a:r>
              <a:rPr lang="en-IE" dirty="0"/>
              <a:t> received his Grand Cross of the Legion of Honour in 1920.</a:t>
            </a:r>
          </a:p>
          <a:p>
            <a:r>
              <a:rPr lang="en-IE" dirty="0"/>
              <a:t> </a:t>
            </a:r>
          </a:p>
          <a:p>
            <a:r>
              <a:rPr lang="en-IE" dirty="0"/>
              <a:t>By the time of the Second World War the French army relied on a strategy of defence, building the </a:t>
            </a:r>
          </a:p>
          <a:p>
            <a:r>
              <a:rPr lang="en-IE" dirty="0"/>
              <a:t>Maginot Line. However by this time the development of tanks and aircraft made attack a more viable option. Circumstances had changed, and the Battle of France was lost. Though people can be intelligent, their patterns of thought and analysis are formed by their training and past experience.</a:t>
            </a:r>
          </a:p>
          <a:p>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2</a:t>
            </a:fld>
            <a:endParaRPr lang="en-IE"/>
          </a:p>
        </p:txBody>
      </p:sp>
    </p:spTree>
    <p:extLst>
      <p:ext uri="{BB962C8B-B14F-4D97-AF65-F5344CB8AC3E}">
        <p14:creationId xmlns:p14="http://schemas.microsoft.com/office/powerpoint/2010/main" val="3516616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 </a:t>
            </a:r>
          </a:p>
          <a:p>
            <a:r>
              <a:rPr lang="en-IE" dirty="0"/>
              <a:t>A similar pattern can be seen in the development of economics. Prior to the Great Depression economists were schooled that the problems of economies were problems of supply. One can think of Theodore Roosevelt breaking the anti-competitive Trusts that existed in the US. However, this led to destructive policies during the Great Depression, and in the US it was 1933, roughly four years after the Wall Street Crash, before New Deal policies were implemented. </a:t>
            </a:r>
          </a:p>
          <a:p>
            <a:r>
              <a:rPr lang="en-IE" dirty="0"/>
              <a:t>In the decades following the Great Depression most macroeconomic problems were usually viewed as problems of demand. From the 1930s to the 1970s the prevalent ‘Keynesian’ view was that governments could effectively manipulate demand in the economy and reduce the impact of the business cycle. It was commonly accepted that government spending stimulated the economy, and taxes dampened the economy. </a:t>
            </a:r>
          </a:p>
          <a:p>
            <a:r>
              <a:rPr lang="en-IE" dirty="0"/>
              <a:t>However, following the Oil Crisis of the 1970s, a problem of supply of energy, demand side policies continued to be used although the problem was one of supply. This led to issues of stagflation (high inflation with a stagnant economy). However, over time supply side policies were pursued, such as investment in renewable energy in Denmark and nuclear power in France (increasing supply) while in the UK and US other policies were pursued. By the time of the 2008 financial crisis economists were generally trained to see economic problems as problems of supply with supply side solutions.</a:t>
            </a:r>
          </a:p>
          <a:p>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3</a:t>
            </a:fld>
            <a:endParaRPr lang="en-IE"/>
          </a:p>
        </p:txBody>
      </p:sp>
    </p:spTree>
    <p:extLst>
      <p:ext uri="{BB962C8B-B14F-4D97-AF65-F5344CB8AC3E}">
        <p14:creationId xmlns:p14="http://schemas.microsoft.com/office/powerpoint/2010/main" val="2554556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2122"/>
            <a:r>
              <a:rPr lang="en-IE" dirty="0"/>
              <a:t>At the beginning of the 2008 financial crisis the more extreme notion that government cut backs and tax increases (a fiscal contraction) could be expansionary was in the public discourse. This is despite the credit crunch and banking crisis making the assumptions of perfectly efficient capital markets and access to credit highly implausible. This hypothesis has been largely discredited.  Evidence from ‘VAR models’ suggests that fiscal expansion does expand the economy. These studies mainly focused on the US, however the debate was largely, not whether government spending stimulated the economy, but by how much, with authors such as Robert J. </a:t>
            </a:r>
            <a:r>
              <a:rPr lang="en-IE" dirty="0" err="1"/>
              <a:t>Barro</a:t>
            </a:r>
            <a:r>
              <a:rPr lang="en-IE" dirty="0"/>
              <a:t> and </a:t>
            </a:r>
            <a:r>
              <a:rPr lang="en-IE" dirty="0" err="1"/>
              <a:t>Redlick</a:t>
            </a:r>
            <a:r>
              <a:rPr lang="en-IE" dirty="0"/>
              <a:t> (2011) accepting that the multiplier is positive though less than one (that is, there is some crowding out). A review of the literature given by Ramey (2011) suggests that for the US multipliers are between 0.8 to 1.5 (so for the US government spending is likely to stimulate the economy). The size of multipliers depend on the structure of the economy, and the state of the economy (such as if there is a recession). </a:t>
            </a:r>
          </a:p>
          <a:p>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4</a:t>
            </a:fld>
            <a:endParaRPr lang="en-IE"/>
          </a:p>
        </p:txBody>
      </p:sp>
    </p:spTree>
    <p:extLst>
      <p:ext uri="{BB962C8B-B14F-4D97-AF65-F5344CB8AC3E}">
        <p14:creationId xmlns:p14="http://schemas.microsoft.com/office/powerpoint/2010/main" val="2368571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2122"/>
            <a:r>
              <a:rPr lang="en-IE" dirty="0"/>
              <a:t>As pointed out by Seamus, during the crisis our options are constrained. Nevertheless the options exist.</a:t>
            </a:r>
          </a:p>
          <a:p>
            <a:pPr defTabSz="882122"/>
            <a:endParaRPr lang="en-IE" dirty="0"/>
          </a:p>
          <a:p>
            <a:pPr defTabSz="882122"/>
            <a:r>
              <a:rPr lang="en-IE" dirty="0"/>
              <a:t>At the beginning of the crisis it was also claimed that spending cuts were more effective than tax increases with Fine Gael (2010) stating in their pre-budget submission that “</a:t>
            </a:r>
            <a:r>
              <a:rPr lang="en-IE" b="1" dirty="0"/>
              <a:t>International experience shows clearly that cuts in spending are more effective at fixing deficits and are better for growth and jobs than tax increases</a:t>
            </a:r>
            <a:r>
              <a:rPr lang="en-IE" dirty="0"/>
              <a:t>.” Within academia these notion was promoted by </a:t>
            </a:r>
            <a:r>
              <a:rPr lang="en-IE" dirty="0" err="1"/>
              <a:t>Alesina</a:t>
            </a:r>
            <a:r>
              <a:rPr lang="en-IE" dirty="0"/>
              <a:t> and </a:t>
            </a:r>
            <a:r>
              <a:rPr lang="en-IE" dirty="0" err="1"/>
              <a:t>Ardagna</a:t>
            </a:r>
            <a:r>
              <a:rPr lang="en-IE" dirty="0"/>
              <a:t> (2009). Their approach rested on an analysis of past data, which gives the </a:t>
            </a:r>
            <a:r>
              <a:rPr lang="en-IE" b="1" dirty="0"/>
              <a:t>average</a:t>
            </a:r>
            <a:r>
              <a:rPr lang="en-IE" dirty="0"/>
              <a:t> effect over a given period of time. Despite how this topic is often presented in the media, </a:t>
            </a:r>
            <a:r>
              <a:rPr lang="en-IE" b="1" dirty="0"/>
              <a:t>there is no consensus as to which is more effective</a:t>
            </a:r>
            <a:r>
              <a:rPr lang="en-IE" dirty="0"/>
              <a:t>, with models used by agencies such as central banks, the IMF, and European Commission showing that tax increases are generally less damaging to the economy than spending cuts (</a:t>
            </a:r>
            <a:r>
              <a:rPr lang="en-IE" b="1" dirty="0" err="1"/>
              <a:t>Coenen</a:t>
            </a:r>
            <a:r>
              <a:rPr lang="en-IE" dirty="0"/>
              <a:t> et al., 2012; Veld, 2013), with the effectiveness of spending cuts being particularly weak when interest rates are particularly low (</a:t>
            </a:r>
            <a:r>
              <a:rPr lang="en-IE" dirty="0" err="1"/>
              <a:t>Erceg</a:t>
            </a:r>
            <a:r>
              <a:rPr lang="en-IE" dirty="0"/>
              <a:t> &amp; </a:t>
            </a:r>
            <a:r>
              <a:rPr lang="en-IE" dirty="0" err="1"/>
              <a:t>Lindé</a:t>
            </a:r>
            <a:r>
              <a:rPr lang="en-IE" dirty="0"/>
              <a:t>, 2013</a:t>
            </a:r>
            <a:r>
              <a:rPr lang="en-IE" dirty="0" smtClean="0"/>
              <a:t>).</a:t>
            </a:r>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5</a:t>
            </a:fld>
            <a:endParaRPr lang="en-IE"/>
          </a:p>
        </p:txBody>
      </p:sp>
    </p:spTree>
    <p:extLst>
      <p:ext uri="{BB962C8B-B14F-4D97-AF65-F5344CB8AC3E}">
        <p14:creationId xmlns:p14="http://schemas.microsoft.com/office/powerpoint/2010/main" val="1947878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It is worth looking at some of the evidence. Here</a:t>
            </a:r>
            <a:r>
              <a:rPr lang="en-IE" baseline="0" dirty="0" smtClean="0"/>
              <a:t> is a review of several models used by agencies such as the IMF, ECB and EU. No evidence is given that cut’s are a better option than taxes.</a:t>
            </a:r>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6</a:t>
            </a:fld>
            <a:endParaRPr lang="en-IE"/>
          </a:p>
        </p:txBody>
      </p:sp>
    </p:spTree>
    <p:extLst>
      <p:ext uri="{BB962C8B-B14F-4D97-AF65-F5344CB8AC3E}">
        <p14:creationId xmlns:p14="http://schemas.microsoft.com/office/powerpoint/2010/main" val="2356127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Short</a:t>
            </a:r>
            <a:r>
              <a:rPr lang="en-IE" baseline="0" dirty="0" smtClean="0"/>
              <a:t> run – ECB – cuts to </a:t>
            </a:r>
            <a:r>
              <a:rPr lang="en-IE" baseline="0" dirty="0" err="1" smtClean="0"/>
              <a:t>Govt</a:t>
            </a:r>
            <a:r>
              <a:rPr lang="en-IE" baseline="0" dirty="0" smtClean="0"/>
              <a:t> consumption and investment is worst choice</a:t>
            </a:r>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7</a:t>
            </a:fld>
            <a:endParaRPr lang="en-IE"/>
          </a:p>
        </p:txBody>
      </p:sp>
    </p:spTree>
    <p:extLst>
      <p:ext uri="{BB962C8B-B14F-4D97-AF65-F5344CB8AC3E}">
        <p14:creationId xmlns:p14="http://schemas.microsoft.com/office/powerpoint/2010/main" val="2356127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debate reached its peak in the winter of 2012 with the ‘Battle of the Boxes’. In an information box in a regular report the IMF suggested that various agencies had underestimated the negative effects of austerity </a:t>
            </a:r>
            <a:r>
              <a:rPr lang="en-IE" dirty="0" smtClean="0"/>
              <a:t>The </a:t>
            </a:r>
            <a:r>
              <a:rPr lang="en-IE" dirty="0"/>
              <a:t>European Commission </a:t>
            </a:r>
            <a:r>
              <a:rPr lang="en-IE" dirty="0" smtClean="0"/>
              <a:t>and </a:t>
            </a:r>
            <a:r>
              <a:rPr lang="en-IE" dirty="0"/>
              <a:t>European Central Bank </a:t>
            </a:r>
            <a:r>
              <a:rPr lang="en-IE" dirty="0" smtClean="0"/>
              <a:t>rejected </a:t>
            </a:r>
            <a:r>
              <a:rPr lang="en-IE" dirty="0"/>
              <a:t>some of the IMF’s criticisms. However, </a:t>
            </a:r>
            <a:r>
              <a:rPr lang="en-IE" b="1" dirty="0"/>
              <a:t>the consensus is that fiscal expansion is expansionary, with the notion of expansionary fiscal contraction being largely discredited</a:t>
            </a:r>
            <a:r>
              <a:rPr lang="en-IE" dirty="0"/>
              <a:t>.</a:t>
            </a:r>
          </a:p>
          <a:p>
            <a:endParaRPr lang="en-IE" dirty="0"/>
          </a:p>
          <a:p>
            <a:pPr defTabSz="882122"/>
            <a:r>
              <a:rPr lang="en-IE" dirty="0"/>
              <a:t>Though consensus has not been achieved on the effects of government spending, it is generally accepted that in small open economies effects of government spending are smaller than in large closed economies (as some of the effects leak out due to imports), and it is also (now) generally accepted that in a recession fiscal policy has a greater effect than during a boom. </a:t>
            </a:r>
          </a:p>
        </p:txBody>
      </p:sp>
      <p:sp>
        <p:nvSpPr>
          <p:cNvPr id="4" name="Slide Number Placeholder 3"/>
          <p:cNvSpPr>
            <a:spLocks noGrp="1"/>
          </p:cNvSpPr>
          <p:nvPr>
            <p:ph type="sldNum" sz="quarter" idx="10"/>
          </p:nvPr>
        </p:nvSpPr>
        <p:spPr/>
        <p:txBody>
          <a:bodyPr/>
          <a:lstStyle/>
          <a:p>
            <a:fld id="{78034B16-3C54-4693-9105-D0241D1C168C}" type="slidenum">
              <a:rPr lang="en-IE" smtClean="0"/>
              <a:t>8</a:t>
            </a:fld>
            <a:endParaRPr lang="en-IE"/>
          </a:p>
        </p:txBody>
      </p:sp>
    </p:spTree>
    <p:extLst>
      <p:ext uri="{BB962C8B-B14F-4D97-AF65-F5344CB8AC3E}">
        <p14:creationId xmlns:p14="http://schemas.microsoft.com/office/powerpoint/2010/main" val="2356127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2122"/>
            <a:r>
              <a:rPr lang="en-IE" dirty="0"/>
              <a:t>Though the literature for the US is quite rich, as is to be expected the current literature for Ireland is limited to a smaller number of researchers. Several studies (which make use of the VAR methodology that examines past performance), include Ireland in a sample of countries that are examined. However, what they imply for Ireland’s situation today is </a:t>
            </a:r>
            <a:r>
              <a:rPr lang="en-IE" b="1" dirty="0"/>
              <a:t>somewhat contradictory</a:t>
            </a:r>
            <a:r>
              <a:rPr lang="en-IE" dirty="0"/>
              <a:t>. </a:t>
            </a:r>
            <a:r>
              <a:rPr lang="en-IE" dirty="0" err="1"/>
              <a:t>Corsetti</a:t>
            </a:r>
            <a:r>
              <a:rPr lang="en-IE" dirty="0"/>
              <a:t>, Meier, and Müller (2012) find that multipliers are ‘</a:t>
            </a:r>
            <a:r>
              <a:rPr lang="en-IE" b="1" dirty="0"/>
              <a:t>unusually high during times of financial crisis</a:t>
            </a:r>
            <a:r>
              <a:rPr lang="en-IE" dirty="0"/>
              <a:t>’, implying a large multiplier. However </a:t>
            </a:r>
            <a:r>
              <a:rPr lang="en-IE" dirty="0" err="1"/>
              <a:t>Beetsma</a:t>
            </a:r>
            <a:r>
              <a:rPr lang="en-IE" dirty="0"/>
              <a:t> and </a:t>
            </a:r>
            <a:r>
              <a:rPr lang="en-IE" dirty="0" err="1"/>
              <a:t>Giuliodori</a:t>
            </a:r>
            <a:r>
              <a:rPr lang="en-IE" dirty="0"/>
              <a:t> (2011) find that multipliers tend to be smaller for more open economies. This finding is shared by </a:t>
            </a:r>
            <a:r>
              <a:rPr lang="en-IE" dirty="0" err="1"/>
              <a:t>Ilzetzki</a:t>
            </a:r>
            <a:r>
              <a:rPr lang="en-IE" dirty="0"/>
              <a:t>, Mendoza, and </a:t>
            </a:r>
            <a:r>
              <a:rPr lang="en-IE" dirty="0" err="1"/>
              <a:t>Végh</a:t>
            </a:r>
            <a:r>
              <a:rPr lang="en-IE" dirty="0"/>
              <a:t> (2013) who also find that multipliers are smaller for countries with high debt. These both imply a smaller multiplier for Ireland. However, </a:t>
            </a:r>
            <a:r>
              <a:rPr lang="en-IE" dirty="0" err="1"/>
              <a:t>Ilzetzki</a:t>
            </a:r>
            <a:r>
              <a:rPr lang="en-IE" dirty="0"/>
              <a:t> et al. (2013) also find the multiplier to be larger for countries that are industrialised, and with a fixed exchange rate; both of which apply to Ireland. Given that Ireland is a country with a troubled financial system, is industrialised, open, has a high level of public debt, and has a fixed exchange rate (due to membership of the Euro), </a:t>
            </a:r>
            <a:r>
              <a:rPr lang="en-IE" b="1" dirty="0"/>
              <a:t>these findings are perhaps more likely to offer confusion than guidance as to what policy options are better for Ireland</a:t>
            </a:r>
            <a:r>
              <a:rPr lang="en-IE" dirty="0"/>
              <a:t>. Therefore it is necessary to look at studies that focus specifically on Ireland. </a:t>
            </a:r>
          </a:p>
          <a:p>
            <a:endParaRPr lang="en-IE" dirty="0"/>
          </a:p>
        </p:txBody>
      </p:sp>
      <p:sp>
        <p:nvSpPr>
          <p:cNvPr id="4" name="Slide Number Placeholder 3"/>
          <p:cNvSpPr>
            <a:spLocks noGrp="1"/>
          </p:cNvSpPr>
          <p:nvPr>
            <p:ph type="sldNum" sz="quarter" idx="10"/>
          </p:nvPr>
        </p:nvSpPr>
        <p:spPr/>
        <p:txBody>
          <a:bodyPr/>
          <a:lstStyle/>
          <a:p>
            <a:fld id="{78034B16-3C54-4693-9105-D0241D1C168C}" type="slidenum">
              <a:rPr lang="en-IE" smtClean="0"/>
              <a:t>9</a:t>
            </a:fld>
            <a:endParaRPr lang="en-IE"/>
          </a:p>
        </p:txBody>
      </p:sp>
    </p:spTree>
    <p:extLst>
      <p:ext uri="{BB962C8B-B14F-4D97-AF65-F5344CB8AC3E}">
        <p14:creationId xmlns:p14="http://schemas.microsoft.com/office/powerpoint/2010/main" val="2356127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a:xfrm>
            <a:off x="6084168" y="6381328"/>
            <a:ext cx="2085975" cy="365125"/>
          </a:xfrm>
        </p:spPr>
        <p:txBody>
          <a:bodyPr/>
          <a:lstStyle/>
          <a:p>
            <a:fld id="{77C3C4AF-A90D-40C1-B3CB-51AEC178FB7C}" type="datetimeFigureOut">
              <a:rPr lang="en-IE" smtClean="0"/>
              <a:t>22/01/2014</a:t>
            </a:fld>
            <a:endParaRPr lang="en-IE" dirty="0"/>
          </a:p>
        </p:txBody>
      </p:sp>
      <p:sp>
        <p:nvSpPr>
          <p:cNvPr id="8" name="Slide Number Placeholder 7"/>
          <p:cNvSpPr>
            <a:spLocks noGrp="1"/>
          </p:cNvSpPr>
          <p:nvPr>
            <p:ph type="sldNum" sz="quarter" idx="11"/>
          </p:nvPr>
        </p:nvSpPr>
        <p:spPr>
          <a:xfrm>
            <a:off x="8566146" y="6381328"/>
            <a:ext cx="561975" cy="365125"/>
          </a:xfrm>
        </p:spPr>
        <p:txBody>
          <a:bodyPr/>
          <a:lstStyle/>
          <a:p>
            <a:fld id="{5AEED682-7BB1-4629-BCBA-DBEFFD6B6759}" type="slidenum">
              <a:rPr lang="en-IE" smtClean="0"/>
              <a:t>‹#›</a:t>
            </a:fld>
            <a:endParaRPr lang="en-IE" dirty="0"/>
          </a:p>
        </p:txBody>
      </p:sp>
      <p:sp>
        <p:nvSpPr>
          <p:cNvPr id="9" name="Footer Placeholder 8"/>
          <p:cNvSpPr>
            <a:spLocks noGrp="1"/>
          </p:cNvSpPr>
          <p:nvPr>
            <p:ph type="ftr" sz="quarter" idx="12"/>
          </p:nvPr>
        </p:nvSpPr>
        <p:spPr/>
        <p:txBody>
          <a:bodyPr/>
          <a:lstStyle/>
          <a:p>
            <a:endParaRPr lang="en-I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C3C4AF-A90D-40C1-B3CB-51AEC178FB7C}" type="datetimeFigureOut">
              <a:rPr lang="en-IE" smtClean="0"/>
              <a:t>22/01/2014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ED682-7BB1-4629-BCBA-DBEFFD6B6759}" type="slidenum">
              <a:rPr lang="en-IE" smtClean="0"/>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C3C4AF-A90D-40C1-B3CB-51AEC178FB7C}" type="datetimeFigureOut">
              <a:rPr lang="en-IE" smtClean="0"/>
              <a:t>22/01/2014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ED682-7BB1-4629-BCBA-DBEFFD6B6759}" type="slidenum">
              <a:rPr lang="en-IE" smtClean="0"/>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77C3C4AF-A90D-40C1-B3CB-51AEC178FB7C}" type="datetimeFigureOut">
              <a:rPr lang="en-IE" smtClean="0"/>
              <a:t>22/01/2014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ED682-7BB1-4629-BCBA-DBEFFD6B6759}" type="slidenum">
              <a:rPr lang="en-IE" smtClean="0"/>
              <a:t>‹#›</a:t>
            </a:fld>
            <a:endParaRPr lang="en-IE"/>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C3C4AF-A90D-40C1-B3CB-51AEC178FB7C}" type="datetimeFigureOut">
              <a:rPr lang="en-IE" smtClean="0"/>
              <a:t>22/01/2014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ED682-7BB1-4629-BCBA-DBEFFD6B6759}" type="slidenum">
              <a:rPr lang="en-IE" smtClean="0"/>
              <a:t>‹#›</a:t>
            </a:fld>
            <a:endParaRPr lang="en-IE"/>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77C3C4AF-A90D-40C1-B3CB-51AEC178FB7C}" type="datetimeFigureOut">
              <a:rPr lang="en-IE" smtClean="0"/>
              <a:t>22/01/2014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AEED682-7BB1-4629-BCBA-DBEFFD6B6759}" type="slidenum">
              <a:rPr lang="en-IE" smtClean="0"/>
              <a:t>‹#›</a:t>
            </a:fld>
            <a:endParaRPr lang="en-IE"/>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7C3C4AF-A90D-40C1-B3CB-51AEC178FB7C}" type="datetimeFigureOut">
              <a:rPr lang="en-IE" smtClean="0"/>
              <a:t>22/01/2014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AEED682-7BB1-4629-BCBA-DBEFFD6B6759}" type="slidenum">
              <a:rPr lang="en-IE" smtClean="0"/>
              <a:t>‹#›</a:t>
            </a:fld>
            <a:endParaRPr lang="en-IE"/>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C3C4AF-A90D-40C1-B3CB-51AEC178FB7C}" type="datetimeFigureOut">
              <a:rPr lang="en-IE" smtClean="0"/>
              <a:t>22/01/2014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AEED682-7BB1-4629-BCBA-DBEFFD6B6759}" type="slidenum">
              <a:rPr lang="en-IE" smtClean="0"/>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3C4AF-A90D-40C1-B3CB-51AEC178FB7C}" type="datetimeFigureOut">
              <a:rPr lang="en-IE" smtClean="0"/>
              <a:t>22/01/2014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AEED682-7BB1-4629-BCBA-DBEFFD6B6759}" type="slidenum">
              <a:rPr lang="en-IE" smtClean="0"/>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C3C4AF-A90D-40C1-B3CB-51AEC178FB7C}" type="datetimeFigureOut">
              <a:rPr lang="en-IE" smtClean="0"/>
              <a:t>22/01/2014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AEED682-7BB1-4629-BCBA-DBEFFD6B6759}" type="slidenum">
              <a:rPr lang="en-IE" smtClean="0"/>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C3C4AF-A90D-40C1-B3CB-51AEC178FB7C}" type="datetimeFigureOut">
              <a:rPr lang="en-IE" smtClean="0"/>
              <a:t>22/01/2014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AEED682-7BB1-4629-BCBA-DBEFFD6B6759}" type="slidenum">
              <a:rPr lang="en-IE" smtClean="0"/>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7C3C4AF-A90D-40C1-B3CB-51AEC178FB7C}" type="datetimeFigureOut">
              <a:rPr lang="en-IE" smtClean="0"/>
              <a:t>22/01/2014</a:t>
            </a:fld>
            <a:endParaRPr lang="en-IE"/>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IE"/>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AEED682-7BB1-4629-BCBA-DBEFFD6B6759}" type="slidenum">
              <a:rPr lang="en-IE" smtClean="0"/>
              <a:t>‹#›</a:t>
            </a:fld>
            <a:endParaRPr lang="en-IE"/>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09601"/>
            <a:ext cx="7774632" cy="2603375"/>
          </a:xfrm>
        </p:spPr>
        <p:txBody>
          <a:bodyPr/>
          <a:lstStyle/>
          <a:p>
            <a:r>
              <a:rPr lang="en-IE" sz="4800" dirty="0">
                <a:effectLst/>
              </a:rPr>
              <a:t>Supplying solutions in demanding times: </a:t>
            </a:r>
            <a:r>
              <a:rPr lang="en-IE" sz="4800" dirty="0" smtClean="0">
                <a:effectLst/>
              </a:rPr>
              <a:t>the effects </a:t>
            </a:r>
            <a:r>
              <a:rPr lang="en-IE" sz="4800" dirty="0">
                <a:effectLst/>
              </a:rPr>
              <a:t>of various fiscal measures</a:t>
            </a:r>
            <a:endParaRPr lang="en-IE" sz="2800" b="1" dirty="0"/>
          </a:p>
        </p:txBody>
      </p:sp>
      <p:sp>
        <p:nvSpPr>
          <p:cNvPr id="3" name="Subtitle 2"/>
          <p:cNvSpPr>
            <a:spLocks noGrp="1"/>
          </p:cNvSpPr>
          <p:nvPr>
            <p:ph type="subTitle" idx="1"/>
          </p:nvPr>
        </p:nvSpPr>
        <p:spPr>
          <a:xfrm>
            <a:off x="827584" y="4797152"/>
            <a:ext cx="4608512" cy="1375048"/>
          </a:xfrm>
        </p:spPr>
        <p:txBody>
          <a:bodyPr>
            <a:normAutofit/>
          </a:bodyPr>
          <a:lstStyle/>
          <a:p>
            <a:pPr algn="l"/>
            <a:r>
              <a:rPr lang="en-IE" sz="1600" b="1" dirty="0" smtClean="0">
                <a:solidFill>
                  <a:schemeClr val="tx1"/>
                </a:solidFill>
              </a:rPr>
              <a:t>Rory O’Farrell</a:t>
            </a:r>
          </a:p>
          <a:p>
            <a:pPr algn="l"/>
            <a:r>
              <a:rPr lang="en-IE" sz="1600" b="1" dirty="0" smtClean="0">
                <a:solidFill>
                  <a:schemeClr val="tx1"/>
                </a:solidFill>
              </a:rPr>
              <a:t>NERI (</a:t>
            </a:r>
            <a:r>
              <a:rPr lang="en-IE" sz="1600" b="1" dirty="0" err="1" smtClean="0">
                <a:solidFill>
                  <a:schemeClr val="tx1"/>
                </a:solidFill>
              </a:rPr>
              <a:t>Nevin</a:t>
            </a:r>
            <a:r>
              <a:rPr lang="en-IE" sz="1600" b="1" dirty="0">
                <a:solidFill>
                  <a:schemeClr val="tx1"/>
                </a:solidFill>
              </a:rPr>
              <a:t> </a:t>
            </a:r>
            <a:r>
              <a:rPr lang="en-IE" sz="1600" b="1" dirty="0" smtClean="0">
                <a:solidFill>
                  <a:schemeClr val="tx1"/>
                </a:solidFill>
              </a:rPr>
              <a:t>Economic Research Institute)</a:t>
            </a:r>
          </a:p>
          <a:p>
            <a:pPr algn="l"/>
            <a:r>
              <a:rPr lang="en-IE" sz="1600" b="1" dirty="0" smtClean="0">
                <a:solidFill>
                  <a:schemeClr val="tx1"/>
                </a:solidFill>
              </a:rPr>
              <a:t>Dublin</a:t>
            </a:r>
          </a:p>
          <a:p>
            <a:pPr algn="l"/>
            <a:r>
              <a:rPr lang="en-IE" sz="1600" b="1" dirty="0" smtClean="0">
                <a:solidFill>
                  <a:schemeClr val="tx1"/>
                </a:solidFill>
              </a:rPr>
              <a:t>info@NERInstitute.net</a:t>
            </a:r>
            <a:endParaRPr lang="en-IE" sz="1600" b="1" dirty="0">
              <a:solidFill>
                <a:schemeClr val="tx1"/>
              </a:solidFill>
            </a:endParaRPr>
          </a:p>
        </p:txBody>
      </p:sp>
      <p:sp>
        <p:nvSpPr>
          <p:cNvPr id="6" name="Subtitle 2"/>
          <p:cNvSpPr txBox="1">
            <a:spLocks/>
          </p:cNvSpPr>
          <p:nvPr/>
        </p:nvSpPr>
        <p:spPr>
          <a:xfrm>
            <a:off x="827584" y="3717032"/>
            <a:ext cx="7704856" cy="68752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IE" sz="2000" b="1" dirty="0" smtClean="0">
                <a:solidFill>
                  <a:schemeClr val="tx1"/>
                </a:solidFill>
              </a:rPr>
              <a:t>Institute of Bankers, Dublin,  31st January 2014</a:t>
            </a:r>
          </a:p>
          <a:p>
            <a:pPr algn="l"/>
            <a:endParaRPr lang="en-IE" b="1" dirty="0" smtClean="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0319" y="4509120"/>
            <a:ext cx="2742121" cy="1692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78926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Research on Ireland</a:t>
            </a:r>
            <a:endParaRPr lang="en-IE" sz="4400" b="1" dirty="0"/>
          </a:p>
        </p:txBody>
      </p:sp>
      <p:sp>
        <p:nvSpPr>
          <p:cNvPr id="3" name="Content Placeholder 2"/>
          <p:cNvSpPr>
            <a:spLocks noGrp="1"/>
          </p:cNvSpPr>
          <p:nvPr>
            <p:ph idx="1"/>
          </p:nvPr>
        </p:nvSpPr>
        <p:spPr/>
        <p:txBody>
          <a:bodyPr>
            <a:normAutofit/>
          </a:bodyPr>
          <a:lstStyle/>
          <a:p>
            <a:pPr>
              <a:lnSpc>
                <a:spcPct val="150000"/>
              </a:lnSpc>
            </a:pPr>
            <a:r>
              <a:rPr lang="en-IE" sz="2800" dirty="0" err="1">
                <a:solidFill>
                  <a:schemeClr val="tx1"/>
                </a:solidFill>
              </a:rPr>
              <a:t>Bénétrix</a:t>
            </a:r>
            <a:r>
              <a:rPr lang="en-IE" sz="2800" dirty="0">
                <a:solidFill>
                  <a:schemeClr val="tx1"/>
                </a:solidFill>
              </a:rPr>
              <a:t> and Lane (</a:t>
            </a:r>
            <a:r>
              <a:rPr lang="en-IE" sz="2800" dirty="0" smtClean="0">
                <a:solidFill>
                  <a:schemeClr val="tx1"/>
                </a:solidFill>
              </a:rPr>
              <a:t>2009)</a:t>
            </a:r>
          </a:p>
          <a:p>
            <a:pPr>
              <a:lnSpc>
                <a:spcPct val="150000"/>
              </a:lnSpc>
            </a:pPr>
            <a:r>
              <a:rPr lang="en-IE" sz="2800" dirty="0" err="1" smtClean="0">
                <a:solidFill>
                  <a:schemeClr val="tx1"/>
                </a:solidFill>
              </a:rPr>
              <a:t>Galstyan</a:t>
            </a:r>
            <a:r>
              <a:rPr lang="en-IE" sz="2800" dirty="0" smtClean="0">
                <a:solidFill>
                  <a:schemeClr val="tx1"/>
                </a:solidFill>
              </a:rPr>
              <a:t> </a:t>
            </a:r>
            <a:r>
              <a:rPr lang="en-IE" sz="2800" dirty="0">
                <a:solidFill>
                  <a:schemeClr val="tx1"/>
                </a:solidFill>
              </a:rPr>
              <a:t>and Lane (</a:t>
            </a:r>
            <a:r>
              <a:rPr lang="en-IE" sz="2800" dirty="0" smtClean="0">
                <a:solidFill>
                  <a:schemeClr val="tx1"/>
                </a:solidFill>
              </a:rPr>
              <a:t>2009)</a:t>
            </a:r>
          </a:p>
          <a:p>
            <a:pPr>
              <a:lnSpc>
                <a:spcPct val="150000"/>
              </a:lnSpc>
            </a:pPr>
            <a:r>
              <a:rPr lang="en-IE" sz="2800" dirty="0" smtClean="0">
                <a:solidFill>
                  <a:schemeClr val="tx1"/>
                </a:solidFill>
              </a:rPr>
              <a:t>Pereira </a:t>
            </a:r>
            <a:r>
              <a:rPr lang="en-IE" sz="2800" dirty="0">
                <a:solidFill>
                  <a:schemeClr val="tx1"/>
                </a:solidFill>
              </a:rPr>
              <a:t>and </a:t>
            </a:r>
            <a:r>
              <a:rPr lang="en-IE" sz="2800" dirty="0" err="1">
                <a:solidFill>
                  <a:schemeClr val="tx1"/>
                </a:solidFill>
              </a:rPr>
              <a:t>Pinho</a:t>
            </a:r>
            <a:r>
              <a:rPr lang="en-IE" sz="2800" dirty="0">
                <a:solidFill>
                  <a:schemeClr val="tx1"/>
                </a:solidFill>
              </a:rPr>
              <a:t> (2011).</a:t>
            </a:r>
            <a:endParaRPr lang="en-IE" sz="2800" dirty="0" smtClean="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139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Effect of a €1bn consolidation</a:t>
            </a:r>
            <a:endParaRPr lang="en-IE" sz="44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Content Placeholder 5"/>
          <p:cNvGraphicFramePr>
            <a:graphicFrameLocks noGrp="1"/>
          </p:cNvGraphicFramePr>
          <p:nvPr>
            <p:ph idx="1"/>
            <p:extLst>
              <p:ext uri="{D42A27DB-BD31-4B8C-83A1-F6EECF244321}">
                <p14:modId xmlns:p14="http://schemas.microsoft.com/office/powerpoint/2010/main" val="390849663"/>
              </p:ext>
            </p:extLst>
          </p:nvPr>
        </p:nvGraphicFramePr>
        <p:xfrm>
          <a:off x="611559" y="1772817"/>
          <a:ext cx="7992888" cy="4320478"/>
        </p:xfrm>
        <a:graphic>
          <a:graphicData uri="http://schemas.openxmlformats.org/drawingml/2006/table">
            <a:tbl>
              <a:tblPr firstRow="1" firstCol="1" bandRow="1">
                <a:tableStyleId>{5C22544A-7EE6-4342-B048-85BDC9FD1C3A}</a:tableStyleId>
              </a:tblPr>
              <a:tblGrid>
                <a:gridCol w="1647902"/>
                <a:gridCol w="1648942"/>
                <a:gridCol w="2326634"/>
                <a:gridCol w="2213163"/>
                <a:gridCol w="156247"/>
              </a:tblGrid>
              <a:tr h="786843">
                <a:tc>
                  <a:txBody>
                    <a:bodyPr/>
                    <a:lstStyle/>
                    <a:p>
                      <a:pPr>
                        <a:lnSpc>
                          <a:spcPct val="115000"/>
                        </a:lnSpc>
                      </a:pPr>
                      <a:endParaRPr lang="en-IE" sz="2000" dirty="0">
                        <a:effectLst/>
                        <a:latin typeface="Calibri"/>
                      </a:endParaRPr>
                    </a:p>
                  </a:txBody>
                  <a:tcPr marL="68580" marR="68580" marT="0" marB="0" anchor="ctr"/>
                </a:tc>
                <a:tc>
                  <a:txBody>
                    <a:bodyPr/>
                    <a:lstStyle/>
                    <a:p>
                      <a:pPr algn="just">
                        <a:lnSpc>
                          <a:spcPct val="115000"/>
                        </a:lnSpc>
                        <a:spcAft>
                          <a:spcPts val="0"/>
                        </a:spcAft>
                      </a:pPr>
                      <a:r>
                        <a:rPr lang="en-IE" sz="2000">
                          <a:effectLst/>
                        </a:rPr>
                        <a:t> </a:t>
                      </a:r>
                      <a:endParaRPr lang="en-IE" sz="20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IE" sz="2000">
                          <a:effectLst/>
                        </a:rPr>
                        <a:t>Bergin et al. (2013)</a:t>
                      </a:r>
                      <a:endParaRPr lang="en-IE" sz="2000">
                        <a:effectLst/>
                        <a:latin typeface="Calibri"/>
                        <a:ea typeface="Calibri"/>
                        <a:cs typeface="Times New Roman"/>
                      </a:endParaRPr>
                    </a:p>
                  </a:txBody>
                  <a:tcPr marL="68580" marR="68580" marT="0" marB="0" anchor="ctr"/>
                </a:tc>
                <a:tc>
                  <a:txBody>
                    <a:bodyPr/>
                    <a:lstStyle/>
                    <a:p>
                      <a:pPr algn="r">
                        <a:lnSpc>
                          <a:spcPct val="115000"/>
                        </a:lnSpc>
                        <a:spcAft>
                          <a:spcPts val="0"/>
                        </a:spcAft>
                      </a:pPr>
                      <a:r>
                        <a:rPr lang="en-IE" sz="2000">
                          <a:effectLst/>
                        </a:rPr>
                        <a:t>This study</a:t>
                      </a:r>
                      <a:endParaRPr lang="en-IE" sz="2000">
                        <a:effectLst/>
                        <a:latin typeface="Calibri"/>
                        <a:ea typeface="Calibri"/>
                        <a:cs typeface="Times New Roman"/>
                      </a:endParaRPr>
                    </a:p>
                  </a:txBody>
                  <a:tcPr marL="68580" marR="68580" marT="0" marB="0" anchor="ctr"/>
                </a:tc>
                <a:tc>
                  <a:txBody>
                    <a:bodyPr/>
                    <a:lstStyle/>
                    <a:p>
                      <a:pPr>
                        <a:lnSpc>
                          <a:spcPct val="115000"/>
                        </a:lnSpc>
                        <a:spcAft>
                          <a:spcPts val="1000"/>
                        </a:spcAft>
                      </a:pPr>
                      <a:r>
                        <a:rPr lang="en-IE" sz="1100">
                          <a:effectLst/>
                        </a:rPr>
                        <a:t> </a:t>
                      </a:r>
                      <a:endParaRPr lang="en-IE" sz="1100">
                        <a:effectLst/>
                        <a:latin typeface="Calibri"/>
                        <a:ea typeface="Calibri"/>
                        <a:cs typeface="Times New Roman"/>
                      </a:endParaRPr>
                    </a:p>
                  </a:txBody>
                  <a:tcPr marL="0" marR="0" marT="0" marB="0" anchor="ctr"/>
                </a:tc>
              </a:tr>
              <a:tr h="678220">
                <a:tc gridSpan="2">
                  <a:txBody>
                    <a:bodyPr/>
                    <a:lstStyle/>
                    <a:p>
                      <a:pPr algn="just">
                        <a:lnSpc>
                          <a:spcPct val="115000"/>
                        </a:lnSpc>
                        <a:spcAft>
                          <a:spcPts val="1000"/>
                        </a:spcAft>
                      </a:pPr>
                      <a:r>
                        <a:rPr lang="en-IE" sz="2000" dirty="0">
                          <a:effectLst/>
                        </a:rPr>
                        <a:t>Income Tax</a:t>
                      </a:r>
                      <a:endParaRPr lang="en-IE" sz="2000" dirty="0">
                        <a:effectLst/>
                        <a:latin typeface="Calibri"/>
                        <a:ea typeface="Calibri"/>
                        <a:cs typeface="Times New Roman"/>
                      </a:endParaRPr>
                    </a:p>
                  </a:txBody>
                  <a:tcPr marL="68580" marR="68580" marT="0" marB="0" anchor="ctr"/>
                </a:tc>
                <a:tc hMerge="1">
                  <a:txBody>
                    <a:bodyPr/>
                    <a:lstStyle/>
                    <a:p>
                      <a:endParaRPr lang="en-IE"/>
                    </a:p>
                  </a:txBody>
                  <a:tcPr/>
                </a:tc>
                <a:tc>
                  <a:txBody>
                    <a:bodyPr/>
                    <a:lstStyle/>
                    <a:p>
                      <a:pPr algn="r">
                        <a:lnSpc>
                          <a:spcPct val="115000"/>
                        </a:lnSpc>
                        <a:spcAft>
                          <a:spcPts val="1000"/>
                        </a:spcAft>
                      </a:pPr>
                      <a:r>
                        <a:rPr lang="en-IE" sz="2000">
                          <a:effectLst/>
                        </a:rPr>
                        <a:t>0.4</a:t>
                      </a:r>
                      <a:endParaRPr lang="en-IE" sz="2000">
                        <a:effectLst/>
                        <a:latin typeface="Calibri"/>
                        <a:ea typeface="Calibri"/>
                        <a:cs typeface="Times New Roman"/>
                      </a:endParaRPr>
                    </a:p>
                  </a:txBody>
                  <a:tcPr marL="68580" marR="68580" marT="0" marB="0" anchor="ctr"/>
                </a:tc>
                <a:tc>
                  <a:txBody>
                    <a:bodyPr/>
                    <a:lstStyle/>
                    <a:p>
                      <a:pPr algn="r">
                        <a:lnSpc>
                          <a:spcPct val="115000"/>
                        </a:lnSpc>
                        <a:spcAft>
                          <a:spcPts val="1000"/>
                        </a:spcAft>
                      </a:pPr>
                      <a:r>
                        <a:rPr lang="en-IE" sz="2000">
                          <a:effectLst/>
                        </a:rPr>
                        <a:t>1.07</a:t>
                      </a:r>
                      <a:endParaRPr lang="en-IE" sz="2000">
                        <a:effectLst/>
                        <a:latin typeface="Calibri"/>
                        <a:ea typeface="Calibri"/>
                        <a:cs typeface="Times New Roman"/>
                      </a:endParaRPr>
                    </a:p>
                  </a:txBody>
                  <a:tcPr marL="68580" marR="68580" marT="0" marB="0" anchor="ctr"/>
                </a:tc>
                <a:tc>
                  <a:txBody>
                    <a:bodyPr/>
                    <a:lstStyle/>
                    <a:p>
                      <a:pPr>
                        <a:lnSpc>
                          <a:spcPct val="115000"/>
                        </a:lnSpc>
                        <a:spcAft>
                          <a:spcPts val="1000"/>
                        </a:spcAft>
                      </a:pPr>
                      <a:r>
                        <a:rPr lang="en-IE" sz="1100">
                          <a:effectLst/>
                        </a:rPr>
                        <a:t> </a:t>
                      </a:r>
                      <a:endParaRPr lang="en-IE" sz="1100">
                        <a:effectLst/>
                        <a:latin typeface="Calibri"/>
                        <a:ea typeface="Calibri"/>
                        <a:cs typeface="Times New Roman"/>
                      </a:endParaRPr>
                    </a:p>
                  </a:txBody>
                  <a:tcPr marL="0" marR="0" marT="0" marB="0" anchor="ctr"/>
                </a:tc>
              </a:tr>
              <a:tr h="678220">
                <a:tc gridSpan="2">
                  <a:txBody>
                    <a:bodyPr/>
                    <a:lstStyle/>
                    <a:p>
                      <a:pPr algn="just">
                        <a:lnSpc>
                          <a:spcPct val="115000"/>
                        </a:lnSpc>
                        <a:spcAft>
                          <a:spcPts val="1000"/>
                        </a:spcAft>
                      </a:pPr>
                      <a:r>
                        <a:rPr lang="en-IE" sz="2000" dirty="0">
                          <a:effectLst/>
                        </a:rPr>
                        <a:t>Public Sector Wage Rates</a:t>
                      </a:r>
                      <a:endParaRPr lang="en-IE" sz="2000" dirty="0">
                        <a:effectLst/>
                        <a:latin typeface="Calibri"/>
                        <a:ea typeface="Calibri"/>
                        <a:cs typeface="Times New Roman"/>
                      </a:endParaRPr>
                    </a:p>
                  </a:txBody>
                  <a:tcPr marL="68580" marR="68580" marT="0" marB="0" anchor="ctr"/>
                </a:tc>
                <a:tc hMerge="1">
                  <a:txBody>
                    <a:bodyPr/>
                    <a:lstStyle/>
                    <a:p>
                      <a:endParaRPr lang="en-IE"/>
                    </a:p>
                  </a:txBody>
                  <a:tcPr/>
                </a:tc>
                <a:tc>
                  <a:txBody>
                    <a:bodyPr/>
                    <a:lstStyle/>
                    <a:p>
                      <a:pPr algn="r">
                        <a:lnSpc>
                          <a:spcPct val="115000"/>
                        </a:lnSpc>
                        <a:spcAft>
                          <a:spcPts val="1000"/>
                        </a:spcAft>
                      </a:pPr>
                      <a:r>
                        <a:rPr lang="en-IE" sz="2000" dirty="0">
                          <a:effectLst/>
                        </a:rPr>
                        <a:t>0.3</a:t>
                      </a:r>
                      <a:endParaRPr lang="en-IE" sz="2000" dirty="0">
                        <a:effectLst/>
                        <a:latin typeface="Calibri"/>
                        <a:ea typeface="Calibri"/>
                        <a:cs typeface="Times New Roman"/>
                      </a:endParaRPr>
                    </a:p>
                  </a:txBody>
                  <a:tcPr marL="68580" marR="68580" marT="0" marB="0" anchor="ctr"/>
                </a:tc>
                <a:tc>
                  <a:txBody>
                    <a:bodyPr/>
                    <a:lstStyle/>
                    <a:p>
                      <a:pPr algn="r">
                        <a:lnSpc>
                          <a:spcPct val="115000"/>
                        </a:lnSpc>
                        <a:spcAft>
                          <a:spcPts val="1000"/>
                        </a:spcAft>
                      </a:pPr>
                      <a:r>
                        <a:rPr lang="en-IE" sz="2000">
                          <a:effectLst/>
                        </a:rPr>
                        <a:t>1.35</a:t>
                      </a:r>
                      <a:endParaRPr lang="en-IE" sz="2000">
                        <a:effectLst/>
                        <a:latin typeface="Calibri"/>
                        <a:ea typeface="Calibri"/>
                        <a:cs typeface="Times New Roman"/>
                      </a:endParaRPr>
                    </a:p>
                  </a:txBody>
                  <a:tcPr marL="68580" marR="68580" marT="0" marB="0" anchor="ctr"/>
                </a:tc>
                <a:tc>
                  <a:txBody>
                    <a:bodyPr/>
                    <a:lstStyle/>
                    <a:p>
                      <a:pPr>
                        <a:lnSpc>
                          <a:spcPct val="115000"/>
                        </a:lnSpc>
                        <a:spcAft>
                          <a:spcPts val="1000"/>
                        </a:spcAft>
                      </a:pPr>
                      <a:r>
                        <a:rPr lang="en-IE" sz="1100">
                          <a:effectLst/>
                        </a:rPr>
                        <a:t> </a:t>
                      </a:r>
                      <a:endParaRPr lang="en-IE" sz="1100">
                        <a:effectLst/>
                        <a:latin typeface="Calibri"/>
                        <a:ea typeface="Calibri"/>
                        <a:cs typeface="Times New Roman"/>
                      </a:endParaRPr>
                    </a:p>
                  </a:txBody>
                  <a:tcPr marL="0" marR="0" marT="0" marB="0" anchor="ctr"/>
                </a:tc>
              </a:tr>
              <a:tr h="786843">
                <a:tc gridSpan="2">
                  <a:txBody>
                    <a:bodyPr/>
                    <a:lstStyle/>
                    <a:p>
                      <a:pPr algn="just">
                        <a:lnSpc>
                          <a:spcPct val="115000"/>
                        </a:lnSpc>
                        <a:spcAft>
                          <a:spcPts val="1000"/>
                        </a:spcAft>
                      </a:pPr>
                      <a:r>
                        <a:rPr lang="en-IE" sz="2000">
                          <a:effectLst/>
                        </a:rPr>
                        <a:t>Public Sector Employment</a:t>
                      </a:r>
                      <a:endParaRPr lang="en-IE" sz="2000">
                        <a:effectLst/>
                        <a:latin typeface="Calibri"/>
                        <a:ea typeface="Calibri"/>
                        <a:cs typeface="Times New Roman"/>
                      </a:endParaRPr>
                    </a:p>
                  </a:txBody>
                  <a:tcPr marL="68580" marR="68580" marT="0" marB="0" anchor="ctr"/>
                </a:tc>
                <a:tc hMerge="1">
                  <a:txBody>
                    <a:bodyPr/>
                    <a:lstStyle/>
                    <a:p>
                      <a:endParaRPr lang="en-IE"/>
                    </a:p>
                  </a:txBody>
                  <a:tcPr/>
                </a:tc>
                <a:tc>
                  <a:txBody>
                    <a:bodyPr/>
                    <a:lstStyle/>
                    <a:p>
                      <a:pPr algn="r">
                        <a:lnSpc>
                          <a:spcPct val="115000"/>
                        </a:lnSpc>
                        <a:spcAft>
                          <a:spcPts val="1000"/>
                        </a:spcAft>
                      </a:pPr>
                      <a:r>
                        <a:rPr lang="en-IE" sz="2000" dirty="0">
                          <a:effectLst/>
                        </a:rPr>
                        <a:t>1.2</a:t>
                      </a:r>
                      <a:endParaRPr lang="en-IE" sz="2000" dirty="0">
                        <a:effectLst/>
                        <a:latin typeface="Calibri"/>
                        <a:ea typeface="Calibri"/>
                        <a:cs typeface="Times New Roman"/>
                      </a:endParaRPr>
                    </a:p>
                  </a:txBody>
                  <a:tcPr marL="68580" marR="68580" marT="0" marB="0" anchor="ctr"/>
                </a:tc>
                <a:tc>
                  <a:txBody>
                    <a:bodyPr/>
                    <a:lstStyle/>
                    <a:p>
                      <a:pPr algn="r">
                        <a:lnSpc>
                          <a:spcPct val="115000"/>
                        </a:lnSpc>
                        <a:spcAft>
                          <a:spcPts val="1000"/>
                        </a:spcAft>
                      </a:pPr>
                      <a:r>
                        <a:rPr lang="en-IE" sz="2000">
                          <a:effectLst/>
                        </a:rPr>
                        <a:t>1.38</a:t>
                      </a:r>
                      <a:endParaRPr lang="en-IE" sz="2000">
                        <a:effectLst/>
                        <a:latin typeface="Calibri"/>
                        <a:ea typeface="Calibri"/>
                        <a:cs typeface="Times New Roman"/>
                      </a:endParaRPr>
                    </a:p>
                  </a:txBody>
                  <a:tcPr marL="68580" marR="68580" marT="0" marB="0" anchor="ctr"/>
                </a:tc>
                <a:tc>
                  <a:txBody>
                    <a:bodyPr/>
                    <a:lstStyle/>
                    <a:p>
                      <a:pPr>
                        <a:lnSpc>
                          <a:spcPct val="115000"/>
                        </a:lnSpc>
                        <a:spcAft>
                          <a:spcPts val="1000"/>
                        </a:spcAft>
                      </a:pPr>
                      <a:r>
                        <a:rPr lang="en-IE" sz="1100">
                          <a:effectLst/>
                        </a:rPr>
                        <a:t> </a:t>
                      </a:r>
                      <a:endParaRPr lang="en-IE" sz="1100">
                        <a:effectLst/>
                        <a:latin typeface="Calibri"/>
                        <a:ea typeface="Calibri"/>
                        <a:cs typeface="Times New Roman"/>
                      </a:endParaRPr>
                    </a:p>
                  </a:txBody>
                  <a:tcPr marL="0" marR="0" marT="0" marB="0" anchor="ctr"/>
                </a:tc>
              </a:tr>
              <a:tr h="678220">
                <a:tc gridSpan="2">
                  <a:txBody>
                    <a:bodyPr/>
                    <a:lstStyle/>
                    <a:p>
                      <a:pPr algn="just">
                        <a:lnSpc>
                          <a:spcPct val="115000"/>
                        </a:lnSpc>
                        <a:spcAft>
                          <a:spcPts val="1000"/>
                        </a:spcAft>
                      </a:pPr>
                      <a:r>
                        <a:rPr lang="en-IE" sz="2000">
                          <a:effectLst/>
                        </a:rPr>
                        <a:t>Social Transfers</a:t>
                      </a:r>
                      <a:endParaRPr lang="en-IE" sz="2000">
                        <a:effectLst/>
                        <a:latin typeface="Calibri"/>
                        <a:ea typeface="Calibri"/>
                        <a:cs typeface="Times New Roman"/>
                      </a:endParaRPr>
                    </a:p>
                  </a:txBody>
                  <a:tcPr marL="68580" marR="68580" marT="0" marB="0" anchor="ctr"/>
                </a:tc>
                <a:tc hMerge="1">
                  <a:txBody>
                    <a:bodyPr/>
                    <a:lstStyle/>
                    <a:p>
                      <a:endParaRPr lang="en-IE"/>
                    </a:p>
                  </a:txBody>
                  <a:tcPr/>
                </a:tc>
                <a:tc>
                  <a:txBody>
                    <a:bodyPr/>
                    <a:lstStyle/>
                    <a:p>
                      <a:pPr algn="r">
                        <a:lnSpc>
                          <a:spcPct val="115000"/>
                        </a:lnSpc>
                        <a:spcAft>
                          <a:spcPts val="1000"/>
                        </a:spcAft>
                      </a:pPr>
                      <a:r>
                        <a:rPr lang="en-IE" sz="2000" dirty="0">
                          <a:effectLst/>
                        </a:rPr>
                        <a:t>0.4</a:t>
                      </a:r>
                      <a:endParaRPr lang="en-IE" sz="2000" dirty="0">
                        <a:effectLst/>
                        <a:latin typeface="Calibri"/>
                        <a:ea typeface="Calibri"/>
                        <a:cs typeface="Times New Roman"/>
                      </a:endParaRPr>
                    </a:p>
                  </a:txBody>
                  <a:tcPr marL="68580" marR="68580" marT="0" marB="0" anchor="ctr"/>
                </a:tc>
                <a:tc>
                  <a:txBody>
                    <a:bodyPr/>
                    <a:lstStyle/>
                    <a:p>
                      <a:pPr algn="r">
                        <a:lnSpc>
                          <a:spcPct val="115000"/>
                        </a:lnSpc>
                        <a:spcAft>
                          <a:spcPts val="1000"/>
                        </a:spcAft>
                      </a:pPr>
                      <a:r>
                        <a:rPr lang="en-IE" sz="2000" dirty="0">
                          <a:effectLst/>
                        </a:rPr>
                        <a:t>1.06</a:t>
                      </a:r>
                      <a:endParaRPr lang="en-IE" sz="2000" dirty="0">
                        <a:effectLst/>
                        <a:latin typeface="Calibri"/>
                        <a:ea typeface="Calibri"/>
                        <a:cs typeface="Times New Roman"/>
                      </a:endParaRPr>
                    </a:p>
                  </a:txBody>
                  <a:tcPr marL="68580" marR="68580" marT="0" marB="0" anchor="ctr"/>
                </a:tc>
                <a:tc>
                  <a:txBody>
                    <a:bodyPr/>
                    <a:lstStyle/>
                    <a:p>
                      <a:pPr>
                        <a:lnSpc>
                          <a:spcPct val="115000"/>
                        </a:lnSpc>
                        <a:spcAft>
                          <a:spcPts val="1000"/>
                        </a:spcAft>
                      </a:pPr>
                      <a:r>
                        <a:rPr lang="en-IE" sz="1100">
                          <a:effectLst/>
                        </a:rPr>
                        <a:t> </a:t>
                      </a:r>
                      <a:endParaRPr lang="en-IE" sz="1100">
                        <a:effectLst/>
                        <a:latin typeface="Calibri"/>
                        <a:ea typeface="Calibri"/>
                        <a:cs typeface="Times New Roman"/>
                      </a:endParaRPr>
                    </a:p>
                  </a:txBody>
                  <a:tcPr marL="0" marR="0" marT="0" marB="0" anchor="ctr"/>
                </a:tc>
              </a:tr>
              <a:tr h="712132">
                <a:tc gridSpan="2">
                  <a:txBody>
                    <a:bodyPr/>
                    <a:lstStyle/>
                    <a:p>
                      <a:pPr algn="just">
                        <a:lnSpc>
                          <a:spcPct val="115000"/>
                        </a:lnSpc>
                        <a:spcAft>
                          <a:spcPts val="1000"/>
                        </a:spcAft>
                      </a:pPr>
                      <a:r>
                        <a:rPr lang="en-IE" sz="2000">
                          <a:effectLst/>
                        </a:rPr>
                        <a:t>Investment</a:t>
                      </a:r>
                      <a:endParaRPr lang="en-IE" sz="2000">
                        <a:effectLst/>
                        <a:latin typeface="Calibri"/>
                        <a:ea typeface="Calibri"/>
                        <a:cs typeface="Times New Roman"/>
                      </a:endParaRPr>
                    </a:p>
                  </a:txBody>
                  <a:tcPr marL="68580" marR="68580" marT="0" marB="0" anchor="ctr"/>
                </a:tc>
                <a:tc hMerge="1">
                  <a:txBody>
                    <a:bodyPr/>
                    <a:lstStyle/>
                    <a:p>
                      <a:endParaRPr lang="en-IE"/>
                    </a:p>
                  </a:txBody>
                  <a:tcPr/>
                </a:tc>
                <a:tc>
                  <a:txBody>
                    <a:bodyPr/>
                    <a:lstStyle/>
                    <a:p>
                      <a:pPr algn="r">
                        <a:lnSpc>
                          <a:spcPct val="115000"/>
                        </a:lnSpc>
                        <a:spcAft>
                          <a:spcPts val="1000"/>
                        </a:spcAft>
                      </a:pPr>
                      <a:r>
                        <a:rPr lang="en-IE" sz="2000">
                          <a:effectLst/>
                        </a:rPr>
                        <a:t>0.6</a:t>
                      </a:r>
                      <a:endParaRPr lang="en-IE" sz="2000">
                        <a:effectLst/>
                        <a:latin typeface="Calibri"/>
                        <a:ea typeface="Calibri"/>
                        <a:cs typeface="Times New Roman"/>
                      </a:endParaRPr>
                    </a:p>
                  </a:txBody>
                  <a:tcPr marL="68580" marR="68580" marT="0" marB="0" anchor="ctr"/>
                </a:tc>
                <a:tc>
                  <a:txBody>
                    <a:bodyPr/>
                    <a:lstStyle/>
                    <a:p>
                      <a:pPr algn="r">
                        <a:lnSpc>
                          <a:spcPct val="115000"/>
                        </a:lnSpc>
                        <a:spcAft>
                          <a:spcPts val="1000"/>
                        </a:spcAft>
                      </a:pPr>
                      <a:r>
                        <a:rPr lang="en-IE" sz="2000" dirty="0">
                          <a:effectLst/>
                        </a:rPr>
                        <a:t>1.76</a:t>
                      </a:r>
                      <a:endParaRPr lang="en-IE" sz="2000" dirty="0">
                        <a:effectLst/>
                        <a:latin typeface="Calibri"/>
                        <a:ea typeface="Calibri"/>
                        <a:cs typeface="Times New Roman"/>
                      </a:endParaRPr>
                    </a:p>
                  </a:txBody>
                  <a:tcPr marL="68580" marR="68580" marT="0" marB="0" anchor="ctr"/>
                </a:tc>
                <a:tc>
                  <a:txBody>
                    <a:bodyPr/>
                    <a:lstStyle/>
                    <a:p>
                      <a:pPr>
                        <a:lnSpc>
                          <a:spcPct val="115000"/>
                        </a:lnSpc>
                        <a:spcAft>
                          <a:spcPts val="1000"/>
                        </a:spcAft>
                      </a:pPr>
                      <a:r>
                        <a:rPr lang="en-IE" sz="1100" dirty="0">
                          <a:effectLst/>
                        </a:rPr>
                        <a:t> </a:t>
                      </a:r>
                      <a:endParaRPr lang="en-IE" sz="1100" dirty="0">
                        <a:effectLst/>
                        <a:latin typeface="Calibri"/>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652422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Conclusion</a:t>
            </a:r>
            <a:endParaRPr lang="en-IE" sz="4400" b="1" dirty="0"/>
          </a:p>
        </p:txBody>
      </p:sp>
      <p:sp>
        <p:nvSpPr>
          <p:cNvPr id="3" name="Content Placeholder 2"/>
          <p:cNvSpPr>
            <a:spLocks noGrp="1"/>
          </p:cNvSpPr>
          <p:nvPr>
            <p:ph idx="1"/>
          </p:nvPr>
        </p:nvSpPr>
        <p:spPr/>
        <p:txBody>
          <a:bodyPr>
            <a:normAutofit lnSpcReduction="10000"/>
          </a:bodyPr>
          <a:lstStyle/>
          <a:p>
            <a:pPr>
              <a:lnSpc>
                <a:spcPct val="150000"/>
              </a:lnSpc>
            </a:pPr>
            <a:r>
              <a:rPr lang="en-IE" sz="2800" dirty="0" smtClean="0">
                <a:solidFill>
                  <a:schemeClr val="tx1"/>
                </a:solidFill>
                <a:latin typeface="Times New Roman" pitchFamily="18" charset="0"/>
                <a:cs typeface="Times New Roman" pitchFamily="18" charset="0"/>
              </a:rPr>
              <a:t>The Irish economic problem is fundamentally a problem of demand, not of supply.</a:t>
            </a:r>
          </a:p>
          <a:p>
            <a:pPr>
              <a:lnSpc>
                <a:spcPct val="150000"/>
              </a:lnSpc>
            </a:pPr>
            <a:r>
              <a:rPr lang="en-IE" sz="2800" dirty="0" smtClean="0">
                <a:solidFill>
                  <a:schemeClr val="tx1"/>
                </a:solidFill>
                <a:latin typeface="Times New Roman" pitchFamily="18" charset="0"/>
                <a:cs typeface="Times New Roman" pitchFamily="18" charset="0"/>
              </a:rPr>
              <a:t>Up to now the focus has been on supply side solutions, which are less effective given the current circumstances.</a:t>
            </a:r>
          </a:p>
          <a:p>
            <a:pPr>
              <a:lnSpc>
                <a:spcPct val="150000"/>
              </a:lnSpc>
            </a:pPr>
            <a:r>
              <a:rPr lang="en-IE" sz="2800" dirty="0" smtClean="0">
                <a:solidFill>
                  <a:schemeClr val="tx1"/>
                </a:solidFill>
                <a:latin typeface="Times New Roman" pitchFamily="18" charset="0"/>
                <a:cs typeface="Times New Roman" pitchFamily="18" charset="0"/>
              </a:rPr>
              <a:t>Cuts Vs Taxes? – It’s a matter of what sort of society we want, not economic efficiency</a:t>
            </a:r>
            <a:endParaRPr lang="en-IE" sz="2000" dirty="0" smtClean="0">
              <a:solidFill>
                <a:schemeClr val="tx1"/>
              </a:solidFill>
              <a:latin typeface="Times New Roman" pitchFamily="18" charset="0"/>
              <a:cs typeface="Times New Roman" pitchFamily="18" charset="0"/>
            </a:endParaRPr>
          </a:p>
          <a:p>
            <a:pPr marL="457200" lvl="1" indent="0">
              <a:lnSpc>
                <a:spcPct val="150000"/>
              </a:lnSpc>
              <a:buNone/>
            </a:pPr>
            <a:endParaRPr lang="en-IE" sz="2000" dirty="0" smtClean="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8988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type="subTitle" idx="4294967295"/>
          </p:nvPr>
        </p:nvSpPr>
        <p:spPr>
          <a:xfrm>
            <a:off x="539750" y="2492375"/>
            <a:ext cx="8280400" cy="1512888"/>
          </a:xfrm>
        </p:spPr>
        <p:txBody>
          <a:bodyPr/>
          <a:lstStyle/>
          <a:p>
            <a:pPr marL="0" indent="0">
              <a:buFont typeface="Arial" charset="0"/>
              <a:buNone/>
            </a:pPr>
            <a:r>
              <a:rPr lang="en-IE" sz="6000" b="1" smtClean="0">
                <a:solidFill>
                  <a:srgbClr val="3199FF"/>
                </a:solidFill>
                <a:latin typeface="Arial" charset="0"/>
              </a:rPr>
              <a:t>www.NERInstitute.net</a:t>
            </a:r>
            <a:endParaRPr lang="en-IE" sz="6000" smtClean="0"/>
          </a:p>
        </p:txBody>
      </p:sp>
    </p:spTree>
    <p:extLst>
      <p:ext uri="{BB962C8B-B14F-4D97-AF65-F5344CB8AC3E}">
        <p14:creationId xmlns:p14="http://schemas.microsoft.com/office/powerpoint/2010/main" val="20339605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References</a:t>
            </a:r>
            <a:endParaRPr lang="en-IE" sz="4400" b="1" dirty="0"/>
          </a:p>
        </p:txBody>
      </p:sp>
      <p:sp>
        <p:nvSpPr>
          <p:cNvPr id="3" name="Content Placeholder 2"/>
          <p:cNvSpPr>
            <a:spLocks noGrp="1"/>
          </p:cNvSpPr>
          <p:nvPr>
            <p:ph idx="1"/>
          </p:nvPr>
        </p:nvSpPr>
        <p:spPr/>
        <p:txBody>
          <a:bodyPr>
            <a:normAutofit fontScale="55000" lnSpcReduction="20000"/>
          </a:bodyPr>
          <a:lstStyle/>
          <a:p>
            <a:pPr>
              <a:lnSpc>
                <a:spcPct val="170000"/>
              </a:lnSpc>
            </a:pPr>
            <a:r>
              <a:rPr lang="en-IE" sz="2800" dirty="0" err="1">
                <a:solidFill>
                  <a:schemeClr val="tx1"/>
                </a:solidFill>
                <a:latin typeface="Times New Roman" pitchFamily="18" charset="0"/>
                <a:cs typeface="Times New Roman" pitchFamily="18" charset="0"/>
              </a:rPr>
              <a:t>Bénétrix</a:t>
            </a:r>
            <a:r>
              <a:rPr lang="en-IE" sz="2800" dirty="0">
                <a:solidFill>
                  <a:schemeClr val="tx1"/>
                </a:solidFill>
                <a:latin typeface="Times New Roman" pitchFamily="18" charset="0"/>
                <a:cs typeface="Times New Roman" pitchFamily="18" charset="0"/>
              </a:rPr>
              <a:t>, Agustin and Philip R. Lane. 2009. "The Impact of Fiscal Shocks on the Irish Economy." The Economic and Social Review, 40(4), 407-34.</a:t>
            </a:r>
            <a:endParaRPr lang="en-IE" sz="2800" dirty="0" smtClean="0">
              <a:solidFill>
                <a:schemeClr val="tx1"/>
              </a:solidFill>
              <a:latin typeface="Times New Roman" pitchFamily="18" charset="0"/>
              <a:cs typeface="Times New Roman" pitchFamily="18" charset="0"/>
            </a:endParaRPr>
          </a:p>
          <a:p>
            <a:pPr>
              <a:lnSpc>
                <a:spcPct val="170000"/>
              </a:lnSpc>
            </a:pPr>
            <a:r>
              <a:rPr lang="en-IE" sz="2800" dirty="0" err="1" smtClean="0">
                <a:solidFill>
                  <a:schemeClr val="tx1"/>
                </a:solidFill>
                <a:latin typeface="Times New Roman" pitchFamily="18" charset="0"/>
                <a:cs typeface="Times New Roman" pitchFamily="18" charset="0"/>
              </a:rPr>
              <a:t>Bénétrix</a:t>
            </a:r>
            <a:r>
              <a:rPr lang="en-IE" sz="2800" dirty="0">
                <a:solidFill>
                  <a:schemeClr val="tx1"/>
                </a:solidFill>
                <a:latin typeface="Times New Roman" pitchFamily="18" charset="0"/>
                <a:cs typeface="Times New Roman" pitchFamily="18" charset="0"/>
              </a:rPr>
              <a:t>, </a:t>
            </a:r>
            <a:r>
              <a:rPr lang="en-IE" sz="2800" dirty="0" err="1">
                <a:solidFill>
                  <a:schemeClr val="tx1"/>
                </a:solidFill>
                <a:latin typeface="Times New Roman" pitchFamily="18" charset="0"/>
                <a:cs typeface="Times New Roman" pitchFamily="18" charset="0"/>
              </a:rPr>
              <a:t>Agustín</a:t>
            </a:r>
            <a:r>
              <a:rPr lang="en-IE" sz="2800" dirty="0">
                <a:solidFill>
                  <a:schemeClr val="tx1"/>
                </a:solidFill>
                <a:latin typeface="Times New Roman" pitchFamily="18" charset="0"/>
                <a:cs typeface="Times New Roman" pitchFamily="18" charset="0"/>
              </a:rPr>
              <a:t> and Philip Lane. 2010. "Fiscal Shocks and the </a:t>
            </a:r>
            <a:r>
              <a:rPr lang="en-IE" sz="2800" dirty="0" err="1">
                <a:solidFill>
                  <a:schemeClr val="tx1"/>
                </a:solidFill>
                <a:latin typeface="Times New Roman" pitchFamily="18" charset="0"/>
                <a:cs typeface="Times New Roman" pitchFamily="18" charset="0"/>
              </a:rPr>
              <a:t>Sectoral</a:t>
            </a:r>
            <a:r>
              <a:rPr lang="en-IE" sz="2800" dirty="0">
                <a:solidFill>
                  <a:schemeClr val="tx1"/>
                </a:solidFill>
                <a:latin typeface="Times New Roman" pitchFamily="18" charset="0"/>
                <a:cs typeface="Times New Roman" pitchFamily="18" charset="0"/>
              </a:rPr>
              <a:t> Composition of Output." Open Economies Review, 21(3), 335-50</a:t>
            </a:r>
            <a:r>
              <a:rPr lang="en-IE" sz="2800" dirty="0" smtClean="0">
                <a:solidFill>
                  <a:schemeClr val="tx1"/>
                </a:solidFill>
                <a:latin typeface="Times New Roman" pitchFamily="18" charset="0"/>
                <a:cs typeface="Times New Roman" pitchFamily="18" charset="0"/>
              </a:rPr>
              <a:t>.</a:t>
            </a:r>
          </a:p>
          <a:p>
            <a:pPr>
              <a:lnSpc>
                <a:spcPct val="170000"/>
              </a:lnSpc>
            </a:pPr>
            <a:r>
              <a:rPr lang="en-IE" sz="2800" dirty="0" smtClean="0">
                <a:solidFill>
                  <a:schemeClr val="tx1"/>
                </a:solidFill>
                <a:latin typeface="Times New Roman" pitchFamily="18" charset="0"/>
                <a:cs typeface="Times New Roman" pitchFamily="18" charset="0"/>
              </a:rPr>
              <a:t>Bergin</a:t>
            </a:r>
            <a:r>
              <a:rPr lang="en-IE" sz="2800" dirty="0">
                <a:solidFill>
                  <a:schemeClr val="tx1"/>
                </a:solidFill>
                <a:latin typeface="Times New Roman" pitchFamily="18" charset="0"/>
                <a:cs typeface="Times New Roman" pitchFamily="18" charset="0"/>
              </a:rPr>
              <a:t>, Adele; Thomas </a:t>
            </a:r>
            <a:r>
              <a:rPr lang="en-IE" sz="2800" dirty="0" err="1">
                <a:solidFill>
                  <a:schemeClr val="tx1"/>
                </a:solidFill>
                <a:latin typeface="Times New Roman" pitchFamily="18" charset="0"/>
                <a:cs typeface="Times New Roman" pitchFamily="18" charset="0"/>
              </a:rPr>
              <a:t>Conefrey</a:t>
            </a:r>
            <a:r>
              <a:rPr lang="en-IE" sz="2800" dirty="0">
                <a:solidFill>
                  <a:schemeClr val="tx1"/>
                </a:solidFill>
                <a:latin typeface="Times New Roman" pitchFamily="18" charset="0"/>
                <a:cs typeface="Times New Roman" pitchFamily="18" charset="0"/>
              </a:rPr>
              <a:t>; John FitzGerald and Ide Kearney. 2010. "The Behaviour of the Irish Economy: Insights from the Hermes Macro-Economic Model." ESRI Working Paper, No. 287</a:t>
            </a:r>
            <a:r>
              <a:rPr lang="en-IE" sz="2800" dirty="0" smtClean="0">
                <a:solidFill>
                  <a:schemeClr val="tx1"/>
                </a:solidFill>
                <a:latin typeface="Times New Roman" pitchFamily="18" charset="0"/>
                <a:cs typeface="Times New Roman" pitchFamily="18" charset="0"/>
              </a:rPr>
              <a:t>.</a:t>
            </a:r>
          </a:p>
          <a:p>
            <a:pPr>
              <a:lnSpc>
                <a:spcPct val="170000"/>
              </a:lnSpc>
            </a:pPr>
            <a:r>
              <a:rPr lang="en-IE" sz="2800" dirty="0" err="1">
                <a:solidFill>
                  <a:schemeClr val="tx1"/>
                </a:solidFill>
                <a:latin typeface="Times New Roman" pitchFamily="18" charset="0"/>
                <a:cs typeface="Times New Roman" pitchFamily="18" charset="0"/>
              </a:rPr>
              <a:t>Coenen</a:t>
            </a:r>
            <a:r>
              <a:rPr lang="en-IE" sz="2800" dirty="0">
                <a:solidFill>
                  <a:schemeClr val="tx1"/>
                </a:solidFill>
                <a:latin typeface="Times New Roman" pitchFamily="18" charset="0"/>
                <a:cs typeface="Times New Roman" pitchFamily="18" charset="0"/>
              </a:rPr>
              <a:t>, Günter; Christopher J. </a:t>
            </a:r>
            <a:r>
              <a:rPr lang="en-IE" sz="2800" dirty="0" err="1">
                <a:solidFill>
                  <a:schemeClr val="tx1"/>
                </a:solidFill>
                <a:latin typeface="Times New Roman" pitchFamily="18" charset="0"/>
                <a:cs typeface="Times New Roman" pitchFamily="18" charset="0"/>
              </a:rPr>
              <a:t>Erceg</a:t>
            </a:r>
            <a:r>
              <a:rPr lang="en-IE" sz="2800" dirty="0">
                <a:solidFill>
                  <a:schemeClr val="tx1"/>
                </a:solidFill>
                <a:latin typeface="Times New Roman" pitchFamily="18" charset="0"/>
                <a:cs typeface="Times New Roman" pitchFamily="18" charset="0"/>
              </a:rPr>
              <a:t>; Charles Freedman; </a:t>
            </a:r>
            <a:r>
              <a:rPr lang="en-IE" sz="2800" dirty="0" err="1">
                <a:solidFill>
                  <a:schemeClr val="tx1"/>
                </a:solidFill>
                <a:latin typeface="Times New Roman" pitchFamily="18" charset="0"/>
                <a:cs typeface="Times New Roman" pitchFamily="18" charset="0"/>
              </a:rPr>
              <a:t>Davide</a:t>
            </a:r>
            <a:r>
              <a:rPr lang="en-IE" sz="2800" dirty="0">
                <a:solidFill>
                  <a:schemeClr val="tx1"/>
                </a:solidFill>
                <a:latin typeface="Times New Roman" pitchFamily="18" charset="0"/>
                <a:cs typeface="Times New Roman" pitchFamily="18" charset="0"/>
              </a:rPr>
              <a:t> </a:t>
            </a:r>
            <a:r>
              <a:rPr lang="en-IE" sz="2800" dirty="0" err="1">
                <a:solidFill>
                  <a:schemeClr val="tx1"/>
                </a:solidFill>
                <a:latin typeface="Times New Roman" pitchFamily="18" charset="0"/>
                <a:cs typeface="Times New Roman" pitchFamily="18" charset="0"/>
              </a:rPr>
              <a:t>Furceri</a:t>
            </a:r>
            <a:r>
              <a:rPr lang="en-IE" sz="2800" dirty="0">
                <a:solidFill>
                  <a:schemeClr val="tx1"/>
                </a:solidFill>
                <a:latin typeface="Times New Roman" pitchFamily="18" charset="0"/>
                <a:cs typeface="Times New Roman" pitchFamily="18" charset="0"/>
              </a:rPr>
              <a:t>; Michael </a:t>
            </a:r>
            <a:r>
              <a:rPr lang="en-IE" sz="2800" dirty="0" err="1">
                <a:solidFill>
                  <a:schemeClr val="tx1"/>
                </a:solidFill>
                <a:latin typeface="Times New Roman" pitchFamily="18" charset="0"/>
                <a:cs typeface="Times New Roman" pitchFamily="18" charset="0"/>
              </a:rPr>
              <a:t>Kumhof</a:t>
            </a:r>
            <a:r>
              <a:rPr lang="en-IE" sz="2800" dirty="0">
                <a:solidFill>
                  <a:schemeClr val="tx1"/>
                </a:solidFill>
                <a:latin typeface="Times New Roman" pitchFamily="18" charset="0"/>
                <a:cs typeface="Times New Roman" pitchFamily="18" charset="0"/>
              </a:rPr>
              <a:t>; René </a:t>
            </a:r>
            <a:r>
              <a:rPr lang="en-IE" sz="2800" dirty="0" err="1">
                <a:solidFill>
                  <a:schemeClr val="tx1"/>
                </a:solidFill>
                <a:latin typeface="Times New Roman" pitchFamily="18" charset="0"/>
                <a:cs typeface="Times New Roman" pitchFamily="18" charset="0"/>
              </a:rPr>
              <a:t>Lalonde</a:t>
            </a:r>
            <a:r>
              <a:rPr lang="en-IE" sz="2800" dirty="0">
                <a:solidFill>
                  <a:schemeClr val="tx1"/>
                </a:solidFill>
                <a:latin typeface="Times New Roman" pitchFamily="18" charset="0"/>
                <a:cs typeface="Times New Roman" pitchFamily="18" charset="0"/>
              </a:rPr>
              <a:t>; Douglas </a:t>
            </a:r>
            <a:r>
              <a:rPr lang="en-IE" sz="2800" dirty="0" err="1">
                <a:solidFill>
                  <a:schemeClr val="tx1"/>
                </a:solidFill>
                <a:latin typeface="Times New Roman" pitchFamily="18" charset="0"/>
                <a:cs typeface="Times New Roman" pitchFamily="18" charset="0"/>
              </a:rPr>
              <a:t>Laxton</a:t>
            </a:r>
            <a:r>
              <a:rPr lang="en-IE" sz="2800" dirty="0">
                <a:solidFill>
                  <a:schemeClr val="tx1"/>
                </a:solidFill>
                <a:latin typeface="Times New Roman" pitchFamily="18" charset="0"/>
                <a:cs typeface="Times New Roman" pitchFamily="18" charset="0"/>
              </a:rPr>
              <a:t>; </a:t>
            </a:r>
            <a:r>
              <a:rPr lang="en-IE" sz="2800" dirty="0" err="1">
                <a:solidFill>
                  <a:schemeClr val="tx1"/>
                </a:solidFill>
                <a:latin typeface="Times New Roman" pitchFamily="18" charset="0"/>
                <a:cs typeface="Times New Roman" pitchFamily="18" charset="0"/>
              </a:rPr>
              <a:t>Jesper</a:t>
            </a:r>
            <a:r>
              <a:rPr lang="en-IE" sz="2800" dirty="0">
                <a:solidFill>
                  <a:schemeClr val="tx1"/>
                </a:solidFill>
                <a:latin typeface="Times New Roman" pitchFamily="18" charset="0"/>
                <a:cs typeface="Times New Roman" pitchFamily="18" charset="0"/>
              </a:rPr>
              <a:t> </a:t>
            </a:r>
            <a:r>
              <a:rPr lang="en-IE" sz="2800" dirty="0" err="1">
                <a:solidFill>
                  <a:schemeClr val="tx1"/>
                </a:solidFill>
                <a:latin typeface="Times New Roman" pitchFamily="18" charset="0"/>
                <a:cs typeface="Times New Roman" pitchFamily="18" charset="0"/>
              </a:rPr>
              <a:t>Lindé</a:t>
            </a:r>
            <a:r>
              <a:rPr lang="en-IE" sz="2800" dirty="0">
                <a:solidFill>
                  <a:schemeClr val="tx1"/>
                </a:solidFill>
                <a:latin typeface="Times New Roman" pitchFamily="18" charset="0"/>
                <a:cs typeface="Times New Roman" pitchFamily="18" charset="0"/>
              </a:rPr>
              <a:t>; Annabelle </a:t>
            </a:r>
            <a:r>
              <a:rPr lang="en-IE" sz="2800" dirty="0" err="1">
                <a:solidFill>
                  <a:schemeClr val="tx1"/>
                </a:solidFill>
                <a:latin typeface="Times New Roman" pitchFamily="18" charset="0"/>
                <a:cs typeface="Times New Roman" pitchFamily="18" charset="0"/>
              </a:rPr>
              <a:t>Mourougane</a:t>
            </a:r>
            <a:r>
              <a:rPr lang="en-IE" sz="2800" dirty="0">
                <a:solidFill>
                  <a:schemeClr val="tx1"/>
                </a:solidFill>
                <a:latin typeface="Times New Roman" pitchFamily="18" charset="0"/>
                <a:cs typeface="Times New Roman" pitchFamily="18" charset="0"/>
              </a:rPr>
              <a:t>; Dirk Muir, et al. 2012. "Effects of Fiscal Stimulus in Structural Models." American Economic Journal: Macroeconomics, 4(1), 22-68.</a:t>
            </a:r>
            <a:endParaRPr lang="en-IE" sz="2800" dirty="0" smtClean="0">
              <a:solidFill>
                <a:schemeClr val="tx1"/>
              </a:solidFill>
              <a:latin typeface="Times New Roman" pitchFamily="18" charset="0"/>
              <a:cs typeface="Times New Roman" pitchFamily="18" charset="0"/>
            </a:endParaRPr>
          </a:p>
          <a:p>
            <a:pPr>
              <a:lnSpc>
                <a:spcPct val="170000"/>
              </a:lnSpc>
            </a:pPr>
            <a:r>
              <a:rPr lang="en-IE" sz="2800" dirty="0">
                <a:solidFill>
                  <a:schemeClr val="tx1"/>
                </a:solidFill>
                <a:latin typeface="Times New Roman" pitchFamily="18" charset="0"/>
                <a:cs typeface="Times New Roman" pitchFamily="18" charset="0"/>
              </a:rPr>
              <a:t>European Central Bank. 2012. "December Monthly Bulletin," Monthly Bulletin. European Central Bank</a:t>
            </a:r>
            <a:endParaRPr lang="en-IE" sz="2800" dirty="0" smtClean="0">
              <a:solidFill>
                <a:schemeClr val="tx1"/>
              </a:solidFill>
              <a:latin typeface="Times New Roman" pitchFamily="18" charset="0"/>
              <a:cs typeface="Times New Roman" pitchFamily="18" charset="0"/>
            </a:endParaRPr>
          </a:p>
          <a:p>
            <a:pPr marL="457200" lvl="1" indent="0">
              <a:buNone/>
            </a:pPr>
            <a:endParaRPr lang="en-IE" sz="2000" dirty="0" smtClean="0">
              <a:solidFill>
                <a:schemeClr val="tx1"/>
              </a:solidFill>
              <a:latin typeface="Times New Roman" pitchFamily="18" charset="0"/>
              <a:cs typeface="Times New Roman" pitchFamily="18" charset="0"/>
            </a:endParaRPr>
          </a:p>
          <a:p>
            <a:pPr lvl="1"/>
            <a:endParaRPr lang="en-IE" sz="1400" dirty="0" smtClean="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508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How has the </a:t>
            </a:r>
            <a:br>
              <a:rPr lang="en-IE" sz="4400" b="1" dirty="0" smtClean="0"/>
            </a:br>
            <a:r>
              <a:rPr lang="en-IE" sz="4400" b="1" dirty="0" smtClean="0"/>
              <a:t>debate changed?</a:t>
            </a:r>
            <a:endParaRPr lang="en-IE" sz="4400" b="1" dirty="0"/>
          </a:p>
        </p:txBody>
      </p:sp>
      <p:sp>
        <p:nvSpPr>
          <p:cNvPr id="3" name="Content Placeholder 2"/>
          <p:cNvSpPr>
            <a:spLocks noGrp="1"/>
          </p:cNvSpPr>
          <p:nvPr>
            <p:ph idx="1"/>
          </p:nvPr>
        </p:nvSpPr>
        <p:spPr/>
        <p:txBody>
          <a:bodyPr>
            <a:normAutofit/>
          </a:bodyPr>
          <a:lstStyle/>
          <a:p>
            <a:pPr>
              <a:lnSpc>
                <a:spcPct val="150000"/>
              </a:lnSpc>
            </a:pPr>
            <a:r>
              <a:rPr lang="en-IE" sz="2800" dirty="0" smtClean="0">
                <a:solidFill>
                  <a:schemeClr val="tx1"/>
                </a:solidFill>
                <a:latin typeface="Times New Roman" pitchFamily="18" charset="0"/>
                <a:cs typeface="Times New Roman" pitchFamily="18" charset="0"/>
              </a:rPr>
              <a:t>French army 1914-1940</a:t>
            </a:r>
          </a:p>
          <a:p>
            <a:pPr lvl="1">
              <a:lnSpc>
                <a:spcPct val="150000"/>
              </a:lnSpc>
            </a:pPr>
            <a:r>
              <a:rPr lang="en-IE" sz="2000" dirty="0" smtClean="0">
                <a:solidFill>
                  <a:schemeClr val="tx1"/>
                </a:solidFill>
                <a:latin typeface="Times New Roman" pitchFamily="18" charset="0"/>
                <a:cs typeface="Times New Roman" pitchFamily="18" charset="0"/>
              </a:rPr>
              <a:t>Schooled in old tactics</a:t>
            </a:r>
          </a:p>
          <a:p>
            <a:pPr lvl="2">
              <a:lnSpc>
                <a:spcPct val="150000"/>
              </a:lnSpc>
            </a:pPr>
            <a:r>
              <a:rPr lang="en-IE" sz="2000" dirty="0" smtClean="0">
                <a:solidFill>
                  <a:schemeClr val="tx1"/>
                </a:solidFill>
                <a:latin typeface="Times New Roman" pitchFamily="18" charset="0"/>
                <a:cs typeface="Times New Roman" pitchFamily="18" charset="0"/>
              </a:rPr>
              <a:t>Technology had changed</a:t>
            </a:r>
          </a:p>
          <a:p>
            <a:pPr lvl="1">
              <a:lnSpc>
                <a:spcPct val="150000"/>
              </a:lnSpc>
            </a:pPr>
            <a:r>
              <a:rPr lang="en-IE" sz="2000" dirty="0" smtClean="0">
                <a:solidFill>
                  <a:schemeClr val="tx1"/>
                </a:solidFill>
                <a:latin typeface="Times New Roman" pitchFamily="18" charset="0"/>
                <a:cs typeface="Times New Roman" pitchFamily="18" charset="0"/>
              </a:rPr>
              <a:t>Attack until 1917</a:t>
            </a:r>
          </a:p>
          <a:p>
            <a:pPr lvl="1">
              <a:lnSpc>
                <a:spcPct val="150000"/>
              </a:lnSpc>
            </a:pPr>
            <a:r>
              <a:rPr lang="en-IE" sz="2000" dirty="0" smtClean="0">
                <a:solidFill>
                  <a:schemeClr val="tx1"/>
                </a:solidFill>
                <a:latin typeface="Times New Roman" pitchFamily="18" charset="0"/>
                <a:cs typeface="Times New Roman" pitchFamily="18" charset="0"/>
              </a:rPr>
              <a:t>Defend until 1940</a:t>
            </a:r>
          </a:p>
          <a:p>
            <a:pPr lvl="2">
              <a:lnSpc>
                <a:spcPct val="150000"/>
              </a:lnSpc>
            </a:pPr>
            <a:r>
              <a:rPr lang="en-IE" sz="2000" dirty="0" smtClean="0">
                <a:solidFill>
                  <a:schemeClr val="tx1"/>
                </a:solidFill>
                <a:latin typeface="Times New Roman" pitchFamily="18" charset="0"/>
                <a:cs typeface="Times New Roman" pitchFamily="18" charset="0"/>
              </a:rPr>
              <a:t>Again technology had changed</a:t>
            </a:r>
          </a:p>
          <a:p>
            <a:pPr>
              <a:lnSpc>
                <a:spcPct val="150000"/>
              </a:lnSpc>
            </a:pPr>
            <a:r>
              <a:rPr lang="en-IE" sz="2800" dirty="0" smtClean="0">
                <a:solidFill>
                  <a:schemeClr val="tx1"/>
                </a:solidFill>
                <a:latin typeface="Times New Roman" pitchFamily="18" charset="0"/>
                <a:cs typeface="Times New Roman" pitchFamily="18" charset="0"/>
              </a:rPr>
              <a:t>Intelligent people can get it wrong, for years.</a:t>
            </a:r>
            <a:endParaRPr lang="en-IE" sz="400" dirty="0" smtClean="0">
              <a:solidFill>
                <a:schemeClr val="tx1"/>
              </a:solidFill>
              <a:latin typeface="Times New Roman" pitchFamily="18" charset="0"/>
              <a:cs typeface="Times New Roman" pitchFamily="18" charset="0"/>
            </a:endParaRPr>
          </a:p>
          <a:p>
            <a:pPr lvl="1">
              <a:lnSpc>
                <a:spcPct val="150000"/>
              </a:lnSpc>
            </a:pPr>
            <a:endParaRPr lang="en-IE" sz="2000" dirty="0" smtClean="0">
              <a:solidFill>
                <a:schemeClr val="tx1"/>
              </a:solidFill>
              <a:latin typeface="Times New Roman" pitchFamily="18" charset="0"/>
              <a:cs typeface="Times New Roman" pitchFamily="18" charset="0"/>
            </a:endParaRPr>
          </a:p>
          <a:p>
            <a:pPr marL="457200" lvl="1" indent="0">
              <a:lnSpc>
                <a:spcPct val="150000"/>
              </a:lnSpc>
              <a:buNone/>
            </a:pPr>
            <a:endParaRPr lang="en-IE" sz="2000" dirty="0" smtClean="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041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Economics, 1929 to 1970s</a:t>
            </a:r>
            <a:endParaRPr lang="en-IE" sz="4400" b="1" dirty="0"/>
          </a:p>
        </p:txBody>
      </p:sp>
      <p:sp>
        <p:nvSpPr>
          <p:cNvPr id="3" name="Content Placeholder 2"/>
          <p:cNvSpPr>
            <a:spLocks noGrp="1"/>
          </p:cNvSpPr>
          <p:nvPr>
            <p:ph idx="1"/>
          </p:nvPr>
        </p:nvSpPr>
        <p:spPr/>
        <p:txBody>
          <a:bodyPr>
            <a:normAutofit lnSpcReduction="10000"/>
          </a:bodyPr>
          <a:lstStyle/>
          <a:p>
            <a:pPr>
              <a:lnSpc>
                <a:spcPct val="150000"/>
              </a:lnSpc>
            </a:pPr>
            <a:r>
              <a:rPr lang="en-IE" sz="2800" dirty="0" smtClean="0">
                <a:solidFill>
                  <a:schemeClr val="tx1"/>
                </a:solidFill>
                <a:latin typeface="Times New Roman" pitchFamily="18" charset="0"/>
                <a:cs typeface="Times New Roman" pitchFamily="18" charset="0"/>
              </a:rPr>
              <a:t>Up to 1929 problems were largely to do with supply</a:t>
            </a:r>
          </a:p>
          <a:p>
            <a:pPr lvl="1">
              <a:lnSpc>
                <a:spcPct val="150000"/>
              </a:lnSpc>
            </a:pPr>
            <a:r>
              <a:rPr lang="en-IE" sz="2000" dirty="0" smtClean="0">
                <a:solidFill>
                  <a:schemeClr val="tx1"/>
                </a:solidFill>
                <a:latin typeface="Times New Roman" pitchFamily="18" charset="0"/>
                <a:cs typeface="Times New Roman" pitchFamily="18" charset="0"/>
              </a:rPr>
              <a:t>E.g. Theodore Roosevelt taking on the ‘Trusts’</a:t>
            </a:r>
          </a:p>
          <a:p>
            <a:pPr>
              <a:lnSpc>
                <a:spcPct val="150000"/>
              </a:lnSpc>
            </a:pPr>
            <a:r>
              <a:rPr lang="en-IE" sz="2800" dirty="0" smtClean="0">
                <a:solidFill>
                  <a:schemeClr val="tx1"/>
                </a:solidFill>
                <a:latin typeface="Times New Roman" pitchFamily="18" charset="0"/>
                <a:cs typeface="Times New Roman" pitchFamily="18" charset="0"/>
              </a:rPr>
              <a:t>1929 Wall Street Crash, deflationary spiral</a:t>
            </a:r>
          </a:p>
          <a:p>
            <a:pPr lvl="1">
              <a:lnSpc>
                <a:spcPct val="150000"/>
              </a:lnSpc>
            </a:pPr>
            <a:r>
              <a:rPr lang="en-IE" sz="2000" dirty="0" smtClean="0">
                <a:solidFill>
                  <a:schemeClr val="tx1"/>
                </a:solidFill>
                <a:latin typeface="Times New Roman" pitchFamily="18" charset="0"/>
                <a:cs typeface="Times New Roman" pitchFamily="18" charset="0"/>
              </a:rPr>
              <a:t>New Deal not until 1933</a:t>
            </a:r>
          </a:p>
          <a:p>
            <a:pPr>
              <a:lnSpc>
                <a:spcPct val="150000"/>
              </a:lnSpc>
            </a:pPr>
            <a:r>
              <a:rPr lang="en-IE" sz="2800" dirty="0" smtClean="0">
                <a:solidFill>
                  <a:schemeClr val="tx1"/>
                </a:solidFill>
                <a:latin typeface="Times New Roman" pitchFamily="18" charset="0"/>
                <a:cs typeface="Times New Roman" pitchFamily="18" charset="0"/>
              </a:rPr>
              <a:t>Demand management</a:t>
            </a:r>
          </a:p>
          <a:p>
            <a:pPr>
              <a:lnSpc>
                <a:spcPct val="150000"/>
              </a:lnSpc>
            </a:pPr>
            <a:r>
              <a:rPr lang="en-IE" sz="2800" dirty="0" smtClean="0">
                <a:solidFill>
                  <a:schemeClr val="tx1"/>
                </a:solidFill>
                <a:latin typeface="Times New Roman" pitchFamily="18" charset="0"/>
                <a:cs typeface="Times New Roman" pitchFamily="18" charset="0"/>
              </a:rPr>
              <a:t>1970s supply side shock (oil)</a:t>
            </a:r>
          </a:p>
          <a:p>
            <a:pPr>
              <a:lnSpc>
                <a:spcPct val="150000"/>
              </a:lnSpc>
            </a:pPr>
            <a:r>
              <a:rPr lang="en-IE" sz="2800" dirty="0" smtClean="0">
                <a:solidFill>
                  <a:schemeClr val="tx1"/>
                </a:solidFill>
                <a:latin typeface="Times New Roman" pitchFamily="18" charset="0"/>
                <a:cs typeface="Times New Roman" pitchFamily="18" charset="0"/>
              </a:rPr>
              <a:t>France/Denmark </a:t>
            </a:r>
            <a:r>
              <a:rPr lang="en-IE" sz="2800" dirty="0" err="1" smtClean="0">
                <a:solidFill>
                  <a:schemeClr val="tx1"/>
                </a:solidFill>
                <a:latin typeface="Times New Roman" pitchFamily="18" charset="0"/>
                <a:cs typeface="Times New Roman" pitchFamily="18" charset="0"/>
              </a:rPr>
              <a:t>vs</a:t>
            </a:r>
            <a:r>
              <a:rPr lang="en-IE" sz="2800" dirty="0" smtClean="0">
                <a:solidFill>
                  <a:schemeClr val="tx1"/>
                </a:solidFill>
                <a:latin typeface="Times New Roman" pitchFamily="18" charset="0"/>
                <a:cs typeface="Times New Roman" pitchFamily="18" charset="0"/>
              </a:rPr>
              <a:t> UK/US</a:t>
            </a:r>
            <a:endParaRPr lang="en-IE" sz="400" dirty="0" smtClean="0">
              <a:solidFill>
                <a:schemeClr val="tx1"/>
              </a:solidFill>
              <a:latin typeface="Times New Roman" pitchFamily="18" charset="0"/>
              <a:cs typeface="Times New Roman" pitchFamily="18" charset="0"/>
            </a:endParaRPr>
          </a:p>
          <a:p>
            <a:pPr lvl="1">
              <a:lnSpc>
                <a:spcPct val="150000"/>
              </a:lnSpc>
            </a:pPr>
            <a:endParaRPr lang="en-IE" sz="2000" dirty="0" smtClean="0">
              <a:solidFill>
                <a:schemeClr val="tx1"/>
              </a:solidFill>
              <a:latin typeface="Times New Roman" pitchFamily="18" charset="0"/>
              <a:cs typeface="Times New Roman" pitchFamily="18" charset="0"/>
            </a:endParaRPr>
          </a:p>
          <a:p>
            <a:pPr marL="457200" lvl="1" indent="0">
              <a:lnSpc>
                <a:spcPct val="150000"/>
              </a:lnSpc>
              <a:buNone/>
            </a:pPr>
            <a:endParaRPr lang="en-IE" sz="2000" dirty="0" smtClean="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396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Recent debate</a:t>
            </a:r>
            <a:endParaRPr lang="en-IE" sz="4400" b="1" dirty="0"/>
          </a:p>
        </p:txBody>
      </p:sp>
      <p:sp>
        <p:nvSpPr>
          <p:cNvPr id="3" name="Content Placeholder 2"/>
          <p:cNvSpPr>
            <a:spLocks noGrp="1"/>
          </p:cNvSpPr>
          <p:nvPr>
            <p:ph idx="1"/>
          </p:nvPr>
        </p:nvSpPr>
        <p:spPr/>
        <p:txBody>
          <a:bodyPr>
            <a:normAutofit/>
          </a:bodyPr>
          <a:lstStyle/>
          <a:p>
            <a:pPr>
              <a:lnSpc>
                <a:spcPct val="150000"/>
              </a:lnSpc>
            </a:pPr>
            <a:r>
              <a:rPr lang="en-IE" sz="2800" dirty="0" smtClean="0">
                <a:solidFill>
                  <a:schemeClr val="tx1"/>
                </a:solidFill>
                <a:latin typeface="Times New Roman" pitchFamily="18" charset="0"/>
                <a:cs typeface="Times New Roman" pitchFamily="18" charset="0"/>
              </a:rPr>
              <a:t>Economists (again) generally view everything as a problem of supply</a:t>
            </a:r>
          </a:p>
          <a:p>
            <a:pPr>
              <a:lnSpc>
                <a:spcPct val="150000"/>
              </a:lnSpc>
            </a:pPr>
            <a:r>
              <a:rPr lang="en-IE" sz="2800" dirty="0" smtClean="0">
                <a:solidFill>
                  <a:schemeClr val="tx1"/>
                </a:solidFill>
                <a:latin typeface="Times New Roman" pitchFamily="18" charset="0"/>
                <a:cs typeface="Times New Roman" pitchFamily="18" charset="0"/>
              </a:rPr>
              <a:t>Expansionary Fiscal Contraction</a:t>
            </a:r>
            <a:endParaRPr lang="en-IE" sz="2000" dirty="0" smtClean="0">
              <a:solidFill>
                <a:schemeClr val="tx1"/>
              </a:solidFill>
              <a:latin typeface="Times New Roman" pitchFamily="18" charset="0"/>
              <a:cs typeface="Times New Roman" pitchFamily="18" charset="0"/>
            </a:endParaRPr>
          </a:p>
          <a:p>
            <a:pPr marL="457200" lvl="1" indent="0">
              <a:lnSpc>
                <a:spcPct val="150000"/>
              </a:lnSpc>
              <a:buNone/>
            </a:pPr>
            <a:endParaRPr lang="en-IE" sz="2000" dirty="0" smtClean="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267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Recent debate</a:t>
            </a:r>
            <a:endParaRPr lang="en-IE" sz="4400" b="1" dirty="0"/>
          </a:p>
        </p:txBody>
      </p:sp>
      <p:sp>
        <p:nvSpPr>
          <p:cNvPr id="3" name="Content Placeholder 2"/>
          <p:cNvSpPr>
            <a:spLocks noGrp="1"/>
          </p:cNvSpPr>
          <p:nvPr>
            <p:ph idx="1"/>
          </p:nvPr>
        </p:nvSpPr>
        <p:spPr/>
        <p:txBody>
          <a:bodyPr>
            <a:normAutofit/>
          </a:bodyPr>
          <a:lstStyle/>
          <a:p>
            <a:pPr>
              <a:lnSpc>
                <a:spcPct val="150000"/>
              </a:lnSpc>
            </a:pPr>
            <a:r>
              <a:rPr lang="en-IE" sz="2800" dirty="0">
                <a:solidFill>
                  <a:schemeClr val="tx1"/>
                </a:solidFill>
              </a:rPr>
              <a:t>“</a:t>
            </a:r>
            <a:r>
              <a:rPr lang="en-IE" sz="2800" b="1" dirty="0">
                <a:solidFill>
                  <a:schemeClr val="tx1"/>
                </a:solidFill>
              </a:rPr>
              <a:t>International experience shows clearly that cuts in spending are more effective at fixing deficits and are better for growth and jobs than tax increases</a:t>
            </a:r>
            <a:r>
              <a:rPr lang="en-IE" sz="2800" dirty="0">
                <a:solidFill>
                  <a:schemeClr val="tx1"/>
                </a:solidFill>
              </a:rPr>
              <a:t>.”</a:t>
            </a:r>
            <a:endParaRPr lang="en-IE" sz="2000" dirty="0" smtClean="0">
              <a:solidFill>
                <a:schemeClr val="tx1"/>
              </a:solidFill>
              <a:latin typeface="Times New Roman" pitchFamily="18" charset="0"/>
              <a:cs typeface="Times New Roman" pitchFamily="18" charset="0"/>
            </a:endParaRPr>
          </a:p>
          <a:p>
            <a:pPr marL="457200" lvl="1" indent="0">
              <a:lnSpc>
                <a:spcPct val="150000"/>
              </a:lnSpc>
              <a:buNone/>
            </a:pPr>
            <a:endParaRPr lang="en-IE" sz="2000" dirty="0" smtClean="0">
              <a:solidFill>
                <a:schemeClr val="tx1"/>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9785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Some research on tax</a:t>
            </a:r>
            <a:endParaRPr lang="en-IE" sz="4400" b="1" dirty="0"/>
          </a:p>
        </p:txBody>
      </p:sp>
      <p:sp>
        <p:nvSpPr>
          <p:cNvPr id="3" name="Content Placeholder 2"/>
          <p:cNvSpPr>
            <a:spLocks noGrp="1"/>
          </p:cNvSpPr>
          <p:nvPr>
            <p:ph idx="1"/>
          </p:nvPr>
        </p:nvSpPr>
        <p:spPr/>
        <p:txBody>
          <a:bodyPr>
            <a:normAutofit/>
          </a:bodyPr>
          <a:lstStyle/>
          <a:p>
            <a:pPr>
              <a:lnSpc>
                <a:spcPct val="150000"/>
              </a:lnSpc>
            </a:pPr>
            <a:r>
              <a:rPr lang="en-IE" sz="2800" dirty="0" err="1" smtClean="0">
                <a:solidFill>
                  <a:schemeClr val="tx1"/>
                </a:solidFill>
                <a:latin typeface="Times New Roman" pitchFamily="18" charset="0"/>
                <a:cs typeface="Times New Roman" pitchFamily="18" charset="0"/>
              </a:rPr>
              <a:t>Coenen</a:t>
            </a:r>
            <a:r>
              <a:rPr lang="en-IE" sz="2800" dirty="0" smtClean="0">
                <a:solidFill>
                  <a:schemeClr val="tx1"/>
                </a:solidFill>
                <a:latin typeface="Times New Roman" pitchFamily="18" charset="0"/>
                <a:cs typeface="Times New Roman" pitchFamily="18" charset="0"/>
              </a:rPr>
              <a:t> et. Al (2012) – a review of different models</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780928"/>
            <a:ext cx="7833122" cy="311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349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Some research on tax</a:t>
            </a:r>
            <a:endParaRPr lang="en-IE" sz="4400" b="1" dirty="0"/>
          </a:p>
        </p:txBody>
      </p:sp>
      <p:sp>
        <p:nvSpPr>
          <p:cNvPr id="3" name="Content Placeholder 2"/>
          <p:cNvSpPr>
            <a:spLocks noGrp="1"/>
          </p:cNvSpPr>
          <p:nvPr>
            <p:ph idx="1"/>
          </p:nvPr>
        </p:nvSpPr>
        <p:spPr/>
        <p:txBody>
          <a:bodyPr>
            <a:normAutofit/>
          </a:bodyPr>
          <a:lstStyle/>
          <a:p>
            <a:pPr>
              <a:lnSpc>
                <a:spcPct val="150000"/>
              </a:lnSpc>
            </a:pPr>
            <a:r>
              <a:rPr lang="en-IE" sz="2800" dirty="0" smtClean="0">
                <a:solidFill>
                  <a:schemeClr val="tx1"/>
                </a:solidFill>
                <a:latin typeface="Times New Roman" pitchFamily="18" charset="0"/>
                <a:cs typeface="Times New Roman" pitchFamily="18" charset="0"/>
              </a:rPr>
              <a:t>ECB– recent debate triggered by IMF</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2164932"/>
            <a:ext cx="4104134" cy="4693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992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Some research on tax</a:t>
            </a:r>
            <a:endParaRPr lang="en-IE" sz="4400" b="1" dirty="0"/>
          </a:p>
        </p:txBody>
      </p:sp>
      <p:sp>
        <p:nvSpPr>
          <p:cNvPr id="3" name="Content Placeholder 2"/>
          <p:cNvSpPr>
            <a:spLocks noGrp="1"/>
          </p:cNvSpPr>
          <p:nvPr>
            <p:ph idx="1"/>
          </p:nvPr>
        </p:nvSpPr>
        <p:spPr/>
        <p:txBody>
          <a:bodyPr>
            <a:normAutofit/>
          </a:bodyPr>
          <a:lstStyle/>
          <a:p>
            <a:pPr>
              <a:lnSpc>
                <a:spcPct val="150000"/>
              </a:lnSpc>
            </a:pPr>
            <a:r>
              <a:rPr lang="en-IE" sz="2800" dirty="0" smtClean="0">
                <a:solidFill>
                  <a:schemeClr val="tx1"/>
                </a:solidFill>
                <a:latin typeface="Times New Roman" pitchFamily="18" charset="0"/>
                <a:cs typeface="Times New Roman" pitchFamily="18" charset="0"/>
              </a:rPr>
              <a:t>ECB– recent debate triggered by IMF</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5798" y="2204864"/>
            <a:ext cx="4257675" cy="414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697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400" b="1" dirty="0" smtClean="0"/>
              <a:t>Research applicable to Ireland</a:t>
            </a:r>
            <a:endParaRPr lang="en-IE" sz="4400" b="1" dirty="0"/>
          </a:p>
        </p:txBody>
      </p:sp>
      <p:sp>
        <p:nvSpPr>
          <p:cNvPr id="3" name="Content Placeholder 2"/>
          <p:cNvSpPr>
            <a:spLocks noGrp="1"/>
          </p:cNvSpPr>
          <p:nvPr>
            <p:ph idx="1"/>
          </p:nvPr>
        </p:nvSpPr>
        <p:spPr/>
        <p:txBody>
          <a:bodyPr>
            <a:normAutofit/>
          </a:bodyPr>
          <a:lstStyle/>
          <a:p>
            <a:pPr>
              <a:lnSpc>
                <a:spcPct val="150000"/>
              </a:lnSpc>
            </a:pPr>
            <a:r>
              <a:rPr lang="en-IE" sz="2800" dirty="0" smtClean="0">
                <a:solidFill>
                  <a:schemeClr val="tx1"/>
                </a:solidFill>
                <a:latin typeface="Times New Roman" pitchFamily="18" charset="0"/>
                <a:cs typeface="Times New Roman" pitchFamily="18" charset="0"/>
              </a:rPr>
              <a:t>A lot on spending (e.g. </a:t>
            </a:r>
            <a:r>
              <a:rPr lang="en-IE" sz="2800" dirty="0" err="1" smtClean="0">
                <a:solidFill>
                  <a:schemeClr val="tx1"/>
                </a:solidFill>
                <a:latin typeface="Times New Roman" pitchFamily="18" charset="0"/>
                <a:cs typeface="Times New Roman" pitchFamily="18" charset="0"/>
              </a:rPr>
              <a:t>Benetrix</a:t>
            </a:r>
            <a:r>
              <a:rPr lang="en-IE" sz="2800" dirty="0" smtClean="0">
                <a:solidFill>
                  <a:schemeClr val="tx1"/>
                </a:solidFill>
                <a:latin typeface="Times New Roman" pitchFamily="18" charset="0"/>
                <a:cs typeface="Times New Roman" pitchFamily="18" charset="0"/>
              </a:rPr>
              <a:t> and Lane)</a:t>
            </a:r>
          </a:p>
          <a:p>
            <a:pPr lvl="1">
              <a:lnSpc>
                <a:spcPct val="150000"/>
              </a:lnSpc>
            </a:pPr>
            <a:r>
              <a:rPr lang="en-IE" sz="2000" dirty="0" smtClean="0">
                <a:solidFill>
                  <a:schemeClr val="tx1"/>
                </a:solidFill>
                <a:latin typeface="Times New Roman" pitchFamily="18" charset="0"/>
                <a:cs typeface="Times New Roman" pitchFamily="18" charset="0"/>
              </a:rPr>
              <a:t>Only look at spending</a:t>
            </a:r>
          </a:p>
          <a:p>
            <a:pPr>
              <a:lnSpc>
                <a:spcPct val="150000"/>
              </a:lnSpc>
            </a:pPr>
            <a:r>
              <a:rPr lang="en-IE" sz="2800" dirty="0" err="1">
                <a:solidFill>
                  <a:schemeClr val="tx1"/>
                </a:solidFill>
                <a:latin typeface="+mn-lt"/>
              </a:rPr>
              <a:t>Corsetti</a:t>
            </a:r>
            <a:r>
              <a:rPr lang="en-IE" sz="2800" dirty="0">
                <a:solidFill>
                  <a:schemeClr val="tx1"/>
                </a:solidFill>
                <a:latin typeface="+mn-lt"/>
              </a:rPr>
              <a:t>, Meier, and Müller (2012) </a:t>
            </a:r>
            <a:endParaRPr lang="en-IE" sz="2800" dirty="0" smtClean="0">
              <a:solidFill>
                <a:schemeClr val="tx1"/>
              </a:solidFill>
              <a:latin typeface="+mn-lt"/>
            </a:endParaRPr>
          </a:p>
          <a:p>
            <a:pPr>
              <a:lnSpc>
                <a:spcPct val="150000"/>
              </a:lnSpc>
            </a:pPr>
            <a:r>
              <a:rPr lang="en-IE" sz="2800" dirty="0" err="1">
                <a:solidFill>
                  <a:schemeClr val="tx1"/>
                </a:solidFill>
                <a:latin typeface="+mn-lt"/>
              </a:rPr>
              <a:t>Beetsma</a:t>
            </a:r>
            <a:r>
              <a:rPr lang="en-IE" sz="2800" dirty="0">
                <a:solidFill>
                  <a:schemeClr val="tx1"/>
                </a:solidFill>
                <a:latin typeface="+mn-lt"/>
              </a:rPr>
              <a:t> and </a:t>
            </a:r>
            <a:r>
              <a:rPr lang="en-IE" sz="2800" dirty="0" err="1">
                <a:solidFill>
                  <a:schemeClr val="tx1"/>
                </a:solidFill>
                <a:latin typeface="+mn-lt"/>
              </a:rPr>
              <a:t>Giuliodori</a:t>
            </a:r>
            <a:r>
              <a:rPr lang="en-IE" sz="2800" dirty="0">
                <a:solidFill>
                  <a:schemeClr val="tx1"/>
                </a:solidFill>
                <a:latin typeface="+mn-lt"/>
              </a:rPr>
              <a:t> (2011) </a:t>
            </a:r>
            <a:endParaRPr lang="en-IE" sz="2800" dirty="0" smtClean="0">
              <a:solidFill>
                <a:schemeClr val="tx1"/>
              </a:solidFill>
              <a:latin typeface="+mn-lt"/>
            </a:endParaRPr>
          </a:p>
          <a:p>
            <a:pPr>
              <a:lnSpc>
                <a:spcPct val="150000"/>
              </a:lnSpc>
            </a:pPr>
            <a:r>
              <a:rPr lang="en-IE" sz="2800" dirty="0" err="1" smtClean="0">
                <a:solidFill>
                  <a:schemeClr val="tx1"/>
                </a:solidFill>
                <a:latin typeface="+mn-lt"/>
              </a:rPr>
              <a:t>Ilzetzki</a:t>
            </a:r>
            <a:r>
              <a:rPr lang="en-IE" sz="2800" dirty="0">
                <a:solidFill>
                  <a:schemeClr val="tx1"/>
                </a:solidFill>
                <a:latin typeface="+mn-lt"/>
              </a:rPr>
              <a:t>, Mendoza, and </a:t>
            </a:r>
            <a:r>
              <a:rPr lang="en-IE" sz="2800" dirty="0" err="1">
                <a:solidFill>
                  <a:schemeClr val="tx1"/>
                </a:solidFill>
                <a:latin typeface="+mn-lt"/>
              </a:rPr>
              <a:t>Végh</a:t>
            </a:r>
            <a:r>
              <a:rPr lang="en-IE" sz="2800" dirty="0">
                <a:solidFill>
                  <a:schemeClr val="tx1"/>
                </a:solidFill>
                <a:latin typeface="+mn-lt"/>
              </a:rPr>
              <a:t> (2013) </a:t>
            </a:r>
            <a:endParaRPr lang="en-IE" sz="2800" dirty="0" smtClean="0">
              <a:solidFill>
                <a:schemeClr val="tx1"/>
              </a:solidFill>
              <a:latin typeface="+mn-lt"/>
              <a:cs typeface="Times New Roman" pitchFamily="18" charset="0"/>
            </a:endParaRPr>
          </a:p>
          <a:p>
            <a:pPr>
              <a:lnSpc>
                <a:spcPct val="150000"/>
              </a:lnSpc>
            </a:pPr>
            <a:r>
              <a:rPr lang="en-IE" sz="2800" dirty="0" smtClean="0">
                <a:solidFill>
                  <a:schemeClr val="tx1"/>
                </a:solidFill>
                <a:latin typeface="Times New Roman" pitchFamily="18" charset="0"/>
                <a:cs typeface="Times New Roman" pitchFamily="18" charset="0"/>
              </a:rPr>
              <a:t>ESRI research on spending and taxes (2013)</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116632"/>
            <a:ext cx="12833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262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1606</TotalTime>
  <Words>1960</Words>
  <Application>Microsoft Office PowerPoint</Application>
  <PresentationFormat>On-screen Show (4:3)</PresentationFormat>
  <Paragraphs>121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Executive</vt:lpstr>
      <vt:lpstr>Supplying solutions in demanding times: the effects of various fiscal measures</vt:lpstr>
      <vt:lpstr>How has the  debate changed?</vt:lpstr>
      <vt:lpstr>Economics, 1929 to 1970s</vt:lpstr>
      <vt:lpstr>Recent debate</vt:lpstr>
      <vt:lpstr>Recent debate</vt:lpstr>
      <vt:lpstr>Some research on tax</vt:lpstr>
      <vt:lpstr>Some research on tax</vt:lpstr>
      <vt:lpstr>Some research on tax</vt:lpstr>
      <vt:lpstr>Research applicable to Ireland</vt:lpstr>
      <vt:lpstr>Research on Ireland</vt:lpstr>
      <vt:lpstr>Effect of a €1bn consolidation</vt:lpstr>
      <vt:lpstr>Conclusion</vt:lpstr>
      <vt:lpstr>PowerPoint Presentation</vt:lpstr>
      <vt:lpstr>References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Micheal Collins</dc:creator>
  <cp:lastModifiedBy>ebarron</cp:lastModifiedBy>
  <cp:revision>121</cp:revision>
  <cp:lastPrinted>2014-01-21T18:06:16Z</cp:lastPrinted>
  <dcterms:created xsi:type="dcterms:W3CDTF">2011-09-22T21:41:19Z</dcterms:created>
  <dcterms:modified xsi:type="dcterms:W3CDTF">2014-01-22T10:40:16Z</dcterms:modified>
</cp:coreProperties>
</file>