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554BE4-1EE0-4064-B703-EEB6B3EBEB53}" type="doc">
      <dgm:prSet loTypeId="urn:microsoft.com/office/officeart/2018/2/layout/IconCircleList" loCatId="icon" qsTypeId="urn:microsoft.com/office/officeart/2005/8/quickstyle/simple4" qsCatId="simple" csTypeId="urn:microsoft.com/office/officeart/2018/5/colors/Iconchunking_neutralicon_accent1_2" csCatId="accent1" phldr="1"/>
      <dgm:spPr/>
      <dgm:t>
        <a:bodyPr/>
        <a:lstStyle/>
        <a:p>
          <a:endParaRPr lang="en-US"/>
        </a:p>
      </dgm:t>
    </dgm:pt>
    <dgm:pt modelId="{75B94171-9CDF-46EF-B526-79B6F67490B7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Threat appraisal – Severity of threat;  “</a:t>
          </a:r>
          <a:r>
            <a:rPr lang="en-IE" i="1"/>
            <a:t>Drinking sugary drinks can lead to becoming overweight or obese, damage your teeth, and can lead to type 2 diabetes”.</a:t>
          </a:r>
          <a:endParaRPr lang="en-US"/>
        </a:p>
      </dgm:t>
    </dgm:pt>
    <dgm:pt modelId="{D60F12A8-15D6-45CB-A323-B2F5599D5601}" type="parTrans" cxnId="{65A55EAC-7A09-4123-BF44-A6919A59307D}">
      <dgm:prSet/>
      <dgm:spPr/>
      <dgm:t>
        <a:bodyPr/>
        <a:lstStyle/>
        <a:p>
          <a:endParaRPr lang="en-US"/>
        </a:p>
      </dgm:t>
    </dgm:pt>
    <dgm:pt modelId="{44E7F4D1-A8DF-42B8-BFCC-76CEC747384F}" type="sibTrans" cxnId="{65A55EAC-7A09-4123-BF44-A6919A59307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B6B4242-90ED-47F2-BB90-DA123F355135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Threat appraisal – Probability of occurrence; </a:t>
          </a:r>
          <a:r>
            <a:rPr lang="en-IE" i="1"/>
            <a:t>“People who consume two SSB per day, are 2.4 times more likely to develop type 2 diabetes and 90% of people who have pre-diabetes are unaware of it”.</a:t>
          </a:r>
          <a:endParaRPr lang="en-US"/>
        </a:p>
      </dgm:t>
    </dgm:pt>
    <dgm:pt modelId="{E241C6DA-0FD1-40ED-8E8B-F8AFCBC1273F}" type="parTrans" cxnId="{B0D47625-04BA-4068-A2D6-42DB1987671A}">
      <dgm:prSet/>
      <dgm:spPr/>
      <dgm:t>
        <a:bodyPr/>
        <a:lstStyle/>
        <a:p>
          <a:endParaRPr lang="en-US"/>
        </a:p>
      </dgm:t>
    </dgm:pt>
    <dgm:pt modelId="{615FDACF-90AF-41A5-AD85-7E5C0746B419}" type="sibTrans" cxnId="{B0D47625-04BA-4068-A2D6-42DB1987671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6A5F0EE-DA1F-4A8E-830E-84F61BC14713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Coping appraisal – Response efficacy; </a:t>
          </a:r>
          <a:r>
            <a:rPr lang="en-IE" i="1"/>
            <a:t>“In order to protect myself from the side effects of SSB consumption, all I have to do is stop drinking them”.</a:t>
          </a:r>
          <a:endParaRPr lang="en-US"/>
        </a:p>
      </dgm:t>
    </dgm:pt>
    <dgm:pt modelId="{EF2D447B-ABA6-4731-91A5-E4F00BDD071D}" type="parTrans" cxnId="{3D513183-5170-4C3F-9F5F-1CDD705CDB08}">
      <dgm:prSet/>
      <dgm:spPr/>
      <dgm:t>
        <a:bodyPr/>
        <a:lstStyle/>
        <a:p>
          <a:endParaRPr lang="en-US"/>
        </a:p>
      </dgm:t>
    </dgm:pt>
    <dgm:pt modelId="{7A9F6787-9760-44A3-9B2C-739C66FA8FA9}" type="sibTrans" cxnId="{3D513183-5170-4C3F-9F5F-1CDD705CDB0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BDF7BF8-07A8-4F65-8FF1-B86BD0503C00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Coping appraisal – Self-efficacy; </a:t>
          </a:r>
          <a:r>
            <a:rPr lang="en-IE" i="1"/>
            <a:t>“I do not have the will power to give up SSBs”</a:t>
          </a:r>
          <a:r>
            <a:rPr lang="en-IE"/>
            <a:t> (low self-efficacy).</a:t>
          </a:r>
          <a:endParaRPr lang="en-US"/>
        </a:p>
      </dgm:t>
    </dgm:pt>
    <dgm:pt modelId="{B96C9EED-E0AF-4471-AA2E-6B7119A67176}" type="parTrans" cxnId="{07EC835F-FFE9-45CF-BB78-C4ABD68A8147}">
      <dgm:prSet/>
      <dgm:spPr/>
      <dgm:t>
        <a:bodyPr/>
        <a:lstStyle/>
        <a:p>
          <a:endParaRPr lang="en-US"/>
        </a:p>
      </dgm:t>
    </dgm:pt>
    <dgm:pt modelId="{8EE9FAFB-AB4A-4652-93CD-07B7B736511C}" type="sibTrans" cxnId="{07EC835F-FFE9-45CF-BB78-C4ABD68A8147}">
      <dgm:prSet/>
      <dgm:spPr/>
      <dgm:t>
        <a:bodyPr/>
        <a:lstStyle/>
        <a:p>
          <a:endParaRPr lang="en-US"/>
        </a:p>
      </dgm:t>
    </dgm:pt>
    <dgm:pt modelId="{45651D98-CE5E-46BA-B7F3-6467D10FF417}" type="pres">
      <dgm:prSet presAssocID="{70554BE4-1EE0-4064-B703-EEB6B3EBEB53}" presName="root" presStyleCnt="0">
        <dgm:presLayoutVars>
          <dgm:dir/>
          <dgm:resizeHandles val="exact"/>
        </dgm:presLayoutVars>
      </dgm:prSet>
      <dgm:spPr/>
    </dgm:pt>
    <dgm:pt modelId="{D15FC714-A1CE-46C5-9549-6BEBEC679013}" type="pres">
      <dgm:prSet presAssocID="{70554BE4-1EE0-4064-B703-EEB6B3EBEB53}" presName="container" presStyleCnt="0">
        <dgm:presLayoutVars>
          <dgm:dir/>
          <dgm:resizeHandles val="exact"/>
        </dgm:presLayoutVars>
      </dgm:prSet>
      <dgm:spPr/>
    </dgm:pt>
    <dgm:pt modelId="{0B78A1E2-790D-4552-BDAF-3D1C4A509D41}" type="pres">
      <dgm:prSet presAssocID="{75B94171-9CDF-46EF-B526-79B6F67490B7}" presName="compNode" presStyleCnt="0"/>
      <dgm:spPr/>
    </dgm:pt>
    <dgm:pt modelId="{88810FCA-F4A9-4AF1-BECC-81EA96A19BDB}" type="pres">
      <dgm:prSet presAssocID="{75B94171-9CDF-46EF-B526-79B6F67490B7}" presName="iconBgRect" presStyleLbl="bgShp" presStyleIdx="0" presStyleCnt="4"/>
      <dgm:spPr/>
    </dgm:pt>
    <dgm:pt modelId="{97E37CD3-54A4-49B9-9260-B0160CC56EB8}" type="pres">
      <dgm:prSet presAssocID="{75B94171-9CDF-46EF-B526-79B6F67490B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th"/>
        </a:ext>
      </dgm:extLst>
    </dgm:pt>
    <dgm:pt modelId="{DFB410AC-144B-46E3-AB5D-40063BB7FF0B}" type="pres">
      <dgm:prSet presAssocID="{75B94171-9CDF-46EF-B526-79B6F67490B7}" presName="spaceRect" presStyleCnt="0"/>
      <dgm:spPr/>
    </dgm:pt>
    <dgm:pt modelId="{9BB178CC-CEA2-49EA-88E8-5143F6F895E1}" type="pres">
      <dgm:prSet presAssocID="{75B94171-9CDF-46EF-B526-79B6F67490B7}" presName="textRect" presStyleLbl="revTx" presStyleIdx="0" presStyleCnt="4">
        <dgm:presLayoutVars>
          <dgm:chMax val="1"/>
          <dgm:chPref val="1"/>
        </dgm:presLayoutVars>
      </dgm:prSet>
      <dgm:spPr/>
    </dgm:pt>
    <dgm:pt modelId="{8A1CEA6A-707E-4364-B9C3-63CCC4D76E84}" type="pres">
      <dgm:prSet presAssocID="{44E7F4D1-A8DF-42B8-BFCC-76CEC747384F}" presName="sibTrans" presStyleLbl="sibTrans2D1" presStyleIdx="0" presStyleCnt="0"/>
      <dgm:spPr/>
    </dgm:pt>
    <dgm:pt modelId="{AD6D0A0D-EB86-4001-B5BB-4A17C80B7BC4}" type="pres">
      <dgm:prSet presAssocID="{AB6B4242-90ED-47F2-BB90-DA123F355135}" presName="compNode" presStyleCnt="0"/>
      <dgm:spPr/>
    </dgm:pt>
    <dgm:pt modelId="{CFBFA402-8646-40CA-A3EE-11D01D1E7ACC}" type="pres">
      <dgm:prSet presAssocID="{AB6B4242-90ED-47F2-BB90-DA123F355135}" presName="iconBgRect" presStyleLbl="bgShp" presStyleIdx="1" presStyleCnt="4"/>
      <dgm:spPr/>
    </dgm:pt>
    <dgm:pt modelId="{DF699E69-9EA7-45A9-BA27-D472D1181AC4}" type="pres">
      <dgm:prSet presAssocID="{AB6B4242-90ED-47F2-BB90-DA123F355135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n"/>
        </a:ext>
      </dgm:extLst>
    </dgm:pt>
    <dgm:pt modelId="{78CDB0EB-BC1B-4146-A2CF-6F39A6D7975D}" type="pres">
      <dgm:prSet presAssocID="{AB6B4242-90ED-47F2-BB90-DA123F355135}" presName="spaceRect" presStyleCnt="0"/>
      <dgm:spPr/>
    </dgm:pt>
    <dgm:pt modelId="{0AA6BA0D-9B99-4AD8-82A2-FFE3E434BE68}" type="pres">
      <dgm:prSet presAssocID="{AB6B4242-90ED-47F2-BB90-DA123F355135}" presName="textRect" presStyleLbl="revTx" presStyleIdx="1" presStyleCnt="4">
        <dgm:presLayoutVars>
          <dgm:chMax val="1"/>
          <dgm:chPref val="1"/>
        </dgm:presLayoutVars>
      </dgm:prSet>
      <dgm:spPr/>
    </dgm:pt>
    <dgm:pt modelId="{36499735-1910-4264-85A0-2FD735692556}" type="pres">
      <dgm:prSet presAssocID="{615FDACF-90AF-41A5-AD85-7E5C0746B419}" presName="sibTrans" presStyleLbl="sibTrans2D1" presStyleIdx="0" presStyleCnt="0"/>
      <dgm:spPr/>
    </dgm:pt>
    <dgm:pt modelId="{591EBFE7-D521-45F9-A0A3-0CBDFB692D78}" type="pres">
      <dgm:prSet presAssocID="{56A5F0EE-DA1F-4A8E-830E-84F61BC14713}" presName="compNode" presStyleCnt="0"/>
      <dgm:spPr/>
    </dgm:pt>
    <dgm:pt modelId="{832F6029-725C-4535-86B4-E561B0A4CB80}" type="pres">
      <dgm:prSet presAssocID="{56A5F0EE-DA1F-4A8E-830E-84F61BC14713}" presName="iconBgRect" presStyleLbl="bgShp" presStyleIdx="2" presStyleCnt="4"/>
      <dgm:spPr/>
    </dgm:pt>
    <dgm:pt modelId="{E4D039CF-FDD1-44B8-92EE-BE1A4FA5CEAC}" type="pres">
      <dgm:prSet presAssocID="{56A5F0EE-DA1F-4A8E-830E-84F61BC14713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374B8B10-4E5E-4035-8CBB-AC1317391F34}" type="pres">
      <dgm:prSet presAssocID="{56A5F0EE-DA1F-4A8E-830E-84F61BC14713}" presName="spaceRect" presStyleCnt="0"/>
      <dgm:spPr/>
    </dgm:pt>
    <dgm:pt modelId="{1C5FAC57-DCAD-422D-8132-83D04537FA21}" type="pres">
      <dgm:prSet presAssocID="{56A5F0EE-DA1F-4A8E-830E-84F61BC14713}" presName="textRect" presStyleLbl="revTx" presStyleIdx="2" presStyleCnt="4">
        <dgm:presLayoutVars>
          <dgm:chMax val="1"/>
          <dgm:chPref val="1"/>
        </dgm:presLayoutVars>
      </dgm:prSet>
      <dgm:spPr/>
    </dgm:pt>
    <dgm:pt modelId="{40074F15-26B0-4A83-B3E0-876A2ABDE4A4}" type="pres">
      <dgm:prSet presAssocID="{7A9F6787-9760-44A3-9B2C-739C66FA8FA9}" presName="sibTrans" presStyleLbl="sibTrans2D1" presStyleIdx="0" presStyleCnt="0"/>
      <dgm:spPr/>
    </dgm:pt>
    <dgm:pt modelId="{8D5FCA5B-135C-4943-9D0E-50128655F464}" type="pres">
      <dgm:prSet presAssocID="{BBDF7BF8-07A8-4F65-8FF1-B86BD0503C00}" presName="compNode" presStyleCnt="0"/>
      <dgm:spPr/>
    </dgm:pt>
    <dgm:pt modelId="{64CC46D5-9B24-4957-8AA6-E274832E92E5}" type="pres">
      <dgm:prSet presAssocID="{BBDF7BF8-07A8-4F65-8FF1-B86BD0503C00}" presName="iconBgRect" presStyleLbl="bgShp" presStyleIdx="3" presStyleCnt="4"/>
      <dgm:spPr/>
    </dgm:pt>
    <dgm:pt modelId="{88A78FB1-3C6E-4C3F-8B74-EF908AA8370E}" type="pres">
      <dgm:prSet presAssocID="{BBDF7BF8-07A8-4F65-8FF1-B86BD0503C0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0E62E2B7-4ED5-425F-9218-F40B5F0E3AB5}" type="pres">
      <dgm:prSet presAssocID="{BBDF7BF8-07A8-4F65-8FF1-B86BD0503C00}" presName="spaceRect" presStyleCnt="0"/>
      <dgm:spPr/>
    </dgm:pt>
    <dgm:pt modelId="{1648CD9D-2063-499F-8495-E28E2DD41E3C}" type="pres">
      <dgm:prSet presAssocID="{BBDF7BF8-07A8-4F65-8FF1-B86BD0503C00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70DBE106-457B-46D9-8EF8-93A137EC6DBA}" type="presOf" srcId="{56A5F0EE-DA1F-4A8E-830E-84F61BC14713}" destId="{1C5FAC57-DCAD-422D-8132-83D04537FA21}" srcOrd="0" destOrd="0" presId="urn:microsoft.com/office/officeart/2018/2/layout/IconCircleList"/>
    <dgm:cxn modelId="{3D34BC08-D401-4072-93DB-32F66AB2D0C4}" type="presOf" srcId="{AB6B4242-90ED-47F2-BB90-DA123F355135}" destId="{0AA6BA0D-9B99-4AD8-82A2-FFE3E434BE68}" srcOrd="0" destOrd="0" presId="urn:microsoft.com/office/officeart/2018/2/layout/IconCircleList"/>
    <dgm:cxn modelId="{0C400721-4D78-4BB7-B084-32288F5BA444}" type="presOf" srcId="{615FDACF-90AF-41A5-AD85-7E5C0746B419}" destId="{36499735-1910-4264-85A0-2FD735692556}" srcOrd="0" destOrd="0" presId="urn:microsoft.com/office/officeart/2018/2/layout/IconCircleList"/>
    <dgm:cxn modelId="{B0D47625-04BA-4068-A2D6-42DB1987671A}" srcId="{70554BE4-1EE0-4064-B703-EEB6B3EBEB53}" destId="{AB6B4242-90ED-47F2-BB90-DA123F355135}" srcOrd="1" destOrd="0" parTransId="{E241C6DA-0FD1-40ED-8E8B-F8AFCBC1273F}" sibTransId="{615FDACF-90AF-41A5-AD85-7E5C0746B419}"/>
    <dgm:cxn modelId="{07EC835F-FFE9-45CF-BB78-C4ABD68A8147}" srcId="{70554BE4-1EE0-4064-B703-EEB6B3EBEB53}" destId="{BBDF7BF8-07A8-4F65-8FF1-B86BD0503C00}" srcOrd="3" destOrd="0" parTransId="{B96C9EED-E0AF-4471-AA2E-6B7119A67176}" sibTransId="{8EE9FAFB-AB4A-4652-93CD-07B7B736511C}"/>
    <dgm:cxn modelId="{B5A7A56A-E962-4744-8725-E75D1569AA1C}" type="presOf" srcId="{7A9F6787-9760-44A3-9B2C-739C66FA8FA9}" destId="{40074F15-26B0-4A83-B3E0-876A2ABDE4A4}" srcOrd="0" destOrd="0" presId="urn:microsoft.com/office/officeart/2018/2/layout/IconCircleList"/>
    <dgm:cxn modelId="{3D513183-5170-4C3F-9F5F-1CDD705CDB08}" srcId="{70554BE4-1EE0-4064-B703-EEB6B3EBEB53}" destId="{56A5F0EE-DA1F-4A8E-830E-84F61BC14713}" srcOrd="2" destOrd="0" parTransId="{EF2D447B-ABA6-4731-91A5-E4F00BDD071D}" sibTransId="{7A9F6787-9760-44A3-9B2C-739C66FA8FA9}"/>
    <dgm:cxn modelId="{65A55EAC-7A09-4123-BF44-A6919A59307D}" srcId="{70554BE4-1EE0-4064-B703-EEB6B3EBEB53}" destId="{75B94171-9CDF-46EF-B526-79B6F67490B7}" srcOrd="0" destOrd="0" parTransId="{D60F12A8-15D6-45CB-A323-B2F5599D5601}" sibTransId="{44E7F4D1-A8DF-42B8-BFCC-76CEC747384F}"/>
    <dgm:cxn modelId="{022E59B7-F82D-4D87-9C43-83923D02980E}" type="presOf" srcId="{70554BE4-1EE0-4064-B703-EEB6B3EBEB53}" destId="{45651D98-CE5E-46BA-B7F3-6467D10FF417}" srcOrd="0" destOrd="0" presId="urn:microsoft.com/office/officeart/2018/2/layout/IconCircleList"/>
    <dgm:cxn modelId="{C03FBAB7-4EA3-4B14-8BCD-6C0940D2B0C2}" type="presOf" srcId="{75B94171-9CDF-46EF-B526-79B6F67490B7}" destId="{9BB178CC-CEA2-49EA-88E8-5143F6F895E1}" srcOrd="0" destOrd="0" presId="urn:microsoft.com/office/officeart/2018/2/layout/IconCircleList"/>
    <dgm:cxn modelId="{3E294BDB-06FE-40B6-BE0A-D4C66701991C}" type="presOf" srcId="{44E7F4D1-A8DF-42B8-BFCC-76CEC747384F}" destId="{8A1CEA6A-707E-4364-B9C3-63CCC4D76E84}" srcOrd="0" destOrd="0" presId="urn:microsoft.com/office/officeart/2018/2/layout/IconCircleList"/>
    <dgm:cxn modelId="{903606F9-5BCF-4297-9D1B-135D25968138}" type="presOf" srcId="{BBDF7BF8-07A8-4F65-8FF1-B86BD0503C00}" destId="{1648CD9D-2063-499F-8495-E28E2DD41E3C}" srcOrd="0" destOrd="0" presId="urn:microsoft.com/office/officeart/2018/2/layout/IconCircleList"/>
    <dgm:cxn modelId="{3DA38693-DBF8-4FEE-9E36-3DF8D7AADDEE}" type="presParOf" srcId="{45651D98-CE5E-46BA-B7F3-6467D10FF417}" destId="{D15FC714-A1CE-46C5-9549-6BEBEC679013}" srcOrd="0" destOrd="0" presId="urn:microsoft.com/office/officeart/2018/2/layout/IconCircleList"/>
    <dgm:cxn modelId="{C4D1C93D-0C05-446D-B8B5-D51E39F35C2D}" type="presParOf" srcId="{D15FC714-A1CE-46C5-9549-6BEBEC679013}" destId="{0B78A1E2-790D-4552-BDAF-3D1C4A509D41}" srcOrd="0" destOrd="0" presId="urn:microsoft.com/office/officeart/2018/2/layout/IconCircleList"/>
    <dgm:cxn modelId="{5999AFF2-45BB-4134-A7B2-4240B42A180B}" type="presParOf" srcId="{0B78A1E2-790D-4552-BDAF-3D1C4A509D41}" destId="{88810FCA-F4A9-4AF1-BECC-81EA96A19BDB}" srcOrd="0" destOrd="0" presId="urn:microsoft.com/office/officeart/2018/2/layout/IconCircleList"/>
    <dgm:cxn modelId="{5F8EAB37-2C6D-4471-AA98-F3CDCF7AF942}" type="presParOf" srcId="{0B78A1E2-790D-4552-BDAF-3D1C4A509D41}" destId="{97E37CD3-54A4-49B9-9260-B0160CC56EB8}" srcOrd="1" destOrd="0" presId="urn:microsoft.com/office/officeart/2018/2/layout/IconCircleList"/>
    <dgm:cxn modelId="{32D2ECC7-C3F9-4A8F-8F8E-70B02A5EA44F}" type="presParOf" srcId="{0B78A1E2-790D-4552-BDAF-3D1C4A509D41}" destId="{DFB410AC-144B-46E3-AB5D-40063BB7FF0B}" srcOrd="2" destOrd="0" presId="urn:microsoft.com/office/officeart/2018/2/layout/IconCircleList"/>
    <dgm:cxn modelId="{0008A492-0969-466A-B5EF-4732D084AD50}" type="presParOf" srcId="{0B78A1E2-790D-4552-BDAF-3D1C4A509D41}" destId="{9BB178CC-CEA2-49EA-88E8-5143F6F895E1}" srcOrd="3" destOrd="0" presId="urn:microsoft.com/office/officeart/2018/2/layout/IconCircleList"/>
    <dgm:cxn modelId="{8DB6BAFD-F93E-4871-8BFF-A54C1048F5FA}" type="presParOf" srcId="{D15FC714-A1CE-46C5-9549-6BEBEC679013}" destId="{8A1CEA6A-707E-4364-B9C3-63CCC4D76E84}" srcOrd="1" destOrd="0" presId="urn:microsoft.com/office/officeart/2018/2/layout/IconCircleList"/>
    <dgm:cxn modelId="{FA3A46A7-C061-4B89-805E-9099F1E3918F}" type="presParOf" srcId="{D15FC714-A1CE-46C5-9549-6BEBEC679013}" destId="{AD6D0A0D-EB86-4001-B5BB-4A17C80B7BC4}" srcOrd="2" destOrd="0" presId="urn:microsoft.com/office/officeart/2018/2/layout/IconCircleList"/>
    <dgm:cxn modelId="{089F19E1-6840-44B2-AFE6-F1C3B5DA435B}" type="presParOf" srcId="{AD6D0A0D-EB86-4001-B5BB-4A17C80B7BC4}" destId="{CFBFA402-8646-40CA-A3EE-11D01D1E7ACC}" srcOrd="0" destOrd="0" presId="urn:microsoft.com/office/officeart/2018/2/layout/IconCircleList"/>
    <dgm:cxn modelId="{80F39A21-15D2-48DF-B070-CB6C4E2E8B07}" type="presParOf" srcId="{AD6D0A0D-EB86-4001-B5BB-4A17C80B7BC4}" destId="{DF699E69-9EA7-45A9-BA27-D472D1181AC4}" srcOrd="1" destOrd="0" presId="urn:microsoft.com/office/officeart/2018/2/layout/IconCircleList"/>
    <dgm:cxn modelId="{8C5A9EB9-4205-4E14-9F2F-4F70368A27AF}" type="presParOf" srcId="{AD6D0A0D-EB86-4001-B5BB-4A17C80B7BC4}" destId="{78CDB0EB-BC1B-4146-A2CF-6F39A6D7975D}" srcOrd="2" destOrd="0" presId="urn:microsoft.com/office/officeart/2018/2/layout/IconCircleList"/>
    <dgm:cxn modelId="{1BE3C7A1-B3AB-4A75-BA2D-2DCB648C8D8C}" type="presParOf" srcId="{AD6D0A0D-EB86-4001-B5BB-4A17C80B7BC4}" destId="{0AA6BA0D-9B99-4AD8-82A2-FFE3E434BE68}" srcOrd="3" destOrd="0" presId="urn:microsoft.com/office/officeart/2018/2/layout/IconCircleList"/>
    <dgm:cxn modelId="{159B7C1A-03D5-425F-B572-83E5A2EC354E}" type="presParOf" srcId="{D15FC714-A1CE-46C5-9549-6BEBEC679013}" destId="{36499735-1910-4264-85A0-2FD735692556}" srcOrd="3" destOrd="0" presId="urn:microsoft.com/office/officeart/2018/2/layout/IconCircleList"/>
    <dgm:cxn modelId="{43604D51-047C-45A8-9AF4-23BBFB836BCB}" type="presParOf" srcId="{D15FC714-A1CE-46C5-9549-6BEBEC679013}" destId="{591EBFE7-D521-45F9-A0A3-0CBDFB692D78}" srcOrd="4" destOrd="0" presId="urn:microsoft.com/office/officeart/2018/2/layout/IconCircleList"/>
    <dgm:cxn modelId="{7BA7B4AC-793D-4F69-B5AD-024A54A2275A}" type="presParOf" srcId="{591EBFE7-D521-45F9-A0A3-0CBDFB692D78}" destId="{832F6029-725C-4535-86B4-E561B0A4CB80}" srcOrd="0" destOrd="0" presId="urn:microsoft.com/office/officeart/2018/2/layout/IconCircleList"/>
    <dgm:cxn modelId="{254920B0-098E-4808-AFBB-C4F1EF13F1E9}" type="presParOf" srcId="{591EBFE7-D521-45F9-A0A3-0CBDFB692D78}" destId="{E4D039CF-FDD1-44B8-92EE-BE1A4FA5CEAC}" srcOrd="1" destOrd="0" presId="urn:microsoft.com/office/officeart/2018/2/layout/IconCircleList"/>
    <dgm:cxn modelId="{2EA9B251-7603-4DCD-8038-B22B8A1FA72E}" type="presParOf" srcId="{591EBFE7-D521-45F9-A0A3-0CBDFB692D78}" destId="{374B8B10-4E5E-4035-8CBB-AC1317391F34}" srcOrd="2" destOrd="0" presId="urn:microsoft.com/office/officeart/2018/2/layout/IconCircleList"/>
    <dgm:cxn modelId="{3DC51886-0B66-4F72-A3F5-1F777B9FC7B5}" type="presParOf" srcId="{591EBFE7-D521-45F9-A0A3-0CBDFB692D78}" destId="{1C5FAC57-DCAD-422D-8132-83D04537FA21}" srcOrd="3" destOrd="0" presId="urn:microsoft.com/office/officeart/2018/2/layout/IconCircleList"/>
    <dgm:cxn modelId="{54F73239-FD37-4358-A401-574B924608DE}" type="presParOf" srcId="{D15FC714-A1CE-46C5-9549-6BEBEC679013}" destId="{40074F15-26B0-4A83-B3E0-876A2ABDE4A4}" srcOrd="5" destOrd="0" presId="urn:microsoft.com/office/officeart/2018/2/layout/IconCircleList"/>
    <dgm:cxn modelId="{5B454F8D-4CFB-4BA0-890F-A2E5C9B4315F}" type="presParOf" srcId="{D15FC714-A1CE-46C5-9549-6BEBEC679013}" destId="{8D5FCA5B-135C-4943-9D0E-50128655F464}" srcOrd="6" destOrd="0" presId="urn:microsoft.com/office/officeart/2018/2/layout/IconCircleList"/>
    <dgm:cxn modelId="{8C4BDD4B-C93E-4F09-8B3D-90C24A0BD612}" type="presParOf" srcId="{8D5FCA5B-135C-4943-9D0E-50128655F464}" destId="{64CC46D5-9B24-4957-8AA6-E274832E92E5}" srcOrd="0" destOrd="0" presId="urn:microsoft.com/office/officeart/2018/2/layout/IconCircleList"/>
    <dgm:cxn modelId="{3B2F4633-7014-4417-B8CD-AA9ABB523401}" type="presParOf" srcId="{8D5FCA5B-135C-4943-9D0E-50128655F464}" destId="{88A78FB1-3C6E-4C3F-8B74-EF908AA8370E}" srcOrd="1" destOrd="0" presId="urn:microsoft.com/office/officeart/2018/2/layout/IconCircleList"/>
    <dgm:cxn modelId="{369AE16B-AC77-4514-BB63-FE227E8EC750}" type="presParOf" srcId="{8D5FCA5B-135C-4943-9D0E-50128655F464}" destId="{0E62E2B7-4ED5-425F-9218-F40B5F0E3AB5}" srcOrd="2" destOrd="0" presId="urn:microsoft.com/office/officeart/2018/2/layout/IconCircleList"/>
    <dgm:cxn modelId="{4D376AFC-4C4A-4942-884F-63874A56F7AE}" type="presParOf" srcId="{8D5FCA5B-135C-4943-9D0E-50128655F464}" destId="{1648CD9D-2063-499F-8495-E28E2DD41E3C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810FCA-F4A9-4AF1-BECC-81EA96A19BDB}">
      <dsp:nvSpPr>
        <dsp:cNvPr id="0" name=""/>
        <dsp:cNvSpPr/>
      </dsp:nvSpPr>
      <dsp:spPr>
        <a:xfrm>
          <a:off x="212335" y="469890"/>
          <a:ext cx="1335915" cy="13359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7E37CD3-54A4-49B9-9260-B0160CC56EB8}">
      <dsp:nvSpPr>
        <dsp:cNvPr id="0" name=""/>
        <dsp:cNvSpPr/>
      </dsp:nvSpPr>
      <dsp:spPr>
        <a:xfrm>
          <a:off x="492877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B178CC-CEA2-49EA-88E8-5143F6F895E1}">
      <dsp:nvSpPr>
        <dsp:cNvPr id="0" name=""/>
        <dsp:cNvSpPr/>
      </dsp:nvSpPr>
      <dsp:spPr>
        <a:xfrm>
          <a:off x="1834517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/>
            <a:t>Threat appraisal – Severity of threat;  “</a:t>
          </a:r>
          <a:r>
            <a:rPr lang="en-IE" sz="1400" i="1" kern="1200"/>
            <a:t>Drinking sugary drinks can lead to becoming overweight or obese, damage your teeth, and can lead to type 2 diabetes”.</a:t>
          </a:r>
          <a:endParaRPr lang="en-US" sz="1400" kern="1200"/>
        </a:p>
      </dsp:txBody>
      <dsp:txXfrm>
        <a:off x="1834517" y="469890"/>
        <a:ext cx="3148942" cy="1335915"/>
      </dsp:txXfrm>
    </dsp:sp>
    <dsp:sp modelId="{CFBFA402-8646-40CA-A3EE-11D01D1E7ACC}">
      <dsp:nvSpPr>
        <dsp:cNvPr id="0" name=""/>
        <dsp:cNvSpPr/>
      </dsp:nvSpPr>
      <dsp:spPr>
        <a:xfrm>
          <a:off x="5532139" y="469890"/>
          <a:ext cx="1335915" cy="13359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F699E69-9EA7-45A9-BA27-D472D1181AC4}">
      <dsp:nvSpPr>
        <dsp:cNvPr id="0" name=""/>
        <dsp:cNvSpPr/>
      </dsp:nvSpPr>
      <dsp:spPr>
        <a:xfrm>
          <a:off x="5812681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A6BA0D-9B99-4AD8-82A2-FFE3E434BE68}">
      <dsp:nvSpPr>
        <dsp:cNvPr id="0" name=""/>
        <dsp:cNvSpPr/>
      </dsp:nvSpPr>
      <dsp:spPr>
        <a:xfrm>
          <a:off x="7154322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/>
            <a:t>Threat appraisal – Probability of occurrence; </a:t>
          </a:r>
          <a:r>
            <a:rPr lang="en-IE" sz="1400" i="1" kern="1200"/>
            <a:t>“People who consume two SSB per day, are 2.4 times more likely to develop type 2 diabetes and 90% of people who have pre-diabetes are unaware of it”.</a:t>
          </a:r>
          <a:endParaRPr lang="en-US" sz="1400" kern="1200"/>
        </a:p>
      </dsp:txBody>
      <dsp:txXfrm>
        <a:off x="7154322" y="469890"/>
        <a:ext cx="3148942" cy="1335915"/>
      </dsp:txXfrm>
    </dsp:sp>
    <dsp:sp modelId="{832F6029-725C-4535-86B4-E561B0A4CB80}">
      <dsp:nvSpPr>
        <dsp:cNvPr id="0" name=""/>
        <dsp:cNvSpPr/>
      </dsp:nvSpPr>
      <dsp:spPr>
        <a:xfrm>
          <a:off x="212335" y="2545532"/>
          <a:ext cx="1335915" cy="13359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D039CF-FDD1-44B8-92EE-BE1A4FA5CEAC}">
      <dsp:nvSpPr>
        <dsp:cNvPr id="0" name=""/>
        <dsp:cNvSpPr/>
      </dsp:nvSpPr>
      <dsp:spPr>
        <a:xfrm>
          <a:off x="492877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5FAC57-DCAD-422D-8132-83D04537FA21}">
      <dsp:nvSpPr>
        <dsp:cNvPr id="0" name=""/>
        <dsp:cNvSpPr/>
      </dsp:nvSpPr>
      <dsp:spPr>
        <a:xfrm>
          <a:off x="1834517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/>
            <a:t>Coping appraisal – Response efficacy; </a:t>
          </a:r>
          <a:r>
            <a:rPr lang="en-IE" sz="1400" i="1" kern="1200"/>
            <a:t>“In order to protect myself from the side effects of SSB consumption, all I have to do is stop drinking them”.</a:t>
          </a:r>
          <a:endParaRPr lang="en-US" sz="1400" kern="1200"/>
        </a:p>
      </dsp:txBody>
      <dsp:txXfrm>
        <a:off x="1834517" y="2545532"/>
        <a:ext cx="3148942" cy="1335915"/>
      </dsp:txXfrm>
    </dsp:sp>
    <dsp:sp modelId="{64CC46D5-9B24-4957-8AA6-E274832E92E5}">
      <dsp:nvSpPr>
        <dsp:cNvPr id="0" name=""/>
        <dsp:cNvSpPr/>
      </dsp:nvSpPr>
      <dsp:spPr>
        <a:xfrm>
          <a:off x="5532139" y="2545532"/>
          <a:ext cx="1335915" cy="13359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8A78FB1-3C6E-4C3F-8B74-EF908AA8370E}">
      <dsp:nvSpPr>
        <dsp:cNvPr id="0" name=""/>
        <dsp:cNvSpPr/>
      </dsp:nvSpPr>
      <dsp:spPr>
        <a:xfrm>
          <a:off x="5812681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48CD9D-2063-499F-8495-E28E2DD41E3C}">
      <dsp:nvSpPr>
        <dsp:cNvPr id="0" name=""/>
        <dsp:cNvSpPr/>
      </dsp:nvSpPr>
      <dsp:spPr>
        <a:xfrm>
          <a:off x="7154322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/>
            <a:t>Coping appraisal – Self-efficacy; </a:t>
          </a:r>
          <a:r>
            <a:rPr lang="en-IE" sz="1400" i="1" kern="1200"/>
            <a:t>“I do not have the will power to give up SSBs”</a:t>
          </a:r>
          <a:r>
            <a:rPr lang="en-IE" sz="1400" kern="1200"/>
            <a:t> (low self-efficacy).</a:t>
          </a:r>
          <a:endParaRPr lang="en-US" sz="1400" kern="1200"/>
        </a:p>
      </dsp:txBody>
      <dsp:txXfrm>
        <a:off x="7154322" y="2545532"/>
        <a:ext cx="3148942" cy="1335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8DC66-BEDD-473C-9930-91C8F64558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E158AB-9ECB-424C-9F47-8535FD544E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92378-A377-4835-841E-676B173C9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97B4-0698-4260-A931-E7565A6EB70D}" type="datetimeFigureOut">
              <a:rPr lang="en-IE" smtClean="0"/>
              <a:t>24/08/2018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BF31E-F266-4393-A8DD-39FD82537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CCC08-F033-4598-B51F-11786774D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6F48-6886-4724-BBC3-F5B1F711B7E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5293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44D2E-9C1D-450D-A1E0-0137024AD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B9CC82-974D-4455-A6E4-97EB57D84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9CBFF-8005-49B1-88C3-ABDDFCB55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97B4-0698-4260-A931-E7565A6EB70D}" type="datetimeFigureOut">
              <a:rPr lang="en-IE" smtClean="0"/>
              <a:t>24/08/2018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D5AC7-D504-4AAB-A90B-BB786A093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5775A-CA40-4B55-9F9A-80B39C41D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6F48-6886-4724-BBC3-F5B1F711B7E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961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842C62-D183-485F-96B8-CA72A8C9BC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CDF69-829D-45DC-91E5-B84120C36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151A6-DFB9-4DE5-A082-3D72BDA07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97B4-0698-4260-A931-E7565A6EB70D}" type="datetimeFigureOut">
              <a:rPr lang="en-IE" smtClean="0"/>
              <a:t>24/08/2018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AB649-A75E-4433-B416-61DFCC2D1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7019B-C31A-4BFD-8E1D-28B8EFA7C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6F48-6886-4724-BBC3-F5B1F711B7E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46081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4B84A-2C3D-4869-BDEB-E2FBBA864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3DCD2-4FA7-41A0-A131-0DC8A8C7E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6A97-0D72-4D59-A20D-7FDDA4479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97B4-0698-4260-A931-E7565A6EB70D}" type="datetimeFigureOut">
              <a:rPr lang="en-IE" smtClean="0"/>
              <a:t>24/08/2018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1ECDF-364E-474D-80E1-DECAC8039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0EAF8-7340-41BD-9C7C-6001034DF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6F48-6886-4724-BBC3-F5B1F711B7E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341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F0CE7-B041-455A-B5BA-AFE7EBBEA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B40FE3-FE30-472E-967A-A2E295267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4557A-7EE0-420E-BBB4-77457188A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97B4-0698-4260-A931-E7565A6EB70D}" type="datetimeFigureOut">
              <a:rPr lang="en-IE" smtClean="0"/>
              <a:t>24/08/2018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FE86C-A190-45DA-A9D1-0E45826E5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728D7-4A97-4B38-93FD-9F91C0C36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6F48-6886-4724-BBC3-F5B1F711B7E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44373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DC81D-1FAB-4843-AF22-212849501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E002F-3298-4071-927A-5B66364008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228F34-84D4-4F98-B616-35844315C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B8D375-3307-4921-BF63-ECC0C4794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97B4-0698-4260-A931-E7565A6EB70D}" type="datetimeFigureOut">
              <a:rPr lang="en-IE" smtClean="0"/>
              <a:t>24/08/2018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790B9-7FE3-4D31-90F6-FFD584699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53F64A-5526-4F11-AC4C-096002E2A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6F48-6886-4724-BBC3-F5B1F711B7E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01202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C5591-0E39-4659-97D0-1283E8F01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3AF85-0B1C-46F7-8C13-3B0B8D651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1BB544-3DE0-47B5-A19D-3AA8E611D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138AE1-6C19-4A13-845D-AF88104460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43B22-137C-44EB-A95A-171E33981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091244-2A4A-4CEC-AADC-C23AFBA89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97B4-0698-4260-A931-E7565A6EB70D}" type="datetimeFigureOut">
              <a:rPr lang="en-IE" smtClean="0"/>
              <a:t>24/08/2018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BD55CA-44AE-464D-A18B-5F0C5B3FE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D93FAA-8CAD-4EF5-8CE7-F4CE16EFF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6F48-6886-4724-BBC3-F5B1F711B7E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0390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EE08D-AFD7-4213-8735-B8055DB75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CB6371-40DC-4548-B47F-0A70B3441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97B4-0698-4260-A931-E7565A6EB70D}" type="datetimeFigureOut">
              <a:rPr lang="en-IE" smtClean="0"/>
              <a:t>24/08/2018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8B5B04-77E1-4F49-98C9-932A30341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693A5-AABD-4530-94F1-C9D2105A1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6F48-6886-4724-BBC3-F5B1F711B7E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6633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505B8A-5CD3-40CD-AC2F-B5B326F39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97B4-0698-4260-A931-E7565A6EB70D}" type="datetimeFigureOut">
              <a:rPr lang="en-IE" smtClean="0"/>
              <a:t>24/08/2018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5C84C1-5605-432F-AA9C-8520ECE65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806A8F-E121-4FB7-ACBE-9CA437523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6F48-6886-4724-BBC3-F5B1F711B7E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8644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F37D3-EFBC-4935-8B68-26659ACDA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9BB27-DB9D-4B82-9FAA-FCA654A67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B5A9B5-27BC-4463-9A68-C8B4250B1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A4051-8F88-49F0-9238-8DC1AE7D4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97B4-0698-4260-A931-E7565A6EB70D}" type="datetimeFigureOut">
              <a:rPr lang="en-IE" smtClean="0"/>
              <a:t>24/08/2018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B37050-9B69-4080-87F1-66F6C2DAA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DA7FD-0D01-419F-A67B-09F0ECDAB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6F48-6886-4724-BBC3-F5B1F711B7E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52947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B2AAF-F024-489F-8546-C7896CB3A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F8E9B7-2DA7-414B-A4A4-7F886F779D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BFC824-98E9-4D3C-9505-E50EA92E0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24B8D-663B-4715-BCCA-3302B67A0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97B4-0698-4260-A931-E7565A6EB70D}" type="datetimeFigureOut">
              <a:rPr lang="en-IE" smtClean="0"/>
              <a:t>24/08/2018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67AC37-F8B4-41D5-B8B1-62A4B1A3F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027AF0-C726-4BD1-BAC9-B74361F36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6F48-6886-4724-BBC3-F5B1F711B7E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5195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A58EE3-F845-4FA5-9900-14751084F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FA7F1-AC47-42A0-94B8-62DBE56EF7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AC1DF-BDC5-4B54-8260-4D9418BC80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397B4-0698-4260-A931-E7565A6EB70D}" type="datetimeFigureOut">
              <a:rPr lang="en-IE" smtClean="0"/>
              <a:t>24/08/2018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3A054-AE66-4E66-B7B4-B7BA56270C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04CE1-F7CA-4B75-99A8-0174D5A2E2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C6F48-6886-4724-BBC3-F5B1F711B7E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5830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168E7B-6D42-4B3A-B7A1-17D4C49EC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8A030C2-9F23-4593-9F99-7B73C232A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7D958A-F63C-482E-B995-611A4A4EB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6432" y="1741337"/>
            <a:ext cx="6739136" cy="2387918"/>
          </a:xfrm>
        </p:spPr>
        <p:txBody>
          <a:bodyPr anchor="b">
            <a:normAutofit/>
          </a:bodyPr>
          <a:lstStyle/>
          <a:p>
            <a:r>
              <a:rPr lang="en-IE" sz="5600">
                <a:solidFill>
                  <a:srgbClr val="FFFFFF"/>
                </a:solidFill>
              </a:rPr>
              <a:t>Protection Motivation Theory (PMT)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0AA111-E1FE-45DD-B23F-8162D44550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9559" y="4200522"/>
            <a:ext cx="6740685" cy="682079"/>
          </a:xfrm>
        </p:spPr>
        <p:txBody>
          <a:bodyPr>
            <a:normAutofit/>
          </a:bodyPr>
          <a:lstStyle/>
          <a:p>
            <a:r>
              <a:rPr lang="en-IE">
                <a:solidFill>
                  <a:srgbClr val="FFFFFF"/>
                </a:solidFill>
              </a:rPr>
              <a:t>A Method of Behaviour Change</a:t>
            </a:r>
          </a:p>
        </p:txBody>
      </p:sp>
    </p:spTree>
    <p:extLst>
      <p:ext uri="{BB962C8B-B14F-4D97-AF65-F5344CB8AC3E}">
        <p14:creationId xmlns:p14="http://schemas.microsoft.com/office/powerpoint/2010/main" val="2316830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6278ED4-A321-4B99-9FB9-28E1C9395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IE">
                <a:solidFill>
                  <a:srgbClr val="FFFFFF"/>
                </a:solidFill>
              </a:rPr>
              <a:t>What is PMT?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44F0F-82AC-4870-8690-6F87F0DE6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 lnSpcReduction="10000"/>
          </a:bodyPr>
          <a:lstStyle/>
          <a:p>
            <a:r>
              <a:rPr lang="en-IE" sz="2400" dirty="0">
                <a:solidFill>
                  <a:srgbClr val="000000"/>
                </a:solidFill>
              </a:rPr>
              <a:t>PMT is describes the way in which individuals react to certain situations when faced with threats to their health (how they cope), in either a positive (adaptive) or negative (maladaptive) manner.</a:t>
            </a:r>
          </a:p>
          <a:p>
            <a:r>
              <a:rPr lang="en-IE" sz="2400" dirty="0">
                <a:solidFill>
                  <a:srgbClr val="000000"/>
                </a:solidFill>
              </a:rPr>
              <a:t>For example, knowing that consumption of sugar can lead to tooth decay. </a:t>
            </a:r>
          </a:p>
          <a:p>
            <a:r>
              <a:rPr lang="en-IE" sz="2400" dirty="0">
                <a:solidFill>
                  <a:srgbClr val="000000"/>
                </a:solidFill>
              </a:rPr>
              <a:t>Adaptive behaviour – “I will avoid sugar drinks because they can damage my teeth”.  </a:t>
            </a:r>
          </a:p>
          <a:p>
            <a:r>
              <a:rPr lang="en-IE" sz="2400" dirty="0">
                <a:solidFill>
                  <a:srgbClr val="000000"/>
                </a:solidFill>
              </a:rPr>
              <a:t>Maladaptive Behaviour – “I will avoid going to the dentist, so I do not have to be reminded about the damage sugar drinks are doing to my teeth”.</a:t>
            </a:r>
          </a:p>
        </p:txBody>
      </p:sp>
    </p:spTree>
    <p:extLst>
      <p:ext uri="{BB962C8B-B14F-4D97-AF65-F5344CB8AC3E}">
        <p14:creationId xmlns:p14="http://schemas.microsoft.com/office/powerpoint/2010/main" val="3706017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CC481D-CFAC-44A7-9C0C-E0DCEE7F7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IE">
                <a:solidFill>
                  <a:srgbClr val="FFFFFF"/>
                </a:solidFill>
              </a:rPr>
              <a:t>Why do people do things that can harm them?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38AC6-331F-4C80-8CCA-E40CF2065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2484884"/>
          </a:xfrm>
        </p:spPr>
        <p:txBody>
          <a:bodyPr anchor="ctr">
            <a:normAutofit/>
          </a:bodyPr>
          <a:lstStyle/>
          <a:p>
            <a:r>
              <a:rPr lang="en-IE" sz="2000" dirty="0"/>
              <a:t>PMT theorises that when people are faced with a threat, they will access the situation based on two processes or “appraisals” – threat and coping.</a:t>
            </a:r>
          </a:p>
          <a:p>
            <a:r>
              <a:rPr lang="en-IE" sz="2000" dirty="0"/>
              <a:t>E.g. Deer in the headlights </a:t>
            </a:r>
          </a:p>
          <a:p>
            <a:r>
              <a:rPr lang="en-IE" sz="2000" dirty="0"/>
              <a:t>Threat = Deer sees car coming for him as a threat.</a:t>
            </a:r>
          </a:p>
          <a:p>
            <a:r>
              <a:rPr lang="en-IE" sz="2000" dirty="0"/>
              <a:t>Coping = Deer accesses how to get out of the situation.</a:t>
            </a:r>
          </a:p>
          <a:p>
            <a:pPr marL="0" indent="0">
              <a:buNone/>
            </a:pPr>
            <a:endParaRPr lang="en-IE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86EFDB-1C94-4D31-8DBA-5202E2A181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894" y="3446698"/>
            <a:ext cx="5823042" cy="2488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737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437FDDA-D2F2-4021-AA1B-FFDAE474D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IE" sz="4000">
                <a:solidFill>
                  <a:srgbClr val="FFFFFF"/>
                </a:solidFill>
              </a:rPr>
              <a:t>Threat and Coping Appraisals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85114-9874-4209-8ECE-235BFC3AC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938350"/>
          </a:xfrm>
        </p:spPr>
        <p:txBody>
          <a:bodyPr>
            <a:normAutofit lnSpcReduction="10000"/>
          </a:bodyPr>
          <a:lstStyle/>
          <a:p>
            <a:r>
              <a:rPr lang="en-IE" sz="2000" dirty="0">
                <a:solidFill>
                  <a:srgbClr val="000000"/>
                </a:solidFill>
              </a:rPr>
              <a:t>In the “Deer in the headlights” scenario, the threat is obvious and coping would have to be done in a split second. </a:t>
            </a:r>
          </a:p>
          <a:p>
            <a:r>
              <a:rPr lang="en-IE" sz="2000" dirty="0">
                <a:solidFill>
                  <a:srgbClr val="000000"/>
                </a:solidFill>
              </a:rPr>
              <a:t>PMT suggests that there are </a:t>
            </a:r>
            <a:r>
              <a:rPr lang="en-IE" sz="2000" u="sng" dirty="0">
                <a:solidFill>
                  <a:srgbClr val="000000"/>
                </a:solidFill>
              </a:rPr>
              <a:t>two factors from each </a:t>
            </a:r>
            <a:r>
              <a:rPr lang="en-IE" sz="2000" dirty="0">
                <a:solidFill>
                  <a:srgbClr val="000000"/>
                </a:solidFill>
              </a:rPr>
              <a:t>appraisal (threat and coping) that influence behaviours.</a:t>
            </a:r>
          </a:p>
          <a:p>
            <a:r>
              <a:rPr lang="en-IE" sz="2000" dirty="0">
                <a:solidFill>
                  <a:srgbClr val="000000"/>
                </a:solidFill>
              </a:rPr>
              <a:t>For threat, it is believed that people will analyse the severity of a threat (factor 1) and the probability that they are in danger of the threat (factor 2).</a:t>
            </a:r>
          </a:p>
          <a:p>
            <a:r>
              <a:rPr lang="en-IE" sz="2000" dirty="0">
                <a:solidFill>
                  <a:srgbClr val="000000"/>
                </a:solidFill>
              </a:rPr>
              <a:t>For coping, it is believed that people will analysis response efficacy i.e. how easy it is to carry out the recommended preventive behaviour (factor 3), and their self-efficacy i.e. the level of confidence in ones own ability to undertake the recommended preventive behaviour (factor 4).</a:t>
            </a:r>
          </a:p>
        </p:txBody>
      </p:sp>
    </p:spTree>
    <p:extLst>
      <p:ext uri="{BB962C8B-B14F-4D97-AF65-F5344CB8AC3E}">
        <p14:creationId xmlns:p14="http://schemas.microsoft.com/office/powerpoint/2010/main" val="237212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18767-9963-45FA-A6B1-2B6D7C23F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IE"/>
              <a:t>Threat and Coping Appraisal Examples: Sugar Sweetened Beverage (SSB) Consumption	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4E803340-33A6-4298-879A-7DB1EE8FD7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55568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9068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38378C-44EC-456C-8033-3FBBD53B3F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IE" sz="4700" dirty="0">
                <a:solidFill>
                  <a:srgbClr val="FFFFFF"/>
                </a:solidFill>
              </a:rPr>
              <a:t>Threat and Coping Appraisal Poster Example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170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85A5AC-9351-4E6D-AFE3-E33F3E6DD8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429" y="0"/>
            <a:ext cx="55843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38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85A5AC-9351-4E6D-AFE3-E33F3E6DD8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429" y="0"/>
            <a:ext cx="5584371" cy="6858000"/>
          </a:xfrm>
          <a:prstGeom prst="rect">
            <a:avLst/>
          </a:prstGeom>
        </p:spPr>
      </p:pic>
      <p:sp>
        <p:nvSpPr>
          <p:cNvPr id="5" name="Callout: Line 4">
            <a:extLst>
              <a:ext uri="{FF2B5EF4-FFF2-40B4-BE49-F238E27FC236}">
                <a16:creationId xmlns:a16="http://schemas.microsoft.com/office/drawing/2014/main" id="{B2772B9D-4667-4B7A-B771-CD2752DEB4D7}"/>
              </a:ext>
            </a:extLst>
          </p:cNvPr>
          <p:cNvSpPr/>
          <p:nvPr/>
        </p:nvSpPr>
        <p:spPr>
          <a:xfrm>
            <a:off x="8585202" y="1600200"/>
            <a:ext cx="2921000" cy="1054100"/>
          </a:xfrm>
          <a:prstGeom prst="borderCallout1">
            <a:avLst>
              <a:gd name="adj1" fmla="val 18750"/>
              <a:gd name="adj2" fmla="val -8333"/>
              <a:gd name="adj3" fmla="val 50915"/>
              <a:gd name="adj4" fmla="val -44774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sz="1400" dirty="0"/>
              <a:t>Severity of threat – Making it known that consumption of SSBs can lead to serious health conditions.</a:t>
            </a:r>
          </a:p>
        </p:txBody>
      </p:sp>
      <p:sp>
        <p:nvSpPr>
          <p:cNvPr id="6" name="Callout: Line 5">
            <a:extLst>
              <a:ext uri="{FF2B5EF4-FFF2-40B4-BE49-F238E27FC236}">
                <a16:creationId xmlns:a16="http://schemas.microsoft.com/office/drawing/2014/main" id="{FEBAD28F-E058-4BB4-8319-E8FB88532DD3}"/>
              </a:ext>
            </a:extLst>
          </p:cNvPr>
          <p:cNvSpPr/>
          <p:nvPr/>
        </p:nvSpPr>
        <p:spPr>
          <a:xfrm>
            <a:off x="8585202" y="3111501"/>
            <a:ext cx="2921000" cy="1054100"/>
          </a:xfrm>
          <a:prstGeom prst="borderCallout1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sz="1400" dirty="0"/>
              <a:t>Probability of occurrence – highlighting the consumption rates that can cause these conditions and the fact that you may not know you are already at risk.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C44BC5-FDB2-4636-B66D-71F3E8A3EDCE}"/>
              </a:ext>
            </a:extLst>
          </p:cNvPr>
          <p:cNvSpPr/>
          <p:nvPr/>
        </p:nvSpPr>
        <p:spPr>
          <a:xfrm>
            <a:off x="518886" y="2355850"/>
            <a:ext cx="2569029" cy="12827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sz="1400" dirty="0"/>
              <a:t>Highlight ways in which you can combat consumption and while still consuming tasty alternatives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869045-E7E8-4C33-A886-89571F7DCA10}"/>
              </a:ext>
            </a:extLst>
          </p:cNvPr>
          <p:cNvCxnSpPr>
            <a:cxnSpLocks/>
          </p:cNvCxnSpPr>
          <p:nvPr/>
        </p:nvCxnSpPr>
        <p:spPr>
          <a:xfrm>
            <a:off x="2286000" y="3771900"/>
            <a:ext cx="1320800" cy="1219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3FC38A5A-630D-44DF-A1CE-4F05FCD62F3A}"/>
              </a:ext>
            </a:extLst>
          </p:cNvPr>
          <p:cNvSpPr/>
          <p:nvPr/>
        </p:nvSpPr>
        <p:spPr>
          <a:xfrm>
            <a:off x="518886" y="5232400"/>
            <a:ext cx="2569029" cy="1104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sz="1400" dirty="0"/>
              <a:t>Reassure them that reducing sugar consumption will take time, but motivate them by highlighting the positive outcomes.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DE2936C-4EE6-452A-96E4-F59BF51BE8EF}"/>
              </a:ext>
            </a:extLst>
          </p:cNvPr>
          <p:cNvCxnSpPr/>
          <p:nvPr/>
        </p:nvCxnSpPr>
        <p:spPr>
          <a:xfrm>
            <a:off x="3263900" y="5473700"/>
            <a:ext cx="151130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157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168E7B-6D42-4B3A-B7A1-17D4C49EC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8A030C2-9F23-4593-9F99-7B73C232A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585F686-070A-4B7A-BB99-420776986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6432" y="1741337"/>
            <a:ext cx="6739136" cy="2387918"/>
          </a:xfrm>
        </p:spPr>
        <p:txBody>
          <a:bodyPr anchor="b">
            <a:normAutofit/>
          </a:bodyPr>
          <a:lstStyle/>
          <a:p>
            <a:r>
              <a:rPr lang="en-IE" sz="6600">
                <a:solidFill>
                  <a:srgbClr val="FFFFFF"/>
                </a:solidFill>
              </a:rPr>
              <a:t>Online Poster Creation Source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BABAAD-209B-430F-8621-56170C94F2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9559" y="4200522"/>
            <a:ext cx="6740685" cy="682079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rgbClr val="FFFFFF"/>
                </a:solidFill>
              </a:rPr>
              <a:t>https://www.postermywall.com/</a:t>
            </a:r>
          </a:p>
        </p:txBody>
      </p:sp>
    </p:spTree>
    <p:extLst>
      <p:ext uri="{BB962C8B-B14F-4D97-AF65-F5344CB8AC3E}">
        <p14:creationId xmlns:p14="http://schemas.microsoft.com/office/powerpoint/2010/main" val="297115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555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Protection Motivation Theory (PMT)</vt:lpstr>
      <vt:lpstr>What is PMT?</vt:lpstr>
      <vt:lpstr>Why do people do things that can harm them?</vt:lpstr>
      <vt:lpstr>Threat and Coping Appraisals</vt:lpstr>
      <vt:lpstr>Threat and Coping Appraisal Examples: Sugar Sweetened Beverage (SSB) Consumption </vt:lpstr>
      <vt:lpstr>Threat and Coping Appraisal Poster Example</vt:lpstr>
      <vt:lpstr>PowerPoint Presentation</vt:lpstr>
      <vt:lpstr>PowerPoint Presentation</vt:lpstr>
      <vt:lpstr>Online Poster Creation Source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Protection Motivation Theory (PMT)</dc:title>
  <dc:creator>Shared PC</dc:creator>
  <cp:lastModifiedBy>Shared PC</cp:lastModifiedBy>
  <cp:revision>2</cp:revision>
  <dcterms:created xsi:type="dcterms:W3CDTF">2018-08-24T13:33:54Z</dcterms:created>
  <dcterms:modified xsi:type="dcterms:W3CDTF">2018-08-24T13:41:40Z</dcterms:modified>
</cp:coreProperties>
</file>