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60" r:id="rId2"/>
  </p:sldMasterIdLst>
  <p:sldIdLst>
    <p:sldId id="303" r:id="rId3"/>
    <p:sldId id="27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MF"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25C"/>
    <a:srgbClr val="72BF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94659"/>
  </p:normalViewPr>
  <p:slideViewPr>
    <p:cSldViewPr snapToGrid="0" snapToObjects="1">
      <p:cViewPr varScale="1">
        <p:scale>
          <a:sx n="104" d="100"/>
          <a:sy n="104" d="100"/>
        </p:scale>
        <p:origin x="17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1962639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1830474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2085258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3761202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3267839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3836024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3636486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2327357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3986390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44449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124698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740199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3296504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2548064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55E1EF4-F551-0C4B-B5EA-1B39C66F6C32}" type="datetimeFigureOut">
              <a:rPr lang="en-US" smtClean="0"/>
              <a:pPr/>
              <a:t>3/21/2018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83C9F-D631-5D48-8B38-250C3C0C2A05}" type="slidenum">
              <a:rPr lang="en-US" smtClean="0"/>
              <a:pPr/>
              <a:t>‹#›</a:t>
            </a:fld>
            <a:endParaRPr lang="en-US"/>
          </a:p>
        </p:txBody>
      </p:sp>
    </p:spTree>
    <p:extLst>
      <p:ext uri="{BB962C8B-B14F-4D97-AF65-F5344CB8AC3E}">
        <p14:creationId xmlns:p14="http://schemas.microsoft.com/office/powerpoint/2010/main" val="198735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16646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1750622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3366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103910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87083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101858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1F49F786-B590-5540-87AA-373E4ED2B51D}" type="datetimeFigureOut">
              <a:rPr lang="en-US" smtClean="0"/>
              <a:pPr/>
              <a:t>3/21/2018</a:t>
            </a:fld>
            <a:endParaRPr lang="en-US"/>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5422F289-81E7-4F47-B100-DB69C70A4428}" type="slidenum">
              <a:rPr lang="en-US" smtClean="0"/>
              <a:pPr/>
              <a:t>‹#›</a:t>
            </a:fld>
            <a:endParaRPr lang="en-US"/>
          </a:p>
        </p:txBody>
      </p:sp>
    </p:spTree>
    <p:extLst>
      <p:ext uri="{BB962C8B-B14F-4D97-AF65-F5344CB8AC3E}">
        <p14:creationId xmlns:p14="http://schemas.microsoft.com/office/powerpoint/2010/main" val="183224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11961- UCD HR Graphic_blank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02148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4248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as-submissions@ecu.ac.uk" TargetMode="External"/><Relationship Id="rId2" Type="http://schemas.openxmlformats.org/officeDocument/2006/relationships/hyperlink" Target="mailto:Athenaswan@jiscmail.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8887" y="731520"/>
            <a:ext cx="1180408" cy="369332"/>
          </a:xfrm>
          <a:prstGeom prst="rect">
            <a:avLst/>
          </a:prstGeom>
          <a:noFill/>
        </p:spPr>
        <p:txBody>
          <a:bodyPr wrap="square" rtlCol="0">
            <a:spAutoFit/>
          </a:bodyPr>
          <a:lstStyle/>
          <a:p>
            <a:endParaRPr lang="en-IE" dirty="0"/>
          </a:p>
        </p:txBody>
      </p:sp>
      <p:sp>
        <p:nvSpPr>
          <p:cNvPr id="5" name="Rectangle 4"/>
          <p:cNvSpPr/>
          <p:nvPr/>
        </p:nvSpPr>
        <p:spPr>
          <a:xfrm>
            <a:off x="448887" y="92642"/>
            <a:ext cx="897775" cy="1414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6 months</a:t>
            </a:r>
          </a:p>
        </p:txBody>
      </p:sp>
      <p:sp>
        <p:nvSpPr>
          <p:cNvPr id="7" name="Rectangle 6"/>
          <p:cNvSpPr/>
          <p:nvPr/>
        </p:nvSpPr>
        <p:spPr>
          <a:xfrm>
            <a:off x="4854633" y="174567"/>
            <a:ext cx="1778923" cy="5094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SAT created</a:t>
            </a:r>
          </a:p>
        </p:txBody>
      </p:sp>
      <p:sp>
        <p:nvSpPr>
          <p:cNvPr id="8" name="Rectangle 7"/>
          <p:cNvSpPr/>
          <p:nvPr/>
        </p:nvSpPr>
        <p:spPr>
          <a:xfrm>
            <a:off x="4854633" y="822960"/>
            <a:ext cx="1778923" cy="532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Gather Data &amp;Consultation</a:t>
            </a:r>
          </a:p>
        </p:txBody>
      </p:sp>
      <p:sp>
        <p:nvSpPr>
          <p:cNvPr id="9" name="Rectangle 8"/>
          <p:cNvSpPr/>
          <p:nvPr/>
        </p:nvSpPr>
        <p:spPr>
          <a:xfrm>
            <a:off x="448887" y="1632866"/>
            <a:ext cx="897775" cy="190835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2 months</a:t>
            </a:r>
          </a:p>
        </p:txBody>
      </p:sp>
      <p:sp>
        <p:nvSpPr>
          <p:cNvPr id="10" name="Rectangle 9"/>
          <p:cNvSpPr/>
          <p:nvPr/>
        </p:nvSpPr>
        <p:spPr>
          <a:xfrm>
            <a:off x="4854633" y="1632866"/>
            <a:ext cx="1778923" cy="532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Submission Drafted</a:t>
            </a:r>
          </a:p>
        </p:txBody>
      </p:sp>
      <p:sp>
        <p:nvSpPr>
          <p:cNvPr id="11" name="Rectangle 10"/>
          <p:cNvSpPr/>
          <p:nvPr/>
        </p:nvSpPr>
        <p:spPr>
          <a:xfrm>
            <a:off x="4854633" y="2319251"/>
            <a:ext cx="1778923" cy="532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Changes Made</a:t>
            </a:r>
          </a:p>
        </p:txBody>
      </p:sp>
      <p:sp>
        <p:nvSpPr>
          <p:cNvPr id="13" name="Rounded Rectangle 12"/>
          <p:cNvSpPr/>
          <p:nvPr/>
        </p:nvSpPr>
        <p:spPr>
          <a:xfrm>
            <a:off x="7298575" y="1895301"/>
            <a:ext cx="1612669" cy="6899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Mock Panel</a:t>
            </a:r>
          </a:p>
          <a:p>
            <a:pPr algn="ctr"/>
            <a:r>
              <a:rPr lang="en-IE" dirty="0"/>
              <a:t>Assessment</a:t>
            </a:r>
          </a:p>
        </p:txBody>
      </p:sp>
      <p:sp>
        <p:nvSpPr>
          <p:cNvPr id="14" name="Rounded Rectangle 13"/>
          <p:cNvSpPr/>
          <p:nvPr/>
        </p:nvSpPr>
        <p:spPr>
          <a:xfrm>
            <a:off x="7298575" y="2851264"/>
            <a:ext cx="1612669" cy="432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GEAG  Review</a:t>
            </a:r>
          </a:p>
        </p:txBody>
      </p:sp>
      <p:sp>
        <p:nvSpPr>
          <p:cNvPr id="15" name="Rectangle 14"/>
          <p:cNvSpPr/>
          <p:nvPr/>
        </p:nvSpPr>
        <p:spPr>
          <a:xfrm>
            <a:off x="4854633" y="2975957"/>
            <a:ext cx="1778923" cy="598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Changes Made</a:t>
            </a:r>
          </a:p>
        </p:txBody>
      </p:sp>
      <p:sp>
        <p:nvSpPr>
          <p:cNvPr id="16" name="Rectangle 15"/>
          <p:cNvSpPr/>
          <p:nvPr/>
        </p:nvSpPr>
        <p:spPr>
          <a:xfrm>
            <a:off x="448887" y="3790604"/>
            <a:ext cx="897775" cy="123859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2 </a:t>
            </a:r>
          </a:p>
          <a:p>
            <a:pPr algn="ctr"/>
            <a:r>
              <a:rPr lang="en-IE" dirty="0"/>
              <a:t>weeks</a:t>
            </a:r>
          </a:p>
        </p:txBody>
      </p:sp>
      <p:sp>
        <p:nvSpPr>
          <p:cNvPr id="17" name="Rectangle 16"/>
          <p:cNvSpPr/>
          <p:nvPr/>
        </p:nvSpPr>
        <p:spPr>
          <a:xfrm>
            <a:off x="4854633" y="3790604"/>
            <a:ext cx="1778923" cy="249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Sign off by SAT</a:t>
            </a:r>
          </a:p>
        </p:txBody>
      </p:sp>
      <p:sp>
        <p:nvSpPr>
          <p:cNvPr id="20" name="Rectangle 19"/>
          <p:cNvSpPr/>
          <p:nvPr/>
        </p:nvSpPr>
        <p:spPr>
          <a:xfrm>
            <a:off x="4854633" y="4239491"/>
            <a:ext cx="1778923" cy="717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Sign off by </a:t>
            </a:r>
          </a:p>
          <a:p>
            <a:pPr algn="ctr"/>
            <a:r>
              <a:rPr lang="en-IE" dirty="0"/>
              <a:t>College Principal and GEAG</a:t>
            </a:r>
          </a:p>
        </p:txBody>
      </p:sp>
      <p:sp>
        <p:nvSpPr>
          <p:cNvPr id="21" name="Rectangle 20"/>
          <p:cNvSpPr/>
          <p:nvPr/>
        </p:nvSpPr>
        <p:spPr>
          <a:xfrm>
            <a:off x="4904508" y="5330098"/>
            <a:ext cx="1729048" cy="565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Submit Application </a:t>
            </a:r>
          </a:p>
        </p:txBody>
      </p:sp>
      <p:sp>
        <p:nvSpPr>
          <p:cNvPr id="22" name="Rectangle 21"/>
          <p:cNvSpPr/>
          <p:nvPr/>
        </p:nvSpPr>
        <p:spPr>
          <a:xfrm>
            <a:off x="448887" y="5317376"/>
            <a:ext cx="897775" cy="56526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1 </a:t>
            </a:r>
          </a:p>
          <a:p>
            <a:pPr algn="ctr"/>
            <a:r>
              <a:rPr lang="en-IE" dirty="0"/>
              <a:t>week</a:t>
            </a:r>
          </a:p>
        </p:txBody>
      </p:sp>
      <p:cxnSp>
        <p:nvCxnSpPr>
          <p:cNvPr id="35" name="Straight Arrow Connector 34"/>
          <p:cNvCxnSpPr>
            <a:stCxn id="7" idx="2"/>
            <a:endCxn id="7" idx="2"/>
          </p:cNvCxnSpPr>
          <p:nvPr/>
        </p:nvCxnSpPr>
        <p:spPr>
          <a:xfrm>
            <a:off x="5744095" y="684014"/>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7" idx="2"/>
            <a:endCxn id="8" idx="0"/>
          </p:cNvCxnSpPr>
          <p:nvPr/>
        </p:nvCxnSpPr>
        <p:spPr>
          <a:xfrm>
            <a:off x="5744095" y="684014"/>
            <a:ext cx="0" cy="138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8" idx="2"/>
          </p:cNvCxnSpPr>
          <p:nvPr/>
        </p:nvCxnSpPr>
        <p:spPr>
          <a:xfrm>
            <a:off x="5744095" y="1354974"/>
            <a:ext cx="0" cy="277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0" idx="2"/>
            <a:endCxn id="11" idx="0"/>
          </p:cNvCxnSpPr>
          <p:nvPr/>
        </p:nvCxnSpPr>
        <p:spPr>
          <a:xfrm>
            <a:off x="5744095" y="2164881"/>
            <a:ext cx="0" cy="154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1" idx="2"/>
            <a:endCxn id="15" idx="0"/>
          </p:cNvCxnSpPr>
          <p:nvPr/>
        </p:nvCxnSpPr>
        <p:spPr>
          <a:xfrm>
            <a:off x="5744095" y="2851265"/>
            <a:ext cx="0" cy="1246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5" idx="2"/>
          </p:cNvCxnSpPr>
          <p:nvPr/>
        </p:nvCxnSpPr>
        <p:spPr>
          <a:xfrm>
            <a:off x="5744095" y="3574473"/>
            <a:ext cx="0" cy="2161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7" idx="2"/>
            <a:endCxn id="20" idx="0"/>
          </p:cNvCxnSpPr>
          <p:nvPr/>
        </p:nvCxnSpPr>
        <p:spPr>
          <a:xfrm>
            <a:off x="5744095" y="4039985"/>
            <a:ext cx="0" cy="1995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20" idx="2"/>
          </p:cNvCxnSpPr>
          <p:nvPr/>
        </p:nvCxnSpPr>
        <p:spPr>
          <a:xfrm>
            <a:off x="5744095" y="4957156"/>
            <a:ext cx="0" cy="360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0" idx="3"/>
          </p:cNvCxnSpPr>
          <p:nvPr/>
        </p:nvCxnSpPr>
        <p:spPr>
          <a:xfrm>
            <a:off x="6633556" y="1898874"/>
            <a:ext cx="665019" cy="2660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3" idx="1"/>
          </p:cNvCxnSpPr>
          <p:nvPr/>
        </p:nvCxnSpPr>
        <p:spPr>
          <a:xfrm flipH="1">
            <a:off x="6633556" y="2240280"/>
            <a:ext cx="665019" cy="344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633556" y="2655915"/>
            <a:ext cx="665017" cy="3906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14" idx="1"/>
          </p:cNvCxnSpPr>
          <p:nvPr/>
        </p:nvCxnSpPr>
        <p:spPr>
          <a:xfrm flipH="1">
            <a:off x="6633556" y="3067396"/>
            <a:ext cx="665019" cy="2161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862051" y="1895301"/>
            <a:ext cx="2377440" cy="1200329"/>
          </a:xfrm>
          <a:prstGeom prst="rect">
            <a:avLst/>
          </a:prstGeom>
          <a:noFill/>
        </p:spPr>
        <p:txBody>
          <a:bodyPr wrap="square" rtlCol="0">
            <a:spAutoFit/>
          </a:bodyPr>
          <a:lstStyle/>
          <a:p>
            <a:r>
              <a:rPr lang="en-IE" sz="2400" b="1" dirty="0">
                <a:effectLst>
                  <a:outerShdw blurRad="38100" dist="38100" dir="2700000" algn="tl">
                    <a:srgbClr val="000000">
                      <a:alpha val="43137"/>
                    </a:srgbClr>
                  </a:outerShdw>
                </a:effectLst>
              </a:rPr>
              <a:t>UCD Athena SWAN Process Overview</a:t>
            </a:r>
          </a:p>
        </p:txBody>
      </p:sp>
    </p:spTree>
    <p:extLst>
      <p:ext uri="{BB962C8B-B14F-4D97-AF65-F5344CB8AC3E}">
        <p14:creationId xmlns:p14="http://schemas.microsoft.com/office/powerpoint/2010/main" val="350303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110501-0CF8-47A8-BDE1-4F4310B45C41}"/>
              </a:ext>
            </a:extLst>
          </p:cNvPr>
          <p:cNvSpPr txBox="1"/>
          <p:nvPr/>
        </p:nvSpPr>
        <p:spPr>
          <a:xfrm>
            <a:off x="328305" y="196481"/>
            <a:ext cx="5721513" cy="523220"/>
          </a:xfrm>
          <a:prstGeom prst="rect">
            <a:avLst/>
          </a:prstGeom>
          <a:noFill/>
        </p:spPr>
        <p:txBody>
          <a:bodyPr wrap="square" rtlCol="0">
            <a:spAutoFit/>
          </a:bodyPr>
          <a:lstStyle/>
          <a:p>
            <a:r>
              <a:rPr lang="en-GB" sz="2800" b="1" dirty="0">
                <a:solidFill>
                  <a:srgbClr val="18325C"/>
                </a:solidFill>
                <a:latin typeface="Rockwell"/>
                <a:cs typeface="Verdana"/>
              </a:rPr>
              <a:t>Athena SWAN Deadline</a:t>
            </a:r>
            <a:endParaRPr lang="en-GB" sz="1200" dirty="0">
              <a:solidFill>
                <a:srgbClr val="72BF44"/>
              </a:solidFill>
              <a:latin typeface="Verdana"/>
              <a:cs typeface="Verdana"/>
            </a:endParaRPr>
          </a:p>
        </p:txBody>
      </p:sp>
      <p:graphicFrame>
        <p:nvGraphicFramePr>
          <p:cNvPr id="7" name="Table 6">
            <a:extLst>
              <a:ext uri="{FF2B5EF4-FFF2-40B4-BE49-F238E27FC236}">
                <a16:creationId xmlns:a16="http://schemas.microsoft.com/office/drawing/2014/main" id="{A279254D-9677-4682-8763-2B5C7C55D974}"/>
              </a:ext>
            </a:extLst>
          </p:cNvPr>
          <p:cNvGraphicFramePr>
            <a:graphicFrameLocks noGrp="1"/>
          </p:cNvGraphicFramePr>
          <p:nvPr>
            <p:extLst>
              <p:ext uri="{D42A27DB-BD31-4B8C-83A1-F6EECF244321}">
                <p14:modId xmlns:p14="http://schemas.microsoft.com/office/powerpoint/2010/main" val="4049136127"/>
              </p:ext>
            </p:extLst>
          </p:nvPr>
        </p:nvGraphicFramePr>
        <p:xfrm>
          <a:off x="328305" y="781256"/>
          <a:ext cx="7629236" cy="5101277"/>
        </p:xfrm>
        <a:graphic>
          <a:graphicData uri="http://schemas.openxmlformats.org/drawingml/2006/table">
            <a:tbl>
              <a:tblPr firstRow="1" firstCol="1" bandRow="1">
                <a:tableStyleId>{5C22544A-7EE6-4342-B048-85BDC9FD1C3A}</a:tableStyleId>
              </a:tblPr>
              <a:tblGrid>
                <a:gridCol w="1456571">
                  <a:extLst>
                    <a:ext uri="{9D8B030D-6E8A-4147-A177-3AD203B41FA5}">
                      <a16:colId xmlns:a16="http://schemas.microsoft.com/office/drawing/2014/main" val="3894912379"/>
                    </a:ext>
                  </a:extLst>
                </a:gridCol>
                <a:gridCol w="6172665">
                  <a:extLst>
                    <a:ext uri="{9D8B030D-6E8A-4147-A177-3AD203B41FA5}">
                      <a16:colId xmlns:a16="http://schemas.microsoft.com/office/drawing/2014/main" val="356664419"/>
                    </a:ext>
                  </a:extLst>
                </a:gridCol>
              </a:tblGrid>
              <a:tr h="655206">
                <a:tc>
                  <a:txBody>
                    <a:bodyPr/>
                    <a:lstStyle/>
                    <a:p>
                      <a:pPr algn="ctr">
                        <a:lnSpc>
                          <a:spcPct val="107000"/>
                        </a:lnSpc>
                        <a:spcAft>
                          <a:spcPts val="0"/>
                        </a:spcAft>
                      </a:pPr>
                      <a:r>
                        <a:rPr lang="en-IE" sz="1400" dirty="0">
                          <a:effectLst/>
                        </a:rPr>
                        <a:t>Timescale</a:t>
                      </a:r>
                      <a:br>
                        <a:rPr lang="en-IE" sz="1400" dirty="0">
                          <a:effectLst/>
                        </a:rPr>
                      </a:br>
                      <a:r>
                        <a:rPr lang="en-IE" sz="1400" dirty="0">
                          <a:effectLst/>
                        </a:rPr>
                        <a:t>(+/- deadline)</a:t>
                      </a:r>
                      <a:br>
                        <a:rPr lang="en-IE" sz="1400" dirty="0">
                          <a:effectLst/>
                        </a:rPr>
                      </a:b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solidFill>
                      <a:schemeClr val="accent1">
                        <a:lumMod val="60000"/>
                        <a:lumOff val="40000"/>
                      </a:schemeClr>
                    </a:solidFill>
                  </a:tcPr>
                </a:tc>
                <a:tc>
                  <a:txBody>
                    <a:bodyPr/>
                    <a:lstStyle/>
                    <a:p>
                      <a:pPr algn="ctr">
                        <a:lnSpc>
                          <a:spcPct val="107000"/>
                        </a:lnSpc>
                        <a:spcAft>
                          <a:spcPts val="0"/>
                        </a:spcAft>
                      </a:pPr>
                      <a:endParaRPr lang="en-IE" sz="1400" dirty="0">
                        <a:effectLst/>
                      </a:endParaRPr>
                    </a:p>
                    <a:p>
                      <a:pPr algn="ctr">
                        <a:lnSpc>
                          <a:spcPct val="107000"/>
                        </a:lnSpc>
                        <a:spcAft>
                          <a:spcPts val="0"/>
                        </a:spcAft>
                      </a:pPr>
                      <a:r>
                        <a:rPr lang="en-IE" sz="1400" dirty="0">
                          <a:effectLst/>
                        </a:rPr>
                        <a:t>Action required</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solidFill>
                      <a:schemeClr val="accent1">
                        <a:lumMod val="60000"/>
                        <a:lumOff val="40000"/>
                      </a:schemeClr>
                    </a:solidFill>
                  </a:tcPr>
                </a:tc>
                <a:extLst>
                  <a:ext uri="{0D108BD9-81ED-4DB2-BD59-A6C34878D82A}">
                    <a16:rowId xmlns:a16="http://schemas.microsoft.com/office/drawing/2014/main" val="4041167601"/>
                  </a:ext>
                </a:extLst>
              </a:tr>
              <a:tr h="743442">
                <a:tc>
                  <a:txBody>
                    <a:bodyPr/>
                    <a:lstStyle/>
                    <a:p>
                      <a:pPr algn="ctr">
                        <a:lnSpc>
                          <a:spcPct val="107000"/>
                        </a:lnSpc>
                        <a:spcAft>
                          <a:spcPts val="0"/>
                        </a:spcAft>
                      </a:pPr>
                      <a:r>
                        <a:rPr lang="en-IE" sz="1400" dirty="0">
                          <a:solidFill>
                            <a:schemeClr val="bg1"/>
                          </a:solidFill>
                          <a:effectLst/>
                        </a:rPr>
                        <a:t>-2 months before submission </a:t>
                      </a:r>
                      <a:endParaRPr lang="en-I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solidFill>
                      <a:schemeClr val="accent1">
                        <a:lumMod val="60000"/>
                        <a:lumOff val="40000"/>
                      </a:schemeClr>
                    </a:solidFill>
                  </a:tcPr>
                </a:tc>
                <a:tc>
                  <a:txBody>
                    <a:bodyPr/>
                    <a:lstStyle/>
                    <a:p>
                      <a:pPr>
                        <a:lnSpc>
                          <a:spcPct val="107000"/>
                        </a:lnSpc>
                        <a:spcAft>
                          <a:spcPts val="0"/>
                        </a:spcAft>
                      </a:pPr>
                      <a:r>
                        <a:rPr lang="en-IE" sz="1400" dirty="0">
                          <a:effectLst/>
                        </a:rPr>
                        <a:t>Applicants should inform ECU’s Equality Charters team of their intention to submit. Sign up to mailing list </a:t>
                      </a:r>
                      <a:r>
                        <a:rPr lang="en-IE" sz="1400" b="1" dirty="0">
                          <a:hlinkClick r:id="rId2"/>
                        </a:rPr>
                        <a:t>AthenaSWAN@jiscmail.ac.uk</a:t>
                      </a:r>
                      <a:r>
                        <a:rPr lang="en-IE" sz="1400" b="1" dirty="0"/>
                        <a:t> </a:t>
                      </a:r>
                      <a:r>
                        <a:rPr lang="en-IE" sz="1400" dirty="0">
                          <a:effectLst/>
                        </a:rPr>
                        <a:t>for email reminders and key contacts. </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tc>
                <a:extLst>
                  <a:ext uri="{0D108BD9-81ED-4DB2-BD59-A6C34878D82A}">
                    <a16:rowId xmlns:a16="http://schemas.microsoft.com/office/drawing/2014/main" val="1463887661"/>
                  </a:ext>
                </a:extLst>
              </a:tr>
              <a:tr h="794911">
                <a:tc rowSpan="2">
                  <a:txBody>
                    <a:bodyPr/>
                    <a:lstStyle/>
                    <a:p>
                      <a:pPr algn="ctr">
                        <a:lnSpc>
                          <a:spcPct val="107000"/>
                        </a:lnSpc>
                        <a:spcAft>
                          <a:spcPts val="0"/>
                        </a:spcAft>
                      </a:pPr>
                      <a:endParaRPr lang="en-IE" sz="1400" dirty="0">
                        <a:solidFill>
                          <a:schemeClr val="bg1"/>
                        </a:solidFill>
                        <a:effectLst/>
                      </a:endParaRPr>
                    </a:p>
                    <a:p>
                      <a:pPr algn="ctr">
                        <a:lnSpc>
                          <a:spcPct val="107000"/>
                        </a:lnSpc>
                        <a:spcAft>
                          <a:spcPts val="0"/>
                        </a:spcAft>
                      </a:pPr>
                      <a:r>
                        <a:rPr lang="en-IE" sz="1400" dirty="0">
                          <a:solidFill>
                            <a:schemeClr val="bg1"/>
                          </a:solidFill>
                          <a:effectLst/>
                        </a:rPr>
                        <a:t>Last working day April/November.</a:t>
                      </a:r>
                    </a:p>
                    <a:p>
                      <a:pPr algn="ctr">
                        <a:lnSpc>
                          <a:spcPct val="107000"/>
                        </a:lnSpc>
                        <a:spcAft>
                          <a:spcPts val="0"/>
                        </a:spcAft>
                      </a:pPr>
                      <a:r>
                        <a:rPr lang="en-IE" sz="1400" u="sng" dirty="0">
                          <a:solidFill>
                            <a:schemeClr val="bg1"/>
                          </a:solidFill>
                          <a:effectLst/>
                        </a:rPr>
                        <a:t>Deadline 5pm</a:t>
                      </a:r>
                      <a:endParaRPr lang="en-I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solidFill>
                      <a:schemeClr val="accent1">
                        <a:lumMod val="60000"/>
                        <a:lumOff val="40000"/>
                      </a:schemeClr>
                    </a:solidFill>
                  </a:tcPr>
                </a:tc>
                <a:tc>
                  <a:txBody>
                    <a:bodyPr/>
                    <a:lstStyle/>
                    <a:p>
                      <a:pPr>
                        <a:lnSpc>
                          <a:spcPct val="107000"/>
                        </a:lnSpc>
                        <a:spcAft>
                          <a:spcPts val="0"/>
                        </a:spcAft>
                      </a:pPr>
                      <a:r>
                        <a:rPr lang="en-IE" sz="1400" dirty="0">
                          <a:effectLst/>
                        </a:rPr>
                        <a:t>Submissions are accepted either in April or November. </a:t>
                      </a:r>
                    </a:p>
                    <a:p>
                      <a:pPr>
                        <a:lnSpc>
                          <a:spcPct val="107000"/>
                        </a:lnSpc>
                        <a:spcAft>
                          <a:spcPts val="0"/>
                        </a:spcAft>
                      </a:pPr>
                      <a:r>
                        <a:rPr lang="en-IE" sz="1400" dirty="0">
                          <a:effectLst/>
                        </a:rPr>
                        <a:t>Submissions should be sent in PDF format to </a:t>
                      </a:r>
                      <a:r>
                        <a:rPr lang="en-IE" sz="1400" u="sng" dirty="0">
                          <a:effectLst/>
                          <a:hlinkClick r:id="rId3"/>
                        </a:rPr>
                        <a:t>as-submissions@ecu.ac.uk</a:t>
                      </a:r>
                      <a:r>
                        <a:rPr lang="en-IE" sz="1400" dirty="0">
                          <a:effectLst/>
                        </a:rPr>
                        <a:t>.  Late submissions that are not already agreed with ECU will not be considered.</a:t>
                      </a:r>
                    </a:p>
                  </a:txBody>
                  <a:tcPr marL="44006" marR="44006" marT="0" marB="0"/>
                </a:tc>
                <a:extLst>
                  <a:ext uri="{0D108BD9-81ED-4DB2-BD59-A6C34878D82A}">
                    <a16:rowId xmlns:a16="http://schemas.microsoft.com/office/drawing/2014/main" val="1678849392"/>
                  </a:ext>
                </a:extLst>
              </a:tr>
              <a:tr h="546951">
                <a:tc vMerge="1">
                  <a:txBody>
                    <a:bodyPr/>
                    <a:lstStyle/>
                    <a:p>
                      <a:pPr>
                        <a:lnSpc>
                          <a:spcPct val="107000"/>
                        </a:lnSpc>
                        <a:spcAft>
                          <a:spcPts val="0"/>
                        </a:spcAft>
                      </a:pPr>
                      <a:endParaRPr lang="en-IE"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solidFill>
                      <a:schemeClr val="accent1">
                        <a:lumMod val="60000"/>
                        <a:lumOff val="40000"/>
                      </a:schemeClr>
                    </a:solidFill>
                  </a:tcPr>
                </a:tc>
                <a:tc>
                  <a:txBody>
                    <a:bodyPr/>
                    <a:lstStyle/>
                    <a:p>
                      <a:pPr>
                        <a:lnSpc>
                          <a:spcPct val="107000"/>
                        </a:lnSpc>
                        <a:spcAft>
                          <a:spcPts val="0"/>
                        </a:spcAft>
                      </a:pPr>
                      <a:r>
                        <a:rPr lang="en-IE" sz="1400" dirty="0">
                          <a:effectLst/>
                        </a:rPr>
                        <a:t>Schools should send </a:t>
                      </a:r>
                      <a:r>
                        <a:rPr lang="en-IE" sz="1400" b="1" u="sng" dirty="0">
                          <a:effectLst/>
                        </a:rPr>
                        <a:t>ten hard copies in colour</a:t>
                      </a:r>
                      <a:r>
                        <a:rPr lang="en-IE" sz="1400" b="1" dirty="0">
                          <a:effectLst/>
                        </a:rPr>
                        <a:t> </a:t>
                      </a:r>
                      <a:r>
                        <a:rPr lang="en-IE" sz="1400" dirty="0">
                          <a:effectLst/>
                        </a:rPr>
                        <a:t>of their submissions to arrive within 5 working days of the deadline.</a:t>
                      </a:r>
                    </a:p>
                  </a:txBody>
                  <a:tcPr marL="44006" marR="44006" marT="0" marB="0"/>
                </a:tc>
                <a:extLst>
                  <a:ext uri="{0D108BD9-81ED-4DB2-BD59-A6C34878D82A}">
                    <a16:rowId xmlns:a16="http://schemas.microsoft.com/office/drawing/2014/main" val="682010670"/>
                  </a:ext>
                </a:extLst>
              </a:tr>
              <a:tr h="436803">
                <a:tc>
                  <a:txBody>
                    <a:bodyPr/>
                    <a:lstStyle/>
                    <a:p>
                      <a:pPr algn="ctr">
                        <a:lnSpc>
                          <a:spcPct val="107000"/>
                        </a:lnSpc>
                        <a:spcAft>
                          <a:spcPts val="0"/>
                        </a:spcAft>
                      </a:pPr>
                      <a:r>
                        <a:rPr lang="en-IE" sz="1400" dirty="0">
                          <a:effectLst/>
                        </a:rPr>
                        <a:t>+2 months </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solidFill>
                      <a:schemeClr val="accent1">
                        <a:lumMod val="60000"/>
                        <a:lumOff val="40000"/>
                      </a:schemeClr>
                    </a:solidFill>
                  </a:tcPr>
                </a:tc>
                <a:tc>
                  <a:txBody>
                    <a:bodyPr/>
                    <a:lstStyle/>
                    <a:p>
                      <a:pPr>
                        <a:lnSpc>
                          <a:spcPct val="107000"/>
                        </a:lnSpc>
                        <a:spcAft>
                          <a:spcPts val="0"/>
                        </a:spcAft>
                      </a:pPr>
                      <a:r>
                        <a:rPr lang="en-IE" sz="1400" dirty="0">
                          <a:effectLst/>
                        </a:rPr>
                        <a:t>Award panel takes place. Supplementary information may be requested.</a:t>
                      </a:r>
                    </a:p>
                    <a:p>
                      <a:pPr>
                        <a:lnSpc>
                          <a:spcPct val="107000"/>
                        </a:lnSpc>
                        <a:spcAft>
                          <a:spcPts val="0"/>
                        </a:spcAft>
                      </a:pPr>
                      <a:r>
                        <a:rPr lang="en-IE" sz="1400" dirty="0">
                          <a:effectLst/>
                        </a:rPr>
                        <a:t> </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tc>
                <a:extLst>
                  <a:ext uri="{0D108BD9-81ED-4DB2-BD59-A6C34878D82A}">
                    <a16:rowId xmlns:a16="http://schemas.microsoft.com/office/drawing/2014/main" val="1358768312"/>
                  </a:ext>
                </a:extLst>
              </a:tr>
              <a:tr h="1104645">
                <a:tc>
                  <a:txBody>
                    <a:bodyPr/>
                    <a:lstStyle/>
                    <a:p>
                      <a:pPr algn="ctr">
                        <a:lnSpc>
                          <a:spcPct val="107000"/>
                        </a:lnSpc>
                        <a:spcAft>
                          <a:spcPts val="0"/>
                        </a:spcAft>
                      </a:pPr>
                      <a:r>
                        <a:rPr lang="en-IE" sz="1400" dirty="0">
                          <a:effectLst/>
                        </a:rPr>
                        <a:t>+3 months</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solidFill>
                      <a:schemeClr val="accent1">
                        <a:lumMod val="60000"/>
                        <a:lumOff val="40000"/>
                      </a:schemeClr>
                    </a:solidFill>
                  </a:tcPr>
                </a:tc>
                <a:tc>
                  <a:txBody>
                    <a:bodyPr/>
                    <a:lstStyle/>
                    <a:p>
                      <a:pPr>
                        <a:lnSpc>
                          <a:spcPct val="107000"/>
                        </a:lnSpc>
                        <a:spcAft>
                          <a:spcPts val="0"/>
                        </a:spcAft>
                      </a:pPr>
                      <a:r>
                        <a:rPr lang="en-IE" sz="1400" dirty="0">
                          <a:effectLst/>
                        </a:rPr>
                        <a:t>Results are sent to applicants. Feedback is sent to unsuccessful applicants. Applicants that receive awards should publish their submission on their website and inform Athena SWAN of the associated web address. Any personal or confidential information may be removed from the submission prior to publication.</a:t>
                      </a:r>
                    </a:p>
                    <a:p>
                      <a:pPr>
                        <a:lnSpc>
                          <a:spcPct val="107000"/>
                        </a:lnSpc>
                        <a:spcAft>
                          <a:spcPts val="0"/>
                        </a:spcAft>
                      </a:pPr>
                      <a:r>
                        <a:rPr lang="en-IE" sz="1400" dirty="0">
                          <a:effectLst/>
                        </a:rPr>
                        <a:t> </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tc>
                <a:extLst>
                  <a:ext uri="{0D108BD9-81ED-4DB2-BD59-A6C34878D82A}">
                    <a16:rowId xmlns:a16="http://schemas.microsoft.com/office/drawing/2014/main" val="1862722729"/>
                  </a:ext>
                </a:extLst>
              </a:tr>
              <a:tr h="733147">
                <a:tc>
                  <a:txBody>
                    <a:bodyPr/>
                    <a:lstStyle/>
                    <a:p>
                      <a:pPr algn="ctr">
                        <a:lnSpc>
                          <a:spcPct val="107000"/>
                        </a:lnSpc>
                        <a:spcAft>
                          <a:spcPts val="0"/>
                        </a:spcAft>
                      </a:pPr>
                      <a:r>
                        <a:rPr lang="en-IE" sz="1400" dirty="0">
                          <a:effectLst/>
                        </a:rPr>
                        <a:t>+4 months</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solidFill>
                      <a:schemeClr val="accent1">
                        <a:lumMod val="60000"/>
                        <a:lumOff val="40000"/>
                      </a:schemeClr>
                    </a:solidFill>
                  </a:tcPr>
                </a:tc>
                <a:tc>
                  <a:txBody>
                    <a:bodyPr/>
                    <a:lstStyle/>
                    <a:p>
                      <a:pPr>
                        <a:lnSpc>
                          <a:spcPct val="107000"/>
                        </a:lnSpc>
                        <a:spcAft>
                          <a:spcPts val="0"/>
                        </a:spcAft>
                      </a:pPr>
                      <a:r>
                        <a:rPr lang="en-IE" sz="1400" dirty="0">
                          <a:effectLst/>
                        </a:rPr>
                        <a:t>Feedback is sent for applications which received a lower level of award than applied for. Feedback is sent to applicants which were successful at the level applied for.</a:t>
                      </a:r>
                      <a:endParaRPr lang="en-I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06" marR="44006" marT="0" marB="0"/>
                </a:tc>
                <a:extLst>
                  <a:ext uri="{0D108BD9-81ED-4DB2-BD59-A6C34878D82A}">
                    <a16:rowId xmlns:a16="http://schemas.microsoft.com/office/drawing/2014/main" val="2989252330"/>
                  </a:ext>
                </a:extLst>
              </a:tr>
            </a:tbl>
          </a:graphicData>
        </a:graphic>
      </p:graphicFrame>
      <p:sp>
        <p:nvSpPr>
          <p:cNvPr id="9" name="TextBox 8">
            <a:extLst>
              <a:ext uri="{FF2B5EF4-FFF2-40B4-BE49-F238E27FC236}">
                <a16:creationId xmlns:a16="http://schemas.microsoft.com/office/drawing/2014/main" id="{A07046A7-17BF-4637-A458-486037F0F3ED}"/>
              </a:ext>
            </a:extLst>
          </p:cNvPr>
          <p:cNvSpPr txBox="1"/>
          <p:nvPr/>
        </p:nvSpPr>
        <p:spPr>
          <a:xfrm>
            <a:off x="4979952" y="6183505"/>
            <a:ext cx="3864805" cy="215444"/>
          </a:xfrm>
          <a:prstGeom prst="rect">
            <a:avLst/>
          </a:prstGeom>
          <a:noFill/>
        </p:spPr>
        <p:txBody>
          <a:bodyPr wrap="square" rtlCol="0">
            <a:spAutoFit/>
          </a:bodyPr>
          <a:lstStyle/>
          <a:p>
            <a:pPr algn="r"/>
            <a:r>
              <a:rPr lang="en-US" sz="800" b="1" i="1" dirty="0">
                <a:solidFill>
                  <a:schemeClr val="bg1"/>
                </a:solidFill>
                <a:latin typeface="Verdana"/>
                <a:cs typeface="Verdana"/>
              </a:rPr>
              <a:t>Equality, Diversity and Inclusion Unit</a:t>
            </a:r>
          </a:p>
        </p:txBody>
      </p:sp>
    </p:spTree>
    <p:extLst>
      <p:ext uri="{BB962C8B-B14F-4D97-AF65-F5344CB8AC3E}">
        <p14:creationId xmlns:p14="http://schemas.microsoft.com/office/powerpoint/2010/main" val="1022704335"/>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1595</TotalTime>
  <Words>260</Words>
  <Application>Microsoft Office PowerPoint</Application>
  <PresentationFormat>On-screen Show (4:3)</PresentationFormat>
  <Paragraphs>40</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Arial</vt:lpstr>
      <vt:lpstr>Calibri</vt:lpstr>
      <vt:lpstr>Calibri Light</vt:lpstr>
      <vt:lpstr>Rockwell</vt:lpstr>
      <vt:lpstr>Times New Roman</vt:lpstr>
      <vt:lpstr>Verdana</vt:lpstr>
      <vt:lpstr>1_Custom Design</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McDermott</dc:creator>
  <cp:lastModifiedBy>eioreilly</cp:lastModifiedBy>
  <cp:revision>122</cp:revision>
  <cp:lastPrinted>2017-05-24T14:05:17Z</cp:lastPrinted>
  <dcterms:created xsi:type="dcterms:W3CDTF">2017-02-22T15:43:01Z</dcterms:created>
  <dcterms:modified xsi:type="dcterms:W3CDTF">2018-03-21T17:04:02Z</dcterms:modified>
</cp:coreProperties>
</file>