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56" r:id="rId5"/>
    <p:sldId id="328" r:id="rId6"/>
    <p:sldId id="332" r:id="rId7"/>
    <p:sldId id="330" r:id="rId8"/>
    <p:sldId id="331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26" r:id="rId17"/>
    <p:sldId id="32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9428"/>
    <a:srgbClr val="B85C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9167" autoAdjust="0"/>
  </p:normalViewPr>
  <p:slideViewPr>
    <p:cSldViewPr showGuides="1">
      <p:cViewPr varScale="1">
        <p:scale>
          <a:sx n="70" d="100"/>
          <a:sy n="70" d="100"/>
        </p:scale>
        <p:origin x="-990" y="-96"/>
      </p:cViewPr>
      <p:guideLst>
        <p:guide orient="horz" pos="346"/>
        <p:guide orient="horz" pos="1111"/>
        <p:guide pos="385"/>
        <p:guide pos="53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D1ED53-93A5-4C82-A607-A4DCB2517834}" type="datetimeFigureOut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B3BD910-0519-4CCC-9292-9D3562320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C3C738-87D8-4035-9EE7-DE07652E9FFD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EL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1782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429000"/>
            <a:ext cx="4660900" cy="2578100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050" y="6032500"/>
            <a:ext cx="6400800" cy="7747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2600" y="406400"/>
            <a:ext cx="6400800" cy="4622800"/>
          </a:xfrm>
        </p:spPr>
        <p:txBody>
          <a:bodyPr/>
          <a:lstStyle>
            <a:lvl1pPr marL="3175" indent="-3175">
              <a:tabLst/>
              <a:defRPr sz="6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79CBF2-1C20-4688-BD23-55D78226C15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88113" y="6356350"/>
            <a:ext cx="2133600" cy="365125"/>
          </a:xfrm>
        </p:spPr>
        <p:txBody>
          <a:bodyPr/>
          <a:lstStyle>
            <a:lvl1pPr algn="r">
              <a:defRPr sz="8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91D0EB-BEE6-4A9A-9951-4988462B62D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611188" y="2762250"/>
            <a:ext cx="2360612" cy="2889250"/>
          </a:xfrm>
          <a:ln w="3175">
            <a:solidFill>
              <a:schemeClr val="accent3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SmartArt Placeholder 20"/>
          <p:cNvSpPr>
            <a:spLocks noGrp="1"/>
          </p:cNvSpPr>
          <p:nvPr>
            <p:ph type="dgm" sz="quarter" idx="16"/>
          </p:nvPr>
        </p:nvSpPr>
        <p:spPr>
          <a:xfrm>
            <a:off x="5861050" y="1962150"/>
            <a:ext cx="2711450" cy="755650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8" name="SmartArt Placeholder 20"/>
          <p:cNvSpPr>
            <a:spLocks noGrp="1"/>
          </p:cNvSpPr>
          <p:nvPr>
            <p:ph type="dgm" sz="quarter" idx="15"/>
          </p:nvPr>
        </p:nvSpPr>
        <p:spPr>
          <a:xfrm>
            <a:off x="3238500" y="1962150"/>
            <a:ext cx="2711450" cy="755650"/>
          </a:xfrm>
          <a:prstGeom prst="homePlate">
            <a:avLst/>
          </a:prstGeom>
          <a:solidFill>
            <a:schemeClr val="bg2"/>
          </a:solidFill>
          <a:ln>
            <a:solidFill>
              <a:srgbClr val="FFFFFF"/>
            </a:solidFill>
          </a:ln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1" name="SmartArt Placeholder 20"/>
          <p:cNvSpPr>
            <a:spLocks noGrp="1"/>
          </p:cNvSpPr>
          <p:nvPr>
            <p:ph type="dgm" sz="quarter" idx="14"/>
          </p:nvPr>
        </p:nvSpPr>
        <p:spPr>
          <a:xfrm>
            <a:off x="615950" y="1962150"/>
            <a:ext cx="2711450" cy="755650"/>
          </a:xfrm>
          <a:prstGeom prst="homePlate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2" name="Content Placeholder 2"/>
          <p:cNvSpPr>
            <a:spLocks noGrp="1"/>
          </p:cNvSpPr>
          <p:nvPr>
            <p:ph sz="half" idx="17"/>
          </p:nvPr>
        </p:nvSpPr>
        <p:spPr>
          <a:xfrm>
            <a:off x="3238500" y="2762250"/>
            <a:ext cx="2360612" cy="2889250"/>
          </a:xfrm>
          <a:ln w="3175">
            <a:solidFill>
              <a:schemeClr val="accent3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18"/>
          </p:nvPr>
        </p:nvSpPr>
        <p:spPr>
          <a:xfrm>
            <a:off x="5861050" y="2762250"/>
            <a:ext cx="2360612" cy="2889250"/>
          </a:xfrm>
          <a:ln w="3175">
            <a:solidFill>
              <a:schemeClr val="accent3">
                <a:lumMod val="75000"/>
              </a:schemeClr>
            </a:solidFill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9"/>
          </p:nvPr>
        </p:nvSpPr>
        <p:spPr>
          <a:xfrm>
            <a:off x="615950" y="1981200"/>
            <a:ext cx="2627312" cy="736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3371850" y="1981200"/>
            <a:ext cx="2489200" cy="736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1"/>
          </p:nvPr>
        </p:nvSpPr>
        <p:spPr>
          <a:xfrm>
            <a:off x="5949950" y="1981200"/>
            <a:ext cx="2489200" cy="736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6488113" y="6356350"/>
            <a:ext cx="2133600" cy="365125"/>
          </a:xfrm>
        </p:spPr>
        <p:txBody>
          <a:bodyPr/>
          <a:lstStyle>
            <a:lvl1pPr algn="r">
              <a:defRPr sz="8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718EEB-1542-4A1B-8899-3A56527430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47837"/>
            <a:ext cx="390525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4660900" y="1747837"/>
            <a:ext cx="386715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88113" y="6356350"/>
            <a:ext cx="2133600" cy="365125"/>
          </a:xfrm>
        </p:spPr>
        <p:txBody>
          <a:bodyPr/>
          <a:lstStyle>
            <a:lvl1pPr algn="r">
              <a:defRPr sz="8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E0494F-F73F-4012-88EB-6DC3A615577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EL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1782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527050" y="4806950"/>
            <a:ext cx="8045450" cy="1466850"/>
          </a:xfrm>
        </p:spPr>
        <p:txBody>
          <a:bodyPr/>
          <a:lstStyle>
            <a:lvl1pPr>
              <a:defRPr sz="1200"/>
            </a:lvl1pPr>
            <a:lvl2pPr>
              <a:buNone/>
              <a:defRPr sz="1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488113" y="6356350"/>
            <a:ext cx="2133600" cy="365125"/>
          </a:xfrm>
        </p:spPr>
        <p:txBody>
          <a:bodyPr/>
          <a:lstStyle>
            <a:lvl1pPr algn="r">
              <a:defRPr sz="8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1C3549-9C20-45CD-98E9-E2D639664F8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vie/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/>
        </p:nvGraphicFramePr>
        <p:xfrm>
          <a:off x="0" y="0"/>
          <a:ext cx="146050" cy="158750"/>
        </p:xfrm>
        <a:graphic>
          <a:graphicData uri="http://schemas.openxmlformats.org/presentationml/2006/ole">
            <p:oleObj spid="_x0000_s30722" name="think-cell Slide" r:id="rId5" imgW="0" imgH="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660900" y="1747837"/>
            <a:ext cx="386715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3"/>
          </p:nvPr>
        </p:nvSpPr>
        <p:spPr>
          <a:xfrm>
            <a:off x="527050" y="1739900"/>
            <a:ext cx="3911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9C2CC-3BF1-4895-A2FB-505FAA529E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>
          <a:xfrm>
            <a:off x="52705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Deloitte Touche Tohmatsu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55626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5867400"/>
            <a:ext cx="2590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EDA4F-EFC2-45D3-98BD-2791B00D6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2600" y="406400"/>
            <a:ext cx="80454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2288" y="1739900"/>
            <a:ext cx="8005762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2288" y="6350000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125"/>
              </a:lnSpc>
              <a:defRPr sz="800">
                <a:solidFill>
                  <a:srgbClr val="00277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AU" dirty="0" smtClean="0"/>
              <a:t>© 2010 Deloitte Touche Tohmatsu</a:t>
            </a:r>
            <a:endParaRPr lang="en-A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307388" y="6453188"/>
            <a:ext cx="18415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88113" y="635476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B718FB-752A-49A3-9FD0-32E14F3D1F7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8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7188" indent="-3571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2788" indent="-355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1243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atch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7125" y="3203975"/>
            <a:ext cx="2932584" cy="3482443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488395" y="2483895"/>
            <a:ext cx="7819020" cy="25781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/>
              <a:t>A Career in Human Resources</a:t>
            </a:r>
            <a:endParaRPr lang="en-US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2060"/>
                </a:solidFill>
              </a:rPr>
              <a:t>Employee Relations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Policies and Procedures</a:t>
            </a:r>
          </a:p>
          <a:p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Disciplinary Action</a:t>
            </a:r>
          </a:p>
          <a:p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Unions / Industrial Relations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1D0EB-BEE6-4A9A-9951-4988462B62DB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  <p:pic>
        <p:nvPicPr>
          <p:cNvPr id="5" name="Picture 4" descr="boxing%20gloves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7005" y="2033846"/>
            <a:ext cx="3754336" cy="265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2060"/>
                </a:solidFill>
              </a:rPr>
              <a:t>Employer of Choice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Wellness Programme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Best companies to work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1D0EB-BEE6-4A9A-9951-4988462B62DB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  <p:pic>
        <p:nvPicPr>
          <p:cNvPr id="5" name="Picture 4" descr="apple61(994747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2049" y="1823610"/>
            <a:ext cx="2835315" cy="315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2060"/>
                </a:solidFill>
              </a:rPr>
              <a:t>HR Consulting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Psychometric Testing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Assessment Centres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HR Systems &amp; Reporting (MIS)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HR Thought Leadership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HR Metrics &amp; Efficiencies</a:t>
            </a:r>
          </a:p>
          <a:p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Change Management </a:t>
            </a:r>
          </a:p>
          <a:p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Learning and development plans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1D0EB-BEE6-4A9A-9951-4988462B62DB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  <p:pic>
        <p:nvPicPr>
          <p:cNvPr id="6" name="Picture 5" descr="He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2059" y="1217585"/>
            <a:ext cx="2835315" cy="2835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58970"/>
            <a:ext cx="6288850" cy="2578100"/>
          </a:xfrm>
        </p:spPr>
        <p:txBody>
          <a:bodyPr/>
          <a:lstStyle/>
          <a:p>
            <a:r>
              <a:rPr lang="en-IE" dirty="0" smtClean="0"/>
              <a:t>Questions &amp; Answers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79CBF2-1C20-4688-BD23-55D78226C15A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EDA4F-EFC2-45D3-98BD-2791B00D6C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 Placeholder 5"/>
          <p:cNvSpPr txBox="1">
            <a:spLocks/>
          </p:cNvSpPr>
          <p:nvPr/>
        </p:nvSpPr>
        <p:spPr bwMode="auto">
          <a:xfrm>
            <a:off x="482600" y="406400"/>
            <a:ext cx="64008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Introductions</a:t>
            </a:r>
          </a:p>
          <a:p>
            <a:pPr marL="3175" marR="0" lvl="0" indent="-3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27089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Emer Brennan</a:t>
            </a:r>
          </a:p>
          <a:p>
            <a:r>
              <a:rPr lang="en-IE" dirty="0" smtClean="0">
                <a:solidFill>
                  <a:srgbClr val="002060"/>
                </a:solidFill>
              </a:rPr>
              <a:t>Human Resources </a:t>
            </a:r>
            <a:r>
              <a:rPr lang="en-IE" dirty="0" smtClean="0">
                <a:solidFill>
                  <a:srgbClr val="002060"/>
                </a:solidFill>
              </a:rPr>
              <a:t>Manager, Deloitte</a:t>
            </a:r>
            <a:endParaRPr lang="en-IE" dirty="0" smtClean="0">
              <a:solidFill>
                <a:srgbClr val="002060"/>
              </a:solidFill>
            </a:endParaRPr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3851920" y="1943834"/>
            <a:ext cx="3690410" cy="3285366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4465344" y="2663914"/>
            <a:ext cx="3842071" cy="3420381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4436985" y="2438890"/>
            <a:ext cx="3285365" cy="3195354"/>
          </a:xfrm>
          <a:prstGeom prst="curvedConnector3">
            <a:avLst>
              <a:gd name="adj1" fmla="val 50000"/>
            </a:avLst>
          </a:prstGeom>
          <a:ln w="254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366755" y="4824155"/>
            <a:ext cx="1530170" cy="1620180"/>
            <a:chOff x="2366755" y="4824155"/>
            <a:chExt cx="1530170" cy="1620180"/>
          </a:xfrm>
        </p:grpSpPr>
        <p:sp>
          <p:nvSpPr>
            <p:cNvPr id="26" name="Rectangle 25"/>
            <p:cNvSpPr/>
            <p:nvPr/>
          </p:nvSpPr>
          <p:spPr>
            <a:xfrm>
              <a:off x="3041830" y="5544235"/>
              <a:ext cx="180020" cy="900100"/>
            </a:xfrm>
            <a:prstGeom prst="rect">
              <a:avLst/>
            </a:prstGeom>
            <a:solidFill>
              <a:srgbClr val="B85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366755" y="4824155"/>
              <a:ext cx="1530170" cy="810092"/>
            </a:xfrm>
            <a:prstGeom prst="roundRect">
              <a:avLst/>
            </a:prstGeom>
            <a:solidFill>
              <a:srgbClr val="6194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 smtClean="0">
                  <a:solidFill>
                    <a:schemeClr val="accent2"/>
                  </a:solidFill>
                </a:rPr>
                <a:t>2001 – 2004</a:t>
              </a:r>
            </a:p>
            <a:p>
              <a:pPr algn="ctr"/>
              <a:r>
                <a:rPr lang="en-IE" b="1" dirty="0" smtClean="0">
                  <a:solidFill>
                    <a:schemeClr val="accent2"/>
                  </a:solidFill>
                </a:rPr>
                <a:t>UCD</a:t>
              </a:r>
            </a:p>
            <a:p>
              <a:pPr algn="ctr"/>
              <a:r>
                <a:rPr lang="en-IE" b="1" dirty="0" smtClean="0">
                  <a:solidFill>
                    <a:schemeClr val="accent2"/>
                  </a:solidFill>
                </a:rPr>
                <a:t>B.Soc.Sci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61910" y="3924055"/>
            <a:ext cx="1530170" cy="1620180"/>
            <a:chOff x="3761910" y="3924055"/>
            <a:chExt cx="1530170" cy="1620180"/>
          </a:xfrm>
        </p:grpSpPr>
        <p:sp>
          <p:nvSpPr>
            <p:cNvPr id="29" name="Rectangle 28"/>
            <p:cNvSpPr/>
            <p:nvPr/>
          </p:nvSpPr>
          <p:spPr>
            <a:xfrm>
              <a:off x="4436985" y="4644135"/>
              <a:ext cx="180020" cy="900100"/>
            </a:xfrm>
            <a:prstGeom prst="rect">
              <a:avLst/>
            </a:prstGeom>
            <a:solidFill>
              <a:srgbClr val="B85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61910" y="3924055"/>
              <a:ext cx="1530170" cy="81009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 smtClean="0">
                  <a:solidFill>
                    <a:srgbClr val="002060"/>
                  </a:solidFill>
                </a:rPr>
                <a:t>2004</a:t>
              </a:r>
            </a:p>
            <a:p>
              <a:pPr algn="ctr"/>
              <a:r>
                <a:rPr lang="en-IE" b="1" dirty="0" smtClean="0">
                  <a:solidFill>
                    <a:srgbClr val="002060"/>
                  </a:solidFill>
                </a:rPr>
                <a:t>HR PwC</a:t>
              </a:r>
            </a:p>
            <a:p>
              <a:pPr algn="ctr"/>
              <a:r>
                <a:rPr lang="en-IE" b="1" dirty="0" smtClean="0">
                  <a:solidFill>
                    <a:srgbClr val="002060"/>
                  </a:solidFill>
                </a:rPr>
                <a:t>Internship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82090" y="3519010"/>
            <a:ext cx="1530170" cy="1665185"/>
            <a:chOff x="5382090" y="3519010"/>
            <a:chExt cx="1530170" cy="1665185"/>
          </a:xfrm>
        </p:grpSpPr>
        <p:sp>
          <p:nvSpPr>
            <p:cNvPr id="32" name="Rectangle 31"/>
            <p:cNvSpPr/>
            <p:nvPr/>
          </p:nvSpPr>
          <p:spPr>
            <a:xfrm>
              <a:off x="6012160" y="4284095"/>
              <a:ext cx="180020" cy="900100"/>
            </a:xfrm>
            <a:prstGeom prst="rect">
              <a:avLst/>
            </a:prstGeom>
            <a:solidFill>
              <a:srgbClr val="B85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382090" y="3519010"/>
              <a:ext cx="1530170" cy="810092"/>
            </a:xfrm>
            <a:prstGeom prst="roundRect">
              <a:avLst/>
            </a:prstGeom>
            <a:solidFill>
              <a:srgbClr val="6194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 smtClean="0">
                  <a:solidFill>
                    <a:schemeClr val="accent2"/>
                  </a:solidFill>
                </a:rPr>
                <a:t>2004-2005</a:t>
              </a:r>
            </a:p>
            <a:p>
              <a:pPr algn="ctr"/>
              <a:r>
                <a:rPr lang="en-IE" b="1" dirty="0" smtClean="0">
                  <a:solidFill>
                    <a:schemeClr val="accent2"/>
                  </a:solidFill>
                </a:rPr>
                <a:t>DIT</a:t>
              </a:r>
            </a:p>
            <a:p>
              <a:pPr algn="ctr"/>
              <a:r>
                <a:rPr lang="en-IE" b="1" dirty="0" smtClean="0">
                  <a:solidFill>
                    <a:schemeClr val="accent2"/>
                  </a:solidFill>
                </a:rPr>
                <a:t>MA PR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42030" y="1808820"/>
            <a:ext cx="1530170" cy="1665185"/>
            <a:chOff x="4977045" y="2033845"/>
            <a:chExt cx="1530170" cy="1665185"/>
          </a:xfrm>
        </p:grpSpPr>
        <p:sp>
          <p:nvSpPr>
            <p:cNvPr id="33" name="Rectangle 32"/>
            <p:cNvSpPr/>
            <p:nvPr/>
          </p:nvSpPr>
          <p:spPr>
            <a:xfrm>
              <a:off x="5652120" y="2798930"/>
              <a:ext cx="180020" cy="900100"/>
            </a:xfrm>
            <a:prstGeom prst="rect">
              <a:avLst/>
            </a:prstGeom>
            <a:solidFill>
              <a:srgbClr val="B85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977045" y="2033845"/>
              <a:ext cx="1530170" cy="81009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 smtClean="0">
                  <a:solidFill>
                    <a:srgbClr val="002060"/>
                  </a:solidFill>
                </a:rPr>
                <a:t>2005 - 2007</a:t>
              </a:r>
            </a:p>
            <a:p>
              <a:pPr algn="ctr"/>
              <a:r>
                <a:rPr lang="en-IE" b="1" dirty="0" smtClean="0">
                  <a:solidFill>
                    <a:srgbClr val="002060"/>
                  </a:solidFill>
                </a:rPr>
                <a:t>PwC HR</a:t>
              </a:r>
            </a:p>
            <a:p>
              <a:pPr algn="ctr"/>
              <a:r>
                <a:rPr lang="en-IE" b="1" dirty="0" smtClean="0">
                  <a:solidFill>
                    <a:srgbClr val="002060"/>
                  </a:solidFill>
                </a:rPr>
                <a:t>HR Admin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17205" y="1358770"/>
            <a:ext cx="1530170" cy="1665185"/>
            <a:chOff x="6417205" y="1358770"/>
            <a:chExt cx="1530170" cy="1665185"/>
          </a:xfrm>
        </p:grpSpPr>
        <p:sp>
          <p:nvSpPr>
            <p:cNvPr id="35" name="Rectangle 34"/>
            <p:cNvSpPr/>
            <p:nvPr/>
          </p:nvSpPr>
          <p:spPr>
            <a:xfrm>
              <a:off x="7092280" y="2123855"/>
              <a:ext cx="180020" cy="900100"/>
            </a:xfrm>
            <a:prstGeom prst="rect">
              <a:avLst/>
            </a:prstGeom>
            <a:solidFill>
              <a:srgbClr val="B85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417205" y="1358770"/>
              <a:ext cx="1530170" cy="810092"/>
            </a:xfrm>
            <a:prstGeom prst="roundRect">
              <a:avLst/>
            </a:prstGeom>
            <a:solidFill>
              <a:srgbClr val="6194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 smtClean="0">
                  <a:solidFill>
                    <a:schemeClr val="accent2"/>
                  </a:solidFill>
                </a:rPr>
                <a:t>2006-2009</a:t>
              </a:r>
            </a:p>
            <a:p>
              <a:pPr algn="ctr"/>
              <a:r>
                <a:rPr lang="en-IE" b="1" dirty="0" smtClean="0">
                  <a:solidFill>
                    <a:schemeClr val="accent2"/>
                  </a:solidFill>
                </a:rPr>
                <a:t>NCI</a:t>
              </a:r>
            </a:p>
            <a:p>
              <a:pPr algn="ctr"/>
              <a:r>
                <a:rPr lang="en-IE" b="1" dirty="0" smtClean="0">
                  <a:solidFill>
                    <a:schemeClr val="accent2"/>
                  </a:solidFill>
                </a:rPr>
                <a:t>BA HRM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407315" y="503675"/>
            <a:ext cx="1530170" cy="1620180"/>
            <a:chOff x="7407315" y="503675"/>
            <a:chExt cx="1530170" cy="1620180"/>
          </a:xfrm>
        </p:grpSpPr>
        <p:sp>
          <p:nvSpPr>
            <p:cNvPr id="37" name="Rectangle 36"/>
            <p:cNvSpPr/>
            <p:nvPr/>
          </p:nvSpPr>
          <p:spPr>
            <a:xfrm>
              <a:off x="8082390" y="1223755"/>
              <a:ext cx="180020" cy="900100"/>
            </a:xfrm>
            <a:prstGeom prst="rect">
              <a:avLst/>
            </a:prstGeom>
            <a:solidFill>
              <a:srgbClr val="B85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407315" y="503675"/>
              <a:ext cx="1530170" cy="81009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 smtClean="0">
                  <a:solidFill>
                    <a:srgbClr val="002060"/>
                  </a:solidFill>
                </a:rPr>
                <a:t>2007 - now</a:t>
              </a:r>
            </a:p>
            <a:p>
              <a:pPr algn="ctr"/>
              <a:r>
                <a:rPr lang="en-IE" b="1" dirty="0" smtClean="0">
                  <a:solidFill>
                    <a:srgbClr val="002060"/>
                  </a:solidFill>
                </a:rPr>
                <a:t>Deloitte</a:t>
              </a:r>
            </a:p>
            <a:p>
              <a:pPr algn="ctr"/>
              <a:r>
                <a:rPr lang="en-IE" b="1" dirty="0" smtClean="0">
                  <a:solidFill>
                    <a:srgbClr val="002060"/>
                  </a:solidFill>
                </a:rPr>
                <a:t>HR BP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135D2-2D53-401F-B40C-EB0809FE885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6515" y="188640"/>
            <a:ext cx="7819020" cy="99011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Why Human Resources?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530" y="1088740"/>
            <a:ext cx="2160240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Attracting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6805" y="3023955"/>
            <a:ext cx="2160240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Deployment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6935" y="4104075"/>
            <a:ext cx="2655295" cy="523220"/>
          </a:xfrm>
          <a:prstGeom prst="rect">
            <a:avLst/>
          </a:prstGeom>
          <a:noFill/>
          <a:ln>
            <a:solidFill>
              <a:srgbClr val="6194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solidFill>
                  <a:srgbClr val="6194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endParaRPr lang="en-US" sz="2800" dirty="0">
              <a:solidFill>
                <a:srgbClr val="6194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7115" y="5454225"/>
            <a:ext cx="216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800" dirty="0" smtClean="0">
                <a:solidFill>
                  <a:srgbClr val="619428"/>
                </a:solidFill>
              </a:rPr>
              <a:t>=</a:t>
            </a:r>
            <a:endParaRPr lang="en-US" sz="3800" dirty="0">
              <a:solidFill>
                <a:srgbClr val="61942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7095" y="6129300"/>
            <a:ext cx="3510390" cy="523220"/>
          </a:xfrm>
          <a:prstGeom prst="rect">
            <a:avLst/>
          </a:prstGeom>
          <a:solidFill>
            <a:srgbClr val="FFC000"/>
          </a:solidFill>
          <a:ln w="76200">
            <a:solidFill>
              <a:srgbClr val="6194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rgbClr val="619428"/>
                </a:solidFill>
              </a:rPr>
              <a:t>Effective Business</a:t>
            </a:r>
            <a:endParaRPr lang="en-US" sz="2800" b="1" dirty="0">
              <a:solidFill>
                <a:srgbClr val="61942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6585" y="1493785"/>
            <a:ext cx="216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800" dirty="0" smtClean="0">
                <a:solidFill>
                  <a:srgbClr val="619428"/>
                </a:solidFill>
              </a:rPr>
              <a:t>+</a:t>
            </a:r>
            <a:endParaRPr lang="en-US" sz="3800" dirty="0">
              <a:solidFill>
                <a:srgbClr val="61942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6825" y="3519010"/>
            <a:ext cx="216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800" dirty="0" smtClean="0">
                <a:solidFill>
                  <a:srgbClr val="619428"/>
                </a:solidFill>
              </a:rPr>
              <a:t>+</a:t>
            </a:r>
            <a:endParaRPr lang="en-US" sz="3800" dirty="0">
              <a:solidFill>
                <a:srgbClr val="61942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6695" y="2078850"/>
            <a:ext cx="2160240" cy="523220"/>
          </a:xfrm>
          <a:prstGeom prst="rect">
            <a:avLst/>
          </a:prstGeom>
          <a:noFill/>
          <a:ln>
            <a:solidFill>
              <a:srgbClr val="6194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solidFill>
                  <a:srgbClr val="6194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Retaining</a:t>
            </a:r>
            <a:endParaRPr lang="en-US" sz="2800" dirty="0">
              <a:solidFill>
                <a:srgbClr val="6194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6695" y="2483895"/>
            <a:ext cx="216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800" dirty="0" smtClean="0">
                <a:solidFill>
                  <a:srgbClr val="619428"/>
                </a:solidFill>
              </a:rPr>
              <a:t>+</a:t>
            </a:r>
            <a:endParaRPr lang="en-US" sz="3800" dirty="0">
              <a:solidFill>
                <a:srgbClr val="61942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7025" y="5066020"/>
            <a:ext cx="2520280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1960" y="4480955"/>
            <a:ext cx="216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800" dirty="0" smtClean="0">
                <a:solidFill>
                  <a:srgbClr val="619428"/>
                </a:solidFill>
              </a:rPr>
              <a:t>+</a:t>
            </a:r>
            <a:endParaRPr lang="en-US" sz="3800" dirty="0">
              <a:solidFill>
                <a:srgbClr val="6194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1" animBg="1"/>
      <p:bldP spid="13" grpId="2" animBg="1"/>
      <p:bldP spid="14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2060"/>
                </a:solidFill>
              </a:rPr>
              <a:t>UCD and beyond…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1D0EB-BEE6-4A9A-9951-4988462B62DB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  <p:pic>
        <p:nvPicPr>
          <p:cNvPr id="5" name="Picture 4" descr="Doo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790" y="2033845"/>
            <a:ext cx="3742726" cy="4366514"/>
          </a:xfrm>
          <a:prstGeom prst="rect">
            <a:avLst/>
          </a:prstGeom>
        </p:spPr>
      </p:pic>
      <p:pic>
        <p:nvPicPr>
          <p:cNvPr id="6" name="Picture 5" descr="Graduate H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550" y="3789040"/>
            <a:ext cx="2117080" cy="2117080"/>
          </a:xfrm>
          <a:prstGeom prst="rect">
            <a:avLst/>
          </a:prstGeom>
        </p:spPr>
      </p:pic>
      <p:pic>
        <p:nvPicPr>
          <p:cNvPr id="7" name="Picture 6" descr="CIP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728700"/>
            <a:ext cx="990110" cy="990110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 l="11190" t="20439" r="55123" b="66072"/>
          <a:stretch>
            <a:fillRect/>
          </a:stretch>
        </p:blipFill>
        <p:spPr bwMode="auto">
          <a:xfrm>
            <a:off x="5832140" y="2078850"/>
            <a:ext cx="3061415" cy="73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BE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2210" y="3248980"/>
            <a:ext cx="810090" cy="1338410"/>
          </a:xfrm>
          <a:prstGeom prst="rect">
            <a:avLst/>
          </a:prstGeom>
        </p:spPr>
      </p:pic>
      <p:pic>
        <p:nvPicPr>
          <p:cNvPr id="10" name="Picture 6" descr="DEL_RGB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5139190"/>
            <a:ext cx="1782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30" y="406400"/>
            <a:ext cx="8045450" cy="1214438"/>
          </a:xfrm>
        </p:spPr>
        <p:txBody>
          <a:bodyPr/>
          <a:lstStyle/>
          <a:p>
            <a:r>
              <a:rPr lang="en-IE" dirty="0" smtClean="0">
                <a:solidFill>
                  <a:srgbClr val="002060"/>
                </a:solidFill>
              </a:rPr>
              <a:t>Career Ladder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1D0EB-BEE6-4A9A-9951-4988462B62DB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  <p:pic>
        <p:nvPicPr>
          <p:cNvPr id="12" name="Picture 11" descr="referral-ladder_web.jpg"/>
          <p:cNvPicPr>
            <a:picLocks noChangeAspect="1"/>
          </p:cNvPicPr>
          <p:nvPr/>
        </p:nvPicPr>
        <p:blipFill>
          <a:blip r:embed="rId2" cstate="print"/>
          <a:srcRect l="33528" t="32938" r="3890"/>
          <a:stretch>
            <a:fillRect/>
          </a:stretch>
        </p:blipFill>
        <p:spPr>
          <a:xfrm>
            <a:off x="5157065" y="0"/>
            <a:ext cx="3986935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1680" y="580497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HR Administrator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6675" y="50398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HR Coordinator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43198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HR Officer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655" y="135877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2060"/>
                </a:solidFill>
              </a:rPr>
              <a:t>Head of HR/ HR Director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3599728"/>
            <a:ext cx="459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HR Generalist/ Business Partner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2069558"/>
            <a:ext cx="369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HR Manager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0" y="2834643"/>
            <a:ext cx="369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HR Specialist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2771800" y="1718810"/>
            <a:ext cx="180020" cy="2700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2726795" y="2483895"/>
            <a:ext cx="180020" cy="2700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681790" y="3248980"/>
            <a:ext cx="180020" cy="2700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2681790" y="3969060"/>
            <a:ext cx="180020" cy="2700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2681790" y="4689140"/>
            <a:ext cx="180020" cy="2700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2636785" y="5454225"/>
            <a:ext cx="180020" cy="2700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sitive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8422" y="1043735"/>
            <a:ext cx="4498392" cy="4365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2060"/>
                </a:solidFill>
              </a:rPr>
              <a:t>Recruitment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Recruitment Agency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Executive Search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Experienced Hire recruitment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Graduate recruitment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Global Mobility</a:t>
            </a:r>
          </a:p>
          <a:p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Manpower planning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1D0EB-BEE6-4A9A-9951-4988462B62DB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2060"/>
                </a:solidFill>
              </a:rPr>
              <a:t>Learning &amp; Development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Induction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Technical training</a:t>
            </a:r>
          </a:p>
          <a:p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Professional skills training</a:t>
            </a:r>
          </a:p>
          <a:p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Performance Management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Competency frameworks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1D0EB-BEE6-4A9A-9951-4988462B62DB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  <p:pic>
        <p:nvPicPr>
          <p:cNvPr id="7" name="Picture 6" descr="Book.gif"/>
          <p:cNvPicPr>
            <a:picLocks noChangeAspect="1"/>
          </p:cNvPicPr>
          <p:nvPr/>
        </p:nvPicPr>
        <p:blipFill>
          <a:blip r:embed="rId2" cstate="print"/>
          <a:srcRect l="10007" t="4545" r="11340" b="9091"/>
          <a:stretch>
            <a:fillRect/>
          </a:stretch>
        </p:blipFill>
        <p:spPr>
          <a:xfrm>
            <a:off x="5157065" y="1853825"/>
            <a:ext cx="3375375" cy="225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2060"/>
                </a:solidFill>
              </a:rPr>
              <a:t>Talent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Personality Testing</a:t>
            </a:r>
          </a:p>
          <a:p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Leadership Programmes</a:t>
            </a:r>
          </a:p>
          <a:p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err="1" smtClean="0">
                <a:solidFill>
                  <a:srgbClr val="002060"/>
                </a:solidFill>
              </a:rPr>
              <a:t>HiPo</a:t>
            </a:r>
            <a:endParaRPr lang="en-IE" dirty="0" smtClean="0">
              <a:solidFill>
                <a:srgbClr val="002060"/>
              </a:solidFill>
            </a:endParaRPr>
          </a:p>
          <a:p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Career coaching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1D0EB-BEE6-4A9A-9951-4988462B62DB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  <p:pic>
        <p:nvPicPr>
          <p:cNvPr id="5" name="Picture 4" descr="dv1528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2060" y="0"/>
            <a:ext cx="40319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2060"/>
                </a:solidFill>
              </a:rPr>
              <a:t>Compensation &amp; Benefits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Benchmarking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Salary Review</a:t>
            </a:r>
          </a:p>
          <a:p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Payroll</a:t>
            </a:r>
          </a:p>
          <a:p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Pensions</a:t>
            </a:r>
          </a:p>
          <a:p>
            <a:pPr>
              <a:buFont typeface="Arial" pitchFamily="34" charset="0"/>
              <a:buChar char="•"/>
            </a:pPr>
            <a:endParaRPr lang="en-I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Benefits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1D0EB-BEE6-4A9A-9951-4988462B62DB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  <p:pic>
        <p:nvPicPr>
          <p:cNvPr id="8" name="Picture 7" descr="pile%20of%20international%20coins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2010" y="1583795"/>
            <a:ext cx="3015335" cy="3769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Ov3MqI4UithTjv06J11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byCJEbwUmT4YES55gf9w"/>
</p:tagLst>
</file>

<file path=ppt/theme/theme1.xml><?xml version="1.0" encoding="utf-8"?>
<a:theme xmlns:a="http://schemas.openxmlformats.org/drawingml/2006/main" name="Office Theme">
  <a:themeElements>
    <a:clrScheme name="As One">
      <a:dk1>
        <a:sysClr val="windowText" lastClr="000000"/>
      </a:dk1>
      <a:lt1>
        <a:srgbClr val="002776"/>
      </a:lt1>
      <a:dk2>
        <a:srgbClr val="4C689F"/>
      </a:dk2>
      <a:lt2>
        <a:srgbClr val="8093BA"/>
      </a:lt2>
      <a:accent1>
        <a:srgbClr val="CAEAFF"/>
      </a:accent1>
      <a:accent2>
        <a:srgbClr val="F2F2F2"/>
      </a:accent2>
      <a:accent3>
        <a:srgbClr val="BFBFBF"/>
      </a:accent3>
      <a:accent4>
        <a:srgbClr val="7F7F7F"/>
      </a:accent4>
      <a:accent5>
        <a:srgbClr val="3F3F3F"/>
      </a:accent5>
      <a:accent6>
        <a:srgbClr val="ABDD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 One">
    <a:dk1>
      <a:sysClr val="windowText" lastClr="000000"/>
    </a:dk1>
    <a:lt1>
      <a:srgbClr val="002776"/>
    </a:lt1>
    <a:dk2>
      <a:srgbClr val="4C689F"/>
    </a:dk2>
    <a:lt2>
      <a:srgbClr val="8093BA"/>
    </a:lt2>
    <a:accent1>
      <a:srgbClr val="CAEAFF"/>
    </a:accent1>
    <a:accent2>
      <a:srgbClr val="F2F2F2"/>
    </a:accent2>
    <a:accent3>
      <a:srgbClr val="BFBFBF"/>
    </a:accent3>
    <a:accent4>
      <a:srgbClr val="7F7F7F"/>
    </a:accent4>
    <a:accent5>
      <a:srgbClr val="3F3F3F"/>
    </a:accent5>
    <a:accent6>
      <a:srgbClr val="ABDDFF"/>
    </a:accent6>
    <a:hlink>
      <a:srgbClr val="FFFFFF"/>
    </a:hlink>
    <a:folHlink>
      <a:srgbClr val="FF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DC75AB33420041A2C0399AD196D627" ma:contentTypeVersion="0" ma:contentTypeDescription="Create a new document." ma:contentTypeScope="" ma:versionID="2fa6290e0b52f2be0470287d8831163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AEBF5A-73EB-43E1-85DF-2EA2372AF813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9E2E36D-1426-45C7-869D-FA8A3B5B65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F525CF2-0716-4B3A-A96E-D109786E3E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194</Words>
  <Application>Microsoft Office PowerPoint</Application>
  <PresentationFormat>On-screen Show (4:3)</PresentationFormat>
  <Paragraphs>125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think-cell Slide</vt:lpstr>
      <vt:lpstr>A Career in Human Resources</vt:lpstr>
      <vt:lpstr>Slide 2</vt:lpstr>
      <vt:lpstr>Slide 3</vt:lpstr>
      <vt:lpstr>UCD and beyond…</vt:lpstr>
      <vt:lpstr>Career Ladder</vt:lpstr>
      <vt:lpstr>Recruitment</vt:lpstr>
      <vt:lpstr>Learning &amp; Development</vt:lpstr>
      <vt:lpstr>Talent</vt:lpstr>
      <vt:lpstr>Compensation &amp; Benefits</vt:lpstr>
      <vt:lpstr>Employee Relations</vt:lpstr>
      <vt:lpstr>Employer of Choice</vt:lpstr>
      <vt:lpstr>HR Consulting</vt:lpstr>
      <vt:lpstr>Questions &amp; Answers</vt:lpstr>
      <vt:lpstr>Slide 14</vt:lpstr>
    </vt:vector>
  </TitlesOfParts>
  <Company>Deloitte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shsachdeva</dc:creator>
  <cp:lastModifiedBy>embrennan</cp:lastModifiedBy>
  <cp:revision>101</cp:revision>
  <dcterms:created xsi:type="dcterms:W3CDTF">2010-03-18T23:59:29Z</dcterms:created>
  <dcterms:modified xsi:type="dcterms:W3CDTF">2011-02-10T10:18:59Z</dcterms:modified>
</cp:coreProperties>
</file>