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media/image2.jpg" ContentType="image/pn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xml" ContentType="application/vnd.openxmlformats-officedocument.presentationml.tags+xml"/>
  <Override PartName="/ppt/notesSlides/notesSlide24.xml" ContentType="application/vnd.openxmlformats-officedocument.presentationml.notesSlide+xml"/>
  <Override PartName="/ppt/tags/tag3.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4.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5.xml" ContentType="application/vnd.openxmlformats-officedocument.presentationml.tags+xml"/>
  <Override PartName="/ppt/notesSlides/notesSlide43.xml" ContentType="application/vnd.openxmlformats-officedocument.presentationml.notesSlide+xml"/>
  <Override PartName="/ppt/tags/tag6.xml" ContentType="application/vnd.openxmlformats-officedocument.presentationml.tags+xml"/>
  <Override PartName="/ppt/notesSlides/notesSlide44.xml" ContentType="application/vnd.openxmlformats-officedocument.presentationml.notesSlide+xml"/>
  <Override PartName="/ppt/tags/tag7.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8.xml" ContentType="application/vnd.openxmlformats-officedocument.presentationml.tags+xml"/>
  <Override PartName="/ppt/notesSlides/notesSlide47.xml" ContentType="application/vnd.openxmlformats-officedocument.presentationml.notesSlide+xml"/>
  <Override PartName="/ppt/tags/tag9.xml" ContentType="application/vnd.openxmlformats-officedocument.presentationml.tags+xml"/>
  <Override PartName="/ppt/notesSlides/notesSlide48.xml" ContentType="application/vnd.openxmlformats-officedocument.presentationml.notesSlide+xml"/>
  <Override PartName="/ppt/tags/tag10.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63" r:id="rId2"/>
    <p:sldId id="307" r:id="rId3"/>
    <p:sldId id="256" r:id="rId4"/>
    <p:sldId id="265" r:id="rId5"/>
    <p:sldId id="306" r:id="rId6"/>
    <p:sldId id="295" r:id="rId7"/>
    <p:sldId id="294" r:id="rId8"/>
    <p:sldId id="308" r:id="rId9"/>
    <p:sldId id="311" r:id="rId10"/>
    <p:sldId id="313" r:id="rId11"/>
    <p:sldId id="297" r:id="rId12"/>
    <p:sldId id="270" r:id="rId13"/>
    <p:sldId id="271" r:id="rId14"/>
    <p:sldId id="272" r:id="rId15"/>
    <p:sldId id="260" r:id="rId16"/>
    <p:sldId id="261" r:id="rId17"/>
    <p:sldId id="262" r:id="rId18"/>
    <p:sldId id="296" r:id="rId19"/>
    <p:sldId id="299" r:id="rId20"/>
    <p:sldId id="266" r:id="rId21"/>
    <p:sldId id="267" r:id="rId22"/>
    <p:sldId id="280" r:id="rId23"/>
    <p:sldId id="284" r:id="rId24"/>
    <p:sldId id="264" r:id="rId25"/>
    <p:sldId id="309" r:id="rId26"/>
    <p:sldId id="314" r:id="rId27"/>
    <p:sldId id="274" r:id="rId28"/>
    <p:sldId id="275" r:id="rId29"/>
    <p:sldId id="276" r:id="rId30"/>
    <p:sldId id="277" r:id="rId31"/>
    <p:sldId id="278" r:id="rId32"/>
    <p:sldId id="315" r:id="rId33"/>
    <p:sldId id="279" r:id="rId34"/>
    <p:sldId id="281" r:id="rId35"/>
    <p:sldId id="282" r:id="rId36"/>
    <p:sldId id="283" r:id="rId37"/>
    <p:sldId id="285" r:id="rId38"/>
    <p:sldId id="286" r:id="rId39"/>
    <p:sldId id="287" r:id="rId40"/>
    <p:sldId id="288" r:id="rId41"/>
    <p:sldId id="301" r:id="rId42"/>
    <p:sldId id="303" r:id="rId43"/>
    <p:sldId id="302" r:id="rId44"/>
    <p:sldId id="292" r:id="rId45"/>
    <p:sldId id="304" r:id="rId46"/>
    <p:sldId id="316" r:id="rId47"/>
    <p:sldId id="317" r:id="rId48"/>
    <p:sldId id="305" r:id="rId49"/>
    <p:sldId id="300" r:id="rId50"/>
    <p:sldId id="290" r:id="rId51"/>
    <p:sldId id="289" r:id="rId52"/>
    <p:sldId id="319" r:id="rId53"/>
    <p:sldId id="318" r:id="rId54"/>
    <p:sldId id="291" r:id="rId55"/>
    <p:sldId id="310" r:id="rId56"/>
    <p:sldId id="293" r:id="rId57"/>
    <p:sldId id="257"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el Sinnott" initials="MS" lastIdx="1" clrIdx="0">
    <p:extLst>
      <p:ext uri="{19B8F6BF-5375-455C-9EA6-DF929625EA0E}">
        <p15:presenceInfo xmlns:p15="http://schemas.microsoft.com/office/powerpoint/2012/main" userId="S::michael.sinnott@ucd.ie::c4130a24-cdad-4598-90dd-c6583ce1425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66666"/>
    <a:srgbClr val="5C5C5C"/>
    <a:srgbClr val="535353"/>
    <a:srgbClr val="555555"/>
    <a:srgbClr val="448AD1"/>
    <a:srgbClr val="E3F3E7"/>
    <a:srgbClr val="E9F5EC"/>
    <a:srgbClr val="CDE9D3"/>
    <a:srgbClr val="CCE8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3387" autoAdjust="0"/>
  </p:normalViewPr>
  <p:slideViewPr>
    <p:cSldViewPr snapToGrid="0">
      <p:cViewPr varScale="1">
        <p:scale>
          <a:sx n="50" d="100"/>
          <a:sy n="50" d="100"/>
        </p:scale>
        <p:origin x="245" y="29"/>
      </p:cViewPr>
      <p:guideLst/>
    </p:cSldViewPr>
  </p:slideViewPr>
  <p:notesTextViewPr>
    <p:cViewPr>
      <p:scale>
        <a:sx n="1" d="1"/>
        <a:sy n="1" d="1"/>
      </p:scale>
      <p:origin x="0" y="0"/>
    </p:cViewPr>
  </p:notesTextViewPr>
  <p:sorterViewPr>
    <p:cViewPr>
      <p:scale>
        <a:sx n="100" d="100"/>
        <a:sy n="100" d="100"/>
      </p:scale>
      <p:origin x="0" y="-22685"/>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C28293-2E11-4055-A86F-AD4281815227}" type="datetimeFigureOut">
              <a:rPr lang="en-AU" smtClean="0"/>
              <a:t>5/01/2021</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1DD944-2C7F-44EA-8B0C-2DEDF58628CB}" type="slidenum">
              <a:rPr lang="en-AU" smtClean="0"/>
              <a:t>‹#›</a:t>
            </a:fld>
            <a:endParaRPr lang="en-AU" dirty="0"/>
          </a:p>
        </p:txBody>
      </p:sp>
    </p:spTree>
    <p:extLst>
      <p:ext uri="{BB962C8B-B14F-4D97-AF65-F5344CB8AC3E}">
        <p14:creationId xmlns:p14="http://schemas.microsoft.com/office/powerpoint/2010/main" val="2982643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IE" b="1" dirty="0"/>
              <a:t>Welcome from Dublin, Ireland</a:t>
            </a:r>
            <a:endParaRPr lang="en-AU" dirty="0"/>
          </a:p>
        </p:txBody>
      </p:sp>
      <p:sp>
        <p:nvSpPr>
          <p:cNvPr id="4" name="Slide Number Placeholder 3"/>
          <p:cNvSpPr>
            <a:spLocks noGrp="1"/>
          </p:cNvSpPr>
          <p:nvPr>
            <p:ph type="sldNum" sz="quarter" idx="5"/>
          </p:nvPr>
        </p:nvSpPr>
        <p:spPr/>
        <p:txBody>
          <a:bodyPr/>
          <a:lstStyle/>
          <a:p>
            <a:fld id="{061DD944-2C7F-44EA-8B0C-2DEDF58628CB}" type="slidenum">
              <a:rPr lang="en-AU" smtClean="0"/>
              <a:t>1</a:t>
            </a:fld>
            <a:endParaRPr lang="en-AU" dirty="0"/>
          </a:p>
        </p:txBody>
      </p:sp>
    </p:spTree>
    <p:extLst>
      <p:ext uri="{BB962C8B-B14F-4D97-AF65-F5344CB8AC3E}">
        <p14:creationId xmlns:p14="http://schemas.microsoft.com/office/powerpoint/2010/main" val="3084088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Things are better here, fortunately – teams have a better sense of themselves than their ‘customers’ do.</a:t>
            </a:r>
          </a:p>
          <a:p>
            <a:endParaRPr lang="en-IE" dirty="0"/>
          </a:p>
          <a:p>
            <a:r>
              <a:rPr lang="en-IE" dirty="0"/>
              <a:t>We have a ‘just me’ and a few ‘small teams’ – for the rest should we not all hope that ‘everyone is clear on what we do and why’?  Should we not do more than hope but act to make it so?</a:t>
            </a:r>
          </a:p>
        </p:txBody>
      </p:sp>
      <p:sp>
        <p:nvSpPr>
          <p:cNvPr id="4" name="Slide Number Placeholder 3"/>
          <p:cNvSpPr>
            <a:spLocks noGrp="1"/>
          </p:cNvSpPr>
          <p:nvPr>
            <p:ph type="sldNum" sz="quarter" idx="5"/>
          </p:nvPr>
        </p:nvSpPr>
        <p:spPr/>
        <p:txBody>
          <a:bodyPr/>
          <a:lstStyle/>
          <a:p>
            <a:fld id="{061DD944-2C7F-44EA-8B0C-2DEDF58628CB}" type="slidenum">
              <a:rPr lang="en-AU" smtClean="0"/>
              <a:t>10</a:t>
            </a:fld>
            <a:endParaRPr lang="en-AU" dirty="0"/>
          </a:p>
        </p:txBody>
      </p:sp>
    </p:spTree>
    <p:extLst>
      <p:ext uri="{BB962C8B-B14F-4D97-AF65-F5344CB8AC3E}">
        <p14:creationId xmlns:p14="http://schemas.microsoft.com/office/powerpoint/2010/main" val="3591835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 key point to note:  ‘evolves over time’ is a really important concept as what is says is that clarity one day can be delusion a month or a year later, especially in a team with staff turnover and new staff who judge the ‘what is’ from what they see.  Now you have the risk that some folks are holding onto an old clarity, some are seeing the current reality, all think they are talking about the same thing, and no one is too sure where all the confusion is coming from.</a:t>
            </a:r>
          </a:p>
          <a:p>
            <a:endParaRPr lang="en-IE" dirty="0"/>
          </a:p>
          <a:p>
            <a:r>
              <a:rPr lang="en-IE" dirty="0"/>
              <a:t>Dan Pink’s message is broad and deep but, for me as a manager, it boils down to “How to I create a working environment in which my staff can thrive and the business get done well?”  High performing team, great place to work.</a:t>
            </a:r>
          </a:p>
        </p:txBody>
      </p:sp>
      <p:sp>
        <p:nvSpPr>
          <p:cNvPr id="4" name="Slide Number Placeholder 3"/>
          <p:cNvSpPr>
            <a:spLocks noGrp="1"/>
          </p:cNvSpPr>
          <p:nvPr>
            <p:ph type="sldNum" sz="quarter" idx="5"/>
          </p:nvPr>
        </p:nvSpPr>
        <p:spPr/>
        <p:txBody>
          <a:bodyPr/>
          <a:lstStyle/>
          <a:p>
            <a:fld id="{061DD944-2C7F-44EA-8B0C-2DEDF58628CB}" type="slidenum">
              <a:rPr lang="en-AU" smtClean="0"/>
              <a:t>11</a:t>
            </a:fld>
            <a:endParaRPr lang="en-AU" dirty="0"/>
          </a:p>
        </p:txBody>
      </p:sp>
    </p:spTree>
    <p:extLst>
      <p:ext uri="{BB962C8B-B14F-4D97-AF65-F5344CB8AC3E}">
        <p14:creationId xmlns:p14="http://schemas.microsoft.com/office/powerpoint/2010/main" val="883237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Check more from Dan Pink… as per the information above.</a:t>
            </a:r>
          </a:p>
        </p:txBody>
      </p:sp>
      <p:sp>
        <p:nvSpPr>
          <p:cNvPr id="4" name="Slide Number Placeholder 3"/>
          <p:cNvSpPr>
            <a:spLocks noGrp="1"/>
          </p:cNvSpPr>
          <p:nvPr>
            <p:ph type="sldNum" sz="quarter" idx="5"/>
          </p:nvPr>
        </p:nvSpPr>
        <p:spPr/>
        <p:txBody>
          <a:bodyPr/>
          <a:lstStyle/>
          <a:p>
            <a:fld id="{061DD944-2C7F-44EA-8B0C-2DEDF58628CB}" type="slidenum">
              <a:rPr lang="en-AU" smtClean="0"/>
              <a:t>12</a:t>
            </a:fld>
            <a:endParaRPr lang="en-AU" dirty="0"/>
          </a:p>
        </p:txBody>
      </p:sp>
    </p:spTree>
    <p:extLst>
      <p:ext uri="{BB962C8B-B14F-4D97-AF65-F5344CB8AC3E}">
        <p14:creationId xmlns:p14="http://schemas.microsoft.com/office/powerpoint/2010/main" val="2672153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Check more from Dan Pink…</a:t>
            </a:r>
          </a:p>
          <a:p>
            <a:endParaRPr lang="en-IE" dirty="0"/>
          </a:p>
        </p:txBody>
      </p:sp>
      <p:sp>
        <p:nvSpPr>
          <p:cNvPr id="4" name="Slide Number Placeholder 3"/>
          <p:cNvSpPr>
            <a:spLocks noGrp="1"/>
          </p:cNvSpPr>
          <p:nvPr>
            <p:ph type="sldNum" sz="quarter" idx="5"/>
          </p:nvPr>
        </p:nvSpPr>
        <p:spPr/>
        <p:txBody>
          <a:bodyPr/>
          <a:lstStyle/>
          <a:p>
            <a:fld id="{061DD944-2C7F-44EA-8B0C-2DEDF58628CB}" type="slidenum">
              <a:rPr lang="en-AU" smtClean="0"/>
              <a:t>13</a:t>
            </a:fld>
            <a:endParaRPr lang="en-AU" dirty="0"/>
          </a:p>
        </p:txBody>
      </p:sp>
    </p:spTree>
    <p:extLst>
      <p:ext uri="{BB962C8B-B14F-4D97-AF65-F5344CB8AC3E}">
        <p14:creationId xmlns:p14="http://schemas.microsoft.com/office/powerpoint/2010/main" val="22144564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Check more from Dan Pink…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Note, I have adopted the stereotype of a typical administrator being a balding, bearded and bespectacled male in his 50s who always wanted to drive an E-Type Jag.</a:t>
            </a:r>
          </a:p>
          <a:p>
            <a:endParaRPr lang="en-IE" dirty="0"/>
          </a:p>
        </p:txBody>
      </p:sp>
      <p:sp>
        <p:nvSpPr>
          <p:cNvPr id="4" name="Slide Number Placeholder 3"/>
          <p:cNvSpPr>
            <a:spLocks noGrp="1"/>
          </p:cNvSpPr>
          <p:nvPr>
            <p:ph type="sldNum" sz="quarter" idx="5"/>
          </p:nvPr>
        </p:nvSpPr>
        <p:spPr/>
        <p:txBody>
          <a:bodyPr/>
          <a:lstStyle/>
          <a:p>
            <a:fld id="{061DD944-2C7F-44EA-8B0C-2DEDF58628CB}" type="slidenum">
              <a:rPr lang="en-AU" smtClean="0"/>
              <a:t>14</a:t>
            </a:fld>
            <a:endParaRPr lang="en-AU" dirty="0"/>
          </a:p>
        </p:txBody>
      </p:sp>
    </p:spTree>
    <p:extLst>
      <p:ext uri="{BB962C8B-B14F-4D97-AF65-F5344CB8AC3E}">
        <p14:creationId xmlns:p14="http://schemas.microsoft.com/office/powerpoint/2010/main" val="2027480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Check more from Dan Pink…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a:p>
            <a:endParaRPr lang="en-IE" dirty="0"/>
          </a:p>
        </p:txBody>
      </p:sp>
      <p:sp>
        <p:nvSpPr>
          <p:cNvPr id="4" name="Slide Number Placeholder 3"/>
          <p:cNvSpPr>
            <a:spLocks noGrp="1"/>
          </p:cNvSpPr>
          <p:nvPr>
            <p:ph type="sldNum" sz="quarter" idx="5"/>
          </p:nvPr>
        </p:nvSpPr>
        <p:spPr/>
        <p:txBody>
          <a:bodyPr/>
          <a:lstStyle/>
          <a:p>
            <a:fld id="{061DD944-2C7F-44EA-8B0C-2DEDF58628CB}" type="slidenum">
              <a:rPr lang="en-AU" smtClean="0"/>
              <a:t>15</a:t>
            </a:fld>
            <a:endParaRPr lang="en-AU" dirty="0"/>
          </a:p>
        </p:txBody>
      </p:sp>
    </p:spTree>
    <p:extLst>
      <p:ext uri="{BB962C8B-B14F-4D97-AF65-F5344CB8AC3E}">
        <p14:creationId xmlns:p14="http://schemas.microsoft.com/office/powerpoint/2010/main" val="1974718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Key concept – the importance of mastery, autonomy and purpose, the connection between purpose and remit, and the manager’s and team’s role in ensuring remit is clear.</a:t>
            </a:r>
          </a:p>
          <a:p>
            <a:endParaRPr lang="en-IE" dirty="0"/>
          </a:p>
          <a:p>
            <a:r>
              <a:rPr lang="en-IE" dirty="0"/>
              <a:t>If one of the foundations of Dan Pink’s thinking lies in Purpose, remit mapping is based on the idea that our remit frames our clarity of purpose, with our remit not just being a list of things for which we are responsible but also our connection with institutional purpose and goals – helping us place our work in its bigger context.</a:t>
            </a:r>
          </a:p>
          <a:p>
            <a:endParaRPr lang="en-IE" dirty="0"/>
          </a:p>
          <a:p>
            <a:r>
              <a:rPr lang="en-IE" dirty="0"/>
              <a:t>In a ‘last year plus tweaks’ environment, this can be a real challenge.  As we have seen in the past in staff surveys, clarity tends to diminish the greater the organisational distance from the individual:  “I know what me and my direct colleagues do, I know most of what our little team does, I’ve a fairly good idea of a lot of what our units contributes, our division seems varied and obscure, and sure isn’t the university all about teaching and learning… and research… and impact, whatever that is…”  And unless you are directly involved in, or supporting, teaching or research or impact you can feel at quite a remove from a lot of this.</a:t>
            </a:r>
          </a:p>
          <a:p>
            <a:endParaRPr lang="en-IE" dirty="0"/>
          </a:p>
          <a:p>
            <a:r>
              <a:rPr lang="en-IE" dirty="0"/>
              <a:t>Just what is our purpose?  What are our priorities?  Just how do we prioritise and make decisions?  Who is ‘we’, anyway?</a:t>
            </a:r>
          </a:p>
        </p:txBody>
      </p:sp>
      <p:sp>
        <p:nvSpPr>
          <p:cNvPr id="4" name="Slide Number Placeholder 3"/>
          <p:cNvSpPr>
            <a:spLocks noGrp="1"/>
          </p:cNvSpPr>
          <p:nvPr>
            <p:ph type="sldNum" sz="quarter" idx="5"/>
          </p:nvPr>
        </p:nvSpPr>
        <p:spPr/>
        <p:txBody>
          <a:bodyPr/>
          <a:lstStyle/>
          <a:p>
            <a:fld id="{061DD944-2C7F-44EA-8B0C-2DEDF58628CB}" type="slidenum">
              <a:rPr lang="en-AU" smtClean="0"/>
              <a:t>16</a:t>
            </a:fld>
            <a:endParaRPr lang="en-AU" dirty="0"/>
          </a:p>
        </p:txBody>
      </p:sp>
    </p:spTree>
    <p:extLst>
      <p:ext uri="{BB962C8B-B14F-4D97-AF65-F5344CB8AC3E}">
        <p14:creationId xmlns:p14="http://schemas.microsoft.com/office/powerpoint/2010/main" val="2733070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All as true for the individual as they team.</a:t>
            </a:r>
          </a:p>
        </p:txBody>
      </p:sp>
      <p:sp>
        <p:nvSpPr>
          <p:cNvPr id="4" name="Slide Number Placeholder 3"/>
          <p:cNvSpPr>
            <a:spLocks noGrp="1"/>
          </p:cNvSpPr>
          <p:nvPr>
            <p:ph type="sldNum" sz="quarter" idx="5"/>
          </p:nvPr>
        </p:nvSpPr>
        <p:spPr/>
        <p:txBody>
          <a:bodyPr/>
          <a:lstStyle/>
          <a:p>
            <a:fld id="{061DD944-2C7F-44EA-8B0C-2DEDF58628CB}" type="slidenum">
              <a:rPr lang="en-AU" smtClean="0"/>
              <a:t>17</a:t>
            </a:fld>
            <a:endParaRPr lang="en-AU" dirty="0"/>
          </a:p>
        </p:txBody>
      </p:sp>
    </p:spTree>
    <p:extLst>
      <p:ext uri="{BB962C8B-B14F-4D97-AF65-F5344CB8AC3E}">
        <p14:creationId xmlns:p14="http://schemas.microsoft.com/office/powerpoint/2010/main" val="2542718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Key concept – purpose evolves over time.</a:t>
            </a:r>
          </a:p>
          <a:p>
            <a:endParaRPr lang="en-IE" dirty="0"/>
          </a:p>
          <a:p>
            <a:r>
              <a:rPr lang="en-IE" dirty="0"/>
              <a:t>Remit is our main channel for framing individual, team and unit purpose.  We need to be clear what our remit is now – both in theory and as seen in the practice of what we do, and as explored in the tension between formal responsibility and practical reality.</a:t>
            </a:r>
          </a:p>
        </p:txBody>
      </p:sp>
      <p:sp>
        <p:nvSpPr>
          <p:cNvPr id="4" name="Slide Number Placeholder 3"/>
          <p:cNvSpPr>
            <a:spLocks noGrp="1"/>
          </p:cNvSpPr>
          <p:nvPr>
            <p:ph type="sldNum" sz="quarter" idx="5"/>
          </p:nvPr>
        </p:nvSpPr>
        <p:spPr/>
        <p:txBody>
          <a:bodyPr/>
          <a:lstStyle/>
          <a:p>
            <a:fld id="{061DD944-2C7F-44EA-8B0C-2DEDF58628CB}" type="slidenum">
              <a:rPr lang="en-AU" smtClean="0"/>
              <a:t>18</a:t>
            </a:fld>
            <a:endParaRPr lang="en-AU" dirty="0"/>
          </a:p>
        </p:txBody>
      </p:sp>
    </p:spTree>
    <p:extLst>
      <p:ext uri="{BB962C8B-B14F-4D97-AF65-F5344CB8AC3E}">
        <p14:creationId xmlns:p14="http://schemas.microsoft.com/office/powerpoint/2010/main" val="594059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Any transition from some ‘now’ to some ‘to be’ is a change journey, even if the change is as seemingly small as restructuring a website or sending or on-boarding new staff.</a:t>
            </a:r>
          </a:p>
        </p:txBody>
      </p:sp>
      <p:sp>
        <p:nvSpPr>
          <p:cNvPr id="4" name="Slide Number Placeholder 3"/>
          <p:cNvSpPr>
            <a:spLocks noGrp="1"/>
          </p:cNvSpPr>
          <p:nvPr>
            <p:ph type="sldNum" sz="quarter" idx="5"/>
          </p:nvPr>
        </p:nvSpPr>
        <p:spPr/>
        <p:txBody>
          <a:bodyPr/>
          <a:lstStyle/>
          <a:p>
            <a:fld id="{061DD944-2C7F-44EA-8B0C-2DEDF58628CB}" type="slidenum">
              <a:rPr lang="en-AU" smtClean="0"/>
              <a:t>19</a:t>
            </a:fld>
            <a:endParaRPr lang="en-AU" dirty="0"/>
          </a:p>
        </p:txBody>
      </p:sp>
    </p:spTree>
    <p:extLst>
      <p:ext uri="{BB962C8B-B14F-4D97-AF65-F5344CB8AC3E}">
        <p14:creationId xmlns:p14="http://schemas.microsoft.com/office/powerpoint/2010/main" val="1647575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Led by Michael Sinnott, Director of Agile UCD</a:t>
            </a:r>
          </a:p>
          <a:p>
            <a:r>
              <a:rPr lang="en-GB" dirty="0"/>
              <a:t>Co-host:  Jeremy Britton, USM Project Manager, UCD</a:t>
            </a:r>
          </a:p>
          <a:p>
            <a:endParaRPr lang="en-GB" dirty="0"/>
          </a:p>
        </p:txBody>
      </p:sp>
      <p:sp>
        <p:nvSpPr>
          <p:cNvPr id="4" name="Slide Number Placeholder 3"/>
          <p:cNvSpPr>
            <a:spLocks noGrp="1"/>
          </p:cNvSpPr>
          <p:nvPr>
            <p:ph type="sldNum" sz="quarter" idx="5"/>
          </p:nvPr>
        </p:nvSpPr>
        <p:spPr/>
        <p:txBody>
          <a:bodyPr/>
          <a:lstStyle/>
          <a:p>
            <a:fld id="{061DD944-2C7F-44EA-8B0C-2DEDF58628CB}" type="slidenum">
              <a:rPr lang="en-AU" smtClean="0"/>
              <a:t>2</a:t>
            </a:fld>
            <a:endParaRPr lang="en-AU" dirty="0"/>
          </a:p>
        </p:txBody>
      </p:sp>
    </p:spTree>
    <p:extLst>
      <p:ext uri="{BB962C8B-B14F-4D97-AF65-F5344CB8AC3E}">
        <p14:creationId xmlns:p14="http://schemas.microsoft.com/office/powerpoint/2010/main" val="32203751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 good analogy when talking about this slide on a Zoom with folks joining from locations as far away as Singapore and as close as a kilometre away…  Get up from your chair, leave the building you are in, go left outside the door, follow the road around for 400m, take the left at the T-junction, a right at the traffic lights, walk for 300m and… there you are, at the petrol station. No?  Well, you are if you leave from where I am now… </a:t>
            </a:r>
          </a:p>
          <a:p>
            <a:endParaRPr lang="en-IE" dirty="0"/>
          </a:p>
          <a:p>
            <a:r>
              <a:rPr lang="en-IE" dirty="0"/>
              <a:t>If you do not know where you are leaving from as you set out on a change journey then you are already lost.  </a:t>
            </a:r>
          </a:p>
          <a:p>
            <a:endParaRPr lang="en-IE" dirty="0"/>
          </a:p>
          <a:p>
            <a:r>
              <a:rPr lang="en-IE" dirty="0"/>
              <a:t>At some point you will need to cry for help or will need a compass and map to find out where you are… and to plot the route to where you want to go… if, that is, you have not run out of time, money, good will, commitment…</a:t>
            </a:r>
          </a:p>
          <a:p>
            <a:endParaRPr lang="en-IE" dirty="0"/>
          </a:p>
          <a:p>
            <a:r>
              <a:rPr lang="en-IE" dirty="0"/>
              <a:t>If you are not clear on where you are going you cannot plot the journey from where you are now.</a:t>
            </a:r>
          </a:p>
          <a:p>
            <a:endParaRPr lang="en-IE" dirty="0"/>
          </a:p>
          <a:p>
            <a:r>
              <a:rPr lang="en-IE" dirty="0"/>
              <a:t>How many change journeys have you seen where the ‘now’ analysis is missing or weak, or the clarity of purpose/destination is missing or weak, and all you have is the activity of ‘never mind all that… we’ve no time… follow the process’?</a:t>
            </a:r>
          </a:p>
        </p:txBody>
      </p:sp>
      <p:sp>
        <p:nvSpPr>
          <p:cNvPr id="4" name="Slide Number Placeholder 3"/>
          <p:cNvSpPr>
            <a:spLocks noGrp="1"/>
          </p:cNvSpPr>
          <p:nvPr>
            <p:ph type="sldNum" sz="quarter" idx="5"/>
          </p:nvPr>
        </p:nvSpPr>
        <p:spPr/>
        <p:txBody>
          <a:bodyPr/>
          <a:lstStyle/>
          <a:p>
            <a:fld id="{061DD944-2C7F-44EA-8B0C-2DEDF58628CB}" type="slidenum">
              <a:rPr lang="en-AU" smtClean="0"/>
              <a:t>20</a:t>
            </a:fld>
            <a:endParaRPr lang="en-AU" dirty="0"/>
          </a:p>
        </p:txBody>
      </p:sp>
    </p:spTree>
    <p:extLst>
      <p:ext uri="{BB962C8B-B14F-4D97-AF65-F5344CB8AC3E}">
        <p14:creationId xmlns:p14="http://schemas.microsoft.com/office/powerpoint/2010/main" val="40884968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061DD944-2C7F-44EA-8B0C-2DEDF58628CB}" type="slidenum">
              <a:rPr lang="en-AU" smtClean="0"/>
              <a:t>22</a:t>
            </a:fld>
            <a:endParaRPr lang="en-AU" dirty="0"/>
          </a:p>
        </p:txBody>
      </p:sp>
    </p:spTree>
    <p:extLst>
      <p:ext uri="{BB962C8B-B14F-4D97-AF65-F5344CB8AC3E}">
        <p14:creationId xmlns:p14="http://schemas.microsoft.com/office/powerpoint/2010/main" val="2432063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This is how we are using remit – the scope of my formal responsibility, clearly stated, understood by all who need to.   </a:t>
            </a:r>
          </a:p>
          <a:p>
            <a:endParaRPr lang="en-IE" dirty="0"/>
          </a:p>
          <a:p>
            <a:r>
              <a:rPr lang="en-IE" dirty="0"/>
              <a:t>The ‘boundary’ includes targets and measures – what constitutes success and how we will know we are achieving it.  The SMART approach to goal setting is an example of how one might go about discussing this ‘boundary’ to the remit.  No targets, no success measures, not specifics… poorly defined remit… poor purpose… reduced chance of success… reduced likelihood of happy staff performing well…</a:t>
            </a:r>
          </a:p>
          <a:p>
            <a:endParaRPr lang="en-IE" dirty="0"/>
          </a:p>
          <a:p>
            <a:r>
              <a:rPr lang="en-IE" dirty="0"/>
              <a:t>But… you can end up taking responsibility passed your way or sought out… and you can end up with responsibility you were not expecting.</a:t>
            </a:r>
          </a:p>
          <a:p>
            <a:endParaRPr lang="en-IE" dirty="0"/>
          </a:p>
          <a:p>
            <a:r>
              <a:rPr lang="en-IE" dirty="0"/>
              <a:t>Remits can become less clearly marked out, less clearly understood, less formally recognised, perhaps less supported, perhaps more than can be delivered on…</a:t>
            </a:r>
          </a:p>
        </p:txBody>
      </p:sp>
      <p:sp>
        <p:nvSpPr>
          <p:cNvPr id="4" name="Slide Number Placeholder 3"/>
          <p:cNvSpPr>
            <a:spLocks noGrp="1"/>
          </p:cNvSpPr>
          <p:nvPr>
            <p:ph type="sldNum" sz="quarter" idx="5"/>
          </p:nvPr>
        </p:nvSpPr>
        <p:spPr/>
        <p:txBody>
          <a:bodyPr/>
          <a:lstStyle/>
          <a:p>
            <a:fld id="{061DD944-2C7F-44EA-8B0C-2DEDF58628CB}" type="slidenum">
              <a:rPr lang="en-AU" smtClean="0"/>
              <a:t>23</a:t>
            </a:fld>
            <a:endParaRPr lang="en-AU" dirty="0"/>
          </a:p>
        </p:txBody>
      </p:sp>
    </p:spTree>
    <p:extLst>
      <p:ext uri="{BB962C8B-B14F-4D97-AF65-F5344CB8AC3E}">
        <p14:creationId xmlns:p14="http://schemas.microsoft.com/office/powerpoint/2010/main" val="1567583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key point in this slide is that for nearly all of us there is a zone in which we are free to get on with carrying out our responsibilities as we see fit – in green – and a zone in which we need to refer to others (a team lead, a director, a Dean…) for agreement and sign-off, or some such. – in red.</a:t>
            </a:r>
          </a:p>
          <a:p>
            <a:endParaRPr lang="en-IE" dirty="0"/>
          </a:p>
          <a:p>
            <a:r>
              <a:rPr lang="en-IE" dirty="0"/>
              <a:t>I am responsible for all of this, I am free and accountable for a lot of it, and I share accountability for some, with a need to refer on this for agreement/permission/sign-off.</a:t>
            </a:r>
          </a:p>
          <a:p>
            <a:endParaRPr lang="en-IE" dirty="0"/>
          </a:p>
          <a:p>
            <a:r>
              <a:rPr lang="en-IE" dirty="0"/>
              <a:t>If this is not clear then time and energy are going to be consumed in dealing with the lack of clarity.</a:t>
            </a:r>
          </a:p>
        </p:txBody>
      </p:sp>
      <p:sp>
        <p:nvSpPr>
          <p:cNvPr id="4" name="Slide Number Placeholder 3"/>
          <p:cNvSpPr>
            <a:spLocks noGrp="1"/>
          </p:cNvSpPr>
          <p:nvPr>
            <p:ph type="sldNum" sz="quarter" idx="5"/>
          </p:nvPr>
        </p:nvSpPr>
        <p:spPr/>
        <p:txBody>
          <a:bodyPr/>
          <a:lstStyle/>
          <a:p>
            <a:fld id="{061DD944-2C7F-44EA-8B0C-2DEDF58628CB}" type="slidenum">
              <a:rPr lang="en-AU" smtClean="0"/>
              <a:t>24</a:t>
            </a:fld>
            <a:endParaRPr lang="en-AU" dirty="0"/>
          </a:p>
        </p:txBody>
      </p:sp>
    </p:spTree>
    <p:extLst>
      <p:ext uri="{BB962C8B-B14F-4D97-AF65-F5344CB8AC3E}">
        <p14:creationId xmlns:p14="http://schemas.microsoft.com/office/powerpoint/2010/main" val="2656919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Mastery, autonomy, purpose.  Purpose is brought to us through remit, in large part.  If your remit is not clear your purpose may not be clear and if your purpose is unclear you have a problem with mastery, autonomy and purpose, which means you are not likely to be at top performance, creating a good environment for folks to work in.</a:t>
            </a:r>
          </a:p>
          <a:p>
            <a:endParaRPr lang="en-IE" dirty="0"/>
          </a:p>
          <a:p>
            <a:r>
              <a:rPr lang="en-IE" dirty="0"/>
              <a:t>Big danger:  self-defined purpose.  “No one tells me what to do… I’ve been doing it for years… I know I’m doing a good job…  I’ll just get on with it…”</a:t>
            </a:r>
          </a:p>
          <a:p>
            <a:endParaRPr lang="en-IE" dirty="0"/>
          </a:p>
          <a:p>
            <a:r>
              <a:rPr lang="en-IE" dirty="0"/>
              <a:t>Do you ever – some of us do – take your hands off the steering wheel when you are travelling at 120km/hr on the motor way, just a little off the wheel, to see how your wheel tracking is doing.  If it is good, the car stays in a straight line.  If there’s an issue, you start veering off the road.  (Only take your hands a little off the wheel when you try this!)</a:t>
            </a:r>
          </a:p>
          <a:p>
            <a:endParaRPr lang="en-IE" dirty="0"/>
          </a:p>
          <a:p>
            <a:r>
              <a:rPr lang="en-IE" dirty="0"/>
              <a:t>If remit/purpose is self-defined then all is great and good when what you have self-defined is going in the same direction as the road.  If something comes up which leads to direction change, or the planning for change, both those who have set their own direction and those who are responsible for that direction (but have not been managing it) are now in trouble.  If you have not had the conversation about you or your team’s remit, how do you know you are aligned?  ‘Self-defined’ = ‘lots of assumptions’.</a:t>
            </a:r>
          </a:p>
          <a:p>
            <a:endParaRPr lang="en-IE" dirty="0"/>
          </a:p>
          <a:p>
            <a:r>
              <a:rPr lang="en-IE" dirty="0"/>
              <a:t>Of course, ‘self-defined’ can = ‘happy’.  Why ask?  Why change?</a:t>
            </a:r>
          </a:p>
        </p:txBody>
      </p:sp>
      <p:sp>
        <p:nvSpPr>
          <p:cNvPr id="4" name="Slide Number Placeholder 3"/>
          <p:cNvSpPr>
            <a:spLocks noGrp="1"/>
          </p:cNvSpPr>
          <p:nvPr>
            <p:ph type="sldNum" sz="quarter" idx="5"/>
          </p:nvPr>
        </p:nvSpPr>
        <p:spPr/>
        <p:txBody>
          <a:bodyPr/>
          <a:lstStyle/>
          <a:p>
            <a:fld id="{061DD944-2C7F-44EA-8B0C-2DEDF58628CB}" type="slidenum">
              <a:rPr lang="en-AU" smtClean="0"/>
              <a:t>25</a:t>
            </a:fld>
            <a:endParaRPr lang="en-AU" dirty="0"/>
          </a:p>
        </p:txBody>
      </p:sp>
    </p:spTree>
    <p:extLst>
      <p:ext uri="{BB962C8B-B14F-4D97-AF65-F5344CB8AC3E}">
        <p14:creationId xmlns:p14="http://schemas.microsoft.com/office/powerpoint/2010/main" val="42628964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What a lot of variety!  And at the extremes are both very recently defined and never defined.</a:t>
            </a:r>
          </a:p>
          <a:p>
            <a:endParaRPr lang="en-IE" dirty="0"/>
          </a:p>
          <a:p>
            <a:r>
              <a:rPr lang="en-IE" dirty="0"/>
              <a:t>To recall the last slide, ‘never’ is the same as driving hands off the steering wheel… Great while the road is straight and a team’s sense of itself is aligned with the momentum of the university, a real challenge when the road starts turning or events intervene…</a:t>
            </a:r>
          </a:p>
        </p:txBody>
      </p:sp>
      <p:sp>
        <p:nvSpPr>
          <p:cNvPr id="4" name="Slide Number Placeholder 3"/>
          <p:cNvSpPr>
            <a:spLocks noGrp="1"/>
          </p:cNvSpPr>
          <p:nvPr>
            <p:ph type="sldNum" sz="quarter" idx="5"/>
          </p:nvPr>
        </p:nvSpPr>
        <p:spPr/>
        <p:txBody>
          <a:bodyPr/>
          <a:lstStyle/>
          <a:p>
            <a:fld id="{061DD944-2C7F-44EA-8B0C-2DEDF58628CB}" type="slidenum">
              <a:rPr lang="en-AU" smtClean="0"/>
              <a:t>26</a:t>
            </a:fld>
            <a:endParaRPr lang="en-AU" dirty="0"/>
          </a:p>
        </p:txBody>
      </p:sp>
    </p:spTree>
    <p:extLst>
      <p:ext uri="{BB962C8B-B14F-4D97-AF65-F5344CB8AC3E}">
        <p14:creationId xmlns:p14="http://schemas.microsoft.com/office/powerpoint/2010/main" val="28501712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Remit comes down the hierarchy… through strategic plans, through how we are structured and organised…through how teams are defined in relation to each other…  And ideally… there is some scope to feedback and influence up the hierarchy too.</a:t>
            </a:r>
          </a:p>
          <a:p>
            <a:endParaRPr lang="en-IE" dirty="0"/>
          </a:p>
          <a:p>
            <a:r>
              <a:rPr lang="en-IE" dirty="0"/>
              <a:t>Hoshin Kanri, in the Lean space, does a very systematic job of building robust version of the above.</a:t>
            </a:r>
          </a:p>
        </p:txBody>
      </p:sp>
      <p:sp>
        <p:nvSpPr>
          <p:cNvPr id="4" name="Slide Number Placeholder 3"/>
          <p:cNvSpPr>
            <a:spLocks noGrp="1"/>
          </p:cNvSpPr>
          <p:nvPr>
            <p:ph type="sldNum" sz="quarter" idx="5"/>
          </p:nvPr>
        </p:nvSpPr>
        <p:spPr/>
        <p:txBody>
          <a:bodyPr/>
          <a:lstStyle/>
          <a:p>
            <a:fld id="{061DD944-2C7F-44EA-8B0C-2DEDF58628CB}" type="slidenum">
              <a:rPr lang="en-AU" smtClean="0"/>
              <a:t>27</a:t>
            </a:fld>
            <a:endParaRPr lang="en-AU" dirty="0"/>
          </a:p>
        </p:txBody>
      </p:sp>
    </p:spTree>
    <p:extLst>
      <p:ext uri="{BB962C8B-B14F-4D97-AF65-F5344CB8AC3E}">
        <p14:creationId xmlns:p14="http://schemas.microsoft.com/office/powerpoint/2010/main" val="33289404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Strategy gets turned into implementation… policy becomes procedure becomes process… teams have roles assigned to them… </a:t>
            </a:r>
          </a:p>
          <a:p>
            <a:endParaRPr lang="en-IE" dirty="0"/>
          </a:p>
          <a:p>
            <a:r>
              <a:rPr lang="en-IE" dirty="0"/>
              <a:t>The bigger hierarchical picture formally gets turned into practical actions to be carried out.</a:t>
            </a:r>
          </a:p>
        </p:txBody>
      </p:sp>
      <p:sp>
        <p:nvSpPr>
          <p:cNvPr id="4" name="Slide Number Placeholder 3"/>
          <p:cNvSpPr>
            <a:spLocks noGrp="1"/>
          </p:cNvSpPr>
          <p:nvPr>
            <p:ph type="sldNum" sz="quarter" idx="5"/>
          </p:nvPr>
        </p:nvSpPr>
        <p:spPr/>
        <p:txBody>
          <a:bodyPr/>
          <a:lstStyle/>
          <a:p>
            <a:fld id="{061DD944-2C7F-44EA-8B0C-2DEDF58628CB}" type="slidenum">
              <a:rPr lang="en-AU" smtClean="0"/>
              <a:t>28</a:t>
            </a:fld>
            <a:endParaRPr lang="en-AU" dirty="0"/>
          </a:p>
        </p:txBody>
      </p:sp>
    </p:spTree>
    <p:extLst>
      <p:ext uri="{BB962C8B-B14F-4D97-AF65-F5344CB8AC3E}">
        <p14:creationId xmlns:p14="http://schemas.microsoft.com/office/powerpoint/2010/main" val="41981619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Perhaps for you the biggest shaper if remit is operational momentum – ‘the things we do’.  These can often be baked into the life of a team rather than existing as a formal catalogue of SOPs and operations plans.  These can often be taken as givens i.e. not part of explicit conversation except when the time of the year for doing them comes round again.</a:t>
            </a:r>
          </a:p>
          <a:p>
            <a:endParaRPr lang="en-IE" dirty="0"/>
          </a:p>
          <a:p>
            <a:r>
              <a:rPr lang="en-IE" dirty="0"/>
              <a:t>And there can be quite a tension, at times, between the implementation demand of the hierarchical side and ‘the things we do’ demands of operations cycles, especially if the operations cycles are taken as givens and management largely takes them (almost and subconsciously) for granted.</a:t>
            </a:r>
          </a:p>
        </p:txBody>
      </p:sp>
      <p:sp>
        <p:nvSpPr>
          <p:cNvPr id="4" name="Slide Number Placeholder 3"/>
          <p:cNvSpPr>
            <a:spLocks noGrp="1"/>
          </p:cNvSpPr>
          <p:nvPr>
            <p:ph type="sldNum" sz="quarter" idx="5"/>
          </p:nvPr>
        </p:nvSpPr>
        <p:spPr/>
        <p:txBody>
          <a:bodyPr/>
          <a:lstStyle/>
          <a:p>
            <a:fld id="{061DD944-2C7F-44EA-8B0C-2DEDF58628CB}" type="slidenum">
              <a:rPr lang="en-AU" smtClean="0"/>
              <a:t>29</a:t>
            </a:fld>
            <a:endParaRPr lang="en-AU" dirty="0"/>
          </a:p>
        </p:txBody>
      </p:sp>
    </p:spTree>
    <p:extLst>
      <p:ext uri="{BB962C8B-B14F-4D97-AF65-F5344CB8AC3E}">
        <p14:creationId xmlns:p14="http://schemas.microsoft.com/office/powerpoint/2010/main" val="9600256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Remit can become confused in many ways.  This image shows just some.  Knowing remit can become confused means you should have some systematic way of checking, for an individual or team, that it is clear.</a:t>
            </a:r>
          </a:p>
          <a:p>
            <a:endParaRPr lang="en-IE" dirty="0"/>
          </a:p>
          <a:p>
            <a:r>
              <a:rPr lang="en-IE" dirty="0"/>
              <a:t>#3 is often about a manager who is not sure what they want you to do (poorly defined remit) and so they keep checking and tweaking.</a:t>
            </a:r>
          </a:p>
          <a:p>
            <a:r>
              <a:rPr lang="en-IE" dirty="0"/>
              <a:t>#5 can be a staff members who wants more, or less, autonomy than the role requires, either of which is a challenge, though perhaps seeking less is more of a challenge.</a:t>
            </a:r>
          </a:p>
          <a:p>
            <a:endParaRPr lang="en-IE" dirty="0"/>
          </a:p>
          <a:p>
            <a:r>
              <a:rPr lang="en-IE" dirty="0"/>
              <a:t>The primary pressure of making sure remit is clear lies on the manager.</a:t>
            </a:r>
          </a:p>
        </p:txBody>
      </p:sp>
      <p:sp>
        <p:nvSpPr>
          <p:cNvPr id="4" name="Slide Number Placeholder 3"/>
          <p:cNvSpPr>
            <a:spLocks noGrp="1"/>
          </p:cNvSpPr>
          <p:nvPr>
            <p:ph type="sldNum" sz="quarter" idx="5"/>
          </p:nvPr>
        </p:nvSpPr>
        <p:spPr/>
        <p:txBody>
          <a:bodyPr/>
          <a:lstStyle/>
          <a:p>
            <a:fld id="{061DD944-2C7F-44EA-8B0C-2DEDF58628CB}" type="slidenum">
              <a:rPr lang="en-AU" smtClean="0"/>
              <a:t>30</a:t>
            </a:fld>
            <a:endParaRPr lang="en-AU" dirty="0"/>
          </a:p>
        </p:txBody>
      </p:sp>
    </p:spTree>
    <p:extLst>
      <p:ext uri="{BB962C8B-B14F-4D97-AF65-F5344CB8AC3E}">
        <p14:creationId xmlns:p14="http://schemas.microsoft.com/office/powerpoint/2010/main" val="1133263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My contact with Lean HE has been through attending the Lean HE conference in Ann Arbor, Michigan, in November 2019.  I’d found them through Google and through meeting folks at other sessions who said ‘Lean HE will be great – be sure to come’.  </a:t>
            </a:r>
          </a:p>
          <a:p>
            <a:r>
              <a:rPr lang="en-AU" dirty="0"/>
              <a:t>I joined the European regional committee for a breakfast on one of the conference days, met the then Irish representative on Lean HE’s European committee, and was asked to take over her place on the regional grouping when she stepped down.  That was in April of 2020.</a:t>
            </a:r>
          </a:p>
          <a:p>
            <a:r>
              <a:rPr lang="en-AU" dirty="0"/>
              <a:t>In early autumn 2020 I made contacts with folks in UCC in Cork, DCU in Dublin, and Queens in Belfast – we’ll see what we can make of an Island of Ireland local group in the coming months.</a:t>
            </a:r>
          </a:p>
        </p:txBody>
      </p:sp>
      <p:sp>
        <p:nvSpPr>
          <p:cNvPr id="4" name="Slide Number Placeholder 3"/>
          <p:cNvSpPr>
            <a:spLocks noGrp="1"/>
          </p:cNvSpPr>
          <p:nvPr>
            <p:ph type="sldNum" sz="quarter" idx="5"/>
          </p:nvPr>
        </p:nvSpPr>
        <p:spPr/>
        <p:txBody>
          <a:bodyPr/>
          <a:lstStyle/>
          <a:p>
            <a:fld id="{061DD944-2C7F-44EA-8B0C-2DEDF58628CB}" type="slidenum">
              <a:rPr lang="en-AU" smtClean="0"/>
              <a:t>3</a:t>
            </a:fld>
            <a:endParaRPr lang="en-AU" dirty="0"/>
          </a:p>
        </p:txBody>
      </p:sp>
    </p:spTree>
    <p:extLst>
      <p:ext uri="{BB962C8B-B14F-4D97-AF65-F5344CB8AC3E}">
        <p14:creationId xmlns:p14="http://schemas.microsoft.com/office/powerpoint/2010/main" val="37341840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essence of remit mapping is dialogue.</a:t>
            </a:r>
          </a:p>
          <a:p>
            <a:endParaRPr lang="en-IE" dirty="0"/>
          </a:p>
          <a:p>
            <a:r>
              <a:rPr lang="en-IE" dirty="0"/>
              <a:t>The use of remit mapping is in creating a work environment in which a team, or individual, can be a high performer and find professional and personal fulfilment.  </a:t>
            </a:r>
          </a:p>
          <a:p>
            <a:endParaRPr lang="en-IE" dirty="0"/>
          </a:p>
          <a:p>
            <a:r>
              <a:rPr lang="en-IE" dirty="0"/>
              <a:t>That may seem a bit on the ambitious side but it follows form Dan Pink’s mastery, autonomy and purpose.  Remit mapping speaks to clarity of purpose, it helps outline the ‘boundary’ around the person or team and therefore the space in which they should have autonomy, and it frames the skills and capabilities in which the person or team should be helped develop mastery.</a:t>
            </a:r>
          </a:p>
        </p:txBody>
      </p:sp>
      <p:sp>
        <p:nvSpPr>
          <p:cNvPr id="4" name="Slide Number Placeholder 3"/>
          <p:cNvSpPr>
            <a:spLocks noGrp="1"/>
          </p:cNvSpPr>
          <p:nvPr>
            <p:ph type="sldNum" sz="quarter" idx="5"/>
          </p:nvPr>
        </p:nvSpPr>
        <p:spPr/>
        <p:txBody>
          <a:bodyPr/>
          <a:lstStyle/>
          <a:p>
            <a:fld id="{061DD944-2C7F-44EA-8B0C-2DEDF58628CB}" type="slidenum">
              <a:rPr lang="en-AU" smtClean="0"/>
              <a:t>32</a:t>
            </a:fld>
            <a:endParaRPr lang="en-AU" dirty="0"/>
          </a:p>
        </p:txBody>
      </p:sp>
    </p:spTree>
    <p:extLst>
      <p:ext uri="{BB962C8B-B14F-4D97-AF65-F5344CB8AC3E}">
        <p14:creationId xmlns:p14="http://schemas.microsoft.com/office/powerpoint/2010/main" val="12049325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This is the remit formally given at some start point – a last review, the creation of a team, on-boarding in a new role – and is what we are responsible for, how it connects, how it helps meet overall purposes, what our targets are, how we will measure success etc.</a:t>
            </a:r>
          </a:p>
          <a:p>
            <a:endParaRPr lang="en-IE" dirty="0"/>
          </a:p>
          <a:p>
            <a:r>
              <a:rPr lang="en-IE" dirty="0"/>
              <a:t>The dialogue around remit mapping is not about putting constraints on the person or team whose remit it is but about ensuring that all involved are clear – clear on responsibilities, expectations, targets, measures etc.</a:t>
            </a:r>
          </a:p>
          <a:p>
            <a:endParaRPr lang="en-IE" dirty="0"/>
          </a:p>
          <a:p>
            <a:r>
              <a:rPr lang="en-IE" dirty="0"/>
              <a:t>That is, remit mapping puts the pressure on the manager to ensure an effective environment more than on the person or team whose remit is being defined.  It is the managers responsibility to ensure remit is clear and success enabled.  It can also be a challenge to bring clarity if history and evolution has created fuzziness.</a:t>
            </a:r>
          </a:p>
        </p:txBody>
      </p:sp>
      <p:sp>
        <p:nvSpPr>
          <p:cNvPr id="4" name="Slide Number Placeholder 3"/>
          <p:cNvSpPr>
            <a:spLocks noGrp="1"/>
          </p:cNvSpPr>
          <p:nvPr>
            <p:ph type="sldNum" sz="quarter" idx="5"/>
          </p:nvPr>
        </p:nvSpPr>
        <p:spPr/>
        <p:txBody>
          <a:bodyPr/>
          <a:lstStyle/>
          <a:p>
            <a:fld id="{061DD944-2C7F-44EA-8B0C-2DEDF58628CB}" type="slidenum">
              <a:rPr lang="en-AU" smtClean="0"/>
              <a:t>33</a:t>
            </a:fld>
            <a:endParaRPr lang="en-AU" dirty="0"/>
          </a:p>
        </p:txBody>
      </p:sp>
    </p:spTree>
    <p:extLst>
      <p:ext uri="{BB962C8B-B14F-4D97-AF65-F5344CB8AC3E}">
        <p14:creationId xmlns:p14="http://schemas.microsoft.com/office/powerpoint/2010/main" val="4766226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Formal additions are made – all relevant conversations taking place when remit is added.</a:t>
            </a:r>
          </a:p>
          <a:p>
            <a:endParaRPr lang="en-IE" dirty="0"/>
          </a:p>
          <a:p>
            <a:r>
              <a:rPr lang="en-IE" dirty="0"/>
              <a:t>Indeed, remit can be formally reduced/removed too.  </a:t>
            </a:r>
          </a:p>
          <a:p>
            <a:endParaRPr lang="en-IE" dirty="0"/>
          </a:p>
          <a:p>
            <a:r>
              <a:rPr lang="en-IE" dirty="0"/>
              <a:t>The point is that this is an explicit change in remit.</a:t>
            </a:r>
          </a:p>
        </p:txBody>
      </p:sp>
      <p:sp>
        <p:nvSpPr>
          <p:cNvPr id="4" name="Slide Number Placeholder 3"/>
          <p:cNvSpPr>
            <a:spLocks noGrp="1"/>
          </p:cNvSpPr>
          <p:nvPr>
            <p:ph type="sldNum" sz="quarter" idx="5"/>
          </p:nvPr>
        </p:nvSpPr>
        <p:spPr/>
        <p:txBody>
          <a:bodyPr/>
          <a:lstStyle/>
          <a:p>
            <a:fld id="{061DD944-2C7F-44EA-8B0C-2DEDF58628CB}" type="slidenum">
              <a:rPr lang="en-AU" smtClean="0"/>
              <a:t>34</a:t>
            </a:fld>
            <a:endParaRPr lang="en-AU" dirty="0"/>
          </a:p>
        </p:txBody>
      </p:sp>
    </p:spTree>
    <p:extLst>
      <p:ext uri="{BB962C8B-B14F-4D97-AF65-F5344CB8AC3E}">
        <p14:creationId xmlns:p14="http://schemas.microsoft.com/office/powerpoint/2010/main" val="36878448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This is more challenging… the things that people pick up along the way that become part of what they do.  This has two implications – it takes time from their working day/week/months to do it and it becomes something others expect them to do or rely on them to do.  But it is not formally part of the remit.</a:t>
            </a:r>
          </a:p>
          <a:p>
            <a:endParaRPr lang="en-IE" dirty="0"/>
          </a:p>
          <a:p>
            <a:r>
              <a:rPr lang="en-IE" dirty="0"/>
              <a:t>A good example of who this can crop up is in reporting and analysis.  Someone in the team may be good with your reporting tool and gets known for doing interesting reports on an aspect of the team’s business.  This is very useful to another team and so your colleagues finds they are producing reports for them on a regular basis.  A project starts outside your team and your colleague gets called on to help it.  They need to spend half a day a week on the project.  It is an important project.  The team lead cannot say no.  But what about their day job?  Who is going to do that?  It is great to be able to help… but is it undermining what we are responsible for.  Is delivering on our remit taking a hit?</a:t>
            </a:r>
          </a:p>
          <a:p>
            <a:endParaRPr lang="en-IE" dirty="0"/>
          </a:p>
          <a:p>
            <a:r>
              <a:rPr lang="en-IE" dirty="0"/>
              <a:t>The worst/best aspect of this is that the individual often quite enjoys this hidden remit they have accumulated.  And they are often well appreciated for it.</a:t>
            </a:r>
          </a:p>
          <a:p>
            <a:endParaRPr lang="en-IE" dirty="0"/>
          </a:p>
          <a:p>
            <a:r>
              <a:rPr lang="en-IE" dirty="0"/>
              <a:t>What are you going to do if you are such an individual, if you are the manager in such circumstances?</a:t>
            </a:r>
          </a:p>
        </p:txBody>
      </p:sp>
      <p:sp>
        <p:nvSpPr>
          <p:cNvPr id="4" name="Slide Number Placeholder 3"/>
          <p:cNvSpPr>
            <a:spLocks noGrp="1"/>
          </p:cNvSpPr>
          <p:nvPr>
            <p:ph type="sldNum" sz="quarter" idx="5"/>
          </p:nvPr>
        </p:nvSpPr>
        <p:spPr/>
        <p:txBody>
          <a:bodyPr/>
          <a:lstStyle/>
          <a:p>
            <a:fld id="{061DD944-2C7F-44EA-8B0C-2DEDF58628CB}" type="slidenum">
              <a:rPr lang="en-AU" smtClean="0"/>
              <a:t>35</a:t>
            </a:fld>
            <a:endParaRPr lang="en-AU" dirty="0"/>
          </a:p>
        </p:txBody>
      </p:sp>
    </p:spTree>
    <p:extLst>
      <p:ext uri="{BB962C8B-B14F-4D97-AF65-F5344CB8AC3E}">
        <p14:creationId xmlns:p14="http://schemas.microsoft.com/office/powerpoint/2010/main" val="14599883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You know there is a new policy being launched in three months and you are going to have to operate it.  You know there is a system upgrade coming in six months for which you will be responsible.  You know that you will be running a new masters next September will need to prepare for it.</a:t>
            </a:r>
          </a:p>
          <a:p>
            <a:endParaRPr lang="en-IE" dirty="0"/>
          </a:p>
          <a:p>
            <a:r>
              <a:rPr lang="en-IE" dirty="0"/>
              <a:t>Remit in waiting is something you will be responsible for, which will take your time and energy, and will have to be fitted into your current responsibilities.</a:t>
            </a:r>
          </a:p>
          <a:p>
            <a:endParaRPr lang="en-IE" dirty="0"/>
          </a:p>
          <a:p>
            <a:r>
              <a:rPr lang="en-IE" dirty="0"/>
              <a:t>What are you going to do?  Where will it fit or land?  Is it new or an extension of something you already do?</a:t>
            </a:r>
          </a:p>
        </p:txBody>
      </p:sp>
      <p:sp>
        <p:nvSpPr>
          <p:cNvPr id="4" name="Slide Number Placeholder 3"/>
          <p:cNvSpPr>
            <a:spLocks noGrp="1"/>
          </p:cNvSpPr>
          <p:nvPr>
            <p:ph type="sldNum" sz="quarter" idx="5"/>
          </p:nvPr>
        </p:nvSpPr>
        <p:spPr/>
        <p:txBody>
          <a:bodyPr/>
          <a:lstStyle/>
          <a:p>
            <a:fld id="{061DD944-2C7F-44EA-8B0C-2DEDF58628CB}" type="slidenum">
              <a:rPr lang="en-AU" smtClean="0"/>
              <a:t>36</a:t>
            </a:fld>
            <a:endParaRPr lang="en-AU" dirty="0"/>
          </a:p>
        </p:txBody>
      </p:sp>
    </p:spTree>
    <p:extLst>
      <p:ext uri="{BB962C8B-B14F-4D97-AF65-F5344CB8AC3E}">
        <p14:creationId xmlns:p14="http://schemas.microsoft.com/office/powerpoint/2010/main" val="4494557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I was running a workshop one day when someone asked “What about the stuff we are supposed to be doing but do not get around to?”</a:t>
            </a:r>
          </a:p>
          <a:p>
            <a:endParaRPr lang="en-IE" dirty="0"/>
          </a:p>
          <a:p>
            <a:r>
              <a:rPr lang="en-IE" dirty="0"/>
              <a:t>So what about the things you know you are supposed to do but do not.  Recognising they are on the long finger is a start.  Then comes the question “What will we do about them…?”  Actively deciding what to do about them is better than just leaving them on the long finger, important enough to be in your remit, not important enough to do.</a:t>
            </a:r>
          </a:p>
          <a:p>
            <a:endParaRPr lang="en-IE" dirty="0"/>
          </a:p>
          <a:p>
            <a:r>
              <a:rPr lang="en-IE" dirty="0"/>
              <a:t>This is about dialogue again – within the group doing their remit map, perhaps beyond that with the remit giver.  </a:t>
            </a:r>
          </a:p>
          <a:p>
            <a:endParaRPr lang="en-IE" dirty="0"/>
          </a:p>
          <a:p>
            <a:r>
              <a:rPr lang="en-IE" dirty="0"/>
              <a:t>Do you bring the work on the long finger into the active part of your remit or leave them on the long finger?  And if they are on the long finger is there a need to talk with the up stream folks – line manager, lead, director - about the consequences of your not being active in this area?  If it should be done but is not, what are the consequences.?</a:t>
            </a:r>
          </a:p>
        </p:txBody>
      </p:sp>
      <p:sp>
        <p:nvSpPr>
          <p:cNvPr id="4" name="Slide Number Placeholder 3"/>
          <p:cNvSpPr>
            <a:spLocks noGrp="1"/>
          </p:cNvSpPr>
          <p:nvPr>
            <p:ph type="sldNum" sz="quarter" idx="5"/>
          </p:nvPr>
        </p:nvSpPr>
        <p:spPr/>
        <p:txBody>
          <a:bodyPr/>
          <a:lstStyle/>
          <a:p>
            <a:fld id="{061DD944-2C7F-44EA-8B0C-2DEDF58628CB}" type="slidenum">
              <a:rPr lang="en-AU" smtClean="0"/>
              <a:t>37</a:t>
            </a:fld>
            <a:endParaRPr lang="en-AU" dirty="0"/>
          </a:p>
        </p:txBody>
      </p:sp>
    </p:spTree>
    <p:extLst>
      <p:ext uri="{BB962C8B-B14F-4D97-AF65-F5344CB8AC3E}">
        <p14:creationId xmlns:p14="http://schemas.microsoft.com/office/powerpoint/2010/main" val="14981725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People make assumptions about your remit.  This part of the map is looking at the remit people think you have, and they act on that basis, but which is not formally your responsibility.  It may also be that people act as if it is your remit because it suits them to.  Or it can be a territorial thing – “this is our responsibility, not yours” or “we don’t want the responsibility and are sending it your way…” or “we are both responsible but have not figured out the dynamics of how we work together…”</a:t>
            </a:r>
          </a:p>
          <a:p>
            <a:endParaRPr lang="en-IE" dirty="0"/>
          </a:p>
          <a:p>
            <a:r>
              <a:rPr lang="en-IE" dirty="0"/>
              <a:t>You can have one or both of two problems when this business comes your way – saying “this is not our responsibility”, with the challenges that ‘no’ can bring and the time and effort to say it, and/or taking it on board and acting on the assumption.  </a:t>
            </a:r>
          </a:p>
          <a:p>
            <a:endParaRPr lang="en-IE" dirty="0"/>
          </a:p>
          <a:p>
            <a:r>
              <a:rPr lang="en-IE" dirty="0"/>
              <a:t>It can be very interesting to look at the assumptions folks make.  Such assumptions will always, in some way, tell you something interesting and need to be explored.  Do you act to make your remit clearer to folks in order to stop this work coming your way?  Do you absorb the assumptions into the detail of your remit?  Do you need to talk with others to figure out what to do with what are clear needs that come your way but are not part of anyone’s remit?</a:t>
            </a:r>
          </a:p>
          <a:p>
            <a:endParaRPr lang="en-IE" dirty="0"/>
          </a:p>
          <a:p>
            <a:r>
              <a:rPr lang="en-IE" dirty="0"/>
              <a:t>Again, this is a trigger for dialogue.</a:t>
            </a:r>
          </a:p>
        </p:txBody>
      </p:sp>
      <p:sp>
        <p:nvSpPr>
          <p:cNvPr id="4" name="Slide Number Placeholder 3"/>
          <p:cNvSpPr>
            <a:spLocks noGrp="1"/>
          </p:cNvSpPr>
          <p:nvPr>
            <p:ph type="sldNum" sz="quarter" idx="5"/>
          </p:nvPr>
        </p:nvSpPr>
        <p:spPr/>
        <p:txBody>
          <a:bodyPr/>
          <a:lstStyle/>
          <a:p>
            <a:fld id="{061DD944-2C7F-44EA-8B0C-2DEDF58628CB}" type="slidenum">
              <a:rPr lang="en-AU" smtClean="0"/>
              <a:t>38</a:t>
            </a:fld>
            <a:endParaRPr lang="en-AU" dirty="0"/>
          </a:p>
        </p:txBody>
      </p:sp>
    </p:spTree>
    <p:extLst>
      <p:ext uri="{BB962C8B-B14F-4D97-AF65-F5344CB8AC3E}">
        <p14:creationId xmlns:p14="http://schemas.microsoft.com/office/powerpoint/2010/main" val="5577475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six elements</a:t>
            </a:r>
          </a:p>
        </p:txBody>
      </p:sp>
      <p:sp>
        <p:nvSpPr>
          <p:cNvPr id="4" name="Slide Number Placeholder 3"/>
          <p:cNvSpPr>
            <a:spLocks noGrp="1"/>
          </p:cNvSpPr>
          <p:nvPr>
            <p:ph type="sldNum" sz="quarter" idx="5"/>
          </p:nvPr>
        </p:nvSpPr>
        <p:spPr/>
        <p:txBody>
          <a:bodyPr/>
          <a:lstStyle/>
          <a:p>
            <a:fld id="{061DD944-2C7F-44EA-8B0C-2DEDF58628CB}" type="slidenum">
              <a:rPr lang="en-AU" smtClean="0"/>
              <a:t>39</a:t>
            </a:fld>
            <a:endParaRPr lang="en-AU" dirty="0"/>
          </a:p>
        </p:txBody>
      </p:sp>
    </p:spTree>
    <p:extLst>
      <p:ext uri="{BB962C8B-B14F-4D97-AF65-F5344CB8AC3E}">
        <p14:creationId xmlns:p14="http://schemas.microsoft.com/office/powerpoint/2010/main" val="38806785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overall remit map.  </a:t>
            </a:r>
          </a:p>
          <a:p>
            <a:endParaRPr lang="en-IE" dirty="0"/>
          </a:p>
          <a:p>
            <a:r>
              <a:rPr lang="en-IE" dirty="0"/>
              <a:t>When you populate the map with everything you do … that’s your remit.  This is the picture of what you were formally given, what has been added, what you have picked up, what you know is coming your way, what people assume you do, and what you should be doing but are not.</a:t>
            </a:r>
          </a:p>
          <a:p>
            <a:endParaRPr lang="en-IE" dirty="0"/>
          </a:p>
          <a:p>
            <a:r>
              <a:rPr lang="en-IE" dirty="0"/>
              <a:t>Your remit, in this sense, includes the bits which have not been given to you – in ‘assumed’ and ‘hidden’.  </a:t>
            </a:r>
          </a:p>
          <a:p>
            <a:endParaRPr lang="en-IE" dirty="0"/>
          </a:p>
          <a:p>
            <a:r>
              <a:rPr lang="en-IE" dirty="0"/>
              <a:t>What do you do when you see the full picture?  </a:t>
            </a:r>
          </a:p>
          <a:p>
            <a:endParaRPr lang="en-IE" dirty="0"/>
          </a:p>
          <a:p>
            <a:r>
              <a:rPr lang="en-IE" dirty="0"/>
              <a:t>From my point of view it would be a rare colleague who would simply tell the team “do not do that anymore” as that could be a staff management challenge or a stakeholder management challenge.  Dialogue.  In running a workshop you have asked for the participants’ voice.  They have filled in the details of what is the ‘now’.  Whether the original intention or not, this is the span of responsibility being taken – the effective remit.</a:t>
            </a:r>
          </a:p>
          <a:p>
            <a:endParaRPr lang="en-IE" dirty="0"/>
          </a:p>
          <a:p>
            <a:r>
              <a:rPr lang="en-IE" dirty="0"/>
              <a:t>Arising from remit mapping, though rarely, it can be that a team lead needs to talk to a team member about something that cropped up in hidden remit, was precious to the person who was doing it, and they were doing it well, but which did not belong in the team’s remit.  The more likely challenge will lie in dealing with assumed remit.  It is also not unusual to find something which has been brought in through added remit but has grown over time – in people’s minds is ‘just an add on’ but has become a significant business.</a:t>
            </a:r>
          </a:p>
          <a:p>
            <a:endParaRPr lang="en-IE" dirty="0"/>
          </a:p>
          <a:p>
            <a:r>
              <a:rPr lang="en-IE" dirty="0"/>
              <a:t>You populate the full map and take a photograph.  </a:t>
            </a:r>
          </a:p>
          <a:p>
            <a:endParaRPr lang="en-IE" dirty="0"/>
          </a:p>
          <a:p>
            <a:r>
              <a:rPr lang="en-IE" dirty="0"/>
              <a:t>Then you talk through ‘hidden’ and ‘assumed’ and ‘in waiting’ and see what is recognised as part of the team’s remit.  The discussion around ‘on the long finger’ is different – however passively, the team has ‘chosen’ not to do these things even though they are formally their responsibility.  What to do?</a:t>
            </a:r>
          </a:p>
        </p:txBody>
      </p:sp>
      <p:sp>
        <p:nvSpPr>
          <p:cNvPr id="4" name="Slide Number Placeholder 3"/>
          <p:cNvSpPr>
            <a:spLocks noGrp="1"/>
          </p:cNvSpPr>
          <p:nvPr>
            <p:ph type="sldNum" sz="quarter" idx="5"/>
          </p:nvPr>
        </p:nvSpPr>
        <p:spPr/>
        <p:txBody>
          <a:bodyPr/>
          <a:lstStyle/>
          <a:p>
            <a:fld id="{061DD944-2C7F-44EA-8B0C-2DEDF58628CB}" type="slidenum">
              <a:rPr lang="en-AU" smtClean="0"/>
              <a:t>40</a:t>
            </a:fld>
            <a:endParaRPr lang="en-AU" dirty="0"/>
          </a:p>
        </p:txBody>
      </p:sp>
    </p:spTree>
    <p:extLst>
      <p:ext uri="{BB962C8B-B14F-4D97-AF65-F5344CB8AC3E}">
        <p14:creationId xmlns:p14="http://schemas.microsoft.com/office/powerpoint/2010/main" val="34559518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Three key points</a:t>
            </a:r>
          </a:p>
          <a:p>
            <a:pPr marL="171450" indent="-171450">
              <a:buFontTx/>
              <a:buChar char="-"/>
            </a:pPr>
            <a:r>
              <a:rPr lang="en-IE" dirty="0"/>
              <a:t>The facilitator is a facilitator and so will do their very best not to bring their own agenda into play.  </a:t>
            </a:r>
          </a:p>
          <a:p>
            <a:pPr marL="628650" lvl="1" indent="-171450">
              <a:buFontTx/>
              <a:buChar char="-"/>
            </a:pPr>
            <a:r>
              <a:rPr lang="en-IE" dirty="0"/>
              <a:t>This can be a challenge for a team lead but is possible if they are committed and the team accepts them in this mode.  </a:t>
            </a:r>
          </a:p>
          <a:p>
            <a:pPr marL="171450" indent="-171450">
              <a:buFontTx/>
              <a:buChar char="-"/>
            </a:pPr>
            <a:r>
              <a:rPr lang="en-IE" dirty="0"/>
              <a:t>The facilitator’s goal is to create a space in which the team can work successfully in the workshop.  You are looking for them to make the most of the opportunity to step back from their day to day and find the answer to ‘where are we now?’.</a:t>
            </a:r>
          </a:p>
          <a:p>
            <a:pPr marL="171450" indent="-171450">
              <a:buFontTx/>
              <a:buChar char="-"/>
            </a:pPr>
            <a:r>
              <a:rPr lang="en-IE" dirty="0"/>
              <a:t>The essence of running a successful workshop is preparation.</a:t>
            </a:r>
          </a:p>
        </p:txBody>
      </p:sp>
      <p:sp>
        <p:nvSpPr>
          <p:cNvPr id="4" name="Slide Number Placeholder 3"/>
          <p:cNvSpPr>
            <a:spLocks noGrp="1"/>
          </p:cNvSpPr>
          <p:nvPr>
            <p:ph type="sldNum" sz="quarter" idx="5"/>
          </p:nvPr>
        </p:nvSpPr>
        <p:spPr/>
        <p:txBody>
          <a:bodyPr/>
          <a:lstStyle/>
          <a:p>
            <a:fld id="{061DD944-2C7F-44EA-8B0C-2DEDF58628CB}" type="slidenum">
              <a:rPr lang="en-AU" smtClean="0"/>
              <a:t>41</a:t>
            </a:fld>
            <a:endParaRPr lang="en-AU" dirty="0"/>
          </a:p>
        </p:txBody>
      </p:sp>
    </p:spTree>
    <p:extLst>
      <p:ext uri="{BB962C8B-B14F-4D97-AF65-F5344CB8AC3E}">
        <p14:creationId xmlns:p14="http://schemas.microsoft.com/office/powerpoint/2010/main" val="777816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www.ucd.ie</a:t>
            </a:r>
          </a:p>
          <a:p>
            <a:r>
              <a:rPr lang="en-IE" dirty="0"/>
              <a:t>UCD Agile’s address</a:t>
            </a:r>
          </a:p>
          <a:p>
            <a:r>
              <a:rPr lang="en-IE" dirty="0"/>
              <a:t>Ardmore Annex, Belfield, Dublin, D04 FX62</a:t>
            </a:r>
          </a:p>
          <a:p>
            <a:r>
              <a:rPr lang="en-IE" dirty="0"/>
              <a:t>Plus code:  8Q5H+2V Dublin</a:t>
            </a:r>
          </a:p>
        </p:txBody>
      </p:sp>
      <p:sp>
        <p:nvSpPr>
          <p:cNvPr id="4" name="Slide Number Placeholder 3"/>
          <p:cNvSpPr>
            <a:spLocks noGrp="1"/>
          </p:cNvSpPr>
          <p:nvPr>
            <p:ph type="sldNum" sz="quarter" idx="5"/>
          </p:nvPr>
        </p:nvSpPr>
        <p:spPr/>
        <p:txBody>
          <a:bodyPr/>
          <a:lstStyle/>
          <a:p>
            <a:fld id="{061DD944-2C7F-44EA-8B0C-2DEDF58628CB}" type="slidenum">
              <a:rPr lang="en-AU" smtClean="0"/>
              <a:t>4</a:t>
            </a:fld>
            <a:endParaRPr lang="en-AU" dirty="0"/>
          </a:p>
        </p:txBody>
      </p:sp>
    </p:spTree>
    <p:extLst>
      <p:ext uri="{BB962C8B-B14F-4D97-AF65-F5344CB8AC3E}">
        <p14:creationId xmlns:p14="http://schemas.microsoft.com/office/powerpoint/2010/main" val="32558969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‘essence of the essence’ of a successful workshop is people – giving the team its voice / giving the individual their voice.  This is a significant responsibility to take on board and a beautiful opportunity.  </a:t>
            </a:r>
          </a:p>
          <a:p>
            <a:endParaRPr lang="en-IE" dirty="0"/>
          </a:p>
          <a:p>
            <a:r>
              <a:rPr lang="en-IE" dirty="0"/>
              <a:t>The best thing to bring as a facilitator is curiosity – it means you will listen and pay attention.  When you give folks their voice, listen.  </a:t>
            </a:r>
          </a:p>
          <a:p>
            <a:endParaRPr lang="en-IE" dirty="0"/>
          </a:p>
          <a:p>
            <a:r>
              <a:rPr lang="en-IE" dirty="0"/>
              <a:t>The best thing for the team, too, is to be encouraged to be curious and to listen.  For bigger teams this is not such an issue as it is likely few of them will have seen the full map of the team.  With smaller teams, much of what they do may not need to be spoken, day to day, and so drawing it out here will give them a new perspective on themselves, often making explicit details they do not regularly bring to mind.  This can take some drawing out. </a:t>
            </a:r>
          </a:p>
          <a:p>
            <a:endParaRPr lang="en-IE" dirty="0"/>
          </a:p>
          <a:p>
            <a:r>
              <a:rPr lang="en-IE" dirty="0"/>
              <a:t>In the end, curiosity and listening will draw the details out.</a:t>
            </a:r>
          </a:p>
          <a:p>
            <a:endParaRPr lang="en-IE"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And humour.  </a:t>
            </a:r>
          </a:p>
          <a:p>
            <a:endParaRPr lang="en-IE" dirty="0"/>
          </a:p>
          <a:p>
            <a:r>
              <a:rPr lang="en-IE" dirty="0"/>
              <a:t>‘Control’, above, is about the facilitator controlling the ‘space’ in a way that enables an effective workshop.  That includes the permission, especially important if the facilitator is the lead or a team member, to interact with folks as a facilitator, to explore and question, to work with the map and shape it.  For a lead or team member, it is especially important that they step into the facilitation role and out of their normal role, and that the participants see and feel this difference.  </a:t>
            </a:r>
          </a:p>
          <a:p>
            <a:endParaRPr lang="en-IE" dirty="0"/>
          </a:p>
        </p:txBody>
      </p:sp>
      <p:sp>
        <p:nvSpPr>
          <p:cNvPr id="4" name="Slide Number Placeholder 3"/>
          <p:cNvSpPr>
            <a:spLocks noGrp="1"/>
          </p:cNvSpPr>
          <p:nvPr>
            <p:ph type="sldNum" sz="quarter" idx="5"/>
          </p:nvPr>
        </p:nvSpPr>
        <p:spPr/>
        <p:txBody>
          <a:bodyPr/>
          <a:lstStyle/>
          <a:p>
            <a:fld id="{061DD944-2C7F-44EA-8B0C-2DEDF58628CB}" type="slidenum">
              <a:rPr lang="en-AU" smtClean="0"/>
              <a:t>42</a:t>
            </a:fld>
            <a:endParaRPr lang="en-AU" dirty="0"/>
          </a:p>
        </p:txBody>
      </p:sp>
    </p:spTree>
    <p:extLst>
      <p:ext uri="{BB962C8B-B14F-4D97-AF65-F5344CB8AC3E}">
        <p14:creationId xmlns:p14="http://schemas.microsoft.com/office/powerpoint/2010/main" val="29690666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1</a:t>
            </a:r>
            <a:r>
              <a:rPr lang="en-IE" baseline="30000" dirty="0"/>
              <a:t>st</a:t>
            </a:r>
            <a:r>
              <a:rPr lang="en-IE" dirty="0"/>
              <a:t> Ideas:</a:t>
            </a:r>
          </a:p>
          <a:p>
            <a:r>
              <a:rPr lang="en-IE" dirty="0"/>
              <a:t>You begin by talking about mastery, autonomy and purpose and why they are key to having high performing teams in which folks can thrive.</a:t>
            </a:r>
          </a:p>
          <a:p>
            <a:endParaRPr lang="en-IE" dirty="0"/>
          </a:p>
          <a:p>
            <a:r>
              <a:rPr lang="en-IE" dirty="0"/>
              <a:t>There are two messages in this – firstly, that purpose is important and that remit mapping is a practical way to explore this and, secondly and most importantly, that the team lead or line manager wants to help the team be high performing and a good place to work.  In effect, remit mapping is a statement of commitment to the team.</a:t>
            </a:r>
          </a:p>
          <a:p>
            <a:endParaRPr lang="en-IE" dirty="0"/>
          </a:p>
          <a:p>
            <a:r>
              <a:rPr lang="en-IE" dirty="0"/>
              <a:t>2</a:t>
            </a:r>
            <a:r>
              <a:rPr lang="en-IE" baseline="30000" dirty="0"/>
              <a:t>nd</a:t>
            </a:r>
            <a:r>
              <a:rPr lang="en-IE" dirty="0"/>
              <a:t> Ideas:</a:t>
            </a:r>
          </a:p>
          <a:p>
            <a:r>
              <a:rPr lang="en-IE" dirty="0"/>
              <a:t>You then talk about what remit is (the things for which we are formally responsible) and all the influences which shape remit over time.  The message here, following on from Dan Pink’s highlighting of purpose, is that it is important to take the time to stand back and see where the team’s remit is now, given all the influences which have shaped it, if you want the team to be the best it can be.</a:t>
            </a:r>
          </a:p>
          <a:p>
            <a:endParaRPr lang="en-IE" dirty="0"/>
          </a:p>
          <a:p>
            <a:r>
              <a:rPr lang="en-IE" dirty="0"/>
              <a:t>3</a:t>
            </a:r>
            <a:r>
              <a:rPr lang="en-IE" baseline="30000" dirty="0"/>
              <a:t>rd</a:t>
            </a:r>
            <a:r>
              <a:rPr lang="en-IE" dirty="0"/>
              <a:t> Ideas:</a:t>
            </a:r>
          </a:p>
          <a:p>
            <a:r>
              <a:rPr lang="en-IE" dirty="0"/>
              <a:t>And then you introduce them to the six elements of the remit map.  </a:t>
            </a:r>
          </a:p>
          <a:p>
            <a:endParaRPr lang="en-IE" dirty="0"/>
          </a:p>
          <a:p>
            <a:r>
              <a:rPr lang="en-IE" dirty="0"/>
              <a:t>All in all, you have now given the team or individual a bunch of concepts, framed in terms of helping the team be high performing and creating a good working environment for its members.  Beyond the remit mapping workshop itself, the group now has these concepts to work with.</a:t>
            </a:r>
          </a:p>
        </p:txBody>
      </p:sp>
      <p:sp>
        <p:nvSpPr>
          <p:cNvPr id="4" name="Slide Number Placeholder 3"/>
          <p:cNvSpPr>
            <a:spLocks noGrp="1"/>
          </p:cNvSpPr>
          <p:nvPr>
            <p:ph type="sldNum" sz="quarter" idx="5"/>
          </p:nvPr>
        </p:nvSpPr>
        <p:spPr/>
        <p:txBody>
          <a:bodyPr/>
          <a:lstStyle/>
          <a:p>
            <a:fld id="{061DD944-2C7F-44EA-8B0C-2DEDF58628CB}" type="slidenum">
              <a:rPr lang="en-AU" smtClean="0"/>
              <a:t>43</a:t>
            </a:fld>
            <a:endParaRPr lang="en-AU" dirty="0"/>
          </a:p>
        </p:txBody>
      </p:sp>
    </p:spTree>
    <p:extLst>
      <p:ext uri="{BB962C8B-B14F-4D97-AF65-F5344CB8AC3E}">
        <p14:creationId xmlns:p14="http://schemas.microsoft.com/office/powerpoint/2010/main" val="13550168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Zoom in on the image above and you’ll see the sequence to follow in running a workshop.</a:t>
            </a:r>
          </a:p>
          <a:p>
            <a:endParaRPr lang="en-IE" dirty="0"/>
          </a:p>
          <a:p>
            <a:r>
              <a:rPr lang="en-IE" dirty="0"/>
              <a:t>If you are already experienced in running workshops, the mechanics of the session will come to you quite quickly.</a:t>
            </a:r>
          </a:p>
          <a:p>
            <a:endParaRPr lang="en-IE" dirty="0"/>
          </a:p>
          <a:p>
            <a:r>
              <a:rPr lang="en-IE" dirty="0"/>
              <a:t>If you are new to running workshops like this, be sure to get some wisdom and insight from a veteran workshopper on the tricks of the trade in creating a effective workshop experience.</a:t>
            </a:r>
          </a:p>
        </p:txBody>
      </p:sp>
      <p:sp>
        <p:nvSpPr>
          <p:cNvPr id="4" name="Slide Number Placeholder 3"/>
          <p:cNvSpPr>
            <a:spLocks noGrp="1"/>
          </p:cNvSpPr>
          <p:nvPr>
            <p:ph type="sldNum" sz="quarter" idx="5"/>
          </p:nvPr>
        </p:nvSpPr>
        <p:spPr/>
        <p:txBody>
          <a:bodyPr/>
          <a:lstStyle/>
          <a:p>
            <a:fld id="{061DD944-2C7F-44EA-8B0C-2DEDF58628CB}" type="slidenum">
              <a:rPr lang="en-AU" smtClean="0"/>
              <a:t>44</a:t>
            </a:fld>
            <a:endParaRPr lang="en-AU" dirty="0"/>
          </a:p>
        </p:txBody>
      </p:sp>
    </p:spTree>
    <p:extLst>
      <p:ext uri="{BB962C8B-B14F-4D97-AF65-F5344CB8AC3E}">
        <p14:creationId xmlns:p14="http://schemas.microsoft.com/office/powerpoint/2010/main" val="42568884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This slide, and the following two, are wall shots from UCD Agile’s great workshopping space – a 7m x 7m room of writable walls.  </a:t>
            </a:r>
          </a:p>
          <a:p>
            <a:endParaRPr lang="en-IE" dirty="0"/>
          </a:p>
          <a:p>
            <a:r>
              <a:rPr lang="en-IE" dirty="0"/>
              <a:t>As a facilitator, I draw my way through the ideas, talking the participants through the concepts as the picture unfolds.  You’ll see above – a wall photo from an actual session – that the images do not need to be polished – they are prompts to help you talk and to hold participants' focus.</a:t>
            </a:r>
          </a:p>
          <a:p>
            <a:endParaRPr lang="en-IE" dirty="0"/>
          </a:p>
          <a:p>
            <a:r>
              <a:rPr lang="en-IE" dirty="0"/>
              <a:t>You could use a PowerPoint presentation to bring the attendees through the ideas… but the whole feel for a workshop like this is ‘hands on’ and built on the day so try the incremental build of ideas that drawing as you go bring.  The drawings are simple.</a:t>
            </a:r>
          </a:p>
          <a:p>
            <a:endParaRPr lang="en-IE" dirty="0"/>
          </a:p>
          <a:p>
            <a:r>
              <a:rPr lang="en-IE" dirty="0"/>
              <a:t>I have never found it necessary, later in a session, to go back to the theory and explore it again.  </a:t>
            </a:r>
          </a:p>
          <a:p>
            <a:endParaRPr lang="en-IE" dirty="0"/>
          </a:p>
          <a:p>
            <a:r>
              <a:rPr lang="en-IE" dirty="0"/>
              <a:t>When you get to this point of your workshop – the six elements of the map explained – you ask the participants to start their own Post-its.  </a:t>
            </a:r>
          </a:p>
          <a:p>
            <a:endParaRPr lang="en-IE" dirty="0"/>
          </a:p>
          <a:p>
            <a:r>
              <a:rPr lang="en-IE" dirty="0"/>
              <a:t>Watch out for the risk of one word, abstract noun, Post-its.  They meaning something to the person who wrote them but are hard to work with and they tell you nothing about what doing is taking place.  </a:t>
            </a:r>
          </a:p>
          <a:p>
            <a:r>
              <a:rPr lang="en-IE" dirty="0"/>
              <a:t>- One action/activity per Post-it.</a:t>
            </a:r>
          </a:p>
          <a:p>
            <a:r>
              <a:rPr lang="en-IE" dirty="0"/>
              <a:t>- Must have a verb.</a:t>
            </a:r>
          </a:p>
          <a:p>
            <a:endParaRPr lang="en-IE" dirty="0"/>
          </a:p>
          <a:p>
            <a:r>
              <a:rPr lang="en-IE" dirty="0"/>
              <a:t>‘Receive invoices’ makes more sense than ‘Invoices’.</a:t>
            </a:r>
          </a:p>
          <a:p>
            <a:endParaRPr lang="en-IE" dirty="0"/>
          </a:p>
          <a:p>
            <a:r>
              <a:rPr lang="en-IE" dirty="0"/>
              <a:t>While they are busy writing, you prepare for the next phase of the workshop by drawing the map they will populate on the wall.</a:t>
            </a:r>
          </a:p>
          <a:p>
            <a:endParaRPr lang="en-IE" dirty="0"/>
          </a:p>
          <a:p>
            <a:r>
              <a:rPr lang="en-IE" dirty="0"/>
              <a:t>If you do not have a wall (what’s keeping the ceiling up?) then large whiteboards or the large A0 Post-its can create a big enough space for a team to work with.</a:t>
            </a:r>
          </a:p>
        </p:txBody>
      </p:sp>
      <p:sp>
        <p:nvSpPr>
          <p:cNvPr id="4" name="Slide Number Placeholder 3"/>
          <p:cNvSpPr>
            <a:spLocks noGrp="1"/>
          </p:cNvSpPr>
          <p:nvPr>
            <p:ph type="sldNum" sz="quarter" idx="5"/>
          </p:nvPr>
        </p:nvSpPr>
        <p:spPr/>
        <p:txBody>
          <a:bodyPr/>
          <a:lstStyle/>
          <a:p>
            <a:fld id="{061DD944-2C7F-44EA-8B0C-2DEDF58628CB}" type="slidenum">
              <a:rPr lang="en-AU" smtClean="0"/>
              <a:t>45</a:t>
            </a:fld>
            <a:endParaRPr lang="en-AU" dirty="0"/>
          </a:p>
        </p:txBody>
      </p:sp>
    </p:spTree>
    <p:extLst>
      <p:ext uri="{BB962C8B-B14F-4D97-AF65-F5344CB8AC3E}">
        <p14:creationId xmlns:p14="http://schemas.microsoft.com/office/powerpoint/2010/main" val="41220957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When they have done their list folks post their Post-its on the map.  The above map came from eight people.  The detail of every map is, of course, different.  There is no example I can give of this which would mean anything – every team is unique.</a:t>
            </a:r>
          </a:p>
          <a:p>
            <a:endParaRPr lang="en-IE" dirty="0"/>
          </a:p>
          <a:p>
            <a:r>
              <a:rPr lang="en-IE" dirty="0"/>
              <a:t>Make sure the Post-its are intelligible – no one word Post-its; should have a verb.</a:t>
            </a:r>
          </a:p>
          <a:p>
            <a:endParaRPr lang="en-IE" dirty="0"/>
          </a:p>
          <a:p>
            <a:r>
              <a:rPr lang="en-IE" dirty="0"/>
              <a:t>Colour does not matter.  </a:t>
            </a:r>
          </a:p>
          <a:p>
            <a:endParaRPr lang="en-IE" dirty="0"/>
          </a:p>
          <a:p>
            <a:r>
              <a:rPr lang="en-IE" dirty="0"/>
              <a:t>And the fewer rules the better – they should feel free to work with the ideas.</a:t>
            </a:r>
          </a:p>
          <a:p>
            <a:endParaRPr lang="en-IE" dirty="0"/>
          </a:p>
          <a:p>
            <a:r>
              <a:rPr lang="en-IE" dirty="0"/>
              <a:t>The level of detail on the Post-its will depend on the scope of the session.  If you are working with a dozen people, covering the scope of an entire team, the actions/activities on the Post-its will be at a higher level than if you are looking at the details of one area of the team’s activity.</a:t>
            </a:r>
          </a:p>
          <a:p>
            <a:endParaRPr lang="en-IE" dirty="0"/>
          </a:p>
          <a:p>
            <a:r>
              <a:rPr lang="en-IE" dirty="0"/>
              <a:t>Note:  the Post-its in the slide above have been intentionally blurred out.  The details might reveal the team!</a:t>
            </a:r>
          </a:p>
        </p:txBody>
      </p:sp>
      <p:sp>
        <p:nvSpPr>
          <p:cNvPr id="4" name="Slide Number Placeholder 3"/>
          <p:cNvSpPr>
            <a:spLocks noGrp="1"/>
          </p:cNvSpPr>
          <p:nvPr>
            <p:ph type="sldNum" sz="quarter" idx="5"/>
          </p:nvPr>
        </p:nvSpPr>
        <p:spPr/>
        <p:txBody>
          <a:bodyPr/>
          <a:lstStyle/>
          <a:p>
            <a:fld id="{061DD944-2C7F-44EA-8B0C-2DEDF58628CB}" type="slidenum">
              <a:rPr lang="en-AU" smtClean="0"/>
              <a:t>46</a:t>
            </a:fld>
            <a:endParaRPr lang="en-AU" dirty="0"/>
          </a:p>
        </p:txBody>
      </p:sp>
    </p:spTree>
    <p:extLst>
      <p:ext uri="{BB962C8B-B14F-4D97-AF65-F5344CB8AC3E}">
        <p14:creationId xmlns:p14="http://schemas.microsoft.com/office/powerpoint/2010/main" val="12044766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This is the map after we worked through all the areas.  You can see that most of the material in ‘hidden’ was moved into the main map – the team agreed it was part of the business of the team.  On the other hand, most of the ‘assumed’ stayed in ‘assumed’ – in fact, it grew.  It was not seen as part of the team’s work.  The issue may have been that the team had been in place for some time and its remit never quite clearly defined.  Also interesting was that none of ‘on the long finger’ moved and, indeed, did not get much discussion.</a:t>
            </a:r>
          </a:p>
          <a:p>
            <a:endParaRPr lang="en-IE" dirty="0"/>
          </a:p>
          <a:p>
            <a:r>
              <a:rPr lang="en-IE" dirty="0"/>
              <a:t>You can also see how the clustering shaped the content.  Lots of discussion takes place at this point – just what belongs with what, just what distinctions exist, just what the best way to describe the clusters might be.  </a:t>
            </a:r>
          </a:p>
          <a:p>
            <a:endParaRPr lang="en-IE" dirty="0"/>
          </a:p>
          <a:p>
            <a:r>
              <a:rPr lang="en-IE" dirty="0"/>
              <a:t>By the time you get to the end of this phase all the folks in the room have contributed to the content of the map and to the shaping of it into its clusters.  This is the part of the process where facilitation skills are most important as you are both drawing contributions from all participants and looking for meaningful patterns.  It is the team’s reaction and insight which determines the accuracy of the map.</a:t>
            </a:r>
          </a:p>
          <a:p>
            <a:endParaRPr lang="en-IE" dirty="0"/>
          </a:p>
          <a:p>
            <a:r>
              <a:rPr lang="en-IE" dirty="0"/>
              <a:t>Take a photo. </a:t>
            </a:r>
          </a:p>
          <a:p>
            <a:endParaRPr lang="en-IE" dirty="0"/>
          </a:p>
          <a:p>
            <a:r>
              <a:rPr lang="en-IE" dirty="0"/>
              <a:t>Now you can go further.  If you look closely at the above map you’ll see green </a:t>
            </a:r>
            <a:r>
              <a:rPr lang="en-IE" dirty="0" err="1"/>
              <a:t>Xs</a:t>
            </a:r>
            <a:r>
              <a:rPr lang="en-IE" dirty="0"/>
              <a:t> against some clusters.  This was used to mark the activity clusters for which useful metrics existed.  Or you might tag the map with back log hot spots or complaints or excessive workload.  Folks are not getting involved in the agenda that gave rise the using the remit map to answer ‘where are we now?’</a:t>
            </a:r>
          </a:p>
        </p:txBody>
      </p:sp>
      <p:sp>
        <p:nvSpPr>
          <p:cNvPr id="4" name="Slide Number Placeholder 3"/>
          <p:cNvSpPr>
            <a:spLocks noGrp="1"/>
          </p:cNvSpPr>
          <p:nvPr>
            <p:ph type="sldNum" sz="quarter" idx="5"/>
          </p:nvPr>
        </p:nvSpPr>
        <p:spPr/>
        <p:txBody>
          <a:bodyPr/>
          <a:lstStyle/>
          <a:p>
            <a:fld id="{061DD944-2C7F-44EA-8B0C-2DEDF58628CB}" type="slidenum">
              <a:rPr lang="en-AU" smtClean="0"/>
              <a:t>47</a:t>
            </a:fld>
            <a:endParaRPr lang="en-AU" dirty="0"/>
          </a:p>
        </p:txBody>
      </p:sp>
    </p:spTree>
    <p:extLst>
      <p:ext uri="{BB962C8B-B14F-4D97-AF65-F5344CB8AC3E}">
        <p14:creationId xmlns:p14="http://schemas.microsoft.com/office/powerpoint/2010/main" val="9329324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In essence, you can run remit mapping with any individual or team. You can even run it with yourself!</a:t>
            </a:r>
          </a:p>
          <a:p>
            <a:endParaRPr lang="en-IE" dirty="0"/>
          </a:p>
          <a:p>
            <a:r>
              <a:rPr lang="en-IE" dirty="0"/>
              <a:t>And you can run it at whatever scale is useful. </a:t>
            </a:r>
          </a:p>
          <a:p>
            <a:endParaRPr lang="en-IE" dirty="0"/>
          </a:p>
          <a:p>
            <a:r>
              <a:rPr lang="en-IE" dirty="0"/>
              <a:t>We’ve not tried it for the whole university yet…</a:t>
            </a:r>
          </a:p>
        </p:txBody>
      </p:sp>
      <p:sp>
        <p:nvSpPr>
          <p:cNvPr id="4" name="Slide Number Placeholder 3"/>
          <p:cNvSpPr>
            <a:spLocks noGrp="1"/>
          </p:cNvSpPr>
          <p:nvPr>
            <p:ph type="sldNum" sz="quarter" idx="5"/>
          </p:nvPr>
        </p:nvSpPr>
        <p:spPr/>
        <p:txBody>
          <a:bodyPr/>
          <a:lstStyle/>
          <a:p>
            <a:fld id="{061DD944-2C7F-44EA-8B0C-2DEDF58628CB}" type="slidenum">
              <a:rPr lang="en-AU" smtClean="0"/>
              <a:t>50</a:t>
            </a:fld>
            <a:endParaRPr lang="en-AU" dirty="0"/>
          </a:p>
        </p:txBody>
      </p:sp>
    </p:spTree>
    <p:extLst>
      <p:ext uri="{BB962C8B-B14F-4D97-AF65-F5344CB8AC3E}">
        <p14:creationId xmlns:p14="http://schemas.microsoft.com/office/powerpoint/2010/main" val="38559759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061DD944-2C7F-44EA-8B0C-2DEDF58628CB}" type="slidenum">
              <a:rPr lang="en-AU" smtClean="0"/>
              <a:t>51</a:t>
            </a:fld>
            <a:endParaRPr lang="en-AU" dirty="0"/>
          </a:p>
        </p:txBody>
      </p:sp>
    </p:spTree>
    <p:extLst>
      <p:ext uri="{BB962C8B-B14F-4D97-AF65-F5344CB8AC3E}">
        <p14:creationId xmlns:p14="http://schemas.microsoft.com/office/powerpoint/2010/main" val="5279065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When you click through this slide you will see that the first point is that remit mapping allows you take a pause before…  Before heading on that journey mentioned at the start of the presentation – from some ‘now’ to some desired future state.  The example above has ‘comms’, reflecting work we did with a team that wanted to completely update its website and needed a whole team perspective to ensure a comprehensive picture.  ‘P4G’ is UCD’s performance management framework and remit mapping helps folks frame their thinking and discussion in term of what the team does and their contribution to it.  ‘Process issues’ reflects sessions when folks know they need to deal with some process issue, workload pressures, complaints etc. but are not sure where to start.  A key element of this can be helping shape a common sense of need and a shared sense of the options to pursue.  </a:t>
            </a:r>
          </a:p>
        </p:txBody>
      </p:sp>
      <p:sp>
        <p:nvSpPr>
          <p:cNvPr id="4" name="Slide Number Placeholder 3"/>
          <p:cNvSpPr>
            <a:spLocks noGrp="1"/>
          </p:cNvSpPr>
          <p:nvPr>
            <p:ph type="sldNum" sz="quarter" idx="5"/>
          </p:nvPr>
        </p:nvSpPr>
        <p:spPr/>
        <p:txBody>
          <a:bodyPr/>
          <a:lstStyle/>
          <a:p>
            <a:fld id="{061DD944-2C7F-44EA-8B0C-2DEDF58628CB}" type="slidenum">
              <a:rPr lang="en-AU" smtClean="0"/>
              <a:t>52</a:t>
            </a:fld>
            <a:endParaRPr lang="en-AU" dirty="0"/>
          </a:p>
        </p:txBody>
      </p:sp>
    </p:spTree>
    <p:extLst>
      <p:ext uri="{BB962C8B-B14F-4D97-AF65-F5344CB8AC3E}">
        <p14:creationId xmlns:p14="http://schemas.microsoft.com/office/powerpoint/2010/main" val="40688548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This all leads into the deeper questions of mastery, autonomy and purpose, the factors which help shape high performing teams in which staff can thrive.  The purpose element leads to a search for clarity as framed in remit… all of which is about creating dialogue in and around a team.  </a:t>
            </a:r>
          </a:p>
          <a:p>
            <a:endParaRPr lang="en-IE" dirty="0"/>
          </a:p>
          <a:p>
            <a:r>
              <a:rPr lang="en-IE" dirty="0"/>
              <a:t>Remit mapping is about dialogue, about making clear the ‘now’ in which the team or individual works and operates.  At the heart of remit mapping is bringing clarity of purpose.</a:t>
            </a:r>
          </a:p>
          <a:p>
            <a:endParaRPr lang="en-IE" dirty="0"/>
          </a:p>
          <a:p>
            <a:r>
              <a:rPr lang="en-IE" dirty="0"/>
              <a:t>If you talk about mastery, autonomy and purpose you move to clarity regarding the remit, which bring in a discussion of just what the remit is and the boundary around it, with its targets and success measures and connections to other teams or individuals, all of which creates a context for dialogue with the clear underpinning of wanting to help teams and individuals be high performing and in an environment which helps them thrive.</a:t>
            </a:r>
          </a:p>
        </p:txBody>
      </p:sp>
      <p:sp>
        <p:nvSpPr>
          <p:cNvPr id="4" name="Slide Number Placeholder 3"/>
          <p:cNvSpPr>
            <a:spLocks noGrp="1"/>
          </p:cNvSpPr>
          <p:nvPr>
            <p:ph type="sldNum" sz="quarter" idx="5"/>
          </p:nvPr>
        </p:nvSpPr>
        <p:spPr/>
        <p:txBody>
          <a:bodyPr/>
          <a:lstStyle/>
          <a:p>
            <a:fld id="{061DD944-2C7F-44EA-8B0C-2DEDF58628CB}" type="slidenum">
              <a:rPr lang="en-AU" smtClean="0"/>
              <a:t>53</a:t>
            </a:fld>
            <a:endParaRPr lang="en-AU" dirty="0"/>
          </a:p>
        </p:txBody>
      </p:sp>
    </p:spTree>
    <p:extLst>
      <p:ext uri="{BB962C8B-B14F-4D97-AF65-F5344CB8AC3E}">
        <p14:creationId xmlns:p14="http://schemas.microsoft.com/office/powerpoint/2010/main" val="842159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Use the link above for Work Smarter Together and explore our community of practice focused on celebrating the collaboration and creativity that powers so much of what is good in the UCD ‘support ecosystem’.</a:t>
            </a:r>
          </a:p>
        </p:txBody>
      </p:sp>
      <p:sp>
        <p:nvSpPr>
          <p:cNvPr id="4" name="Slide Number Placeholder 3"/>
          <p:cNvSpPr>
            <a:spLocks noGrp="1"/>
          </p:cNvSpPr>
          <p:nvPr>
            <p:ph type="sldNum" sz="quarter" idx="5"/>
          </p:nvPr>
        </p:nvSpPr>
        <p:spPr/>
        <p:txBody>
          <a:bodyPr/>
          <a:lstStyle/>
          <a:p>
            <a:fld id="{061DD944-2C7F-44EA-8B0C-2DEDF58628CB}" type="slidenum">
              <a:rPr lang="en-AU" smtClean="0"/>
              <a:t>5</a:t>
            </a:fld>
            <a:endParaRPr lang="en-AU" dirty="0"/>
          </a:p>
        </p:txBody>
      </p:sp>
    </p:spTree>
    <p:extLst>
      <p:ext uri="{BB962C8B-B14F-4D97-AF65-F5344CB8AC3E}">
        <p14:creationId xmlns:p14="http://schemas.microsoft.com/office/powerpoint/2010/main" val="38413779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Hopefully, you will have seen enough to lead you into trying remit mapping in your own environment.  </a:t>
            </a:r>
          </a:p>
          <a:p>
            <a:endParaRPr lang="en-IE" dirty="0"/>
          </a:p>
          <a:p>
            <a:r>
              <a:rPr lang="en-IE" dirty="0"/>
              <a:t>The best test is to get comfortable with the thinking and then explain it to some colleagues.  Explaining it to colleagues is a dry run for the theory part of a remit mapping workshop.   Testing it with colleagues is not about practicing the workshop – it is about testing the ideas themselves, but in their resonance for you and in how your colleagues engage and react.</a:t>
            </a:r>
          </a:p>
          <a:p>
            <a:endParaRPr lang="en-IE" dirty="0"/>
          </a:p>
          <a:p>
            <a:r>
              <a:rPr lang="en-IE" dirty="0"/>
              <a:t>When you are happy the ideas work for you and you can ‘feel’ their flow, then you are ready for your first remit mapping workshop.  It will take you a few before you are comfortable with the flow and can put most of your energy into facilitation – into the curiosity that will drive your listening and attention and which will help make the participants feel heard.</a:t>
            </a:r>
          </a:p>
          <a:p>
            <a:endParaRPr lang="en-IE" dirty="0"/>
          </a:p>
          <a:p>
            <a:r>
              <a:rPr lang="en-IE" dirty="0"/>
              <a:t>Good luck and have fun.  It is a real privilege to work with a team in this way so be sure to try this out.</a:t>
            </a:r>
          </a:p>
          <a:p>
            <a:endParaRPr lang="en-IE" dirty="0"/>
          </a:p>
          <a:p>
            <a:endParaRPr lang="en-IE" dirty="0"/>
          </a:p>
        </p:txBody>
      </p:sp>
      <p:sp>
        <p:nvSpPr>
          <p:cNvPr id="4" name="Slide Number Placeholder 3"/>
          <p:cNvSpPr>
            <a:spLocks noGrp="1"/>
          </p:cNvSpPr>
          <p:nvPr>
            <p:ph type="sldNum" sz="quarter" idx="5"/>
          </p:nvPr>
        </p:nvSpPr>
        <p:spPr/>
        <p:txBody>
          <a:bodyPr/>
          <a:lstStyle/>
          <a:p>
            <a:fld id="{061DD944-2C7F-44EA-8B0C-2DEDF58628CB}" type="slidenum">
              <a:rPr lang="en-AU" smtClean="0"/>
              <a:t>55</a:t>
            </a:fld>
            <a:endParaRPr lang="en-AU" dirty="0"/>
          </a:p>
        </p:txBody>
      </p:sp>
    </p:spTree>
    <p:extLst>
      <p:ext uri="{BB962C8B-B14F-4D97-AF65-F5344CB8AC3E}">
        <p14:creationId xmlns:p14="http://schemas.microsoft.com/office/powerpoint/2010/main" val="32428527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SPEAKING NOTES:</a:t>
            </a:r>
          </a:p>
          <a:p>
            <a:pPr marL="171450" indent="-171450">
              <a:buFont typeface="Arial" panose="020B0604020202020204" pitchFamily="34" charset="0"/>
              <a:buChar char="•"/>
            </a:pPr>
            <a:r>
              <a:rPr lang="en-GB" b="0" dirty="0"/>
              <a:t>   Our 2021 Conference will be held in Glasgow, Scotland and we invite you to join us;</a:t>
            </a:r>
          </a:p>
          <a:p>
            <a:pPr marL="285750" indent="-285750">
              <a:lnSpc>
                <a:spcPct val="107000"/>
              </a:lnSpc>
              <a:spcAft>
                <a:spcPts val="800"/>
              </a:spcAft>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University of Strathclyde has a long standing commitment to continuous improvement, which is underpinned by their University Values of being People-Oriented, Ambitious, Bold, Collaborative and Innovative. These values very much align with the two pillars of Lean: Respect for People and Continuous Improvement. We have no doubt that the team at the University of Strathclyde will deliver an outstanding experience for all conference delegates and we look forward to welcoming you to the wonderful city of Glasgow in October 2021.</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61DD944-2C7F-44EA-8B0C-2DEDF58628CB}" type="slidenum">
              <a:rPr lang="en-AU" smtClean="0"/>
              <a:t>57</a:t>
            </a:fld>
            <a:endParaRPr lang="en-AU" dirty="0"/>
          </a:p>
        </p:txBody>
      </p:sp>
    </p:spTree>
    <p:extLst>
      <p:ext uri="{BB962C8B-B14F-4D97-AF65-F5344CB8AC3E}">
        <p14:creationId xmlns:p14="http://schemas.microsoft.com/office/powerpoint/2010/main" val="4109003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goal is that this presentation give you enough of a sense of remit mapping for you to feel happy to work with a team on this.  </a:t>
            </a:r>
          </a:p>
          <a:p>
            <a:endParaRPr lang="en-IE" dirty="0"/>
          </a:p>
          <a:p>
            <a:r>
              <a:rPr lang="en-IE" dirty="0"/>
              <a:t>The idea is simple – the skill is in working with a group in using it, more about your facilitation skills than understanding remit mapping.  </a:t>
            </a:r>
          </a:p>
          <a:p>
            <a:endParaRPr lang="en-IE" dirty="0"/>
          </a:p>
          <a:p>
            <a:r>
              <a:rPr lang="en-IE" dirty="0"/>
              <a:t>As mentioned later – your main asset will be curiosity.  Remit mapping is not about replicating a process created by someone else but about your exploring these ideas with a group of busy, active and committed people who want to take the chance to stand back and see just what they are doing now.</a:t>
            </a:r>
          </a:p>
          <a:p>
            <a:endParaRPr lang="en-IE" dirty="0"/>
          </a:p>
          <a:p>
            <a:r>
              <a:rPr lang="en-IE" dirty="0"/>
              <a:t>And the main ‘product’ of remit mapping is not so much the map, and the conversations it can underpin, but the dialogue and exploration that bringing the map causes to happen.  </a:t>
            </a:r>
          </a:p>
          <a:p>
            <a:endParaRPr lang="en-IE" dirty="0"/>
          </a:p>
          <a:p>
            <a:r>
              <a:rPr lang="en-IE" dirty="0"/>
              <a:t>Remit mapping is about the people rather than the map making.</a:t>
            </a:r>
          </a:p>
        </p:txBody>
      </p:sp>
      <p:sp>
        <p:nvSpPr>
          <p:cNvPr id="4" name="Slide Number Placeholder 3"/>
          <p:cNvSpPr>
            <a:spLocks noGrp="1"/>
          </p:cNvSpPr>
          <p:nvPr>
            <p:ph type="sldNum" sz="quarter" idx="5"/>
          </p:nvPr>
        </p:nvSpPr>
        <p:spPr/>
        <p:txBody>
          <a:bodyPr/>
          <a:lstStyle/>
          <a:p>
            <a:fld id="{061DD944-2C7F-44EA-8B0C-2DEDF58628CB}" type="slidenum">
              <a:rPr lang="en-AU" smtClean="0"/>
              <a:t>6</a:t>
            </a:fld>
            <a:endParaRPr lang="en-AU" dirty="0"/>
          </a:p>
        </p:txBody>
      </p:sp>
    </p:spTree>
    <p:extLst>
      <p:ext uri="{BB962C8B-B14F-4D97-AF65-F5344CB8AC3E}">
        <p14:creationId xmlns:p14="http://schemas.microsoft.com/office/powerpoint/2010/main" val="2695090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Sometimes business unfolds on the basis of this year being ‘last year plus tweaks’.  </a:t>
            </a:r>
          </a:p>
          <a:p>
            <a:endParaRPr lang="en-IE" dirty="0"/>
          </a:p>
          <a:p>
            <a:r>
              <a:rPr lang="en-IE" dirty="0"/>
              <a:t>“Last year worked well.  If we absorb the change pressures, we can tweak last year and get a good ‘this year’.  And we can keep on doing that until there is a major change or a crisis.  We don’t really need to talk about what we do or why – ‘everyone knows’.”  </a:t>
            </a:r>
          </a:p>
          <a:p>
            <a:endParaRPr lang="en-IE" dirty="0"/>
          </a:p>
          <a:p>
            <a:r>
              <a:rPr lang="en-IE" dirty="0"/>
              <a:t>And if we you the manager of this you know it worked last year, you know your staff are committed and dedicated, and so it is reasonable to assume it will work this year. “Who needs to think about it?  Now, where is that committee meeting I’m supposed to attend…?  I’ll let the folks get on with the work…”</a:t>
            </a:r>
          </a:p>
          <a:p>
            <a:endParaRPr lang="en-IE" dirty="0"/>
          </a:p>
          <a:p>
            <a:r>
              <a:rPr lang="en-IE" dirty="0"/>
              <a:t>But… “We’re making a change?  I’ve no idea how all this works or what impact the change will have… Hmmm… let me just use some logic.  Logic’s all you need in making changes.”  (Logic, aka the last resort of the desperate person who has no experience or practical insight at their disposal).</a:t>
            </a:r>
          </a:p>
          <a:p>
            <a:endParaRPr lang="en-IE" dirty="0"/>
          </a:p>
          <a:p>
            <a:r>
              <a:rPr lang="en-IE" dirty="0"/>
              <a:t>“Eeek!! A crisis.  Quick, all hands on deck.  Work till you drop… we’ll deal with this!!!”</a:t>
            </a:r>
          </a:p>
          <a:p>
            <a:endParaRPr lang="en-IE" dirty="0"/>
          </a:p>
          <a:p>
            <a:r>
              <a:rPr lang="en-IE" dirty="0"/>
              <a:t>Who needs to have a clear picture of what a team is doing, why it is doing it, and how it connects with broader pictures and purposes?</a:t>
            </a:r>
          </a:p>
        </p:txBody>
      </p:sp>
      <p:sp>
        <p:nvSpPr>
          <p:cNvPr id="4" name="Slide Number Placeholder 3"/>
          <p:cNvSpPr>
            <a:spLocks noGrp="1"/>
          </p:cNvSpPr>
          <p:nvPr>
            <p:ph type="sldNum" sz="quarter" idx="5"/>
          </p:nvPr>
        </p:nvSpPr>
        <p:spPr/>
        <p:txBody>
          <a:bodyPr/>
          <a:lstStyle/>
          <a:p>
            <a:fld id="{061DD944-2C7F-44EA-8B0C-2DEDF58628CB}" type="slidenum">
              <a:rPr lang="en-AU" smtClean="0"/>
              <a:t>7</a:t>
            </a:fld>
            <a:endParaRPr lang="en-AU" dirty="0"/>
          </a:p>
        </p:txBody>
      </p:sp>
    </p:spTree>
    <p:extLst>
      <p:ext uri="{BB962C8B-B14F-4D97-AF65-F5344CB8AC3E}">
        <p14:creationId xmlns:p14="http://schemas.microsoft.com/office/powerpoint/2010/main" val="1156231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Check the following slides for results.</a:t>
            </a:r>
          </a:p>
        </p:txBody>
      </p:sp>
      <p:sp>
        <p:nvSpPr>
          <p:cNvPr id="4" name="Slide Number Placeholder 3"/>
          <p:cNvSpPr>
            <a:spLocks noGrp="1"/>
          </p:cNvSpPr>
          <p:nvPr>
            <p:ph type="sldNum" sz="quarter" idx="5"/>
          </p:nvPr>
        </p:nvSpPr>
        <p:spPr/>
        <p:txBody>
          <a:bodyPr/>
          <a:lstStyle/>
          <a:p>
            <a:fld id="{061DD944-2C7F-44EA-8B0C-2DEDF58628CB}" type="slidenum">
              <a:rPr lang="en-AU" smtClean="0"/>
              <a:t>8</a:t>
            </a:fld>
            <a:endParaRPr lang="en-AU" dirty="0"/>
          </a:p>
        </p:txBody>
      </p:sp>
    </p:spTree>
    <p:extLst>
      <p:ext uri="{BB962C8B-B14F-4D97-AF65-F5344CB8AC3E}">
        <p14:creationId xmlns:p14="http://schemas.microsoft.com/office/powerpoint/2010/main" val="4184993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Most teams are not understood.</a:t>
            </a:r>
          </a:p>
          <a:p>
            <a:endParaRPr lang="en-IE" dirty="0"/>
          </a:p>
          <a:p>
            <a:r>
              <a:rPr lang="en-IE" dirty="0"/>
              <a:t>Do they need to be?</a:t>
            </a:r>
          </a:p>
          <a:p>
            <a:endParaRPr lang="en-IE" dirty="0"/>
          </a:p>
          <a:p>
            <a:r>
              <a:rPr lang="en-IE" dirty="0"/>
              <a:t>5% do not focus on how they are understood as a team – they focus on the services they deliver.  Who cares what your purpose and activities are, as a description, if you are reaching out with the right services and supports?  Who cares?  You and your team because that’s how you organise yourselves and your work.  Do your ‘customers’ need to know?</a:t>
            </a:r>
          </a:p>
        </p:txBody>
      </p:sp>
      <p:sp>
        <p:nvSpPr>
          <p:cNvPr id="4" name="Slide Number Placeholder 3"/>
          <p:cNvSpPr>
            <a:spLocks noGrp="1"/>
          </p:cNvSpPr>
          <p:nvPr>
            <p:ph type="sldNum" sz="quarter" idx="5"/>
          </p:nvPr>
        </p:nvSpPr>
        <p:spPr/>
        <p:txBody>
          <a:bodyPr/>
          <a:lstStyle/>
          <a:p>
            <a:fld id="{061DD944-2C7F-44EA-8B0C-2DEDF58628CB}" type="slidenum">
              <a:rPr lang="en-AU" smtClean="0"/>
              <a:t>9</a:t>
            </a:fld>
            <a:endParaRPr lang="en-AU" dirty="0"/>
          </a:p>
        </p:txBody>
      </p:sp>
    </p:spTree>
    <p:extLst>
      <p:ext uri="{BB962C8B-B14F-4D97-AF65-F5344CB8AC3E}">
        <p14:creationId xmlns:p14="http://schemas.microsoft.com/office/powerpoint/2010/main" val="32567641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4" name="Picture 13" descr="A picture containing background pattern&#10;&#10;Description automatically generated">
            <a:extLst>
              <a:ext uri="{FF2B5EF4-FFF2-40B4-BE49-F238E27FC236}">
                <a16:creationId xmlns:a16="http://schemas.microsoft.com/office/drawing/2014/main" id="{AD852629-2462-431C-8182-40BE0106F4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FE307EF-34B9-4496-86BF-7061778C9499}"/>
              </a:ext>
            </a:extLst>
          </p:cNvPr>
          <p:cNvSpPr>
            <a:spLocks noGrp="1"/>
          </p:cNvSpPr>
          <p:nvPr>
            <p:ph type="title"/>
          </p:nvPr>
        </p:nvSpPr>
        <p:spPr>
          <a:xfrm>
            <a:off x="838200" y="365126"/>
            <a:ext cx="10515600" cy="1104446"/>
          </a:xfrm>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8A144ADA-F61B-4BF6-93A4-29BACAA35913}"/>
              </a:ext>
            </a:extLst>
          </p:cNvPr>
          <p:cNvSpPr>
            <a:spLocks noGrp="1"/>
          </p:cNvSpPr>
          <p:nvPr>
            <p:ph idx="1"/>
          </p:nvPr>
        </p:nvSpPr>
        <p:spPr>
          <a:xfrm>
            <a:off x="838200" y="1611087"/>
            <a:ext cx="10515600" cy="44740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85C258C1-74A1-4F70-8647-23497EF152EC}"/>
              </a:ext>
            </a:extLst>
          </p:cNvPr>
          <p:cNvSpPr>
            <a:spLocks noGrp="1"/>
          </p:cNvSpPr>
          <p:nvPr>
            <p:ph type="dt" sz="half" idx="10"/>
          </p:nvPr>
        </p:nvSpPr>
        <p:spPr>
          <a:xfrm>
            <a:off x="2379158" y="6356350"/>
            <a:ext cx="1202242" cy="365125"/>
          </a:xfrm>
        </p:spPr>
        <p:txBody>
          <a:bodyPr/>
          <a:lstStyle/>
          <a:p>
            <a:fld id="{871040AA-B360-4B67-8A3D-8140E972B7FF}" type="datetimeFigureOut">
              <a:rPr lang="en-AU" smtClean="0"/>
              <a:t>5/01/2021</a:t>
            </a:fld>
            <a:endParaRPr lang="en-AU" dirty="0"/>
          </a:p>
        </p:txBody>
      </p:sp>
      <p:sp>
        <p:nvSpPr>
          <p:cNvPr id="5" name="Footer Placeholder 4">
            <a:extLst>
              <a:ext uri="{FF2B5EF4-FFF2-40B4-BE49-F238E27FC236}">
                <a16:creationId xmlns:a16="http://schemas.microsoft.com/office/drawing/2014/main" id="{1F24A25B-F43F-4CDE-9630-683229538F63}"/>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F498F638-0910-4D38-BB8F-4EE4806D5E6A}"/>
              </a:ext>
            </a:extLst>
          </p:cNvPr>
          <p:cNvSpPr>
            <a:spLocks noGrp="1"/>
          </p:cNvSpPr>
          <p:nvPr>
            <p:ph type="sldNum" sz="quarter" idx="12"/>
          </p:nvPr>
        </p:nvSpPr>
        <p:spPr/>
        <p:txBody>
          <a:bodyPr/>
          <a:lstStyle/>
          <a:p>
            <a:fld id="{73FED15D-F20C-4AF1-BE9F-E8C7A91BA227}" type="slidenum">
              <a:rPr lang="en-AU" smtClean="0"/>
              <a:t>‹#›</a:t>
            </a:fld>
            <a:endParaRPr lang="en-AU" dirty="0"/>
          </a:p>
        </p:txBody>
      </p:sp>
      <p:pic>
        <p:nvPicPr>
          <p:cNvPr id="8" name="Picture 7" descr="Graphical user interface, text&#10;&#10;Description automatically generated">
            <a:extLst>
              <a:ext uri="{FF2B5EF4-FFF2-40B4-BE49-F238E27FC236}">
                <a16:creationId xmlns:a16="http://schemas.microsoft.com/office/drawing/2014/main" id="{B1BDE339-07DB-409C-85F7-83C8FABCB8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878739"/>
            <a:ext cx="1019202" cy="866322"/>
          </a:xfrm>
          <a:prstGeom prst="rect">
            <a:avLst/>
          </a:prstGeom>
        </p:spPr>
      </p:pic>
      <p:pic>
        <p:nvPicPr>
          <p:cNvPr id="7" name="Picture 6" descr="Logo&#10;&#10;Description automatically generated">
            <a:extLst>
              <a:ext uri="{FF2B5EF4-FFF2-40B4-BE49-F238E27FC236}">
                <a16:creationId xmlns:a16="http://schemas.microsoft.com/office/drawing/2014/main" id="{C02AD6D0-9473-4986-A950-411A98B2D2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424" y="5878739"/>
            <a:ext cx="579964" cy="842736"/>
          </a:xfrm>
          <a:prstGeom prst="rect">
            <a:avLst/>
          </a:prstGeom>
        </p:spPr>
      </p:pic>
    </p:spTree>
    <p:extLst>
      <p:ext uri="{BB962C8B-B14F-4D97-AF65-F5344CB8AC3E}">
        <p14:creationId xmlns:p14="http://schemas.microsoft.com/office/powerpoint/2010/main" val="1497115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E2EE6-CB97-46B2-A60F-8EB02A5DE45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0D7EAFB-3C47-4C05-807B-7C49EF3C2D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9C74B0B2-1A72-4D33-8A69-8FE52A754E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7FF869A4-4345-4DD8-8598-A8B920C3FECA}"/>
              </a:ext>
            </a:extLst>
          </p:cNvPr>
          <p:cNvSpPr>
            <a:spLocks noGrp="1"/>
          </p:cNvSpPr>
          <p:nvPr>
            <p:ph type="dt" sz="half" idx="10"/>
          </p:nvPr>
        </p:nvSpPr>
        <p:spPr/>
        <p:txBody>
          <a:bodyPr/>
          <a:lstStyle/>
          <a:p>
            <a:fld id="{871040AA-B360-4B67-8A3D-8140E972B7FF}" type="datetimeFigureOut">
              <a:rPr lang="en-AU" smtClean="0"/>
              <a:t>5/01/2021</a:t>
            </a:fld>
            <a:endParaRPr lang="en-AU" dirty="0"/>
          </a:p>
        </p:txBody>
      </p:sp>
      <p:sp>
        <p:nvSpPr>
          <p:cNvPr id="6" name="Footer Placeholder 5">
            <a:extLst>
              <a:ext uri="{FF2B5EF4-FFF2-40B4-BE49-F238E27FC236}">
                <a16:creationId xmlns:a16="http://schemas.microsoft.com/office/drawing/2014/main" id="{8C64DD47-2FA4-402C-807A-F7345166DF6A}"/>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8A6AE713-9131-45DF-806B-3E3FCBF1676D}"/>
              </a:ext>
            </a:extLst>
          </p:cNvPr>
          <p:cNvSpPr>
            <a:spLocks noGrp="1"/>
          </p:cNvSpPr>
          <p:nvPr>
            <p:ph type="sldNum" sz="quarter" idx="12"/>
          </p:nvPr>
        </p:nvSpPr>
        <p:spPr/>
        <p:txBody>
          <a:bodyPr/>
          <a:lstStyle/>
          <a:p>
            <a:fld id="{73FED15D-F20C-4AF1-BE9F-E8C7A91BA227}" type="slidenum">
              <a:rPr lang="en-AU" smtClean="0"/>
              <a:t>‹#›</a:t>
            </a:fld>
            <a:endParaRPr lang="en-AU" dirty="0"/>
          </a:p>
        </p:txBody>
      </p:sp>
    </p:spTree>
    <p:extLst>
      <p:ext uri="{BB962C8B-B14F-4D97-AF65-F5344CB8AC3E}">
        <p14:creationId xmlns:p14="http://schemas.microsoft.com/office/powerpoint/2010/main" val="326485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B2E2E-D122-4470-A886-8DF88D8C24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F4286E42-CD1C-48A6-AEF1-F8FD2AD43B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A0A22969-016A-4DD1-BE2D-DDD73E0D63B8}"/>
              </a:ext>
            </a:extLst>
          </p:cNvPr>
          <p:cNvSpPr>
            <a:spLocks noGrp="1"/>
          </p:cNvSpPr>
          <p:nvPr>
            <p:ph type="dt" sz="half" idx="10"/>
          </p:nvPr>
        </p:nvSpPr>
        <p:spPr/>
        <p:txBody>
          <a:bodyPr/>
          <a:lstStyle/>
          <a:p>
            <a:fld id="{871040AA-B360-4B67-8A3D-8140E972B7FF}" type="datetimeFigureOut">
              <a:rPr lang="en-AU" smtClean="0"/>
              <a:t>5/01/2021</a:t>
            </a:fld>
            <a:endParaRPr lang="en-AU" dirty="0"/>
          </a:p>
        </p:txBody>
      </p:sp>
      <p:sp>
        <p:nvSpPr>
          <p:cNvPr id="5" name="Footer Placeholder 4">
            <a:extLst>
              <a:ext uri="{FF2B5EF4-FFF2-40B4-BE49-F238E27FC236}">
                <a16:creationId xmlns:a16="http://schemas.microsoft.com/office/drawing/2014/main" id="{385A3369-1E0C-4D45-BEBA-B02971F9F6AD}"/>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AC81275F-2E39-4B67-99EE-03F501C661EC}"/>
              </a:ext>
            </a:extLst>
          </p:cNvPr>
          <p:cNvSpPr>
            <a:spLocks noGrp="1"/>
          </p:cNvSpPr>
          <p:nvPr>
            <p:ph type="sldNum" sz="quarter" idx="12"/>
          </p:nvPr>
        </p:nvSpPr>
        <p:spPr/>
        <p:txBody>
          <a:bodyPr/>
          <a:lstStyle/>
          <a:p>
            <a:fld id="{73FED15D-F20C-4AF1-BE9F-E8C7A91BA227}" type="slidenum">
              <a:rPr lang="en-AU" smtClean="0"/>
              <a:t>‹#›</a:t>
            </a:fld>
            <a:endParaRPr lang="en-AU" dirty="0"/>
          </a:p>
        </p:txBody>
      </p:sp>
    </p:spTree>
    <p:extLst>
      <p:ext uri="{BB962C8B-B14F-4D97-AF65-F5344CB8AC3E}">
        <p14:creationId xmlns:p14="http://schemas.microsoft.com/office/powerpoint/2010/main" val="450009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D5272-0721-43B5-94BF-09A596755E62}"/>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C4EA4BD0-DA86-4849-8782-6C014C080EFC}"/>
              </a:ext>
            </a:extLst>
          </p:cNvPr>
          <p:cNvSpPr>
            <a:spLocks noGrp="1"/>
          </p:cNvSpPr>
          <p:nvPr>
            <p:ph type="dt" sz="half" idx="10"/>
          </p:nvPr>
        </p:nvSpPr>
        <p:spPr/>
        <p:txBody>
          <a:bodyPr/>
          <a:lstStyle/>
          <a:p>
            <a:fld id="{871040AA-B360-4B67-8A3D-8140E972B7FF}" type="datetimeFigureOut">
              <a:rPr lang="en-AU" smtClean="0"/>
              <a:t>5/01/2021</a:t>
            </a:fld>
            <a:endParaRPr lang="en-AU" dirty="0"/>
          </a:p>
        </p:txBody>
      </p:sp>
      <p:sp>
        <p:nvSpPr>
          <p:cNvPr id="4" name="Footer Placeholder 3">
            <a:extLst>
              <a:ext uri="{FF2B5EF4-FFF2-40B4-BE49-F238E27FC236}">
                <a16:creationId xmlns:a16="http://schemas.microsoft.com/office/drawing/2014/main" id="{F88145DC-A790-42BE-A1E0-18AF1037154A}"/>
              </a:ext>
            </a:extLst>
          </p:cNvPr>
          <p:cNvSpPr>
            <a:spLocks noGrp="1"/>
          </p:cNvSpPr>
          <p:nvPr>
            <p:ph type="ftr" sz="quarter" idx="11"/>
          </p:nvPr>
        </p:nvSpPr>
        <p:spPr/>
        <p:txBody>
          <a:bodyPr/>
          <a:lstStyle/>
          <a:p>
            <a:endParaRPr lang="en-AU" dirty="0"/>
          </a:p>
        </p:txBody>
      </p:sp>
      <p:sp>
        <p:nvSpPr>
          <p:cNvPr id="5" name="Slide Number Placeholder 4">
            <a:extLst>
              <a:ext uri="{FF2B5EF4-FFF2-40B4-BE49-F238E27FC236}">
                <a16:creationId xmlns:a16="http://schemas.microsoft.com/office/drawing/2014/main" id="{15089FEB-C1E0-4C38-A32A-7F35C9727A60}"/>
              </a:ext>
            </a:extLst>
          </p:cNvPr>
          <p:cNvSpPr>
            <a:spLocks noGrp="1"/>
          </p:cNvSpPr>
          <p:nvPr>
            <p:ph type="sldNum" sz="quarter" idx="12"/>
          </p:nvPr>
        </p:nvSpPr>
        <p:spPr/>
        <p:txBody>
          <a:bodyPr/>
          <a:lstStyle/>
          <a:p>
            <a:fld id="{73FED15D-F20C-4AF1-BE9F-E8C7A91BA227}" type="slidenum">
              <a:rPr lang="en-AU" smtClean="0"/>
              <a:t>‹#›</a:t>
            </a:fld>
            <a:endParaRPr lang="en-AU" dirty="0"/>
          </a:p>
        </p:txBody>
      </p:sp>
      <p:pic>
        <p:nvPicPr>
          <p:cNvPr id="7" name="Picture 6" descr="Graphical user interface, text&#10;&#10;Description automatically generated">
            <a:extLst>
              <a:ext uri="{FF2B5EF4-FFF2-40B4-BE49-F238E27FC236}">
                <a16:creationId xmlns:a16="http://schemas.microsoft.com/office/drawing/2014/main" id="{EB14DED0-33DF-4E7F-A53F-CBAE7DF99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999" y="5626553"/>
            <a:ext cx="1019202" cy="866322"/>
          </a:xfrm>
          <a:prstGeom prst="rect">
            <a:avLst/>
          </a:prstGeom>
        </p:spPr>
      </p:pic>
      <p:pic>
        <p:nvPicPr>
          <p:cNvPr id="9" name="Picture 8" descr="Logo&#10;&#10;Description automatically generated">
            <a:extLst>
              <a:ext uri="{FF2B5EF4-FFF2-40B4-BE49-F238E27FC236}">
                <a16:creationId xmlns:a16="http://schemas.microsoft.com/office/drawing/2014/main" id="{71A711E6-F604-4AA5-8013-2F9A2596B5C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58216" y="5671897"/>
            <a:ext cx="533785" cy="775634"/>
          </a:xfrm>
          <a:prstGeom prst="rect">
            <a:avLst/>
          </a:prstGeom>
        </p:spPr>
      </p:pic>
    </p:spTree>
    <p:extLst>
      <p:ext uri="{BB962C8B-B14F-4D97-AF65-F5344CB8AC3E}">
        <p14:creationId xmlns:p14="http://schemas.microsoft.com/office/powerpoint/2010/main" val="3553814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95D2C-A00C-4C68-92F4-52F89DAB9A1C}"/>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FA83186C-5028-4B7E-9E22-91E56561BB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CFE53C-D0E9-4A91-A106-7A371CD63DC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588E1B6F-7E31-4EC5-9EFE-48AE053CD4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891797-6BDA-496B-90A5-81B622163F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95E03367-D405-4B5A-9003-8633F8D3BDE4}"/>
              </a:ext>
            </a:extLst>
          </p:cNvPr>
          <p:cNvSpPr>
            <a:spLocks noGrp="1"/>
          </p:cNvSpPr>
          <p:nvPr>
            <p:ph type="dt" sz="half" idx="10"/>
          </p:nvPr>
        </p:nvSpPr>
        <p:spPr/>
        <p:txBody>
          <a:bodyPr/>
          <a:lstStyle/>
          <a:p>
            <a:fld id="{871040AA-B360-4B67-8A3D-8140E972B7FF}" type="datetimeFigureOut">
              <a:rPr lang="en-AU" smtClean="0"/>
              <a:t>5/01/2021</a:t>
            </a:fld>
            <a:endParaRPr lang="en-AU" dirty="0"/>
          </a:p>
        </p:txBody>
      </p:sp>
      <p:sp>
        <p:nvSpPr>
          <p:cNvPr id="8" name="Footer Placeholder 7">
            <a:extLst>
              <a:ext uri="{FF2B5EF4-FFF2-40B4-BE49-F238E27FC236}">
                <a16:creationId xmlns:a16="http://schemas.microsoft.com/office/drawing/2014/main" id="{10596DC8-BFEF-4990-986E-2E4C532E01E3}"/>
              </a:ext>
            </a:extLst>
          </p:cNvPr>
          <p:cNvSpPr>
            <a:spLocks noGrp="1"/>
          </p:cNvSpPr>
          <p:nvPr>
            <p:ph type="ftr" sz="quarter" idx="11"/>
          </p:nvPr>
        </p:nvSpPr>
        <p:spPr/>
        <p:txBody>
          <a:bodyPr/>
          <a:lstStyle/>
          <a:p>
            <a:endParaRPr lang="en-AU" dirty="0"/>
          </a:p>
        </p:txBody>
      </p:sp>
      <p:sp>
        <p:nvSpPr>
          <p:cNvPr id="9" name="Slide Number Placeholder 8">
            <a:extLst>
              <a:ext uri="{FF2B5EF4-FFF2-40B4-BE49-F238E27FC236}">
                <a16:creationId xmlns:a16="http://schemas.microsoft.com/office/drawing/2014/main" id="{6890DDAB-7763-48A9-A5D8-E08B6043C36F}"/>
              </a:ext>
            </a:extLst>
          </p:cNvPr>
          <p:cNvSpPr>
            <a:spLocks noGrp="1"/>
          </p:cNvSpPr>
          <p:nvPr>
            <p:ph type="sldNum" sz="quarter" idx="12"/>
          </p:nvPr>
        </p:nvSpPr>
        <p:spPr/>
        <p:txBody>
          <a:bodyPr/>
          <a:lstStyle/>
          <a:p>
            <a:fld id="{73FED15D-F20C-4AF1-BE9F-E8C7A91BA227}" type="slidenum">
              <a:rPr lang="en-AU" smtClean="0"/>
              <a:t>‹#›</a:t>
            </a:fld>
            <a:endParaRPr lang="en-AU" dirty="0"/>
          </a:p>
        </p:txBody>
      </p:sp>
    </p:spTree>
    <p:extLst>
      <p:ext uri="{BB962C8B-B14F-4D97-AF65-F5344CB8AC3E}">
        <p14:creationId xmlns:p14="http://schemas.microsoft.com/office/powerpoint/2010/main" val="10107171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A37BD9-753A-4596-9185-97F8A6838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12FC72A-8620-4B04-A87E-66A4947879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0F18422-5DA9-4B20-B8D4-B20C423FCD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1040AA-B360-4B67-8A3D-8140E972B7FF}" type="datetimeFigureOut">
              <a:rPr lang="en-AU" smtClean="0"/>
              <a:t>5/01/2021</a:t>
            </a:fld>
            <a:endParaRPr lang="en-AU" dirty="0"/>
          </a:p>
        </p:txBody>
      </p:sp>
      <p:sp>
        <p:nvSpPr>
          <p:cNvPr id="5" name="Footer Placeholder 4">
            <a:extLst>
              <a:ext uri="{FF2B5EF4-FFF2-40B4-BE49-F238E27FC236}">
                <a16:creationId xmlns:a16="http://schemas.microsoft.com/office/drawing/2014/main" id="{0976EA80-84C9-4659-B643-17805FC58E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a:extLst>
              <a:ext uri="{FF2B5EF4-FFF2-40B4-BE49-F238E27FC236}">
                <a16:creationId xmlns:a16="http://schemas.microsoft.com/office/drawing/2014/main" id="{6A3EC66B-517A-4049-94A0-C4E6BD015F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FED15D-F20C-4AF1-BE9F-E8C7A91BA227}" type="slidenum">
              <a:rPr lang="en-AU" smtClean="0"/>
              <a:t>‹#›</a:t>
            </a:fld>
            <a:endParaRPr lang="en-AU" dirty="0"/>
          </a:p>
        </p:txBody>
      </p:sp>
    </p:spTree>
    <p:extLst>
      <p:ext uri="{BB962C8B-B14F-4D97-AF65-F5344CB8AC3E}">
        <p14:creationId xmlns:p14="http://schemas.microsoft.com/office/powerpoint/2010/main" val="4169296446"/>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49" r:id="rId3"/>
    <p:sldLayoutId id="2147483654"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hyperlink" Target="https://youtu.be/y1SDV8nxypE" TargetMode="Externa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24.jpg"/></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5.jpeg"/></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gi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hyperlink" Target="https://www.mural.co/" TargetMode="External"/><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3.png"/><Relationship Id="rId4" Type="http://schemas.openxmlformats.org/officeDocument/2006/relationships/image" Target="../media/image2.jpg"/></Relationships>
</file>

<file path=ppt/slides/_rels/slide43.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17.jpg"/><Relationship Id="rId4" Type="http://schemas.openxmlformats.org/officeDocument/2006/relationships/image" Target="../media/image16.jpg"/></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45.jp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46.jp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4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orksmartertogether.ucd.ie/"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hyperlink" Target="http://worksmartertogether.ucd.ie/about/the-history-of-wst/"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2.jp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15.jpeg"/><Relationship Id="rId5" Type="http://schemas.openxmlformats.org/officeDocument/2006/relationships/image" Target="../media/image2.jpg"/><Relationship Id="rId4" Type="http://schemas.openxmlformats.org/officeDocument/2006/relationships/image" Target="../media/image49.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15.jpe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2.jpg"/><Relationship Id="rId5" Type="http://schemas.openxmlformats.org/officeDocument/2006/relationships/image" Target="../media/image50.jpeg"/><Relationship Id="rId4" Type="http://schemas.openxmlformats.org/officeDocument/2006/relationships/image" Target="../media/image49.jpeg"/></Relationships>
</file>

<file path=ppt/slides/_rels/slide5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notesSlide" Target="../notesSlides/notesSlide49.xml"/><Relationship Id="rId7" Type="http://schemas.openxmlformats.org/officeDocument/2006/relationships/image" Target="../media/image2.jp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hyperlink" Target="http://www.ucd.ie/agile" TargetMode="External"/><Relationship Id="rId2" Type="http://schemas.openxmlformats.org/officeDocument/2006/relationships/hyperlink" Target="mailto:michael.sinnott@ucd.ie" TargetMode="External"/><Relationship Id="rId1" Type="http://schemas.openxmlformats.org/officeDocument/2006/relationships/slideLayout" Target="../slideLayouts/slideLayout1.xml"/><Relationship Id="rId4" Type="http://schemas.openxmlformats.org/officeDocument/2006/relationships/hyperlink" Target="https://worksmartertogether.ucd.ie/remit-mapping/"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3BB7B-D50F-406C-9D92-68205310B854}"/>
              </a:ext>
            </a:extLst>
          </p:cNvPr>
          <p:cNvSpPr>
            <a:spLocks noGrp="1"/>
          </p:cNvSpPr>
          <p:nvPr>
            <p:ph type="title"/>
          </p:nvPr>
        </p:nvSpPr>
        <p:spPr/>
        <p:txBody>
          <a:bodyPr/>
          <a:lstStyle/>
          <a:p>
            <a:endParaRPr lang="en-AU" dirty="0"/>
          </a:p>
        </p:txBody>
      </p:sp>
      <p:pic>
        <p:nvPicPr>
          <p:cNvPr id="5" name="Content Placeholder 4">
            <a:extLst>
              <a:ext uri="{FF2B5EF4-FFF2-40B4-BE49-F238E27FC236}">
                <a16:creationId xmlns:a16="http://schemas.microsoft.com/office/drawing/2014/main" id="{7B7378D0-A02A-4231-AF4E-383C7F22BE9C}"/>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0"/>
            <a:ext cx="12192000" cy="6858001"/>
          </a:xfrm>
        </p:spPr>
      </p:pic>
    </p:spTree>
    <p:extLst>
      <p:ext uri="{BB962C8B-B14F-4D97-AF65-F5344CB8AC3E}">
        <p14:creationId xmlns:p14="http://schemas.microsoft.com/office/powerpoint/2010/main" val="3043628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EFB8D41-B540-4550-91FE-9562181B3AC4}"/>
              </a:ext>
            </a:extLst>
          </p:cNvPr>
          <p:cNvSpPr>
            <a:spLocks noGrp="1"/>
          </p:cNvSpPr>
          <p:nvPr>
            <p:ph type="title"/>
          </p:nvPr>
        </p:nvSpPr>
        <p:spPr/>
        <p:txBody>
          <a:bodyPr/>
          <a:lstStyle/>
          <a:p>
            <a:r>
              <a:rPr lang="en-IE" dirty="0"/>
              <a:t>Zoom Survey results – question 2</a:t>
            </a:r>
          </a:p>
        </p:txBody>
      </p:sp>
      <p:pic>
        <p:nvPicPr>
          <p:cNvPr id="9" name="Picture 8" descr="Graphical user interface, application&#10;&#10;Description automatically generated">
            <a:extLst>
              <a:ext uri="{FF2B5EF4-FFF2-40B4-BE49-F238E27FC236}">
                <a16:creationId xmlns:a16="http://schemas.microsoft.com/office/drawing/2014/main" id="{0D1456F2-04D1-4072-8D8F-A5A790ECF1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2472" y="1218230"/>
            <a:ext cx="5428448" cy="5375141"/>
          </a:xfrm>
          <a:prstGeom prst="rect">
            <a:avLst/>
          </a:prstGeom>
        </p:spPr>
      </p:pic>
      <p:sp>
        <p:nvSpPr>
          <p:cNvPr id="15" name="Content Placeholder 11">
            <a:extLst>
              <a:ext uri="{FF2B5EF4-FFF2-40B4-BE49-F238E27FC236}">
                <a16:creationId xmlns:a16="http://schemas.microsoft.com/office/drawing/2014/main" id="{9C96C820-AE3E-45CE-A657-5BEBCCC584A0}"/>
              </a:ext>
            </a:extLst>
          </p:cNvPr>
          <p:cNvSpPr>
            <a:spLocks noGrp="1"/>
          </p:cNvSpPr>
          <p:nvPr>
            <p:ph idx="1"/>
          </p:nvPr>
        </p:nvSpPr>
        <p:spPr>
          <a:xfrm>
            <a:off x="7507920" y="1611087"/>
            <a:ext cx="4139250" cy="4474028"/>
          </a:xfrm>
        </p:spPr>
        <p:txBody>
          <a:bodyPr>
            <a:normAutofit/>
          </a:bodyPr>
          <a:lstStyle/>
          <a:p>
            <a:pPr marL="0" indent="0">
              <a:buNone/>
            </a:pPr>
            <a:r>
              <a:rPr lang="en-IE" dirty="0"/>
              <a:t>Of note, perhaps</a:t>
            </a:r>
          </a:p>
          <a:p>
            <a:r>
              <a:rPr lang="en-IE" dirty="0"/>
              <a:t>Clarity for over half</a:t>
            </a:r>
            <a:br>
              <a:rPr lang="en-IE" dirty="0"/>
            </a:br>
            <a:r>
              <a:rPr lang="en-IE" dirty="0"/>
              <a:t>53% between ‘yes’ and ‘most folks could’ and ‘small team’</a:t>
            </a:r>
          </a:p>
          <a:p>
            <a:r>
              <a:rPr lang="en-IE" dirty="0"/>
              <a:t>21% ‘no’ but wish they could</a:t>
            </a:r>
          </a:p>
          <a:p>
            <a:r>
              <a:rPr lang="en-IE" dirty="0"/>
              <a:t>21% very individual </a:t>
            </a:r>
          </a:p>
          <a:p>
            <a:r>
              <a:rPr lang="en-IE" dirty="0"/>
              <a:t>… and no one thinks this clarity is unimportant</a:t>
            </a:r>
          </a:p>
        </p:txBody>
      </p:sp>
      <p:sp>
        <p:nvSpPr>
          <p:cNvPr id="17" name="TextBox 16">
            <a:extLst>
              <a:ext uri="{FF2B5EF4-FFF2-40B4-BE49-F238E27FC236}">
                <a16:creationId xmlns:a16="http://schemas.microsoft.com/office/drawing/2014/main" id="{B46A8319-7183-4874-B5B9-5499EFD9563D}"/>
              </a:ext>
            </a:extLst>
          </p:cNvPr>
          <p:cNvSpPr txBox="1"/>
          <p:nvPr/>
        </p:nvSpPr>
        <p:spPr>
          <a:xfrm>
            <a:off x="111794" y="3337560"/>
            <a:ext cx="1291590" cy="2308324"/>
          </a:xfrm>
          <a:prstGeom prst="rect">
            <a:avLst/>
          </a:prstGeom>
          <a:noFill/>
        </p:spPr>
        <p:txBody>
          <a:bodyPr wrap="square" rtlCol="0">
            <a:spAutoFit/>
          </a:bodyPr>
          <a:lstStyle/>
          <a:p>
            <a:r>
              <a:rPr lang="en-IE" i="1" dirty="0"/>
              <a:t>Survey carried out with participants of the webinar on 21 October 2020.</a:t>
            </a:r>
          </a:p>
        </p:txBody>
      </p:sp>
    </p:spTree>
    <p:extLst>
      <p:ext uri="{BB962C8B-B14F-4D97-AF65-F5344CB8AC3E}">
        <p14:creationId xmlns:p14="http://schemas.microsoft.com/office/powerpoint/2010/main" val="23157226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640A52-5064-4FB5-B6A7-283639A8AFD5}"/>
              </a:ext>
            </a:extLst>
          </p:cNvPr>
          <p:cNvSpPr>
            <a:spLocks noGrp="1"/>
          </p:cNvSpPr>
          <p:nvPr>
            <p:ph type="title"/>
          </p:nvPr>
        </p:nvSpPr>
        <p:spPr/>
        <p:txBody>
          <a:bodyPr>
            <a:normAutofit fontScale="90000"/>
          </a:bodyPr>
          <a:lstStyle/>
          <a:p>
            <a:r>
              <a:rPr lang="en-IE" dirty="0"/>
              <a:t>Three concepts</a:t>
            </a:r>
            <a:br>
              <a:rPr lang="en-IE" dirty="0"/>
            </a:br>
            <a:r>
              <a:rPr lang="en-IE" dirty="0"/>
              <a:t>	 - the ideas behind remit mapping</a:t>
            </a:r>
          </a:p>
        </p:txBody>
      </p:sp>
      <p:sp>
        <p:nvSpPr>
          <p:cNvPr id="6" name="Content Placeholder 5">
            <a:extLst>
              <a:ext uri="{FF2B5EF4-FFF2-40B4-BE49-F238E27FC236}">
                <a16:creationId xmlns:a16="http://schemas.microsoft.com/office/drawing/2014/main" id="{4E0A423E-9600-423F-B32F-56D39AF5519A}"/>
              </a:ext>
            </a:extLst>
          </p:cNvPr>
          <p:cNvSpPr>
            <a:spLocks noGrp="1"/>
          </p:cNvSpPr>
          <p:nvPr>
            <p:ph idx="1"/>
          </p:nvPr>
        </p:nvSpPr>
        <p:spPr/>
        <p:txBody>
          <a:bodyPr/>
          <a:lstStyle/>
          <a:p>
            <a:endParaRPr lang="en-IE" dirty="0"/>
          </a:p>
          <a:p>
            <a:r>
              <a:rPr lang="en-IE" dirty="0"/>
              <a:t>Mastery, Autonomy and Purpose for Motivation and performance 								from Dan Pink</a:t>
            </a:r>
            <a:br>
              <a:rPr lang="en-IE" dirty="0"/>
            </a:br>
            <a:r>
              <a:rPr lang="en-IE" dirty="0"/>
              <a:t>			</a:t>
            </a:r>
            <a:r>
              <a:rPr lang="en-IE" i="1" dirty="0"/>
              <a:t>linked to…</a:t>
            </a:r>
          </a:p>
          <a:p>
            <a:r>
              <a:rPr lang="en-IE" dirty="0"/>
              <a:t>My (team’s) purpose evolves</a:t>
            </a:r>
          </a:p>
          <a:p>
            <a:endParaRPr lang="en-IE" dirty="0"/>
          </a:p>
          <a:p>
            <a:r>
              <a:rPr lang="en-IE" dirty="0"/>
              <a:t>You need to know your ‘now’ before heading on a journey</a:t>
            </a:r>
          </a:p>
        </p:txBody>
      </p:sp>
    </p:spTree>
    <p:extLst>
      <p:ext uri="{BB962C8B-B14F-4D97-AF65-F5344CB8AC3E}">
        <p14:creationId xmlns:p14="http://schemas.microsoft.com/office/powerpoint/2010/main" val="3313178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8425" y="31348"/>
            <a:ext cx="6473952" cy="5205984"/>
          </a:xfrm>
          <a:prstGeom prst="rect">
            <a:avLst/>
          </a:prstGeom>
        </p:spPr>
      </p:pic>
      <p:pic>
        <p:nvPicPr>
          <p:cNvPr id="5" name="Picture 4" descr="A close up of a card&#10;&#10;Description automatically generated">
            <a:extLst>
              <a:ext uri="{FF2B5EF4-FFF2-40B4-BE49-F238E27FC236}">
                <a16:creationId xmlns:a16="http://schemas.microsoft.com/office/drawing/2014/main" id="{81723AD3-C814-4615-8350-7D79D015CC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5307" y="1896835"/>
            <a:ext cx="3105150" cy="4762500"/>
          </a:xfrm>
          <a:prstGeom prst="rect">
            <a:avLst/>
          </a:prstGeom>
        </p:spPr>
      </p:pic>
      <p:sp>
        <p:nvSpPr>
          <p:cNvPr id="7" name="TextBox 6">
            <a:extLst>
              <a:ext uri="{FF2B5EF4-FFF2-40B4-BE49-F238E27FC236}">
                <a16:creationId xmlns:a16="http://schemas.microsoft.com/office/drawing/2014/main" id="{C79CF386-DE00-492D-9C84-6C6AD84D3B0B}"/>
              </a:ext>
            </a:extLst>
          </p:cNvPr>
          <p:cNvSpPr txBox="1"/>
          <p:nvPr/>
        </p:nvSpPr>
        <p:spPr>
          <a:xfrm>
            <a:off x="5812971" y="5802136"/>
            <a:ext cx="3581990" cy="369332"/>
          </a:xfrm>
          <a:prstGeom prst="rect">
            <a:avLst/>
          </a:prstGeom>
          <a:noFill/>
        </p:spPr>
        <p:txBody>
          <a:bodyPr wrap="square">
            <a:spAutoFit/>
          </a:bodyPr>
          <a:lstStyle/>
          <a:p>
            <a:r>
              <a:rPr lang="en-IE" dirty="0">
                <a:hlinkClick r:id="rId5"/>
              </a:rPr>
              <a:t>https://youtu.be/y1SDV8nxypE</a:t>
            </a:r>
            <a:r>
              <a:rPr lang="en-IE" dirty="0"/>
              <a:t> </a:t>
            </a:r>
          </a:p>
        </p:txBody>
      </p:sp>
      <p:sp>
        <p:nvSpPr>
          <p:cNvPr id="9" name="TextBox 8">
            <a:extLst>
              <a:ext uri="{FF2B5EF4-FFF2-40B4-BE49-F238E27FC236}">
                <a16:creationId xmlns:a16="http://schemas.microsoft.com/office/drawing/2014/main" id="{CD5AA004-8359-4FF8-AAA1-667826A26021}"/>
              </a:ext>
            </a:extLst>
          </p:cNvPr>
          <p:cNvSpPr txBox="1"/>
          <p:nvPr/>
        </p:nvSpPr>
        <p:spPr>
          <a:xfrm>
            <a:off x="5812971" y="4765784"/>
            <a:ext cx="4648200" cy="923330"/>
          </a:xfrm>
          <a:prstGeom prst="rect">
            <a:avLst/>
          </a:prstGeom>
          <a:noFill/>
        </p:spPr>
        <p:txBody>
          <a:bodyPr wrap="square">
            <a:spAutoFit/>
          </a:bodyPr>
          <a:lstStyle/>
          <a:p>
            <a:r>
              <a:rPr lang="en-IE" dirty="0"/>
              <a:t>RSA Animate: </a:t>
            </a:r>
            <a:br>
              <a:rPr lang="en-IE" dirty="0"/>
            </a:br>
            <a:r>
              <a:rPr lang="en-IE" dirty="0"/>
              <a:t>Dan Pink - Drive: </a:t>
            </a:r>
            <a:br>
              <a:rPr lang="en-IE" dirty="0"/>
            </a:br>
            <a:r>
              <a:rPr lang="en-IE" dirty="0"/>
              <a:t>The Surprising Truth About What Motivates Us</a:t>
            </a:r>
          </a:p>
        </p:txBody>
      </p:sp>
      <p:sp>
        <p:nvSpPr>
          <p:cNvPr id="4" name="TextBox 3">
            <a:extLst>
              <a:ext uri="{FF2B5EF4-FFF2-40B4-BE49-F238E27FC236}">
                <a16:creationId xmlns:a16="http://schemas.microsoft.com/office/drawing/2014/main" id="{F1312E07-E42D-4024-B825-25DBFECC8C0A}"/>
              </a:ext>
            </a:extLst>
          </p:cNvPr>
          <p:cNvSpPr txBox="1"/>
          <p:nvPr/>
        </p:nvSpPr>
        <p:spPr>
          <a:xfrm>
            <a:off x="177799" y="2019300"/>
            <a:ext cx="2014307" cy="3416320"/>
          </a:xfrm>
          <a:prstGeom prst="rect">
            <a:avLst/>
          </a:prstGeom>
          <a:noFill/>
        </p:spPr>
        <p:txBody>
          <a:bodyPr wrap="square" rtlCol="0">
            <a:spAutoFit/>
          </a:bodyPr>
          <a:lstStyle/>
          <a:p>
            <a:r>
              <a:rPr lang="en-IE" sz="2400" dirty="0"/>
              <a:t>Intrinsic motivation and high performing team environments.</a:t>
            </a:r>
          </a:p>
          <a:p>
            <a:endParaRPr lang="en-IE" sz="2400" dirty="0"/>
          </a:p>
          <a:p>
            <a:r>
              <a:rPr lang="en-IE" sz="2400" dirty="0"/>
              <a:t>Watch the YouTube!</a:t>
            </a:r>
          </a:p>
        </p:txBody>
      </p:sp>
    </p:spTree>
    <p:extLst>
      <p:ext uri="{BB962C8B-B14F-4D97-AF65-F5344CB8AC3E}">
        <p14:creationId xmlns:p14="http://schemas.microsoft.com/office/powerpoint/2010/main" val="1875618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42115" y="331542"/>
            <a:ext cx="7064796" cy="6161332"/>
          </a:xfrm>
        </p:spPr>
      </p:pic>
      <p:sp>
        <p:nvSpPr>
          <p:cNvPr id="3" name="TextBox 2">
            <a:extLst>
              <a:ext uri="{FF2B5EF4-FFF2-40B4-BE49-F238E27FC236}">
                <a16:creationId xmlns:a16="http://schemas.microsoft.com/office/drawing/2014/main" id="{8FFFB453-4B58-4068-97EE-C21F439BD4EA}"/>
              </a:ext>
            </a:extLst>
          </p:cNvPr>
          <p:cNvSpPr txBox="1"/>
          <p:nvPr/>
        </p:nvSpPr>
        <p:spPr>
          <a:xfrm>
            <a:off x="690749" y="1993961"/>
            <a:ext cx="3594924" cy="3416320"/>
          </a:xfrm>
          <a:prstGeom prst="rect">
            <a:avLst/>
          </a:prstGeom>
          <a:noFill/>
        </p:spPr>
        <p:txBody>
          <a:bodyPr wrap="square" rtlCol="0">
            <a:spAutoFit/>
          </a:bodyPr>
          <a:lstStyle/>
          <a:p>
            <a:r>
              <a:rPr lang="en-IE" sz="2400" dirty="0"/>
              <a:t>The desire to improve…</a:t>
            </a:r>
            <a:br>
              <a:rPr lang="en-IE" sz="2400" dirty="0"/>
            </a:br>
            <a:br>
              <a:rPr lang="en-IE" sz="2400" dirty="0"/>
            </a:br>
            <a:r>
              <a:rPr lang="en-IE" sz="2400" dirty="0"/>
              <a:t>The journey to be better…</a:t>
            </a:r>
          </a:p>
          <a:p>
            <a:br>
              <a:rPr lang="en-IE" sz="2400" dirty="0"/>
            </a:br>
            <a:r>
              <a:rPr lang="en-IE" sz="2400" dirty="0"/>
              <a:t>The opportunity to learn and practice…</a:t>
            </a:r>
          </a:p>
          <a:p>
            <a:br>
              <a:rPr lang="en-IE" sz="2400" dirty="0"/>
            </a:br>
            <a:r>
              <a:rPr lang="en-IE" sz="2400" dirty="0"/>
              <a:t>An excellence you seek for its own sake…</a:t>
            </a:r>
          </a:p>
        </p:txBody>
      </p:sp>
      <p:pic>
        <p:nvPicPr>
          <p:cNvPr id="6" name="Picture 5" descr="A picture containing background pattern&#10;&#10;Description automatically generated">
            <a:extLst>
              <a:ext uri="{FF2B5EF4-FFF2-40B4-BE49-F238E27FC236}">
                <a16:creationId xmlns:a16="http://schemas.microsoft.com/office/drawing/2014/main" id="{F27DB1C8-00E5-4639-BA30-535D0A0014E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199914" y="5934670"/>
            <a:ext cx="1883229" cy="803587"/>
          </a:xfrm>
          <a:prstGeom prst="rect">
            <a:avLst/>
          </a:prstGeom>
        </p:spPr>
      </p:pic>
    </p:spTree>
    <p:extLst>
      <p:ext uri="{BB962C8B-B14F-4D97-AF65-F5344CB8AC3E}">
        <p14:creationId xmlns:p14="http://schemas.microsoft.com/office/powerpoint/2010/main" val="3020963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7089" y="2305439"/>
            <a:ext cx="9174849" cy="3199633"/>
          </a:xfrm>
        </p:spPr>
      </p:pic>
      <p:sp>
        <p:nvSpPr>
          <p:cNvPr id="3" name="TextBox 2">
            <a:extLst>
              <a:ext uri="{FF2B5EF4-FFF2-40B4-BE49-F238E27FC236}">
                <a16:creationId xmlns:a16="http://schemas.microsoft.com/office/drawing/2014/main" id="{210D4A88-59CF-4DF0-B4D8-07BB2CE196D9}"/>
              </a:ext>
            </a:extLst>
          </p:cNvPr>
          <p:cNvSpPr txBox="1"/>
          <p:nvPr/>
        </p:nvSpPr>
        <p:spPr>
          <a:xfrm>
            <a:off x="8190598" y="917349"/>
            <a:ext cx="3494313" cy="2308324"/>
          </a:xfrm>
          <a:prstGeom prst="rect">
            <a:avLst/>
          </a:prstGeom>
          <a:noFill/>
        </p:spPr>
        <p:txBody>
          <a:bodyPr wrap="square" rtlCol="0">
            <a:spAutoFit/>
          </a:bodyPr>
          <a:lstStyle/>
          <a:p>
            <a:r>
              <a:rPr lang="en-IE" sz="2400" dirty="0"/>
              <a:t>The desire to direct your own life and work… </a:t>
            </a:r>
            <a:br>
              <a:rPr lang="en-IE" sz="2400" dirty="0"/>
            </a:br>
            <a:endParaRPr lang="en-IE" sz="2400" dirty="0"/>
          </a:p>
          <a:p>
            <a:r>
              <a:rPr lang="en-IE" sz="2400" dirty="0"/>
              <a:t>What I do…</a:t>
            </a:r>
          </a:p>
          <a:p>
            <a:r>
              <a:rPr lang="en-IE" sz="2400" dirty="0"/>
              <a:t>When I do it…</a:t>
            </a:r>
          </a:p>
          <a:p>
            <a:r>
              <a:rPr lang="en-IE" sz="2400" dirty="0"/>
              <a:t>Who I do it with…</a:t>
            </a:r>
          </a:p>
        </p:txBody>
      </p:sp>
    </p:spTree>
    <p:extLst>
      <p:ext uri="{BB962C8B-B14F-4D97-AF65-F5344CB8AC3E}">
        <p14:creationId xmlns:p14="http://schemas.microsoft.com/office/powerpoint/2010/main" val="1505464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9629" y="1387828"/>
            <a:ext cx="8322371" cy="5437515"/>
          </a:xfrm>
          <a:prstGeom prst="rect">
            <a:avLst/>
          </a:prstGeom>
        </p:spPr>
      </p:pic>
      <p:sp>
        <p:nvSpPr>
          <p:cNvPr id="10" name="TextBox 9">
            <a:extLst>
              <a:ext uri="{FF2B5EF4-FFF2-40B4-BE49-F238E27FC236}">
                <a16:creationId xmlns:a16="http://schemas.microsoft.com/office/drawing/2014/main" id="{239ADA6B-A235-4C97-9756-913E92969807}"/>
              </a:ext>
            </a:extLst>
          </p:cNvPr>
          <p:cNvSpPr txBox="1"/>
          <p:nvPr/>
        </p:nvSpPr>
        <p:spPr>
          <a:xfrm>
            <a:off x="718957" y="1889103"/>
            <a:ext cx="3039836" cy="3046988"/>
          </a:xfrm>
          <a:prstGeom prst="rect">
            <a:avLst/>
          </a:prstGeom>
          <a:noFill/>
        </p:spPr>
        <p:txBody>
          <a:bodyPr wrap="square" rtlCol="0">
            <a:spAutoFit/>
          </a:bodyPr>
          <a:lstStyle/>
          <a:p>
            <a:r>
              <a:rPr lang="en-IE" sz="2400" dirty="0"/>
              <a:t>Working towards something larger and more important than just me…</a:t>
            </a:r>
          </a:p>
          <a:p>
            <a:endParaRPr lang="en-IE" sz="2400" dirty="0"/>
          </a:p>
          <a:p>
            <a:r>
              <a:rPr lang="en-IE" sz="2400" dirty="0"/>
              <a:t>Connecting personal goals and values to the organisational…</a:t>
            </a:r>
          </a:p>
        </p:txBody>
      </p:sp>
      <p:pic>
        <p:nvPicPr>
          <p:cNvPr id="12" name="Picture 11" descr="A picture containing background pattern&#10;&#10;Description automatically generated">
            <a:extLst>
              <a:ext uri="{FF2B5EF4-FFF2-40B4-BE49-F238E27FC236}">
                <a16:creationId xmlns:a16="http://schemas.microsoft.com/office/drawing/2014/main" id="{F829A9A2-BBB3-4011-882A-8C848A66E48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199914" y="5934670"/>
            <a:ext cx="1883229" cy="803587"/>
          </a:xfrm>
          <a:prstGeom prst="rect">
            <a:avLst/>
          </a:prstGeom>
        </p:spPr>
      </p:pic>
    </p:spTree>
    <p:extLst>
      <p:ext uri="{BB962C8B-B14F-4D97-AF65-F5344CB8AC3E}">
        <p14:creationId xmlns:p14="http://schemas.microsoft.com/office/powerpoint/2010/main" val="439085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03290" y="365125"/>
            <a:ext cx="5735463" cy="6120000"/>
          </a:xfrm>
        </p:spPr>
      </p:pic>
      <p:sp>
        <p:nvSpPr>
          <p:cNvPr id="9" name="Title 1">
            <a:extLst>
              <a:ext uri="{FF2B5EF4-FFF2-40B4-BE49-F238E27FC236}">
                <a16:creationId xmlns:a16="http://schemas.microsoft.com/office/drawing/2014/main" id="{0035C106-1CA4-4463-91F7-DDB1C8A1FCA6}"/>
              </a:ext>
            </a:extLst>
          </p:cNvPr>
          <p:cNvSpPr txBox="1">
            <a:spLocks/>
          </p:cNvSpPr>
          <p:nvPr/>
        </p:nvSpPr>
        <p:spPr>
          <a:xfrm>
            <a:off x="457200" y="361952"/>
            <a:ext cx="5105399" cy="177936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dirty="0"/>
              <a:t>Concept 1</a:t>
            </a:r>
          </a:p>
          <a:p>
            <a:endParaRPr lang="en-IE" dirty="0"/>
          </a:p>
          <a:p>
            <a:endParaRPr lang="en-IE" dirty="0"/>
          </a:p>
        </p:txBody>
      </p:sp>
    </p:spTree>
    <p:extLst>
      <p:ext uri="{BB962C8B-B14F-4D97-AF65-F5344CB8AC3E}">
        <p14:creationId xmlns:p14="http://schemas.microsoft.com/office/powerpoint/2010/main" val="27110846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sp>
        <p:nvSpPr>
          <p:cNvPr id="5" name="Content Placeholder 4"/>
          <p:cNvSpPr>
            <a:spLocks noGrp="1"/>
          </p:cNvSpPr>
          <p:nvPr>
            <p:ph idx="1"/>
          </p:nvPr>
        </p:nvSpPr>
        <p:spPr/>
        <p:txBody>
          <a:bodyPr/>
          <a:lstStyle/>
          <a:p>
            <a:endParaRPr lang="en-IE" dirty="0"/>
          </a:p>
        </p:txBody>
      </p:sp>
      <p:pic>
        <p:nvPicPr>
          <p:cNvPr id="3" name="Content Placeholder 3">
            <a:extLst>
              <a:ext uri="{FF2B5EF4-FFF2-40B4-BE49-F238E27FC236}">
                <a16:creationId xmlns:a16="http://schemas.microsoft.com/office/drawing/2014/main" id="{B4DAE6DE-B6A2-434A-AAEC-93543FB84A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6480" y="220083"/>
            <a:ext cx="5703246" cy="630696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pic>
    </p:spTree>
    <p:extLst>
      <p:ext uri="{BB962C8B-B14F-4D97-AF65-F5344CB8AC3E}">
        <p14:creationId xmlns:p14="http://schemas.microsoft.com/office/powerpoint/2010/main" val="28710723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3" descr="A picture containing outdoor, flying, kite, large&#10;&#10;Description automatically generated">
            <a:extLst>
              <a:ext uri="{FF2B5EF4-FFF2-40B4-BE49-F238E27FC236}">
                <a16:creationId xmlns:a16="http://schemas.microsoft.com/office/drawing/2014/main" id="{B36E1B18-D33D-4DCB-AAF2-AF7AEEEBC626}"/>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2261594" y="117000"/>
            <a:ext cx="9919520" cy="6624000"/>
          </a:xfrm>
          <a:prstGeom prst="rect">
            <a:avLst/>
          </a:prstGeom>
        </p:spPr>
      </p:pic>
      <p:pic>
        <p:nvPicPr>
          <p:cNvPr id="6" name="Picture 5" descr="A picture containing background pattern&#10;&#10;Description automatically generated">
            <a:extLst>
              <a:ext uri="{FF2B5EF4-FFF2-40B4-BE49-F238E27FC236}">
                <a16:creationId xmlns:a16="http://schemas.microsoft.com/office/drawing/2014/main" id="{3583A6AA-DB37-4B3F-AFF3-F18CFFBC4600}"/>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199914" y="5934670"/>
            <a:ext cx="1883229" cy="803587"/>
          </a:xfrm>
          <a:prstGeom prst="rect">
            <a:avLst/>
          </a:prstGeom>
        </p:spPr>
      </p:pic>
      <p:sp>
        <p:nvSpPr>
          <p:cNvPr id="8" name="TextBox 7">
            <a:extLst>
              <a:ext uri="{FF2B5EF4-FFF2-40B4-BE49-F238E27FC236}">
                <a16:creationId xmlns:a16="http://schemas.microsoft.com/office/drawing/2014/main" id="{2E0EA3C8-74AE-480A-AA0B-E230F627C69E}"/>
              </a:ext>
            </a:extLst>
          </p:cNvPr>
          <p:cNvSpPr txBox="1"/>
          <p:nvPr/>
        </p:nvSpPr>
        <p:spPr>
          <a:xfrm>
            <a:off x="838200" y="1720840"/>
            <a:ext cx="3393864" cy="3416320"/>
          </a:xfrm>
          <a:prstGeom prst="rect">
            <a:avLst/>
          </a:prstGeom>
          <a:noFill/>
        </p:spPr>
        <p:txBody>
          <a:bodyPr wrap="square" rtlCol="0">
            <a:spAutoFit/>
          </a:bodyPr>
          <a:lstStyle/>
          <a:p>
            <a:r>
              <a:rPr lang="en-IE" sz="2400" dirty="0"/>
              <a:t>Purpose can evolve…</a:t>
            </a:r>
          </a:p>
          <a:p>
            <a:r>
              <a:rPr lang="en-IE" sz="2400" dirty="0"/>
              <a:t>under lots of influences…</a:t>
            </a:r>
          </a:p>
          <a:p>
            <a:r>
              <a:rPr lang="en-IE" sz="2400" dirty="0"/>
              <a:t>…</a:t>
            </a:r>
            <a:br>
              <a:rPr lang="en-IE" sz="2400" dirty="0"/>
            </a:br>
            <a:r>
              <a:rPr lang="en-IE" sz="2400" dirty="0"/>
              <a:t>so where are we now…?</a:t>
            </a:r>
          </a:p>
          <a:p>
            <a:r>
              <a:rPr lang="en-IE" sz="2400" dirty="0"/>
              <a:t>how did we get here…?</a:t>
            </a:r>
            <a:br>
              <a:rPr lang="en-IE" sz="2400" dirty="0"/>
            </a:br>
            <a:r>
              <a:rPr lang="en-IE" sz="2400" dirty="0"/>
              <a:t>where are we going…?</a:t>
            </a:r>
          </a:p>
          <a:p>
            <a:r>
              <a:rPr lang="en-IE" sz="2400" dirty="0"/>
              <a:t>…</a:t>
            </a:r>
          </a:p>
          <a:p>
            <a:r>
              <a:rPr lang="en-IE" sz="2400" dirty="0"/>
              <a:t>what about motivation and performance?</a:t>
            </a:r>
          </a:p>
        </p:txBody>
      </p:sp>
      <p:sp>
        <p:nvSpPr>
          <p:cNvPr id="3" name="Title 1">
            <a:extLst>
              <a:ext uri="{FF2B5EF4-FFF2-40B4-BE49-F238E27FC236}">
                <a16:creationId xmlns:a16="http://schemas.microsoft.com/office/drawing/2014/main" id="{41EDA4D6-282F-4184-8DB7-12521E15021D}"/>
              </a:ext>
            </a:extLst>
          </p:cNvPr>
          <p:cNvSpPr txBox="1">
            <a:spLocks/>
          </p:cNvSpPr>
          <p:nvPr/>
        </p:nvSpPr>
        <p:spPr>
          <a:xfrm>
            <a:off x="457200" y="361952"/>
            <a:ext cx="5105399" cy="177936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dirty="0"/>
              <a:t>Concept 2</a:t>
            </a:r>
          </a:p>
          <a:p>
            <a:pPr algn="r"/>
            <a:endParaRPr lang="en-IE" dirty="0"/>
          </a:p>
          <a:p>
            <a:pPr algn="r"/>
            <a:endParaRPr lang="en-IE" dirty="0"/>
          </a:p>
        </p:txBody>
      </p:sp>
    </p:spTree>
    <p:extLst>
      <p:ext uri="{BB962C8B-B14F-4D97-AF65-F5344CB8AC3E}">
        <p14:creationId xmlns:p14="http://schemas.microsoft.com/office/powerpoint/2010/main" val="32284468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69598-20B3-4B9C-8D70-813BD5DE7F42}"/>
              </a:ext>
            </a:extLst>
          </p:cNvPr>
          <p:cNvSpPr>
            <a:spLocks noGrp="1"/>
          </p:cNvSpPr>
          <p:nvPr>
            <p:ph type="title"/>
          </p:nvPr>
        </p:nvSpPr>
        <p:spPr/>
        <p:txBody>
          <a:bodyPr/>
          <a:lstStyle/>
          <a:p>
            <a:r>
              <a:rPr lang="en-IE" dirty="0"/>
              <a:t>You are going on a journey…</a:t>
            </a:r>
          </a:p>
        </p:txBody>
      </p:sp>
      <p:sp>
        <p:nvSpPr>
          <p:cNvPr id="3" name="Content Placeholder 2">
            <a:extLst>
              <a:ext uri="{FF2B5EF4-FFF2-40B4-BE49-F238E27FC236}">
                <a16:creationId xmlns:a16="http://schemas.microsoft.com/office/drawing/2014/main" id="{8A56E812-C07F-4511-9C5C-410BD25D46B7}"/>
              </a:ext>
            </a:extLst>
          </p:cNvPr>
          <p:cNvSpPr>
            <a:spLocks noGrp="1"/>
          </p:cNvSpPr>
          <p:nvPr>
            <p:ph idx="1"/>
          </p:nvPr>
        </p:nvSpPr>
        <p:spPr/>
        <p:txBody>
          <a:bodyPr/>
          <a:lstStyle/>
          <a:p>
            <a:r>
              <a:rPr lang="en-IE" dirty="0"/>
              <a:t>‘Journey’ = some kind of change</a:t>
            </a:r>
          </a:p>
          <a:p>
            <a:endParaRPr lang="en-IE" dirty="0"/>
          </a:p>
          <a:p>
            <a:r>
              <a:rPr lang="en-IE" dirty="0"/>
              <a:t>Could be	… reacting to COVID-19 pressures</a:t>
            </a:r>
          </a:p>
          <a:p>
            <a:pPr marL="0" indent="0">
              <a:buNone/>
            </a:pPr>
            <a:r>
              <a:rPr lang="en-IE" dirty="0"/>
              <a:t>		… technology</a:t>
            </a:r>
          </a:p>
          <a:p>
            <a:pPr marL="0" indent="0">
              <a:buNone/>
            </a:pPr>
            <a:r>
              <a:rPr lang="en-IE" dirty="0"/>
              <a:t>		… home working</a:t>
            </a:r>
          </a:p>
          <a:p>
            <a:pPr marL="0" indent="0">
              <a:buNone/>
            </a:pPr>
            <a:r>
              <a:rPr lang="en-IE" dirty="0"/>
              <a:t>		… new website</a:t>
            </a:r>
          </a:p>
          <a:p>
            <a:pPr marL="0" indent="0">
              <a:buNone/>
            </a:pPr>
            <a:r>
              <a:rPr lang="en-IE" dirty="0"/>
              <a:t>		… staff changes</a:t>
            </a:r>
          </a:p>
        </p:txBody>
      </p:sp>
    </p:spTree>
    <p:extLst>
      <p:ext uri="{BB962C8B-B14F-4D97-AF65-F5344CB8AC3E}">
        <p14:creationId xmlns:p14="http://schemas.microsoft.com/office/powerpoint/2010/main" val="553872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picture containing timeline&#10;&#10;Description automatically generated">
            <a:extLst>
              <a:ext uri="{FF2B5EF4-FFF2-40B4-BE49-F238E27FC236}">
                <a16:creationId xmlns:a16="http://schemas.microsoft.com/office/drawing/2014/main" id="{78FD5A83-A773-47E9-813A-6D017D553B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TextBox 20">
            <a:extLst>
              <a:ext uri="{FF2B5EF4-FFF2-40B4-BE49-F238E27FC236}">
                <a16:creationId xmlns:a16="http://schemas.microsoft.com/office/drawing/2014/main" id="{BA8CD97F-79DC-4837-97F9-2C03C14B6D93}"/>
              </a:ext>
            </a:extLst>
          </p:cNvPr>
          <p:cNvSpPr txBox="1"/>
          <p:nvPr/>
        </p:nvSpPr>
        <p:spPr>
          <a:xfrm>
            <a:off x="7383517" y="4403835"/>
            <a:ext cx="4472152" cy="1323439"/>
          </a:xfrm>
          <a:prstGeom prst="rect">
            <a:avLst/>
          </a:prstGeom>
          <a:noFill/>
        </p:spPr>
        <p:txBody>
          <a:bodyPr wrap="square" rtlCol="0">
            <a:spAutoFit/>
          </a:bodyPr>
          <a:lstStyle/>
          <a:p>
            <a:r>
              <a:rPr lang="en-IE" sz="2000" dirty="0">
                <a:solidFill>
                  <a:srgbClr val="666666"/>
                </a:solidFill>
              </a:rPr>
              <a:t>Director of UCD Agile      </a:t>
            </a:r>
            <a:r>
              <a:rPr lang="en-IE" sz="2000" i="1" dirty="0">
                <a:solidFill>
                  <a:srgbClr val="666666"/>
                </a:solidFill>
              </a:rPr>
              <a:t>strategic change</a:t>
            </a:r>
          </a:p>
          <a:p>
            <a:endParaRPr lang="en-IE" sz="2000" dirty="0">
              <a:solidFill>
                <a:srgbClr val="666666"/>
              </a:solidFill>
            </a:endParaRPr>
          </a:p>
          <a:p>
            <a:r>
              <a:rPr lang="en-IE" sz="2000" dirty="0">
                <a:solidFill>
                  <a:srgbClr val="666666"/>
                </a:solidFill>
              </a:rPr>
              <a:t>2.30-3.30 IST </a:t>
            </a:r>
            <a:br>
              <a:rPr lang="en-IE" sz="2000" dirty="0">
                <a:solidFill>
                  <a:srgbClr val="666666"/>
                </a:solidFill>
              </a:rPr>
            </a:br>
            <a:r>
              <a:rPr lang="en-IE" sz="2000" dirty="0">
                <a:solidFill>
                  <a:srgbClr val="666666"/>
                </a:solidFill>
              </a:rPr>
              <a:t>Wednesday 21 October 2020</a:t>
            </a:r>
          </a:p>
        </p:txBody>
      </p:sp>
    </p:spTree>
    <p:extLst>
      <p:ext uri="{BB962C8B-B14F-4D97-AF65-F5344CB8AC3E}">
        <p14:creationId xmlns:p14="http://schemas.microsoft.com/office/powerpoint/2010/main" val="19067863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EBCAC9-C69E-49B8-BD2C-48C005176E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4869" y="157073"/>
            <a:ext cx="7230412" cy="6520406"/>
          </a:xfrm>
          <a:prstGeom prst="rect">
            <a:avLst/>
          </a:prstGeom>
        </p:spPr>
      </p:pic>
      <p:sp>
        <p:nvSpPr>
          <p:cNvPr id="7" name="Rectangle 6">
            <a:extLst>
              <a:ext uri="{FF2B5EF4-FFF2-40B4-BE49-F238E27FC236}">
                <a16:creationId xmlns:a16="http://schemas.microsoft.com/office/drawing/2014/main" id="{3B970CD4-352F-4566-8708-3C1E3FCB42F3}"/>
              </a:ext>
            </a:extLst>
          </p:cNvPr>
          <p:cNvSpPr/>
          <p:nvPr/>
        </p:nvSpPr>
        <p:spPr>
          <a:xfrm>
            <a:off x="227531" y="2187779"/>
            <a:ext cx="2787812" cy="3108543"/>
          </a:xfrm>
          <a:prstGeom prst="rect">
            <a:avLst/>
          </a:prstGeom>
          <a:solidFill>
            <a:srgbClr val="E3F3E7"/>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9" name="TextBox 8">
            <a:extLst>
              <a:ext uri="{FF2B5EF4-FFF2-40B4-BE49-F238E27FC236}">
                <a16:creationId xmlns:a16="http://schemas.microsoft.com/office/drawing/2014/main" id="{CD8E77BE-705B-4CF2-9059-3680F6328D0D}"/>
              </a:ext>
            </a:extLst>
          </p:cNvPr>
          <p:cNvSpPr txBox="1"/>
          <p:nvPr/>
        </p:nvSpPr>
        <p:spPr>
          <a:xfrm>
            <a:off x="466780" y="2512558"/>
            <a:ext cx="2359570" cy="3108543"/>
          </a:xfrm>
          <a:prstGeom prst="rect">
            <a:avLst/>
          </a:prstGeom>
          <a:noFill/>
        </p:spPr>
        <p:txBody>
          <a:bodyPr wrap="square" rtlCol="0">
            <a:spAutoFit/>
          </a:bodyPr>
          <a:lstStyle/>
          <a:p>
            <a:r>
              <a:rPr lang="en-IE" sz="2800" dirty="0"/>
              <a:t>Where are we starting from?</a:t>
            </a:r>
          </a:p>
          <a:p>
            <a:endParaRPr lang="en-IE" sz="2800" dirty="0"/>
          </a:p>
          <a:p>
            <a:r>
              <a:rPr lang="en-IE" sz="2800" dirty="0"/>
              <a:t>Where are we trying to go?</a:t>
            </a:r>
          </a:p>
          <a:p>
            <a:endParaRPr lang="en-IE" sz="2800" dirty="0"/>
          </a:p>
          <a:p>
            <a:endParaRPr lang="en-IE" sz="2800" dirty="0"/>
          </a:p>
        </p:txBody>
      </p:sp>
      <p:sp>
        <p:nvSpPr>
          <p:cNvPr id="12" name="Title 1">
            <a:extLst>
              <a:ext uri="{FF2B5EF4-FFF2-40B4-BE49-F238E27FC236}">
                <a16:creationId xmlns:a16="http://schemas.microsoft.com/office/drawing/2014/main" id="{F87C5484-25CB-438E-9DDF-8F876D460BA3}"/>
              </a:ext>
            </a:extLst>
          </p:cNvPr>
          <p:cNvSpPr txBox="1">
            <a:spLocks/>
          </p:cNvSpPr>
          <p:nvPr/>
        </p:nvSpPr>
        <p:spPr>
          <a:xfrm>
            <a:off x="457200" y="361952"/>
            <a:ext cx="5105399" cy="177936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dirty="0"/>
              <a:t>Concept 3</a:t>
            </a:r>
          </a:p>
          <a:p>
            <a:pPr algn="r"/>
            <a:endParaRPr lang="en-IE" dirty="0"/>
          </a:p>
          <a:p>
            <a:pPr algn="r"/>
            <a:endParaRPr lang="en-IE" dirty="0"/>
          </a:p>
        </p:txBody>
      </p:sp>
      <p:sp>
        <p:nvSpPr>
          <p:cNvPr id="2" name="TextBox 1">
            <a:extLst>
              <a:ext uri="{FF2B5EF4-FFF2-40B4-BE49-F238E27FC236}">
                <a16:creationId xmlns:a16="http://schemas.microsoft.com/office/drawing/2014/main" id="{387A64C4-5D03-4F44-B919-AF54B5761622}"/>
              </a:ext>
            </a:extLst>
          </p:cNvPr>
          <p:cNvSpPr txBox="1"/>
          <p:nvPr/>
        </p:nvSpPr>
        <p:spPr>
          <a:xfrm>
            <a:off x="3634153" y="6496048"/>
            <a:ext cx="1740876" cy="261610"/>
          </a:xfrm>
          <a:prstGeom prst="rect">
            <a:avLst/>
          </a:prstGeom>
          <a:noFill/>
        </p:spPr>
        <p:txBody>
          <a:bodyPr wrap="square" rtlCol="0">
            <a:spAutoFit/>
          </a:bodyPr>
          <a:lstStyle/>
          <a:p>
            <a:r>
              <a:rPr lang="en-IE" sz="1100" dirty="0"/>
              <a:t>© UCD 2019</a:t>
            </a:r>
          </a:p>
        </p:txBody>
      </p:sp>
    </p:spTree>
    <p:extLst>
      <p:ext uri="{BB962C8B-B14F-4D97-AF65-F5344CB8AC3E}">
        <p14:creationId xmlns:p14="http://schemas.microsoft.com/office/powerpoint/2010/main" val="16699016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A8AB94-DBCC-477E-9CC4-77240C0CE573}"/>
              </a:ext>
            </a:extLst>
          </p:cNvPr>
          <p:cNvSpPr>
            <a:spLocks noGrp="1"/>
          </p:cNvSpPr>
          <p:nvPr>
            <p:ph type="title"/>
          </p:nvPr>
        </p:nvSpPr>
        <p:spPr/>
        <p:txBody>
          <a:bodyPr>
            <a:normAutofit fontScale="90000"/>
          </a:bodyPr>
          <a:lstStyle/>
          <a:p>
            <a:r>
              <a:rPr lang="en-IE" dirty="0"/>
              <a:t>Where are we ‘now’</a:t>
            </a:r>
            <a:br>
              <a:rPr lang="en-IE" dirty="0"/>
            </a:br>
            <a:r>
              <a:rPr lang="en-IE" dirty="0"/>
              <a:t>	- two questions</a:t>
            </a:r>
          </a:p>
        </p:txBody>
      </p:sp>
      <p:sp>
        <p:nvSpPr>
          <p:cNvPr id="5" name="Content Placeholder 4">
            <a:extLst>
              <a:ext uri="{FF2B5EF4-FFF2-40B4-BE49-F238E27FC236}">
                <a16:creationId xmlns:a16="http://schemas.microsoft.com/office/drawing/2014/main" id="{B8E1F776-34E2-49FE-8EF6-2E016FCDE4DA}"/>
              </a:ext>
            </a:extLst>
          </p:cNvPr>
          <p:cNvSpPr>
            <a:spLocks noGrp="1"/>
          </p:cNvSpPr>
          <p:nvPr>
            <p:ph idx="1"/>
          </p:nvPr>
        </p:nvSpPr>
        <p:spPr>
          <a:xfrm>
            <a:off x="838200" y="1611086"/>
            <a:ext cx="10680700" cy="4726213"/>
          </a:xfrm>
        </p:spPr>
        <p:txBody>
          <a:bodyPr>
            <a:normAutofit fontScale="92500" lnSpcReduction="10000"/>
          </a:bodyPr>
          <a:lstStyle/>
          <a:p>
            <a:endParaRPr lang="en-IE" dirty="0"/>
          </a:p>
          <a:p>
            <a:r>
              <a:rPr lang="en-IE" dirty="0"/>
              <a:t>As seen in what we do and don’t do </a:t>
            </a:r>
            <a:br>
              <a:rPr lang="en-IE" dirty="0"/>
            </a:br>
            <a:r>
              <a:rPr lang="en-IE" dirty="0"/>
              <a:t>	how has our purpose evolved, </a:t>
            </a:r>
            <a:br>
              <a:rPr lang="en-IE" dirty="0"/>
            </a:br>
            <a:r>
              <a:rPr lang="en-IE" dirty="0"/>
              <a:t>		what is it now, in practice</a:t>
            </a:r>
            <a:br>
              <a:rPr lang="en-IE" dirty="0"/>
            </a:br>
            <a:r>
              <a:rPr lang="en-IE" dirty="0"/>
              <a:t>			and is our ‘what’ and ‘why’ clear?</a:t>
            </a:r>
          </a:p>
          <a:p>
            <a:endParaRPr lang="en-IE" dirty="0"/>
          </a:p>
          <a:p>
            <a:r>
              <a:rPr lang="en-IE" dirty="0"/>
              <a:t>As we head out on our ‘journey’, where are we leaving from?</a:t>
            </a:r>
            <a:br>
              <a:rPr lang="en-IE" dirty="0"/>
            </a:br>
            <a:br>
              <a:rPr lang="en-IE" dirty="0"/>
            </a:br>
            <a:r>
              <a:rPr lang="en-IE" dirty="0"/>
              <a:t>		Have we some kind of clear analysis or assessment of our 			current situation?</a:t>
            </a:r>
          </a:p>
          <a:p>
            <a:endParaRPr lang="en-IE" dirty="0"/>
          </a:p>
          <a:p>
            <a:pPr marL="0" indent="0" algn="ctr">
              <a:buNone/>
            </a:pPr>
            <a:r>
              <a:rPr lang="en-IE" dirty="0"/>
              <a:t>Underpinning all – clarity and purpose </a:t>
            </a:r>
          </a:p>
        </p:txBody>
      </p:sp>
    </p:spTree>
    <p:extLst>
      <p:ext uri="{BB962C8B-B14F-4D97-AF65-F5344CB8AC3E}">
        <p14:creationId xmlns:p14="http://schemas.microsoft.com/office/powerpoint/2010/main" val="25608061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a:t>The tool</a:t>
            </a:r>
            <a:br>
              <a:rPr lang="en-IE" dirty="0"/>
            </a:br>
            <a:r>
              <a:rPr lang="en-IE" dirty="0"/>
              <a:t>	- the elements of a remit map</a:t>
            </a:r>
          </a:p>
        </p:txBody>
      </p:sp>
      <p:sp>
        <p:nvSpPr>
          <p:cNvPr id="5" name="Content Placeholder 4">
            <a:extLst>
              <a:ext uri="{FF2B5EF4-FFF2-40B4-BE49-F238E27FC236}">
                <a16:creationId xmlns:a16="http://schemas.microsoft.com/office/drawing/2014/main" id="{34025D98-EDC9-4A96-B3FB-DB67FDE8B3B2}"/>
              </a:ext>
            </a:extLst>
          </p:cNvPr>
          <p:cNvSpPr>
            <a:spLocks noGrp="1"/>
          </p:cNvSpPr>
          <p:nvPr>
            <p:ph idx="1"/>
          </p:nvPr>
        </p:nvSpPr>
        <p:spPr/>
        <p:txBody>
          <a:bodyPr/>
          <a:lstStyle/>
          <a:p>
            <a:endParaRPr lang="en-IE" dirty="0"/>
          </a:p>
          <a:p>
            <a:r>
              <a:rPr lang="en-IE" dirty="0"/>
              <a:t>The ‘remit’ concept</a:t>
            </a:r>
          </a:p>
          <a:p>
            <a:endParaRPr lang="en-IE" dirty="0"/>
          </a:p>
          <a:p>
            <a:r>
              <a:rPr lang="en-IE" dirty="0"/>
              <a:t>The evolution of remit – why you need to check what it is ‘now’</a:t>
            </a:r>
          </a:p>
          <a:p>
            <a:endParaRPr lang="en-IE" dirty="0"/>
          </a:p>
          <a:p>
            <a:r>
              <a:rPr lang="en-IE" dirty="0"/>
              <a:t>The map elements themselves</a:t>
            </a:r>
          </a:p>
          <a:p>
            <a:endParaRPr lang="en-IE" dirty="0"/>
          </a:p>
          <a:p>
            <a:endParaRPr lang="en-IE" dirty="0"/>
          </a:p>
        </p:txBody>
      </p:sp>
    </p:spTree>
    <p:extLst>
      <p:ext uri="{BB962C8B-B14F-4D97-AF65-F5344CB8AC3E}">
        <p14:creationId xmlns:p14="http://schemas.microsoft.com/office/powerpoint/2010/main" val="37700732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My remit</a:t>
            </a: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14322"/>
          <a:stretch/>
        </p:blipFill>
        <p:spPr>
          <a:xfrm>
            <a:off x="4312294" y="826374"/>
            <a:ext cx="3567412" cy="5617190"/>
          </a:xfrm>
        </p:spPr>
      </p:pic>
      <p:sp>
        <p:nvSpPr>
          <p:cNvPr id="3" name="TextBox 2">
            <a:extLst>
              <a:ext uri="{FF2B5EF4-FFF2-40B4-BE49-F238E27FC236}">
                <a16:creationId xmlns:a16="http://schemas.microsoft.com/office/drawing/2014/main" id="{BCCF2549-745B-4042-80B2-4BDAF30B1773}"/>
              </a:ext>
            </a:extLst>
          </p:cNvPr>
          <p:cNvSpPr txBox="1"/>
          <p:nvPr/>
        </p:nvSpPr>
        <p:spPr>
          <a:xfrm>
            <a:off x="7848600" y="2665473"/>
            <a:ext cx="4343400" cy="2308324"/>
          </a:xfrm>
          <a:prstGeom prst="rect">
            <a:avLst/>
          </a:prstGeom>
          <a:noFill/>
        </p:spPr>
        <p:txBody>
          <a:bodyPr wrap="square" rtlCol="0">
            <a:spAutoFit/>
          </a:bodyPr>
          <a:lstStyle/>
          <a:p>
            <a:r>
              <a:rPr lang="en-IE" sz="2400" dirty="0"/>
              <a:t>Responsibility I’ve been given</a:t>
            </a:r>
          </a:p>
          <a:p>
            <a:endParaRPr lang="en-IE" sz="2400" dirty="0"/>
          </a:p>
          <a:p>
            <a:r>
              <a:rPr lang="en-IE" sz="2400" dirty="0"/>
              <a:t>… responsibility I’ve taken</a:t>
            </a:r>
          </a:p>
          <a:p>
            <a:endParaRPr lang="en-IE" sz="2400" dirty="0"/>
          </a:p>
          <a:p>
            <a:r>
              <a:rPr lang="en-IE" sz="2400" dirty="0"/>
              <a:t>… responsibility I’ve ended up with</a:t>
            </a:r>
          </a:p>
        </p:txBody>
      </p:sp>
    </p:spTree>
    <p:extLst>
      <p:ext uri="{BB962C8B-B14F-4D97-AF65-F5344CB8AC3E}">
        <p14:creationId xmlns:p14="http://schemas.microsoft.com/office/powerpoint/2010/main" val="14144777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88670" y="130632"/>
            <a:ext cx="4436432" cy="6589147"/>
          </a:xfrm>
        </p:spPr>
      </p:pic>
      <p:sp>
        <p:nvSpPr>
          <p:cNvPr id="7" name="Rectangle 6">
            <a:extLst>
              <a:ext uri="{FF2B5EF4-FFF2-40B4-BE49-F238E27FC236}">
                <a16:creationId xmlns:a16="http://schemas.microsoft.com/office/drawing/2014/main" id="{563D77B2-C282-416D-84E0-E5F7B748D9EE}"/>
              </a:ext>
            </a:extLst>
          </p:cNvPr>
          <p:cNvSpPr/>
          <p:nvPr/>
        </p:nvSpPr>
        <p:spPr>
          <a:xfrm>
            <a:off x="8002007" y="130632"/>
            <a:ext cx="3906964" cy="5995776"/>
          </a:xfrm>
          <a:prstGeom prst="rect">
            <a:avLst/>
          </a:prstGeom>
          <a:solidFill>
            <a:srgbClr val="E3F3E7"/>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 name="TextBox 2">
            <a:extLst>
              <a:ext uri="{FF2B5EF4-FFF2-40B4-BE49-F238E27FC236}">
                <a16:creationId xmlns:a16="http://schemas.microsoft.com/office/drawing/2014/main" id="{885A3B78-29A9-4655-A9C3-26FE3F4F2BE2}"/>
              </a:ext>
            </a:extLst>
          </p:cNvPr>
          <p:cNvSpPr txBox="1"/>
          <p:nvPr/>
        </p:nvSpPr>
        <p:spPr>
          <a:xfrm>
            <a:off x="8202889" y="373920"/>
            <a:ext cx="3505200" cy="5509200"/>
          </a:xfrm>
          <a:prstGeom prst="rect">
            <a:avLst/>
          </a:prstGeom>
          <a:noFill/>
        </p:spPr>
        <p:txBody>
          <a:bodyPr wrap="square" rtlCol="0">
            <a:spAutoFit/>
          </a:bodyPr>
          <a:lstStyle/>
          <a:p>
            <a:r>
              <a:rPr lang="en-IE" sz="2200" dirty="0"/>
              <a:t>My remit is</a:t>
            </a:r>
          </a:p>
          <a:p>
            <a:pPr marL="285750" indent="-285750">
              <a:buFont typeface="Arial" panose="020B0604020202020204" pitchFamily="34" charset="0"/>
              <a:buChar char="•"/>
            </a:pPr>
            <a:r>
              <a:rPr lang="en-IE" sz="2200" dirty="0"/>
              <a:t>What I am responsible for doing</a:t>
            </a:r>
          </a:p>
          <a:p>
            <a:pPr marL="285750" indent="-285750">
              <a:buFont typeface="Arial" panose="020B0604020202020204" pitchFamily="34" charset="0"/>
              <a:buChar char="•"/>
            </a:pPr>
            <a:r>
              <a:rPr lang="en-IE" sz="2200" dirty="0"/>
              <a:t>Some of it I am fully accountable for</a:t>
            </a:r>
          </a:p>
          <a:p>
            <a:pPr marL="285750" indent="-285750">
              <a:buFont typeface="Arial" panose="020B0604020202020204" pitchFamily="34" charset="0"/>
              <a:buChar char="•"/>
            </a:pPr>
            <a:r>
              <a:rPr lang="en-IE" sz="2200" dirty="0"/>
              <a:t>For some of it I share accountability</a:t>
            </a:r>
          </a:p>
          <a:p>
            <a:pPr marL="285750" indent="-285750">
              <a:buFont typeface="Arial" panose="020B0604020202020204" pitchFamily="34" charset="0"/>
              <a:buChar char="•"/>
            </a:pPr>
            <a:endParaRPr lang="en-IE" sz="2200" dirty="0"/>
          </a:p>
          <a:p>
            <a:pPr marL="285750" indent="-285750">
              <a:buFont typeface="Arial" panose="020B0604020202020204" pitchFamily="34" charset="0"/>
              <a:buChar char="•"/>
            </a:pPr>
            <a:endParaRPr lang="en-IE" sz="2200" dirty="0"/>
          </a:p>
          <a:p>
            <a:r>
              <a:rPr lang="en-IE" sz="2200" dirty="0"/>
              <a:t>Clarity of purpose</a:t>
            </a:r>
          </a:p>
          <a:p>
            <a:pPr marL="285750" indent="-285750">
              <a:buFont typeface="Arial" panose="020B0604020202020204" pitchFamily="34" charset="0"/>
              <a:buChar char="•"/>
            </a:pPr>
            <a:r>
              <a:rPr lang="en-IE" sz="2200" dirty="0"/>
              <a:t>“This is what I do”</a:t>
            </a:r>
          </a:p>
          <a:p>
            <a:pPr marL="285750" indent="-285750">
              <a:buFont typeface="Arial" panose="020B0604020202020204" pitchFamily="34" charset="0"/>
              <a:buChar char="•"/>
            </a:pPr>
            <a:endParaRPr lang="en-IE" sz="2200" dirty="0"/>
          </a:p>
          <a:p>
            <a:r>
              <a:rPr lang="en-IE" sz="2200" dirty="0"/>
              <a:t>… and hopefully</a:t>
            </a:r>
          </a:p>
          <a:p>
            <a:pPr marL="285750" indent="-285750">
              <a:buFont typeface="Arial" panose="020B0604020202020204" pitchFamily="34" charset="0"/>
              <a:buChar char="•"/>
            </a:pPr>
            <a:r>
              <a:rPr lang="en-IE" sz="2200" dirty="0"/>
              <a:t>This is why I do it</a:t>
            </a:r>
          </a:p>
          <a:p>
            <a:pPr marL="285750" indent="-285750">
              <a:buFont typeface="Arial" panose="020B0604020202020204" pitchFamily="34" charset="0"/>
              <a:buChar char="•"/>
            </a:pPr>
            <a:r>
              <a:rPr lang="en-IE" sz="2200" dirty="0"/>
              <a:t>This is how it contributes overall</a:t>
            </a:r>
          </a:p>
        </p:txBody>
      </p:sp>
    </p:spTree>
    <p:extLst>
      <p:ext uri="{BB962C8B-B14F-4D97-AF65-F5344CB8AC3E}">
        <p14:creationId xmlns:p14="http://schemas.microsoft.com/office/powerpoint/2010/main" val="24878602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6A032-D0CF-4EAA-87A9-476487D5C7A5}"/>
              </a:ext>
            </a:extLst>
          </p:cNvPr>
          <p:cNvSpPr>
            <a:spLocks noGrp="1"/>
          </p:cNvSpPr>
          <p:nvPr>
            <p:ph type="title"/>
          </p:nvPr>
        </p:nvSpPr>
        <p:spPr/>
        <p:txBody>
          <a:bodyPr>
            <a:normAutofit/>
          </a:bodyPr>
          <a:lstStyle/>
          <a:p>
            <a:r>
              <a:rPr lang="en-IE" dirty="0"/>
              <a:t>Zoom Survey</a:t>
            </a:r>
          </a:p>
        </p:txBody>
      </p:sp>
      <p:sp>
        <p:nvSpPr>
          <p:cNvPr id="3" name="Content Placeholder 2">
            <a:extLst>
              <a:ext uri="{FF2B5EF4-FFF2-40B4-BE49-F238E27FC236}">
                <a16:creationId xmlns:a16="http://schemas.microsoft.com/office/drawing/2014/main" id="{44F1E12C-A816-4762-8B1E-83A211CAE3D1}"/>
              </a:ext>
            </a:extLst>
          </p:cNvPr>
          <p:cNvSpPr>
            <a:spLocks noGrp="1"/>
          </p:cNvSpPr>
          <p:nvPr>
            <p:ph idx="1"/>
          </p:nvPr>
        </p:nvSpPr>
        <p:spPr/>
        <p:txBody>
          <a:bodyPr/>
          <a:lstStyle/>
          <a:p>
            <a:endParaRPr lang="en-IE" dirty="0"/>
          </a:p>
          <a:p>
            <a:endParaRPr lang="en-IE" dirty="0"/>
          </a:p>
          <a:p>
            <a:r>
              <a:rPr lang="en-IE" dirty="0"/>
              <a:t>How long is it since the last time your team’s remit was formally set / defined / named?</a:t>
            </a:r>
          </a:p>
          <a:p>
            <a:endParaRPr lang="en-IE" dirty="0"/>
          </a:p>
          <a:p>
            <a:pPr lvl="1"/>
            <a:r>
              <a:rPr lang="en-IE" dirty="0"/>
              <a:t>You may be a team of 1 – when did you last have your remit defined.</a:t>
            </a:r>
          </a:p>
          <a:p>
            <a:pPr lvl="1"/>
            <a:endParaRPr lang="en-IE" dirty="0"/>
          </a:p>
          <a:p>
            <a:pPr lvl="1"/>
            <a:r>
              <a:rPr lang="en-IE" dirty="0"/>
              <a:t>If you run a team – this is about the team your run, not the team of your management peers</a:t>
            </a:r>
          </a:p>
        </p:txBody>
      </p:sp>
    </p:spTree>
    <p:custDataLst>
      <p:tags r:id="rId1"/>
    </p:custDataLst>
    <p:extLst>
      <p:ext uri="{BB962C8B-B14F-4D97-AF65-F5344CB8AC3E}">
        <p14:creationId xmlns:p14="http://schemas.microsoft.com/office/powerpoint/2010/main" val="226900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6A032-D0CF-4EAA-87A9-476487D5C7A5}"/>
              </a:ext>
            </a:extLst>
          </p:cNvPr>
          <p:cNvSpPr>
            <a:spLocks noGrp="1"/>
          </p:cNvSpPr>
          <p:nvPr>
            <p:ph type="title"/>
          </p:nvPr>
        </p:nvSpPr>
        <p:spPr/>
        <p:txBody>
          <a:bodyPr>
            <a:normAutofit/>
          </a:bodyPr>
          <a:lstStyle/>
          <a:p>
            <a:r>
              <a:rPr lang="en-IE" dirty="0"/>
              <a:t>Zoom Survey results</a:t>
            </a:r>
          </a:p>
        </p:txBody>
      </p:sp>
      <p:pic>
        <p:nvPicPr>
          <p:cNvPr id="5" name="Picture 4" descr="A picture containing table&#10;&#10;Description automatically generated">
            <a:extLst>
              <a:ext uri="{FF2B5EF4-FFF2-40B4-BE49-F238E27FC236}">
                <a16:creationId xmlns:a16="http://schemas.microsoft.com/office/drawing/2014/main" id="{285566FA-EE3B-4466-BB43-CB6A11CA93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8567" y="1372803"/>
            <a:ext cx="5419427" cy="5325177"/>
          </a:xfrm>
          <a:prstGeom prst="rect">
            <a:avLst/>
          </a:prstGeom>
        </p:spPr>
      </p:pic>
      <p:sp>
        <p:nvSpPr>
          <p:cNvPr id="7" name="Content Placeholder 11">
            <a:extLst>
              <a:ext uri="{FF2B5EF4-FFF2-40B4-BE49-F238E27FC236}">
                <a16:creationId xmlns:a16="http://schemas.microsoft.com/office/drawing/2014/main" id="{3C32B710-0287-4F94-BF89-36EB37AD59E9}"/>
              </a:ext>
            </a:extLst>
          </p:cNvPr>
          <p:cNvSpPr>
            <a:spLocks noGrp="1"/>
          </p:cNvSpPr>
          <p:nvPr>
            <p:ph idx="1"/>
          </p:nvPr>
        </p:nvSpPr>
        <p:spPr>
          <a:xfrm>
            <a:off x="7507920" y="1154430"/>
            <a:ext cx="4139250" cy="4930685"/>
          </a:xfrm>
        </p:spPr>
        <p:txBody>
          <a:bodyPr>
            <a:normAutofit fontScale="85000" lnSpcReduction="20000"/>
          </a:bodyPr>
          <a:lstStyle/>
          <a:p>
            <a:pPr marL="0" indent="0">
              <a:buNone/>
            </a:pPr>
            <a:r>
              <a:rPr lang="en-IE" dirty="0"/>
              <a:t>Of note, perhaps</a:t>
            </a:r>
          </a:p>
          <a:p>
            <a:r>
              <a:rPr lang="en-IE" dirty="0"/>
              <a:t>45% within the last year, 26% in the last six months.  Has this helped navigate current challenges?</a:t>
            </a:r>
          </a:p>
          <a:p>
            <a:r>
              <a:rPr lang="en-IE" dirty="0"/>
              <a:t>41% do not have a formally defined remit – ‘never’ + ‘not how we work’.  What’s the overlap with the first survey on how you are understood?</a:t>
            </a:r>
          </a:p>
          <a:p>
            <a:r>
              <a:rPr lang="en-IE" dirty="0"/>
              <a:t>Interesting split – ¼ in the last 6 months, ¼ never</a:t>
            </a:r>
          </a:p>
          <a:p>
            <a:r>
              <a:rPr lang="en-IE" dirty="0"/>
              <a:t>15% prior to September 2019</a:t>
            </a:r>
          </a:p>
          <a:p>
            <a:r>
              <a:rPr lang="en-IE" dirty="0"/>
              <a:t>It would be interesting to explore the 15% “That’s not how we work”</a:t>
            </a:r>
          </a:p>
        </p:txBody>
      </p:sp>
      <p:sp>
        <p:nvSpPr>
          <p:cNvPr id="8" name="TextBox 7">
            <a:extLst>
              <a:ext uri="{FF2B5EF4-FFF2-40B4-BE49-F238E27FC236}">
                <a16:creationId xmlns:a16="http://schemas.microsoft.com/office/drawing/2014/main" id="{3A5516F5-0DF6-478D-91E3-AED5BA31C28D}"/>
              </a:ext>
            </a:extLst>
          </p:cNvPr>
          <p:cNvSpPr txBox="1"/>
          <p:nvPr/>
        </p:nvSpPr>
        <p:spPr>
          <a:xfrm>
            <a:off x="111794" y="3337560"/>
            <a:ext cx="1291590" cy="2308324"/>
          </a:xfrm>
          <a:prstGeom prst="rect">
            <a:avLst/>
          </a:prstGeom>
          <a:noFill/>
        </p:spPr>
        <p:txBody>
          <a:bodyPr wrap="square" rtlCol="0">
            <a:spAutoFit/>
          </a:bodyPr>
          <a:lstStyle/>
          <a:p>
            <a:r>
              <a:rPr lang="en-IE" i="1" dirty="0"/>
              <a:t>Survey carried out with participants of the webinar on 21 October 2020.</a:t>
            </a:r>
          </a:p>
        </p:txBody>
      </p:sp>
    </p:spTree>
    <p:custDataLst>
      <p:tags r:id="rId1"/>
    </p:custDataLst>
    <p:extLst>
      <p:ext uri="{BB962C8B-B14F-4D97-AF65-F5344CB8AC3E}">
        <p14:creationId xmlns:p14="http://schemas.microsoft.com/office/powerpoint/2010/main" val="29687232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15151" y="55456"/>
            <a:ext cx="5760000" cy="5509633"/>
          </a:xfrm>
        </p:spPr>
      </p:pic>
      <p:sp>
        <p:nvSpPr>
          <p:cNvPr id="7" name="Title 1">
            <a:extLst>
              <a:ext uri="{FF2B5EF4-FFF2-40B4-BE49-F238E27FC236}">
                <a16:creationId xmlns:a16="http://schemas.microsoft.com/office/drawing/2014/main" id="{791C9391-EFF6-4284-AC2F-9DBB94A79E31}"/>
              </a:ext>
            </a:extLst>
          </p:cNvPr>
          <p:cNvSpPr txBox="1">
            <a:spLocks/>
          </p:cNvSpPr>
          <p:nvPr/>
        </p:nvSpPr>
        <p:spPr>
          <a:xfrm>
            <a:off x="6248400" y="365126"/>
            <a:ext cx="5105399" cy="1779360"/>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IE" dirty="0"/>
              <a:t>Remit</a:t>
            </a:r>
            <a:br>
              <a:rPr lang="en-IE" dirty="0"/>
            </a:br>
            <a:r>
              <a:rPr lang="en-IE" dirty="0"/>
              <a:t>- creation </a:t>
            </a:r>
            <a:br>
              <a:rPr lang="en-IE" dirty="0"/>
            </a:br>
            <a:r>
              <a:rPr lang="en-IE" dirty="0"/>
              <a:t>and </a:t>
            </a:r>
            <a:br>
              <a:rPr lang="en-IE" dirty="0"/>
            </a:br>
            <a:r>
              <a:rPr lang="en-IE" dirty="0"/>
              <a:t>evolution</a:t>
            </a:r>
          </a:p>
        </p:txBody>
      </p:sp>
    </p:spTree>
    <p:extLst>
      <p:ext uri="{BB962C8B-B14F-4D97-AF65-F5344CB8AC3E}">
        <p14:creationId xmlns:p14="http://schemas.microsoft.com/office/powerpoint/2010/main" val="23747577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544"/>
          <a:stretch/>
        </p:blipFill>
        <p:spPr>
          <a:xfrm>
            <a:off x="1655165" y="89646"/>
            <a:ext cx="6589783" cy="6734400"/>
          </a:xfrm>
        </p:spPr>
      </p:pic>
      <p:sp>
        <p:nvSpPr>
          <p:cNvPr id="5" name="Title 1">
            <a:extLst>
              <a:ext uri="{FF2B5EF4-FFF2-40B4-BE49-F238E27FC236}">
                <a16:creationId xmlns:a16="http://schemas.microsoft.com/office/drawing/2014/main" id="{2ECCCBB9-63F6-4D46-B06B-CBDF526478C7}"/>
              </a:ext>
            </a:extLst>
          </p:cNvPr>
          <p:cNvSpPr txBox="1">
            <a:spLocks/>
          </p:cNvSpPr>
          <p:nvPr/>
        </p:nvSpPr>
        <p:spPr>
          <a:xfrm>
            <a:off x="6248400" y="365126"/>
            <a:ext cx="5105399" cy="1779360"/>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IE" dirty="0"/>
              <a:t>Remit</a:t>
            </a:r>
            <a:br>
              <a:rPr lang="en-IE" dirty="0"/>
            </a:br>
            <a:r>
              <a:rPr lang="en-IE" dirty="0"/>
              <a:t>- creation </a:t>
            </a:r>
            <a:br>
              <a:rPr lang="en-IE" dirty="0"/>
            </a:br>
            <a:r>
              <a:rPr lang="en-IE" dirty="0"/>
              <a:t>and </a:t>
            </a:r>
            <a:br>
              <a:rPr lang="en-IE" dirty="0"/>
            </a:br>
            <a:r>
              <a:rPr lang="en-IE" dirty="0"/>
              <a:t>evolution</a:t>
            </a:r>
          </a:p>
        </p:txBody>
      </p:sp>
      <p:pic>
        <p:nvPicPr>
          <p:cNvPr id="6" name="Picture 5" descr="Graphical user interface, text&#10;&#10;Description automatically generated">
            <a:extLst>
              <a:ext uri="{FF2B5EF4-FFF2-40B4-BE49-F238E27FC236}">
                <a16:creationId xmlns:a16="http://schemas.microsoft.com/office/drawing/2014/main" id="{C52D1031-B5B8-46B3-92C1-3428B6B972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5878739"/>
            <a:ext cx="1019202" cy="866322"/>
          </a:xfrm>
          <a:prstGeom prst="rect">
            <a:avLst/>
          </a:prstGeom>
        </p:spPr>
      </p:pic>
    </p:spTree>
    <p:extLst>
      <p:ext uri="{BB962C8B-B14F-4D97-AF65-F5344CB8AC3E}">
        <p14:creationId xmlns:p14="http://schemas.microsoft.com/office/powerpoint/2010/main" val="28786108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88421" y="15806"/>
            <a:ext cx="6840000" cy="6686685"/>
          </a:xfrm>
        </p:spPr>
      </p:pic>
      <p:sp>
        <p:nvSpPr>
          <p:cNvPr id="7" name="Title 1">
            <a:extLst>
              <a:ext uri="{FF2B5EF4-FFF2-40B4-BE49-F238E27FC236}">
                <a16:creationId xmlns:a16="http://schemas.microsoft.com/office/drawing/2014/main" id="{D987CBB8-2FC2-4E0E-AA72-62BD23FCB403}"/>
              </a:ext>
            </a:extLst>
          </p:cNvPr>
          <p:cNvSpPr txBox="1">
            <a:spLocks/>
          </p:cNvSpPr>
          <p:nvPr/>
        </p:nvSpPr>
        <p:spPr>
          <a:xfrm>
            <a:off x="6248400" y="365126"/>
            <a:ext cx="5105399" cy="1779360"/>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IE" dirty="0"/>
              <a:t>Remit</a:t>
            </a:r>
            <a:br>
              <a:rPr lang="en-IE" dirty="0"/>
            </a:br>
            <a:r>
              <a:rPr lang="en-IE" dirty="0"/>
              <a:t>- creation </a:t>
            </a:r>
            <a:br>
              <a:rPr lang="en-IE" dirty="0"/>
            </a:br>
            <a:r>
              <a:rPr lang="en-IE" dirty="0"/>
              <a:t>and </a:t>
            </a:r>
            <a:br>
              <a:rPr lang="en-IE" dirty="0"/>
            </a:br>
            <a:r>
              <a:rPr lang="en-IE" dirty="0"/>
              <a:t>evolution</a:t>
            </a:r>
          </a:p>
        </p:txBody>
      </p:sp>
      <p:pic>
        <p:nvPicPr>
          <p:cNvPr id="5" name="Picture 4" descr="Graphical user interface, text&#10;&#10;Description automatically generated">
            <a:extLst>
              <a:ext uri="{FF2B5EF4-FFF2-40B4-BE49-F238E27FC236}">
                <a16:creationId xmlns:a16="http://schemas.microsoft.com/office/drawing/2014/main" id="{79955C4B-E77A-4332-8325-D7D58DE3B3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5878739"/>
            <a:ext cx="1019202" cy="866322"/>
          </a:xfrm>
          <a:prstGeom prst="rect">
            <a:avLst/>
          </a:prstGeom>
        </p:spPr>
      </p:pic>
    </p:spTree>
    <p:extLst>
      <p:ext uri="{BB962C8B-B14F-4D97-AF65-F5344CB8AC3E}">
        <p14:creationId xmlns:p14="http://schemas.microsoft.com/office/powerpoint/2010/main" val="3773409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BBBF2-BED6-4735-9B05-752AECF68E82}"/>
              </a:ext>
            </a:extLst>
          </p:cNvPr>
          <p:cNvSpPr>
            <a:spLocks noGrp="1"/>
          </p:cNvSpPr>
          <p:nvPr>
            <p:ph type="ctrTitle"/>
          </p:nvPr>
        </p:nvSpPr>
        <p:spPr/>
        <p:txBody>
          <a:bodyPr/>
          <a:lstStyle/>
          <a:p>
            <a:endParaRPr lang="en-AU" dirty="0"/>
          </a:p>
        </p:txBody>
      </p:sp>
      <p:sp>
        <p:nvSpPr>
          <p:cNvPr id="3" name="Subtitle 2">
            <a:extLst>
              <a:ext uri="{FF2B5EF4-FFF2-40B4-BE49-F238E27FC236}">
                <a16:creationId xmlns:a16="http://schemas.microsoft.com/office/drawing/2014/main" id="{7B65E0B5-9D09-4B64-80A6-B2369B177DCF}"/>
              </a:ext>
            </a:extLst>
          </p:cNvPr>
          <p:cNvSpPr>
            <a:spLocks noGrp="1"/>
          </p:cNvSpPr>
          <p:nvPr>
            <p:ph type="subTitle" idx="1"/>
          </p:nvPr>
        </p:nvSpPr>
        <p:spPr/>
        <p:txBody>
          <a:bodyPr/>
          <a:lstStyle/>
          <a:p>
            <a:endParaRPr lang="en-AU" dirty="0"/>
          </a:p>
        </p:txBody>
      </p:sp>
      <p:pic>
        <p:nvPicPr>
          <p:cNvPr id="5" name="Picture 4">
            <a:extLst>
              <a:ext uri="{FF2B5EF4-FFF2-40B4-BE49-F238E27FC236}">
                <a16:creationId xmlns:a16="http://schemas.microsoft.com/office/drawing/2014/main" id="{B5A6A3B3-7858-4B91-A1F6-CC8047BA7B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E1064AF7-4FB6-4959-8DCC-6EF2BF3B332E}"/>
              </a:ext>
            </a:extLst>
          </p:cNvPr>
          <p:cNvSpPr txBox="1"/>
          <p:nvPr/>
        </p:nvSpPr>
        <p:spPr>
          <a:xfrm>
            <a:off x="7370955" y="1352850"/>
            <a:ext cx="4594303" cy="4801314"/>
          </a:xfrm>
          <a:prstGeom prst="rect">
            <a:avLst/>
          </a:prstGeom>
          <a:noFill/>
        </p:spPr>
        <p:txBody>
          <a:bodyPr wrap="square">
            <a:spAutoFit/>
          </a:bodyPr>
          <a:lstStyle/>
          <a:p>
            <a:r>
              <a:rPr lang="en-GB" b="0" i="0" u="none" strike="noStrike" dirty="0">
                <a:solidFill>
                  <a:schemeClr val="tx1">
                    <a:lumMod val="75000"/>
                    <a:lumOff val="25000"/>
                  </a:schemeClr>
                </a:solidFill>
                <a:effectLst/>
                <a:latin typeface="YACgEbc43jc 0"/>
              </a:rPr>
              <a:t>Lean in Higher Education (Lean HE) is a community of practice who:</a:t>
            </a:r>
          </a:p>
          <a:p>
            <a:endParaRPr lang="en-GB" dirty="0">
              <a:solidFill>
                <a:schemeClr val="tx1">
                  <a:lumMod val="75000"/>
                  <a:lumOff val="25000"/>
                </a:schemeClr>
              </a:solidFill>
              <a:effectLst/>
              <a:latin typeface="YACgEbc43jc 0"/>
            </a:endParaRPr>
          </a:p>
          <a:p>
            <a:pPr marL="285750" indent="-285750">
              <a:buFont typeface="Arial" panose="020B0604020202020204" pitchFamily="34" charset="0"/>
              <a:buChar char="•"/>
            </a:pPr>
            <a:r>
              <a:rPr lang="en-GB" b="0" i="0" u="none" strike="noStrike" dirty="0">
                <a:solidFill>
                  <a:schemeClr val="tx1">
                    <a:lumMod val="75000"/>
                    <a:lumOff val="25000"/>
                  </a:schemeClr>
                </a:solidFill>
                <a:effectLst/>
              </a:rPr>
              <a:t>Are committed to the continuous improvement of higher education, its people and those we serve;</a:t>
            </a:r>
            <a:endParaRPr lang="en-GB" dirty="0">
              <a:solidFill>
                <a:schemeClr val="tx1">
                  <a:lumMod val="75000"/>
                  <a:lumOff val="25000"/>
                </a:schemeClr>
              </a:solidFill>
            </a:endParaRPr>
          </a:p>
          <a:p>
            <a:pPr marL="285750" indent="-285750">
              <a:buFont typeface="Arial" panose="020B0604020202020204" pitchFamily="34" charset="0"/>
              <a:buChar char="•"/>
            </a:pPr>
            <a:r>
              <a:rPr lang="en-GB" b="0" i="0" u="none" strike="noStrike" dirty="0">
                <a:solidFill>
                  <a:schemeClr val="tx1">
                    <a:lumMod val="75000"/>
                    <a:lumOff val="25000"/>
                  </a:schemeClr>
                </a:solidFill>
                <a:effectLst/>
              </a:rPr>
              <a:t>Network, connect and share best practice with our local and global community;</a:t>
            </a:r>
            <a:endParaRPr lang="en-GB" dirty="0">
              <a:solidFill>
                <a:schemeClr val="tx1">
                  <a:lumMod val="75000"/>
                  <a:lumOff val="25000"/>
                </a:schemeClr>
              </a:solidFill>
            </a:endParaRPr>
          </a:p>
          <a:p>
            <a:pPr marL="285750" indent="-285750">
              <a:buFont typeface="Arial" panose="020B0604020202020204" pitchFamily="34" charset="0"/>
              <a:buChar char="•"/>
            </a:pPr>
            <a:r>
              <a:rPr lang="en-GB" b="0" i="0" u="none" strike="noStrike" dirty="0">
                <a:solidFill>
                  <a:schemeClr val="tx1">
                    <a:lumMod val="75000"/>
                    <a:lumOff val="25000"/>
                  </a:schemeClr>
                </a:solidFill>
                <a:effectLst/>
              </a:rPr>
              <a:t>Are led by voluntary committees who make the most of the skills of our peers and available technology to operate without a budget of our own.</a:t>
            </a:r>
          </a:p>
          <a:p>
            <a:endParaRPr lang="en-GB" dirty="0">
              <a:solidFill>
                <a:schemeClr val="tx1">
                  <a:lumMod val="75000"/>
                  <a:lumOff val="25000"/>
                </a:schemeClr>
              </a:solidFill>
            </a:endParaRPr>
          </a:p>
          <a:p>
            <a:r>
              <a:rPr lang="en-GB" b="0" i="0" u="none" strike="noStrike" dirty="0">
                <a:solidFill>
                  <a:schemeClr val="tx1">
                    <a:lumMod val="75000"/>
                    <a:lumOff val="25000"/>
                  </a:schemeClr>
                </a:solidFill>
                <a:effectLst/>
                <a:latin typeface="YACgEbc43jc 0"/>
              </a:rPr>
              <a:t>We're always interested in broadening our community, hearing new voices and sharing our learning with other universities and colleges.</a:t>
            </a:r>
            <a:endParaRPr lang="en-GB" dirty="0">
              <a:solidFill>
                <a:schemeClr val="tx1">
                  <a:lumMod val="75000"/>
                  <a:lumOff val="25000"/>
                </a:schemeClr>
              </a:solidFill>
              <a:effectLst/>
              <a:latin typeface="YACgEbc43jc 0"/>
            </a:endParaRPr>
          </a:p>
        </p:txBody>
      </p:sp>
    </p:spTree>
    <p:extLst>
      <p:ext uri="{BB962C8B-B14F-4D97-AF65-F5344CB8AC3E}">
        <p14:creationId xmlns:p14="http://schemas.microsoft.com/office/powerpoint/2010/main" val="6159906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90945" y="75304"/>
            <a:ext cx="8652521" cy="6508376"/>
          </a:xfrm>
        </p:spPr>
      </p:pic>
      <p:sp>
        <p:nvSpPr>
          <p:cNvPr id="5" name="Title 1">
            <a:extLst>
              <a:ext uri="{FF2B5EF4-FFF2-40B4-BE49-F238E27FC236}">
                <a16:creationId xmlns:a16="http://schemas.microsoft.com/office/drawing/2014/main" id="{B1A7A603-11E5-4EEF-9545-AD89DB34024F}"/>
              </a:ext>
            </a:extLst>
          </p:cNvPr>
          <p:cNvSpPr txBox="1">
            <a:spLocks/>
          </p:cNvSpPr>
          <p:nvPr/>
        </p:nvSpPr>
        <p:spPr>
          <a:xfrm>
            <a:off x="6248400" y="365126"/>
            <a:ext cx="5105399" cy="110444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IE" sz="3600" dirty="0"/>
              <a:t>Remit</a:t>
            </a:r>
            <a:br>
              <a:rPr lang="en-IE" sz="3600" dirty="0"/>
            </a:br>
            <a:r>
              <a:rPr lang="en-IE" sz="3600" dirty="0"/>
              <a:t>- risks</a:t>
            </a:r>
          </a:p>
        </p:txBody>
      </p:sp>
      <p:pic>
        <p:nvPicPr>
          <p:cNvPr id="2" name="Picture 1" descr="A picture containing background pattern&#10;&#10;Description automatically generated">
            <a:extLst>
              <a:ext uri="{FF2B5EF4-FFF2-40B4-BE49-F238E27FC236}">
                <a16:creationId xmlns:a16="http://schemas.microsoft.com/office/drawing/2014/main" id="{09687678-CF71-4556-9FEE-89E8CAA80447}"/>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199914" y="5934670"/>
            <a:ext cx="1883229" cy="803587"/>
          </a:xfrm>
          <a:prstGeom prst="rect">
            <a:avLst/>
          </a:prstGeom>
        </p:spPr>
      </p:pic>
      <p:pic>
        <p:nvPicPr>
          <p:cNvPr id="3" name="Picture 2" descr="Graphical user interface, text&#10;&#10;Description automatically generated">
            <a:extLst>
              <a:ext uri="{FF2B5EF4-FFF2-40B4-BE49-F238E27FC236}">
                <a16:creationId xmlns:a16="http://schemas.microsoft.com/office/drawing/2014/main" id="{3EE61424-F55C-4CF5-A9C3-75616CD181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225" y="5878739"/>
            <a:ext cx="1019202" cy="866322"/>
          </a:xfrm>
          <a:prstGeom prst="rect">
            <a:avLst/>
          </a:prstGeom>
        </p:spPr>
      </p:pic>
    </p:spTree>
    <p:extLst>
      <p:ext uri="{BB962C8B-B14F-4D97-AF65-F5344CB8AC3E}">
        <p14:creationId xmlns:p14="http://schemas.microsoft.com/office/powerpoint/2010/main" val="21087335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86275" y="539245"/>
            <a:ext cx="9819487" cy="5180237"/>
          </a:xfrm>
        </p:spPr>
      </p:pic>
      <p:pic>
        <p:nvPicPr>
          <p:cNvPr id="10" name="Picture 9" descr="A picture containing fireworks, umbrella&#10;&#10;Description automatically generated">
            <a:extLst>
              <a:ext uri="{FF2B5EF4-FFF2-40B4-BE49-F238E27FC236}">
                <a16:creationId xmlns:a16="http://schemas.microsoft.com/office/drawing/2014/main" id="{F9459B9E-FFF1-4557-82FF-1E9B20BF8B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83"/>
            <a:ext cx="3409950" cy="2295525"/>
          </a:xfrm>
          <a:prstGeom prst="rect">
            <a:avLst/>
          </a:prstGeom>
        </p:spPr>
      </p:pic>
      <p:pic>
        <p:nvPicPr>
          <p:cNvPr id="5"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34548" y="4891621"/>
            <a:ext cx="1597447" cy="139316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22736" y="4354014"/>
            <a:ext cx="2144279" cy="747795"/>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89754" y="2386341"/>
            <a:ext cx="1902246" cy="1242854"/>
          </a:xfrm>
          <a:prstGeom prst="rect">
            <a:avLst/>
          </a:prstGeom>
        </p:spPr>
      </p:pic>
      <p:sp>
        <p:nvSpPr>
          <p:cNvPr id="13" name="Rectangle 12">
            <a:extLst>
              <a:ext uri="{FF2B5EF4-FFF2-40B4-BE49-F238E27FC236}">
                <a16:creationId xmlns:a16="http://schemas.microsoft.com/office/drawing/2014/main" id="{067E0B04-6DD0-40D8-95BD-0444007A55EF}"/>
              </a:ext>
            </a:extLst>
          </p:cNvPr>
          <p:cNvSpPr/>
          <p:nvPr/>
        </p:nvSpPr>
        <p:spPr>
          <a:xfrm>
            <a:off x="2155372" y="5181600"/>
            <a:ext cx="2602082" cy="1550755"/>
          </a:xfrm>
          <a:prstGeom prst="rect">
            <a:avLst/>
          </a:prstGeom>
          <a:solidFill>
            <a:srgbClr val="E3F3E7"/>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1" name="TextBox 10">
            <a:extLst>
              <a:ext uri="{FF2B5EF4-FFF2-40B4-BE49-F238E27FC236}">
                <a16:creationId xmlns:a16="http://schemas.microsoft.com/office/drawing/2014/main" id="{026B9BFB-919B-4563-B186-8E588E151DE0}"/>
              </a:ext>
            </a:extLst>
          </p:cNvPr>
          <p:cNvSpPr txBox="1"/>
          <p:nvPr/>
        </p:nvSpPr>
        <p:spPr>
          <a:xfrm>
            <a:off x="2280756" y="5479924"/>
            <a:ext cx="2351314" cy="954107"/>
          </a:xfrm>
          <a:prstGeom prst="rect">
            <a:avLst/>
          </a:prstGeom>
          <a:noFill/>
        </p:spPr>
        <p:txBody>
          <a:bodyPr wrap="square" rtlCol="0">
            <a:spAutoFit/>
          </a:bodyPr>
          <a:lstStyle/>
          <a:p>
            <a:pPr algn="ctr"/>
            <a:r>
              <a:rPr lang="en-IE" sz="2800" dirty="0"/>
              <a:t>Which would you prefer?</a:t>
            </a:r>
          </a:p>
        </p:txBody>
      </p:sp>
    </p:spTree>
    <p:custDataLst>
      <p:tags r:id="rId1"/>
    </p:custDataLst>
    <p:extLst>
      <p:ext uri="{BB962C8B-B14F-4D97-AF65-F5344CB8AC3E}">
        <p14:creationId xmlns:p14="http://schemas.microsoft.com/office/powerpoint/2010/main" val="107191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CAB432-8630-4B8A-B18D-B496AA36627E}"/>
              </a:ext>
            </a:extLst>
          </p:cNvPr>
          <p:cNvSpPr>
            <a:spLocks noGrp="1"/>
          </p:cNvSpPr>
          <p:nvPr>
            <p:ph type="title"/>
          </p:nvPr>
        </p:nvSpPr>
        <p:spPr/>
        <p:txBody>
          <a:bodyPr/>
          <a:lstStyle/>
          <a:p>
            <a:endParaRPr lang="en-IE" dirty="0"/>
          </a:p>
        </p:txBody>
      </p:sp>
      <p:sp>
        <p:nvSpPr>
          <p:cNvPr id="6" name="Content Placeholder 5">
            <a:extLst>
              <a:ext uri="{FF2B5EF4-FFF2-40B4-BE49-F238E27FC236}">
                <a16:creationId xmlns:a16="http://schemas.microsoft.com/office/drawing/2014/main" id="{A72C394F-81CB-4A4A-A1AD-01E56EC45371}"/>
              </a:ext>
            </a:extLst>
          </p:cNvPr>
          <p:cNvSpPr>
            <a:spLocks noGrp="1"/>
          </p:cNvSpPr>
          <p:nvPr>
            <p:ph idx="1"/>
          </p:nvPr>
        </p:nvSpPr>
        <p:spPr/>
        <p:txBody>
          <a:bodyPr>
            <a:normAutofit fontScale="77500" lnSpcReduction="20000"/>
          </a:bodyPr>
          <a:lstStyle/>
          <a:p>
            <a:r>
              <a:rPr lang="en-IE" dirty="0"/>
              <a:t>The following eight slides work through the elements of a remit map.  In running a workshop you start by bringing the group through these simple ideas.</a:t>
            </a:r>
          </a:p>
          <a:p>
            <a:endParaRPr lang="en-IE" dirty="0"/>
          </a:p>
          <a:p>
            <a:r>
              <a:rPr lang="en-IE" dirty="0"/>
              <a:t>When they understand the six elements, you get them to populate them using </a:t>
            </a:r>
            <a:br>
              <a:rPr lang="en-IE" dirty="0"/>
            </a:br>
            <a:r>
              <a:rPr lang="en-IE" dirty="0"/>
              <a:t>Post-its/stickies.  It is not significant where an item is posted as long is it is what it is…</a:t>
            </a:r>
          </a:p>
          <a:p>
            <a:pPr lvl="1"/>
            <a:r>
              <a:rPr lang="en-IE" dirty="0"/>
              <a:t>One point per Post-it</a:t>
            </a:r>
          </a:p>
          <a:p>
            <a:pPr lvl="1"/>
            <a:r>
              <a:rPr lang="en-IE" dirty="0"/>
              <a:t>Must have a verb – its something that gets done.  Abstract nouns no good!!</a:t>
            </a:r>
          </a:p>
          <a:p>
            <a:pPr lvl="1"/>
            <a:r>
              <a:rPr lang="en-IE" dirty="0"/>
              <a:t>Level of detail depends on the span of the remit you are looking at…</a:t>
            </a:r>
          </a:p>
          <a:p>
            <a:endParaRPr lang="en-IE" dirty="0"/>
          </a:p>
          <a:p>
            <a:r>
              <a:rPr lang="en-IE" dirty="0"/>
              <a:t>Remit mapping describes the facts of what is – ‘where are we now?’  How things came to be this way may come up but the focus is ‘now’.  </a:t>
            </a:r>
          </a:p>
          <a:p>
            <a:endParaRPr lang="en-IE" dirty="0"/>
          </a:p>
          <a:p>
            <a:r>
              <a:rPr lang="en-IE" dirty="0"/>
              <a:t>You know the map is right when the workshoppers say “Yes, that is us.”  It is therefore a neutral exercise, not judging ‘why?’ or ‘why not?’, just recording.</a:t>
            </a:r>
          </a:p>
        </p:txBody>
      </p:sp>
    </p:spTree>
    <p:extLst>
      <p:ext uri="{BB962C8B-B14F-4D97-AF65-F5344CB8AC3E}">
        <p14:creationId xmlns:p14="http://schemas.microsoft.com/office/powerpoint/2010/main" val="23809757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28284" y="2062018"/>
            <a:ext cx="2935432" cy="3470564"/>
          </a:xfrm>
        </p:spPr>
      </p:pic>
      <p:sp>
        <p:nvSpPr>
          <p:cNvPr id="7" name="Title 1">
            <a:extLst>
              <a:ext uri="{FF2B5EF4-FFF2-40B4-BE49-F238E27FC236}">
                <a16:creationId xmlns:a16="http://schemas.microsoft.com/office/drawing/2014/main" id="{F334A8E5-8CEF-4935-A5A0-C8DE37DE34B1}"/>
              </a:ext>
            </a:extLst>
          </p:cNvPr>
          <p:cNvSpPr txBox="1">
            <a:spLocks/>
          </p:cNvSpPr>
          <p:nvPr/>
        </p:nvSpPr>
        <p:spPr>
          <a:xfrm>
            <a:off x="6248400" y="365126"/>
            <a:ext cx="5105399" cy="1779360"/>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IE" dirty="0"/>
              <a:t>Remit</a:t>
            </a:r>
            <a:br>
              <a:rPr lang="en-IE" dirty="0"/>
            </a:br>
            <a:r>
              <a:rPr lang="en-IE" dirty="0"/>
              <a:t>- clear </a:t>
            </a:r>
            <a:br>
              <a:rPr lang="en-IE" dirty="0"/>
            </a:br>
            <a:r>
              <a:rPr lang="en-IE" dirty="0"/>
              <a:t>start</a:t>
            </a:r>
          </a:p>
        </p:txBody>
      </p:sp>
    </p:spTree>
    <p:extLst>
      <p:ext uri="{BB962C8B-B14F-4D97-AF65-F5344CB8AC3E}">
        <p14:creationId xmlns:p14="http://schemas.microsoft.com/office/powerpoint/2010/main" val="30977961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01315" y="1389238"/>
            <a:ext cx="2989369" cy="4398989"/>
          </a:xfrm>
        </p:spPr>
      </p:pic>
      <p:sp>
        <p:nvSpPr>
          <p:cNvPr id="3" name="Title 1">
            <a:extLst>
              <a:ext uri="{FF2B5EF4-FFF2-40B4-BE49-F238E27FC236}">
                <a16:creationId xmlns:a16="http://schemas.microsoft.com/office/drawing/2014/main" id="{EC065995-1DCA-42E9-A77A-7C0F20D2AC20}"/>
              </a:ext>
            </a:extLst>
          </p:cNvPr>
          <p:cNvSpPr txBox="1">
            <a:spLocks/>
          </p:cNvSpPr>
          <p:nvPr/>
        </p:nvSpPr>
        <p:spPr>
          <a:xfrm>
            <a:off x="6248400" y="365126"/>
            <a:ext cx="5105399" cy="1779360"/>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IE" dirty="0"/>
              <a:t>Remit</a:t>
            </a:r>
            <a:br>
              <a:rPr lang="en-IE" dirty="0"/>
            </a:br>
            <a:r>
              <a:rPr lang="en-IE" dirty="0"/>
              <a:t>- formal</a:t>
            </a:r>
            <a:br>
              <a:rPr lang="en-IE" dirty="0"/>
            </a:br>
            <a:r>
              <a:rPr lang="en-IE" dirty="0"/>
              <a:t>change</a:t>
            </a:r>
          </a:p>
        </p:txBody>
      </p:sp>
    </p:spTree>
    <p:extLst>
      <p:ext uri="{BB962C8B-B14F-4D97-AF65-F5344CB8AC3E}">
        <p14:creationId xmlns:p14="http://schemas.microsoft.com/office/powerpoint/2010/main" val="16665030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14530" y="1729353"/>
            <a:ext cx="3362940" cy="3928667"/>
          </a:xfrm>
        </p:spPr>
      </p:pic>
      <p:sp>
        <p:nvSpPr>
          <p:cNvPr id="3" name="Title 1">
            <a:extLst>
              <a:ext uri="{FF2B5EF4-FFF2-40B4-BE49-F238E27FC236}">
                <a16:creationId xmlns:a16="http://schemas.microsoft.com/office/drawing/2014/main" id="{3E05E7E1-3BD4-4AE3-878F-AC6437464C92}"/>
              </a:ext>
            </a:extLst>
          </p:cNvPr>
          <p:cNvSpPr txBox="1">
            <a:spLocks/>
          </p:cNvSpPr>
          <p:nvPr/>
        </p:nvSpPr>
        <p:spPr>
          <a:xfrm>
            <a:off x="6248400" y="365126"/>
            <a:ext cx="5105399" cy="1779360"/>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IE" dirty="0"/>
              <a:t>Remit</a:t>
            </a:r>
            <a:br>
              <a:rPr lang="en-IE" dirty="0"/>
            </a:br>
            <a:r>
              <a:rPr lang="en-IE" dirty="0"/>
              <a:t>- incremental</a:t>
            </a:r>
            <a:br>
              <a:rPr lang="en-IE" dirty="0"/>
            </a:br>
            <a:r>
              <a:rPr lang="en-IE" dirty="0"/>
              <a:t>pick-ups</a:t>
            </a:r>
          </a:p>
        </p:txBody>
      </p:sp>
      <p:sp>
        <p:nvSpPr>
          <p:cNvPr id="6" name="Title 5">
            <a:extLst>
              <a:ext uri="{FF2B5EF4-FFF2-40B4-BE49-F238E27FC236}">
                <a16:creationId xmlns:a16="http://schemas.microsoft.com/office/drawing/2014/main" id="{BEB38718-88E2-4A0C-9476-75F2118F8C64}"/>
              </a:ext>
            </a:extLst>
          </p:cNvPr>
          <p:cNvSpPr>
            <a:spLocks noGrp="1"/>
          </p:cNvSpPr>
          <p:nvPr>
            <p:ph type="title"/>
          </p:nvPr>
        </p:nvSpPr>
        <p:spPr/>
        <p:txBody>
          <a:bodyPr/>
          <a:lstStyle/>
          <a:p>
            <a:endParaRPr lang="en-IE"/>
          </a:p>
        </p:txBody>
      </p:sp>
    </p:spTree>
    <p:extLst>
      <p:ext uri="{BB962C8B-B14F-4D97-AF65-F5344CB8AC3E}">
        <p14:creationId xmlns:p14="http://schemas.microsoft.com/office/powerpoint/2010/main" val="24453487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33871" y="1818560"/>
            <a:ext cx="4174996" cy="3843408"/>
          </a:xfrm>
        </p:spPr>
      </p:pic>
      <p:sp>
        <p:nvSpPr>
          <p:cNvPr id="3" name="Title 1">
            <a:extLst>
              <a:ext uri="{FF2B5EF4-FFF2-40B4-BE49-F238E27FC236}">
                <a16:creationId xmlns:a16="http://schemas.microsoft.com/office/drawing/2014/main" id="{98F43B36-9470-460C-A31F-86354E4E7D4A}"/>
              </a:ext>
            </a:extLst>
          </p:cNvPr>
          <p:cNvSpPr txBox="1">
            <a:spLocks/>
          </p:cNvSpPr>
          <p:nvPr/>
        </p:nvSpPr>
        <p:spPr>
          <a:xfrm>
            <a:off x="6248400" y="365126"/>
            <a:ext cx="5105399" cy="1779360"/>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IE" dirty="0"/>
              <a:t>Remit</a:t>
            </a:r>
            <a:br>
              <a:rPr lang="en-IE" dirty="0"/>
            </a:br>
            <a:r>
              <a:rPr lang="en-IE" dirty="0"/>
              <a:t>- coming</a:t>
            </a:r>
            <a:br>
              <a:rPr lang="en-IE" dirty="0"/>
            </a:br>
            <a:r>
              <a:rPr lang="en-IE" dirty="0"/>
              <a:t>your way</a:t>
            </a:r>
          </a:p>
        </p:txBody>
      </p:sp>
    </p:spTree>
    <p:extLst>
      <p:ext uri="{BB962C8B-B14F-4D97-AF65-F5344CB8AC3E}">
        <p14:creationId xmlns:p14="http://schemas.microsoft.com/office/powerpoint/2010/main" val="37501193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95916" y="1762699"/>
            <a:ext cx="4600168" cy="3570405"/>
          </a:xfrm>
        </p:spPr>
      </p:pic>
      <p:sp>
        <p:nvSpPr>
          <p:cNvPr id="3" name="Title 1">
            <a:extLst>
              <a:ext uri="{FF2B5EF4-FFF2-40B4-BE49-F238E27FC236}">
                <a16:creationId xmlns:a16="http://schemas.microsoft.com/office/drawing/2014/main" id="{6185C357-F8DA-42E2-8EC6-1AB1AE0D923F}"/>
              </a:ext>
            </a:extLst>
          </p:cNvPr>
          <p:cNvSpPr txBox="1">
            <a:spLocks/>
          </p:cNvSpPr>
          <p:nvPr/>
        </p:nvSpPr>
        <p:spPr>
          <a:xfrm>
            <a:off x="6248400" y="365126"/>
            <a:ext cx="5105399" cy="1779360"/>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IE" dirty="0"/>
              <a:t>Remit</a:t>
            </a:r>
            <a:br>
              <a:rPr lang="en-IE" dirty="0"/>
            </a:br>
            <a:r>
              <a:rPr lang="en-IE" dirty="0"/>
              <a:t>- the </a:t>
            </a:r>
            <a:br>
              <a:rPr lang="en-IE" dirty="0"/>
            </a:br>
            <a:r>
              <a:rPr lang="en-IE" dirty="0"/>
              <a:t>undone ‘should’</a:t>
            </a:r>
          </a:p>
        </p:txBody>
      </p:sp>
    </p:spTree>
    <p:extLst>
      <p:ext uri="{BB962C8B-B14F-4D97-AF65-F5344CB8AC3E}">
        <p14:creationId xmlns:p14="http://schemas.microsoft.com/office/powerpoint/2010/main" val="15271178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643913" y="1417638"/>
            <a:ext cx="4904174" cy="4759325"/>
          </a:xfrm>
        </p:spPr>
      </p:pic>
      <p:sp>
        <p:nvSpPr>
          <p:cNvPr id="7" name="Title 1">
            <a:extLst>
              <a:ext uri="{FF2B5EF4-FFF2-40B4-BE49-F238E27FC236}">
                <a16:creationId xmlns:a16="http://schemas.microsoft.com/office/drawing/2014/main" id="{14A66E36-C5AC-4A51-8237-BD72A42B302A}"/>
              </a:ext>
            </a:extLst>
          </p:cNvPr>
          <p:cNvSpPr txBox="1">
            <a:spLocks/>
          </p:cNvSpPr>
          <p:nvPr/>
        </p:nvSpPr>
        <p:spPr>
          <a:xfrm>
            <a:off x="6248400" y="365126"/>
            <a:ext cx="5105399" cy="1779360"/>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IE" dirty="0"/>
              <a:t>Remit</a:t>
            </a:r>
            <a:br>
              <a:rPr lang="en-IE" dirty="0"/>
            </a:br>
            <a:r>
              <a:rPr lang="en-IE" dirty="0"/>
              <a:t>- how </a:t>
            </a:r>
            <a:br>
              <a:rPr lang="en-IE" dirty="0"/>
            </a:br>
            <a:r>
              <a:rPr lang="en-IE" dirty="0"/>
              <a:t>others act</a:t>
            </a:r>
          </a:p>
        </p:txBody>
      </p:sp>
    </p:spTree>
    <p:extLst>
      <p:ext uri="{BB962C8B-B14F-4D97-AF65-F5344CB8AC3E}">
        <p14:creationId xmlns:p14="http://schemas.microsoft.com/office/powerpoint/2010/main" val="6729177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Diagram&#10;&#10;Description automatically generated">
            <a:extLst>
              <a:ext uri="{FF2B5EF4-FFF2-40B4-BE49-F238E27FC236}">
                <a16:creationId xmlns:a16="http://schemas.microsoft.com/office/drawing/2014/main" id="{E2288753-59D9-47D5-BAF9-76C485FBB9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2856" y="187324"/>
            <a:ext cx="8871287" cy="6432551"/>
          </a:xfrm>
          <a:prstGeom prst="rect">
            <a:avLst/>
          </a:prstGeom>
        </p:spPr>
      </p:pic>
      <p:sp>
        <p:nvSpPr>
          <p:cNvPr id="3" name="Title 1">
            <a:extLst>
              <a:ext uri="{FF2B5EF4-FFF2-40B4-BE49-F238E27FC236}">
                <a16:creationId xmlns:a16="http://schemas.microsoft.com/office/drawing/2014/main" id="{D6C770CC-24DD-490A-8C5F-A8613A2300B6}"/>
              </a:ext>
            </a:extLst>
          </p:cNvPr>
          <p:cNvSpPr txBox="1">
            <a:spLocks/>
          </p:cNvSpPr>
          <p:nvPr/>
        </p:nvSpPr>
        <p:spPr>
          <a:xfrm>
            <a:off x="6248400" y="473986"/>
            <a:ext cx="5105399" cy="22147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IE" sz="4300" dirty="0"/>
              <a:t>Remit</a:t>
            </a:r>
            <a:br>
              <a:rPr lang="en-IE" sz="4300" dirty="0"/>
            </a:br>
            <a:r>
              <a:rPr lang="en-IE" sz="4300" dirty="0"/>
              <a:t>- all</a:t>
            </a:r>
            <a:br>
              <a:rPr lang="en-IE" sz="4300" dirty="0"/>
            </a:br>
            <a:r>
              <a:rPr lang="en-IE" sz="4300" dirty="0"/>
              <a:t>the </a:t>
            </a:r>
            <a:br>
              <a:rPr lang="en-IE" sz="4300" dirty="0"/>
            </a:br>
            <a:r>
              <a:rPr lang="en-IE" sz="4300" dirty="0"/>
              <a:t>elements</a:t>
            </a:r>
          </a:p>
        </p:txBody>
      </p:sp>
    </p:spTree>
    <p:extLst>
      <p:ext uri="{BB962C8B-B14F-4D97-AF65-F5344CB8AC3E}">
        <p14:creationId xmlns:p14="http://schemas.microsoft.com/office/powerpoint/2010/main" val="3734569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D1260-EE94-407B-81CD-DAE2157A8A32}"/>
              </a:ext>
            </a:extLst>
          </p:cNvPr>
          <p:cNvSpPr>
            <a:spLocks noGrp="1"/>
          </p:cNvSpPr>
          <p:nvPr>
            <p:ph type="title"/>
          </p:nvPr>
        </p:nvSpPr>
        <p:spPr>
          <a:xfrm>
            <a:off x="110833" y="264796"/>
            <a:ext cx="4278086" cy="1946047"/>
          </a:xfrm>
        </p:spPr>
        <p:txBody>
          <a:bodyPr>
            <a:normAutofit fontScale="90000"/>
          </a:bodyPr>
          <a:lstStyle/>
          <a:p>
            <a:r>
              <a:rPr lang="en-IE" dirty="0"/>
              <a:t>Welcome to University College Dublin</a:t>
            </a:r>
            <a:br>
              <a:rPr lang="en-IE" dirty="0"/>
            </a:br>
            <a:r>
              <a:rPr lang="en-IE" dirty="0"/>
              <a:t>Ireland</a:t>
            </a:r>
          </a:p>
        </p:txBody>
      </p:sp>
      <p:sp>
        <p:nvSpPr>
          <p:cNvPr id="3" name="Rectangle 1">
            <a:extLst>
              <a:ext uri="{FF2B5EF4-FFF2-40B4-BE49-F238E27FC236}">
                <a16:creationId xmlns:a16="http://schemas.microsoft.com/office/drawing/2014/main" id="{9FC42A2E-5ABD-4090-8D6E-3E167A416AB2}"/>
              </a:ext>
            </a:extLst>
          </p:cNvPr>
          <p:cNvSpPr>
            <a:spLocks noChangeArrowheads="1"/>
          </p:cNvSpPr>
          <p:nvPr/>
        </p:nvSpPr>
        <p:spPr bwMode="auto">
          <a:xfrm>
            <a:off x="6871855" y="5874123"/>
            <a:ext cx="163660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rPr>
              <a:t>UCD by Numbers</a:t>
            </a:r>
          </a:p>
        </p:txBody>
      </p:sp>
      <p:graphicFrame>
        <p:nvGraphicFramePr>
          <p:cNvPr id="5" name="Table 4">
            <a:extLst>
              <a:ext uri="{FF2B5EF4-FFF2-40B4-BE49-F238E27FC236}">
                <a16:creationId xmlns:a16="http://schemas.microsoft.com/office/drawing/2014/main" id="{465195A3-BCD8-4FE6-8F1E-084312281A04}"/>
              </a:ext>
            </a:extLst>
          </p:cNvPr>
          <p:cNvGraphicFramePr/>
          <p:nvPr>
            <p:extLst>
              <p:ext uri="{D42A27DB-BD31-4B8C-83A1-F6EECF244321}">
                <p14:modId xmlns:p14="http://schemas.microsoft.com/office/powerpoint/2010/main" val="1252059659"/>
              </p:ext>
            </p:extLst>
          </p:nvPr>
        </p:nvGraphicFramePr>
        <p:xfrm>
          <a:off x="6878205" y="95028"/>
          <a:ext cx="5209312" cy="5728598"/>
        </p:xfrm>
        <a:graphic>
          <a:graphicData uri="http://schemas.openxmlformats.org/drawingml/2006/table">
            <a:tbl>
              <a:tblPr>
                <a:tableStyleId>{5C22544A-7EE6-4342-B048-85BDC9FD1C3A}</a:tableStyleId>
              </a:tblPr>
              <a:tblGrid>
                <a:gridCol w="813459">
                  <a:extLst>
                    <a:ext uri="{9D8B030D-6E8A-4147-A177-3AD203B41FA5}">
                      <a16:colId xmlns:a16="http://schemas.microsoft.com/office/drawing/2014/main" val="2384823379"/>
                    </a:ext>
                  </a:extLst>
                </a:gridCol>
                <a:gridCol w="4395853">
                  <a:extLst>
                    <a:ext uri="{9D8B030D-6E8A-4147-A177-3AD203B41FA5}">
                      <a16:colId xmlns:a16="http://schemas.microsoft.com/office/drawing/2014/main" val="731397200"/>
                    </a:ext>
                  </a:extLst>
                </a:gridCol>
              </a:tblGrid>
              <a:tr h="506739">
                <a:tc>
                  <a:txBody>
                    <a:bodyPr/>
                    <a:lstStyle/>
                    <a:p>
                      <a:pPr algn="ctr" fontAlgn="ctr">
                        <a:spcBef>
                          <a:spcPts val="0"/>
                        </a:spcBef>
                        <a:spcAft>
                          <a:spcPts val="0"/>
                        </a:spcAft>
                      </a:pPr>
                      <a:r>
                        <a:rPr lang="en-IE" sz="1300" u="none" strike="noStrike" dirty="0">
                          <a:effectLst/>
                        </a:rPr>
                        <a:t>1</a:t>
                      </a:r>
                      <a:endParaRPr lang="en-IE" sz="1300" b="0" i="0" u="none" strike="noStrike" dirty="0">
                        <a:effectLst/>
                        <a:latin typeface="Arial" panose="020B0604020202020204" pitchFamily="34" charset="0"/>
                      </a:endParaRPr>
                    </a:p>
                  </a:txBody>
                  <a:tcPr marL="41441" marR="41441" marT="20721" marB="20721" anchor="ctr"/>
                </a:tc>
                <a:tc>
                  <a:txBody>
                    <a:bodyPr/>
                    <a:lstStyle/>
                    <a:p>
                      <a:pPr algn="l" fontAlgn="ctr">
                        <a:spcBef>
                          <a:spcPts val="0"/>
                        </a:spcBef>
                        <a:spcAft>
                          <a:spcPts val="0"/>
                        </a:spcAft>
                      </a:pPr>
                      <a:r>
                        <a:rPr lang="en-IE" sz="1300" u="none" strike="noStrike" dirty="0">
                          <a:effectLst/>
                        </a:rPr>
                        <a:t>Ranked within top 1% of higher education institutions world-wide</a:t>
                      </a:r>
                      <a:endParaRPr lang="en-IE" sz="1300" b="0" i="0" u="none" strike="noStrike" dirty="0">
                        <a:effectLst/>
                        <a:latin typeface="Arial" panose="020B0604020202020204" pitchFamily="34" charset="0"/>
                      </a:endParaRPr>
                    </a:p>
                  </a:txBody>
                  <a:tcPr marL="41441" marR="41441" marT="20721" marB="20721" anchor="ctr"/>
                </a:tc>
                <a:extLst>
                  <a:ext uri="{0D108BD9-81ED-4DB2-BD59-A6C34878D82A}">
                    <a16:rowId xmlns:a16="http://schemas.microsoft.com/office/drawing/2014/main" val="2380106095"/>
                  </a:ext>
                </a:extLst>
              </a:tr>
              <a:tr h="277360">
                <a:tc>
                  <a:txBody>
                    <a:bodyPr/>
                    <a:lstStyle/>
                    <a:p>
                      <a:pPr algn="ctr" fontAlgn="ctr">
                        <a:spcBef>
                          <a:spcPts val="0"/>
                        </a:spcBef>
                        <a:spcAft>
                          <a:spcPts val="0"/>
                        </a:spcAft>
                      </a:pPr>
                      <a:r>
                        <a:rPr lang="en-IE" sz="1300" u="none" strike="noStrike" dirty="0">
                          <a:effectLst/>
                        </a:rPr>
                        <a:t>29</a:t>
                      </a:r>
                      <a:endParaRPr lang="en-IE" sz="1300" b="0" i="0" u="none" strike="noStrike" dirty="0">
                        <a:effectLst/>
                        <a:latin typeface="Arial" panose="020B0604020202020204" pitchFamily="34" charset="0"/>
                      </a:endParaRPr>
                    </a:p>
                  </a:txBody>
                  <a:tcPr marL="41441" marR="41441" marT="20721" marB="20721" anchor="ctr"/>
                </a:tc>
                <a:tc>
                  <a:txBody>
                    <a:bodyPr/>
                    <a:lstStyle/>
                    <a:p>
                      <a:pPr algn="l" fontAlgn="ctr">
                        <a:spcBef>
                          <a:spcPts val="0"/>
                        </a:spcBef>
                        <a:spcAft>
                          <a:spcPts val="0"/>
                        </a:spcAft>
                      </a:pPr>
                      <a:r>
                        <a:rPr lang="en-IE" sz="1300" u="none" strike="noStrike" dirty="0">
                          <a:effectLst/>
                        </a:rPr>
                        <a:t>Percentage of international students</a:t>
                      </a:r>
                      <a:endParaRPr lang="en-IE" sz="1300" b="0" i="0" u="none" strike="noStrike" dirty="0">
                        <a:effectLst/>
                        <a:latin typeface="Arial" panose="020B0604020202020204" pitchFamily="34" charset="0"/>
                      </a:endParaRPr>
                    </a:p>
                  </a:txBody>
                  <a:tcPr marL="41441" marR="41441" marT="20721" marB="20721" anchor="ctr"/>
                </a:tc>
                <a:extLst>
                  <a:ext uri="{0D108BD9-81ED-4DB2-BD59-A6C34878D82A}">
                    <a16:rowId xmlns:a16="http://schemas.microsoft.com/office/drawing/2014/main" val="3201366114"/>
                  </a:ext>
                </a:extLst>
              </a:tr>
              <a:tr h="277360">
                <a:tc>
                  <a:txBody>
                    <a:bodyPr/>
                    <a:lstStyle/>
                    <a:p>
                      <a:pPr algn="ctr" fontAlgn="ctr">
                        <a:spcBef>
                          <a:spcPts val="0"/>
                        </a:spcBef>
                        <a:spcAft>
                          <a:spcPts val="0"/>
                        </a:spcAft>
                      </a:pPr>
                      <a:r>
                        <a:rPr lang="en-IE" sz="1300" u="none" strike="noStrike" dirty="0">
                          <a:effectLst/>
                        </a:rPr>
                        <a:t>30</a:t>
                      </a:r>
                      <a:endParaRPr lang="en-IE" sz="1300" b="0" i="0" u="none" strike="noStrike" dirty="0">
                        <a:effectLst/>
                        <a:latin typeface="Arial" panose="020B0604020202020204" pitchFamily="34" charset="0"/>
                      </a:endParaRPr>
                    </a:p>
                  </a:txBody>
                  <a:tcPr marL="41441" marR="41441" marT="20721" marB="20721" anchor="ctr"/>
                </a:tc>
                <a:tc>
                  <a:txBody>
                    <a:bodyPr/>
                    <a:lstStyle/>
                    <a:p>
                      <a:pPr algn="l" fontAlgn="ctr">
                        <a:spcBef>
                          <a:spcPts val="0"/>
                        </a:spcBef>
                        <a:spcAft>
                          <a:spcPts val="0"/>
                        </a:spcAft>
                      </a:pPr>
                      <a:r>
                        <a:rPr lang="en-IE" sz="1300" u="none" strike="noStrike" dirty="0">
                          <a:effectLst/>
                        </a:rPr>
                        <a:t>Percentage of international staff</a:t>
                      </a:r>
                      <a:endParaRPr lang="en-IE" sz="1300" b="0" i="0" u="none" strike="noStrike" dirty="0">
                        <a:effectLst/>
                        <a:latin typeface="Arial" panose="020B0604020202020204" pitchFamily="34" charset="0"/>
                      </a:endParaRPr>
                    </a:p>
                  </a:txBody>
                  <a:tcPr marL="41441" marR="41441" marT="20721" marB="20721" anchor="ctr"/>
                </a:tc>
                <a:extLst>
                  <a:ext uri="{0D108BD9-81ED-4DB2-BD59-A6C34878D82A}">
                    <a16:rowId xmlns:a16="http://schemas.microsoft.com/office/drawing/2014/main" val="3282581804"/>
                  </a:ext>
                </a:extLst>
              </a:tr>
              <a:tr h="506739">
                <a:tc>
                  <a:txBody>
                    <a:bodyPr/>
                    <a:lstStyle/>
                    <a:p>
                      <a:pPr algn="ctr" fontAlgn="ctr">
                        <a:spcBef>
                          <a:spcPts val="0"/>
                        </a:spcBef>
                        <a:spcAft>
                          <a:spcPts val="0"/>
                        </a:spcAft>
                      </a:pPr>
                      <a:r>
                        <a:rPr lang="en-IE" sz="1300" u="none" strike="noStrike" dirty="0">
                          <a:effectLst/>
                        </a:rPr>
                        <a:t>32</a:t>
                      </a:r>
                      <a:endParaRPr lang="en-IE" sz="1300" b="0" i="0" u="none" strike="noStrike" dirty="0">
                        <a:effectLst/>
                        <a:latin typeface="Arial" panose="020B0604020202020204" pitchFamily="34" charset="0"/>
                      </a:endParaRPr>
                    </a:p>
                  </a:txBody>
                  <a:tcPr marL="41441" marR="41441" marT="20721" marB="20721" anchor="ctr"/>
                </a:tc>
                <a:tc>
                  <a:txBody>
                    <a:bodyPr/>
                    <a:lstStyle/>
                    <a:p>
                      <a:pPr algn="l" fontAlgn="ctr">
                        <a:spcBef>
                          <a:spcPts val="0"/>
                        </a:spcBef>
                        <a:spcAft>
                          <a:spcPts val="0"/>
                        </a:spcAft>
                      </a:pPr>
                      <a:r>
                        <a:rPr lang="en-IE" sz="1300" u="none" strike="noStrike" dirty="0">
                          <a:effectLst/>
                        </a:rPr>
                        <a:t>Percentage of undergraduate students from under represented cohorts</a:t>
                      </a:r>
                      <a:endParaRPr lang="en-IE" sz="1300" b="0" i="0" u="none" strike="noStrike" dirty="0">
                        <a:effectLst/>
                        <a:latin typeface="Arial" panose="020B0604020202020204" pitchFamily="34" charset="0"/>
                      </a:endParaRPr>
                    </a:p>
                  </a:txBody>
                  <a:tcPr marL="41441" marR="41441" marT="20721" marB="20721" anchor="ctr"/>
                </a:tc>
                <a:extLst>
                  <a:ext uri="{0D108BD9-81ED-4DB2-BD59-A6C34878D82A}">
                    <a16:rowId xmlns:a16="http://schemas.microsoft.com/office/drawing/2014/main" val="131709761"/>
                  </a:ext>
                </a:extLst>
              </a:tr>
              <a:tr h="277360">
                <a:tc>
                  <a:txBody>
                    <a:bodyPr/>
                    <a:lstStyle/>
                    <a:p>
                      <a:pPr algn="ctr" fontAlgn="ctr">
                        <a:spcBef>
                          <a:spcPts val="0"/>
                        </a:spcBef>
                        <a:spcAft>
                          <a:spcPts val="0"/>
                        </a:spcAft>
                      </a:pPr>
                      <a:r>
                        <a:rPr lang="en-IE" sz="1300" u="none" strike="noStrike" dirty="0">
                          <a:effectLst/>
                        </a:rPr>
                        <a:t>64</a:t>
                      </a:r>
                      <a:endParaRPr lang="en-IE" sz="1300" b="0" i="0" u="none" strike="noStrike" dirty="0">
                        <a:effectLst/>
                        <a:latin typeface="Arial" panose="020B0604020202020204" pitchFamily="34" charset="0"/>
                      </a:endParaRPr>
                    </a:p>
                  </a:txBody>
                  <a:tcPr marL="41441" marR="41441" marT="20721" marB="20721" anchor="ctr"/>
                </a:tc>
                <a:tc>
                  <a:txBody>
                    <a:bodyPr/>
                    <a:lstStyle/>
                    <a:p>
                      <a:pPr algn="l" fontAlgn="ctr">
                        <a:spcBef>
                          <a:spcPts val="0"/>
                        </a:spcBef>
                        <a:spcAft>
                          <a:spcPts val="0"/>
                        </a:spcAft>
                      </a:pPr>
                      <a:r>
                        <a:rPr lang="en-IE" sz="1300" u="none" strike="noStrike" dirty="0">
                          <a:effectLst/>
                        </a:rPr>
                        <a:t>Percentage of non-Exchequer funding</a:t>
                      </a:r>
                      <a:endParaRPr lang="en-IE" sz="1300" b="0" i="0" u="none" strike="noStrike" dirty="0">
                        <a:effectLst/>
                        <a:latin typeface="Arial" panose="020B0604020202020204" pitchFamily="34" charset="0"/>
                      </a:endParaRPr>
                    </a:p>
                  </a:txBody>
                  <a:tcPr marL="41441" marR="41441" marT="20721" marB="20721" anchor="ctr"/>
                </a:tc>
                <a:extLst>
                  <a:ext uri="{0D108BD9-81ED-4DB2-BD59-A6C34878D82A}">
                    <a16:rowId xmlns:a16="http://schemas.microsoft.com/office/drawing/2014/main" val="2132212397"/>
                  </a:ext>
                </a:extLst>
              </a:tr>
              <a:tr h="277360">
                <a:tc>
                  <a:txBody>
                    <a:bodyPr/>
                    <a:lstStyle/>
                    <a:p>
                      <a:pPr algn="ctr" fontAlgn="ctr">
                        <a:spcBef>
                          <a:spcPts val="0"/>
                        </a:spcBef>
                        <a:spcAft>
                          <a:spcPts val="0"/>
                        </a:spcAft>
                      </a:pPr>
                      <a:r>
                        <a:rPr lang="en-IE" sz="1300" u="none" strike="noStrike" dirty="0">
                          <a:effectLst/>
                        </a:rPr>
                        <a:t>133</a:t>
                      </a:r>
                      <a:endParaRPr lang="en-IE" sz="1300" b="0" i="0" u="none" strike="noStrike" dirty="0">
                        <a:effectLst/>
                        <a:latin typeface="Arial" panose="020B0604020202020204" pitchFamily="34" charset="0"/>
                      </a:endParaRPr>
                    </a:p>
                  </a:txBody>
                  <a:tcPr marL="41441" marR="41441" marT="20721" marB="20721" anchor="ctr"/>
                </a:tc>
                <a:tc>
                  <a:txBody>
                    <a:bodyPr/>
                    <a:lstStyle/>
                    <a:p>
                      <a:pPr algn="l" fontAlgn="ctr">
                        <a:spcBef>
                          <a:spcPts val="0"/>
                        </a:spcBef>
                        <a:spcAft>
                          <a:spcPts val="0"/>
                        </a:spcAft>
                      </a:pPr>
                      <a:r>
                        <a:rPr lang="en-IE" sz="1300" u="none" strike="noStrike" dirty="0">
                          <a:effectLst/>
                        </a:rPr>
                        <a:t>Hectares making up the woodland campus</a:t>
                      </a:r>
                      <a:endParaRPr lang="en-IE" sz="1300" b="0" i="0" u="none" strike="noStrike" dirty="0">
                        <a:effectLst/>
                        <a:latin typeface="Arial" panose="020B0604020202020204" pitchFamily="34" charset="0"/>
                      </a:endParaRPr>
                    </a:p>
                  </a:txBody>
                  <a:tcPr marL="41441" marR="41441" marT="20721" marB="20721" anchor="ctr"/>
                </a:tc>
                <a:extLst>
                  <a:ext uri="{0D108BD9-81ED-4DB2-BD59-A6C34878D82A}">
                    <a16:rowId xmlns:a16="http://schemas.microsoft.com/office/drawing/2014/main" val="3305588959"/>
                  </a:ext>
                </a:extLst>
              </a:tr>
              <a:tr h="277360">
                <a:tc>
                  <a:txBody>
                    <a:bodyPr/>
                    <a:lstStyle/>
                    <a:p>
                      <a:pPr algn="ctr" fontAlgn="ctr">
                        <a:spcBef>
                          <a:spcPts val="0"/>
                        </a:spcBef>
                        <a:spcAft>
                          <a:spcPts val="0"/>
                        </a:spcAft>
                      </a:pPr>
                      <a:r>
                        <a:rPr lang="en-IE" sz="1300" u="none" strike="noStrike" dirty="0">
                          <a:effectLst/>
                        </a:rPr>
                        <a:t>136</a:t>
                      </a:r>
                      <a:endParaRPr lang="en-IE" sz="1300" b="0" i="0" u="none" strike="noStrike" dirty="0">
                        <a:effectLst/>
                        <a:latin typeface="Arial" panose="020B0604020202020204" pitchFamily="34" charset="0"/>
                      </a:endParaRPr>
                    </a:p>
                  </a:txBody>
                  <a:tcPr marL="41441" marR="41441" marT="20721" marB="20721" anchor="ctr"/>
                </a:tc>
                <a:tc>
                  <a:txBody>
                    <a:bodyPr/>
                    <a:lstStyle/>
                    <a:p>
                      <a:pPr algn="l" fontAlgn="ctr">
                        <a:spcBef>
                          <a:spcPts val="0"/>
                        </a:spcBef>
                        <a:spcAft>
                          <a:spcPts val="0"/>
                        </a:spcAft>
                      </a:pPr>
                      <a:r>
                        <a:rPr lang="en-IE" sz="1300" u="none" strike="noStrike" dirty="0">
                          <a:effectLst/>
                        </a:rPr>
                        <a:t>Number of nationalities within the student body</a:t>
                      </a:r>
                      <a:endParaRPr lang="en-IE" sz="1300" b="0" i="0" u="none" strike="noStrike" dirty="0">
                        <a:effectLst/>
                        <a:latin typeface="Arial" panose="020B0604020202020204" pitchFamily="34" charset="0"/>
                      </a:endParaRPr>
                    </a:p>
                  </a:txBody>
                  <a:tcPr marL="41441" marR="41441" marT="20721" marB="20721" anchor="ctr"/>
                </a:tc>
                <a:extLst>
                  <a:ext uri="{0D108BD9-81ED-4DB2-BD59-A6C34878D82A}">
                    <a16:rowId xmlns:a16="http://schemas.microsoft.com/office/drawing/2014/main" val="4146026932"/>
                  </a:ext>
                </a:extLst>
              </a:tr>
              <a:tr h="277360">
                <a:tc>
                  <a:txBody>
                    <a:bodyPr/>
                    <a:lstStyle/>
                    <a:p>
                      <a:pPr algn="ctr" fontAlgn="ctr">
                        <a:spcBef>
                          <a:spcPts val="0"/>
                        </a:spcBef>
                        <a:spcAft>
                          <a:spcPts val="0"/>
                        </a:spcAft>
                      </a:pPr>
                      <a:r>
                        <a:rPr lang="en-IE" sz="1300" u="none" strike="noStrike" dirty="0">
                          <a:effectLst/>
                        </a:rPr>
                        <a:t>520</a:t>
                      </a:r>
                      <a:endParaRPr lang="en-IE" sz="1300" b="0" i="0" u="none" strike="noStrike" dirty="0">
                        <a:effectLst/>
                        <a:latin typeface="Arial" panose="020B0604020202020204" pitchFamily="34" charset="0"/>
                      </a:endParaRPr>
                    </a:p>
                  </a:txBody>
                  <a:tcPr marL="41441" marR="41441" marT="20721" marB="20721" anchor="ctr"/>
                </a:tc>
                <a:tc>
                  <a:txBody>
                    <a:bodyPr/>
                    <a:lstStyle/>
                    <a:p>
                      <a:pPr algn="l" fontAlgn="ctr">
                        <a:spcBef>
                          <a:spcPts val="0"/>
                        </a:spcBef>
                        <a:spcAft>
                          <a:spcPts val="0"/>
                        </a:spcAft>
                      </a:pPr>
                      <a:r>
                        <a:rPr lang="en-IE" sz="1300" u="none" strike="noStrike" dirty="0">
                          <a:effectLst/>
                        </a:rPr>
                        <a:t>Million euro annual turnover</a:t>
                      </a:r>
                      <a:endParaRPr lang="en-IE" sz="1300" b="0" i="0" u="none" strike="noStrike" dirty="0">
                        <a:effectLst/>
                        <a:latin typeface="Arial" panose="020B0604020202020204" pitchFamily="34" charset="0"/>
                      </a:endParaRPr>
                    </a:p>
                  </a:txBody>
                  <a:tcPr marL="41441" marR="41441" marT="20721" marB="20721" anchor="ctr"/>
                </a:tc>
                <a:extLst>
                  <a:ext uri="{0D108BD9-81ED-4DB2-BD59-A6C34878D82A}">
                    <a16:rowId xmlns:a16="http://schemas.microsoft.com/office/drawing/2014/main" val="2868464958"/>
                  </a:ext>
                </a:extLst>
              </a:tr>
              <a:tr h="277360">
                <a:tc>
                  <a:txBody>
                    <a:bodyPr/>
                    <a:lstStyle/>
                    <a:p>
                      <a:pPr algn="ctr" fontAlgn="ctr">
                        <a:spcBef>
                          <a:spcPts val="0"/>
                        </a:spcBef>
                        <a:spcAft>
                          <a:spcPts val="0"/>
                        </a:spcAft>
                      </a:pPr>
                      <a:r>
                        <a:rPr lang="en-IE" sz="1300" u="none" strike="noStrike" dirty="0">
                          <a:effectLst/>
                        </a:rPr>
                        <a:t>574</a:t>
                      </a:r>
                      <a:endParaRPr lang="en-IE" sz="1300" b="0" i="0" u="none" strike="noStrike" dirty="0">
                        <a:effectLst/>
                        <a:latin typeface="Arial" panose="020B0604020202020204" pitchFamily="34" charset="0"/>
                      </a:endParaRPr>
                    </a:p>
                  </a:txBody>
                  <a:tcPr marL="41441" marR="41441" marT="20721" marB="20721" anchor="ctr"/>
                </a:tc>
                <a:tc>
                  <a:txBody>
                    <a:bodyPr/>
                    <a:lstStyle/>
                    <a:p>
                      <a:pPr algn="l" fontAlgn="ctr">
                        <a:spcBef>
                          <a:spcPts val="0"/>
                        </a:spcBef>
                        <a:spcAft>
                          <a:spcPts val="0"/>
                        </a:spcAft>
                      </a:pPr>
                      <a:r>
                        <a:rPr lang="en-IE" sz="1300" u="none" strike="noStrike" dirty="0">
                          <a:effectLst/>
                        </a:rPr>
                        <a:t>Million euro won in externally funded research in last 5 years</a:t>
                      </a:r>
                      <a:endParaRPr lang="en-IE" sz="1300" b="0" i="0" u="none" strike="noStrike" dirty="0">
                        <a:effectLst/>
                        <a:latin typeface="Arial" panose="020B0604020202020204" pitchFamily="34" charset="0"/>
                      </a:endParaRPr>
                    </a:p>
                  </a:txBody>
                  <a:tcPr marL="41441" marR="41441" marT="20721" marB="20721" anchor="ctr"/>
                </a:tc>
                <a:extLst>
                  <a:ext uri="{0D108BD9-81ED-4DB2-BD59-A6C34878D82A}">
                    <a16:rowId xmlns:a16="http://schemas.microsoft.com/office/drawing/2014/main" val="1383931824"/>
                  </a:ext>
                </a:extLst>
              </a:tr>
              <a:tr h="277360">
                <a:tc>
                  <a:txBody>
                    <a:bodyPr/>
                    <a:lstStyle/>
                    <a:p>
                      <a:pPr algn="ctr" fontAlgn="ctr">
                        <a:spcBef>
                          <a:spcPts val="0"/>
                        </a:spcBef>
                        <a:spcAft>
                          <a:spcPts val="0"/>
                        </a:spcAft>
                      </a:pPr>
                      <a:r>
                        <a:rPr lang="en-IE" sz="1300" u="none" strike="noStrike" dirty="0">
                          <a:effectLst/>
                        </a:rPr>
                        <a:t>1,611</a:t>
                      </a:r>
                      <a:endParaRPr lang="en-IE" sz="1300" b="0" i="0" u="none" strike="noStrike" dirty="0">
                        <a:effectLst/>
                        <a:latin typeface="Arial" panose="020B0604020202020204" pitchFamily="34" charset="0"/>
                      </a:endParaRPr>
                    </a:p>
                  </a:txBody>
                  <a:tcPr marL="41441" marR="41441" marT="20721" marB="20721" anchor="ctr"/>
                </a:tc>
                <a:tc>
                  <a:txBody>
                    <a:bodyPr/>
                    <a:lstStyle/>
                    <a:p>
                      <a:pPr algn="l" fontAlgn="ctr">
                        <a:spcBef>
                          <a:spcPts val="0"/>
                        </a:spcBef>
                        <a:spcAft>
                          <a:spcPts val="0"/>
                        </a:spcAft>
                      </a:pPr>
                      <a:r>
                        <a:rPr lang="en-IE" sz="1300" u="none" strike="noStrike" dirty="0">
                          <a:effectLst/>
                        </a:rPr>
                        <a:t>Number of PhD students</a:t>
                      </a:r>
                      <a:endParaRPr lang="en-IE" sz="1300" b="0" i="0" u="none" strike="noStrike" dirty="0">
                        <a:effectLst/>
                        <a:latin typeface="Arial" panose="020B0604020202020204" pitchFamily="34" charset="0"/>
                      </a:endParaRPr>
                    </a:p>
                  </a:txBody>
                  <a:tcPr marL="41441" marR="41441" marT="20721" marB="20721" anchor="ctr"/>
                </a:tc>
                <a:extLst>
                  <a:ext uri="{0D108BD9-81ED-4DB2-BD59-A6C34878D82A}">
                    <a16:rowId xmlns:a16="http://schemas.microsoft.com/office/drawing/2014/main" val="946560471"/>
                  </a:ext>
                </a:extLst>
              </a:tr>
              <a:tr h="277360">
                <a:tc>
                  <a:txBody>
                    <a:bodyPr/>
                    <a:lstStyle/>
                    <a:p>
                      <a:pPr algn="ctr" fontAlgn="ctr">
                        <a:spcBef>
                          <a:spcPts val="0"/>
                        </a:spcBef>
                        <a:spcAft>
                          <a:spcPts val="0"/>
                        </a:spcAft>
                      </a:pPr>
                      <a:r>
                        <a:rPr lang="en-IE" sz="1300" u="none" strike="noStrike" dirty="0">
                          <a:effectLst/>
                        </a:rPr>
                        <a:t>1,727</a:t>
                      </a:r>
                      <a:endParaRPr lang="en-IE" sz="1300" b="0" i="0" u="none" strike="noStrike" dirty="0">
                        <a:effectLst/>
                        <a:latin typeface="Arial" panose="020B0604020202020204" pitchFamily="34" charset="0"/>
                      </a:endParaRPr>
                    </a:p>
                  </a:txBody>
                  <a:tcPr marL="41441" marR="41441" marT="20721" marB="20721" anchor="ctr"/>
                </a:tc>
                <a:tc>
                  <a:txBody>
                    <a:bodyPr/>
                    <a:lstStyle/>
                    <a:p>
                      <a:pPr algn="l" fontAlgn="ctr">
                        <a:spcBef>
                          <a:spcPts val="0"/>
                        </a:spcBef>
                        <a:spcAft>
                          <a:spcPts val="0"/>
                        </a:spcAft>
                      </a:pPr>
                      <a:r>
                        <a:rPr lang="en-IE" sz="1300" u="none" strike="noStrike" dirty="0">
                          <a:effectLst/>
                        </a:rPr>
                        <a:t>Academic staff (FTEs)</a:t>
                      </a:r>
                      <a:endParaRPr lang="en-IE" sz="1300" b="0" i="0" u="none" strike="noStrike" dirty="0">
                        <a:effectLst/>
                        <a:latin typeface="Arial" panose="020B0604020202020204" pitchFamily="34" charset="0"/>
                      </a:endParaRPr>
                    </a:p>
                  </a:txBody>
                  <a:tcPr marL="41441" marR="41441" marT="20721" marB="20721" anchor="ctr"/>
                </a:tc>
                <a:extLst>
                  <a:ext uri="{0D108BD9-81ED-4DB2-BD59-A6C34878D82A}">
                    <a16:rowId xmlns:a16="http://schemas.microsoft.com/office/drawing/2014/main" val="2894556677"/>
                  </a:ext>
                </a:extLst>
              </a:tr>
              <a:tr h="277360">
                <a:tc>
                  <a:txBody>
                    <a:bodyPr/>
                    <a:lstStyle/>
                    <a:p>
                      <a:pPr algn="ctr" fontAlgn="ctr">
                        <a:spcBef>
                          <a:spcPts val="0"/>
                        </a:spcBef>
                        <a:spcAft>
                          <a:spcPts val="0"/>
                        </a:spcAft>
                      </a:pPr>
                      <a:r>
                        <a:rPr lang="en-IE" sz="1300" u="none" strike="noStrike" dirty="0">
                          <a:effectLst/>
                        </a:rPr>
                        <a:t>1,920</a:t>
                      </a:r>
                      <a:endParaRPr lang="en-IE" sz="1300" b="0" i="0" u="none" strike="noStrike" dirty="0">
                        <a:effectLst/>
                        <a:latin typeface="Arial" panose="020B0604020202020204" pitchFamily="34" charset="0"/>
                      </a:endParaRPr>
                    </a:p>
                  </a:txBody>
                  <a:tcPr marL="41441" marR="41441" marT="20721" marB="20721" anchor="ctr"/>
                </a:tc>
                <a:tc>
                  <a:txBody>
                    <a:bodyPr/>
                    <a:lstStyle/>
                    <a:p>
                      <a:pPr algn="l" fontAlgn="ctr">
                        <a:spcBef>
                          <a:spcPts val="0"/>
                        </a:spcBef>
                        <a:spcAft>
                          <a:spcPts val="0"/>
                        </a:spcAft>
                      </a:pPr>
                      <a:r>
                        <a:rPr lang="en-IE" sz="1300" u="none" strike="noStrike" dirty="0">
                          <a:effectLst/>
                        </a:rPr>
                        <a:t>Support staff (FTEs)</a:t>
                      </a:r>
                      <a:endParaRPr lang="en-IE" sz="1300" b="0" i="0" u="none" strike="noStrike" dirty="0">
                        <a:effectLst/>
                        <a:latin typeface="Arial" panose="020B0604020202020204" pitchFamily="34" charset="0"/>
                      </a:endParaRPr>
                    </a:p>
                  </a:txBody>
                  <a:tcPr marL="41441" marR="41441" marT="20721" marB="20721" anchor="ctr"/>
                </a:tc>
                <a:extLst>
                  <a:ext uri="{0D108BD9-81ED-4DB2-BD59-A6C34878D82A}">
                    <a16:rowId xmlns:a16="http://schemas.microsoft.com/office/drawing/2014/main" val="3078368564"/>
                  </a:ext>
                </a:extLst>
              </a:tr>
              <a:tr h="277360">
                <a:tc>
                  <a:txBody>
                    <a:bodyPr/>
                    <a:lstStyle/>
                    <a:p>
                      <a:pPr algn="ctr" fontAlgn="ctr">
                        <a:spcBef>
                          <a:spcPts val="0"/>
                        </a:spcBef>
                        <a:spcAft>
                          <a:spcPts val="0"/>
                        </a:spcAft>
                      </a:pPr>
                      <a:r>
                        <a:rPr lang="en-IE" sz="1300" u="none" strike="noStrike" dirty="0">
                          <a:effectLst/>
                        </a:rPr>
                        <a:t>1854</a:t>
                      </a:r>
                      <a:endParaRPr lang="en-IE" sz="1300" b="0" i="0" u="none" strike="noStrike" dirty="0">
                        <a:effectLst/>
                        <a:latin typeface="Arial" panose="020B0604020202020204" pitchFamily="34" charset="0"/>
                      </a:endParaRPr>
                    </a:p>
                  </a:txBody>
                  <a:tcPr marL="41441" marR="41441" marT="20721" marB="20721" anchor="ctr"/>
                </a:tc>
                <a:tc>
                  <a:txBody>
                    <a:bodyPr/>
                    <a:lstStyle/>
                    <a:p>
                      <a:pPr algn="l" fontAlgn="ctr">
                        <a:spcBef>
                          <a:spcPts val="0"/>
                        </a:spcBef>
                        <a:spcAft>
                          <a:spcPts val="0"/>
                        </a:spcAft>
                      </a:pPr>
                      <a:r>
                        <a:rPr lang="en-IE" sz="1300" u="none" strike="noStrike" dirty="0">
                          <a:effectLst/>
                        </a:rPr>
                        <a:t>Year founded by John Henry Newman</a:t>
                      </a:r>
                      <a:endParaRPr lang="en-IE" sz="1300" b="0" i="0" u="none" strike="noStrike" dirty="0">
                        <a:effectLst/>
                        <a:latin typeface="Arial" panose="020B0604020202020204" pitchFamily="34" charset="0"/>
                      </a:endParaRPr>
                    </a:p>
                  </a:txBody>
                  <a:tcPr marL="41441" marR="41441" marT="20721" marB="20721" anchor="ctr"/>
                </a:tc>
                <a:extLst>
                  <a:ext uri="{0D108BD9-81ED-4DB2-BD59-A6C34878D82A}">
                    <a16:rowId xmlns:a16="http://schemas.microsoft.com/office/drawing/2014/main" val="1184820402"/>
                  </a:ext>
                </a:extLst>
              </a:tr>
              <a:tr h="277360">
                <a:tc>
                  <a:txBody>
                    <a:bodyPr/>
                    <a:lstStyle/>
                    <a:p>
                      <a:pPr algn="ctr" fontAlgn="ctr">
                        <a:spcBef>
                          <a:spcPts val="0"/>
                        </a:spcBef>
                        <a:spcAft>
                          <a:spcPts val="0"/>
                        </a:spcAft>
                      </a:pPr>
                      <a:r>
                        <a:rPr lang="en-IE" sz="1300" u="none" strike="noStrike" dirty="0">
                          <a:effectLst/>
                        </a:rPr>
                        <a:t>3,984</a:t>
                      </a:r>
                      <a:endParaRPr lang="en-IE" sz="1300" b="0" i="0" u="none" strike="noStrike" dirty="0">
                        <a:effectLst/>
                        <a:latin typeface="Arial" panose="020B0604020202020204" pitchFamily="34" charset="0"/>
                      </a:endParaRPr>
                    </a:p>
                  </a:txBody>
                  <a:tcPr marL="41441" marR="41441" marT="20721" marB="20721" anchor="ctr"/>
                </a:tc>
                <a:tc>
                  <a:txBody>
                    <a:bodyPr/>
                    <a:lstStyle/>
                    <a:p>
                      <a:pPr algn="l" fontAlgn="ctr">
                        <a:spcBef>
                          <a:spcPts val="0"/>
                        </a:spcBef>
                        <a:spcAft>
                          <a:spcPts val="0"/>
                        </a:spcAft>
                      </a:pPr>
                      <a:r>
                        <a:rPr lang="en-IE" sz="1300" u="none" strike="noStrike" dirty="0">
                          <a:effectLst/>
                        </a:rPr>
                        <a:t>Number of international students in overseas operations</a:t>
                      </a:r>
                      <a:endParaRPr lang="en-IE" sz="1300" b="0" i="0" u="none" strike="noStrike" dirty="0">
                        <a:effectLst/>
                        <a:latin typeface="Arial" panose="020B0604020202020204" pitchFamily="34" charset="0"/>
                      </a:endParaRPr>
                    </a:p>
                  </a:txBody>
                  <a:tcPr marL="41441" marR="41441" marT="20721" marB="20721" anchor="ctr"/>
                </a:tc>
                <a:extLst>
                  <a:ext uri="{0D108BD9-81ED-4DB2-BD59-A6C34878D82A}">
                    <a16:rowId xmlns:a16="http://schemas.microsoft.com/office/drawing/2014/main" val="2726444841"/>
                  </a:ext>
                </a:extLst>
              </a:tr>
              <a:tr h="277360">
                <a:tc>
                  <a:txBody>
                    <a:bodyPr/>
                    <a:lstStyle/>
                    <a:p>
                      <a:pPr algn="ctr" fontAlgn="ctr">
                        <a:spcBef>
                          <a:spcPts val="0"/>
                        </a:spcBef>
                        <a:spcAft>
                          <a:spcPts val="0"/>
                        </a:spcAft>
                      </a:pPr>
                      <a:r>
                        <a:rPr lang="en-IE" sz="1300" u="none" strike="noStrike" dirty="0">
                          <a:effectLst/>
                        </a:rPr>
                        <a:t>8,428</a:t>
                      </a:r>
                      <a:endParaRPr lang="en-IE" sz="1300" b="0" i="0" u="none" strike="noStrike" dirty="0">
                        <a:effectLst/>
                        <a:latin typeface="Arial" panose="020B0604020202020204" pitchFamily="34" charset="0"/>
                      </a:endParaRPr>
                    </a:p>
                  </a:txBody>
                  <a:tcPr marL="41441" marR="41441" marT="20721" marB="20721" anchor="ctr"/>
                </a:tc>
                <a:tc>
                  <a:txBody>
                    <a:bodyPr/>
                    <a:lstStyle/>
                    <a:p>
                      <a:pPr algn="l" fontAlgn="ctr">
                        <a:spcBef>
                          <a:spcPts val="0"/>
                        </a:spcBef>
                        <a:spcAft>
                          <a:spcPts val="0"/>
                        </a:spcAft>
                      </a:pPr>
                      <a:r>
                        <a:rPr lang="en-IE" sz="1300" u="none" strike="noStrike" dirty="0">
                          <a:effectLst/>
                        </a:rPr>
                        <a:t>Number of international students on main campus</a:t>
                      </a:r>
                      <a:endParaRPr lang="en-IE" sz="1300" b="0" i="0" u="none" strike="noStrike" dirty="0">
                        <a:effectLst/>
                        <a:latin typeface="Arial" panose="020B0604020202020204" pitchFamily="34" charset="0"/>
                      </a:endParaRPr>
                    </a:p>
                  </a:txBody>
                  <a:tcPr marL="41441" marR="41441" marT="20721" marB="20721" anchor="ctr"/>
                </a:tc>
                <a:extLst>
                  <a:ext uri="{0D108BD9-81ED-4DB2-BD59-A6C34878D82A}">
                    <a16:rowId xmlns:a16="http://schemas.microsoft.com/office/drawing/2014/main" val="2161431516"/>
                  </a:ext>
                </a:extLst>
              </a:tr>
              <a:tr h="277360">
                <a:tc>
                  <a:txBody>
                    <a:bodyPr/>
                    <a:lstStyle/>
                    <a:p>
                      <a:pPr algn="ctr" fontAlgn="ctr">
                        <a:spcBef>
                          <a:spcPts val="0"/>
                        </a:spcBef>
                        <a:spcAft>
                          <a:spcPts val="0"/>
                        </a:spcAft>
                      </a:pPr>
                      <a:r>
                        <a:rPr lang="en-IE" sz="1300" u="none" strike="noStrike" dirty="0">
                          <a:effectLst/>
                        </a:rPr>
                        <a:t>9,645</a:t>
                      </a:r>
                      <a:endParaRPr lang="en-IE" sz="1300" b="0" i="0" u="none" strike="noStrike" dirty="0">
                        <a:effectLst/>
                        <a:latin typeface="Arial" panose="020B0604020202020204" pitchFamily="34" charset="0"/>
                      </a:endParaRPr>
                    </a:p>
                  </a:txBody>
                  <a:tcPr marL="41441" marR="41441" marT="20721" marB="20721" anchor="ctr"/>
                </a:tc>
                <a:tc>
                  <a:txBody>
                    <a:bodyPr/>
                    <a:lstStyle/>
                    <a:p>
                      <a:pPr algn="l" fontAlgn="ctr">
                        <a:spcBef>
                          <a:spcPts val="0"/>
                        </a:spcBef>
                        <a:spcAft>
                          <a:spcPts val="0"/>
                        </a:spcAft>
                      </a:pPr>
                      <a:r>
                        <a:rPr lang="en-IE" sz="1300" u="none" strike="noStrike" dirty="0">
                          <a:effectLst/>
                        </a:rPr>
                        <a:t>Number of graduate students</a:t>
                      </a:r>
                      <a:endParaRPr lang="en-IE" sz="1300" b="0" i="0" u="none" strike="noStrike" dirty="0">
                        <a:effectLst/>
                        <a:latin typeface="Arial" panose="020B0604020202020204" pitchFamily="34" charset="0"/>
                      </a:endParaRPr>
                    </a:p>
                  </a:txBody>
                  <a:tcPr marL="41441" marR="41441" marT="20721" marB="20721" anchor="ctr"/>
                </a:tc>
                <a:extLst>
                  <a:ext uri="{0D108BD9-81ED-4DB2-BD59-A6C34878D82A}">
                    <a16:rowId xmlns:a16="http://schemas.microsoft.com/office/drawing/2014/main" val="807186402"/>
                  </a:ext>
                </a:extLst>
              </a:tr>
              <a:tr h="277360">
                <a:tc>
                  <a:txBody>
                    <a:bodyPr/>
                    <a:lstStyle/>
                    <a:p>
                      <a:pPr algn="ctr" fontAlgn="ctr">
                        <a:spcBef>
                          <a:spcPts val="0"/>
                        </a:spcBef>
                        <a:spcAft>
                          <a:spcPts val="0"/>
                        </a:spcAft>
                      </a:pPr>
                      <a:r>
                        <a:rPr lang="en-IE" sz="1300" u="none" strike="noStrike" dirty="0">
                          <a:effectLst/>
                        </a:rPr>
                        <a:t>9,763</a:t>
                      </a:r>
                      <a:endParaRPr lang="en-IE" sz="1300" b="0" i="0" u="none" strike="noStrike" dirty="0">
                        <a:effectLst/>
                        <a:latin typeface="Arial" panose="020B0604020202020204" pitchFamily="34" charset="0"/>
                      </a:endParaRPr>
                    </a:p>
                  </a:txBody>
                  <a:tcPr marL="41441" marR="41441" marT="20721" marB="20721" anchor="ctr"/>
                </a:tc>
                <a:tc>
                  <a:txBody>
                    <a:bodyPr/>
                    <a:lstStyle/>
                    <a:p>
                      <a:pPr algn="l" fontAlgn="ctr">
                        <a:spcBef>
                          <a:spcPts val="0"/>
                        </a:spcBef>
                        <a:spcAft>
                          <a:spcPts val="0"/>
                        </a:spcAft>
                      </a:pPr>
                      <a:r>
                        <a:rPr lang="en-IE" sz="1300" u="none" strike="noStrike" dirty="0">
                          <a:effectLst/>
                        </a:rPr>
                        <a:t>Number of awards conferred each year</a:t>
                      </a:r>
                      <a:endParaRPr lang="en-IE" sz="1300" b="0" i="0" u="none" strike="noStrike" dirty="0">
                        <a:effectLst/>
                        <a:latin typeface="Arial" panose="020B0604020202020204" pitchFamily="34" charset="0"/>
                      </a:endParaRPr>
                    </a:p>
                  </a:txBody>
                  <a:tcPr marL="41441" marR="41441" marT="20721" marB="20721" anchor="ctr"/>
                </a:tc>
                <a:extLst>
                  <a:ext uri="{0D108BD9-81ED-4DB2-BD59-A6C34878D82A}">
                    <a16:rowId xmlns:a16="http://schemas.microsoft.com/office/drawing/2014/main" val="3026193045"/>
                  </a:ext>
                </a:extLst>
              </a:tr>
              <a:tr h="277360">
                <a:tc>
                  <a:txBody>
                    <a:bodyPr/>
                    <a:lstStyle/>
                    <a:p>
                      <a:pPr algn="ctr" fontAlgn="ctr">
                        <a:spcBef>
                          <a:spcPts val="0"/>
                        </a:spcBef>
                        <a:spcAft>
                          <a:spcPts val="0"/>
                        </a:spcAft>
                      </a:pPr>
                      <a:r>
                        <a:rPr lang="en-IE" sz="1300" u="none" strike="noStrike" dirty="0">
                          <a:effectLst/>
                        </a:rPr>
                        <a:t>33,285</a:t>
                      </a:r>
                      <a:endParaRPr lang="en-IE" sz="1300" b="0" i="0" u="none" strike="noStrike" dirty="0">
                        <a:effectLst/>
                        <a:latin typeface="Arial" panose="020B0604020202020204" pitchFamily="34" charset="0"/>
                      </a:endParaRPr>
                    </a:p>
                  </a:txBody>
                  <a:tcPr marL="41441" marR="41441" marT="20721" marB="20721" anchor="ctr"/>
                </a:tc>
                <a:tc>
                  <a:txBody>
                    <a:bodyPr/>
                    <a:lstStyle/>
                    <a:p>
                      <a:pPr algn="l" fontAlgn="ctr">
                        <a:spcBef>
                          <a:spcPts val="0"/>
                        </a:spcBef>
                        <a:spcAft>
                          <a:spcPts val="0"/>
                        </a:spcAft>
                      </a:pPr>
                      <a:r>
                        <a:rPr lang="en-IE" sz="1300" u="none" strike="noStrike" dirty="0">
                          <a:effectLst/>
                        </a:rPr>
                        <a:t>Total number of students (including overseas operations)</a:t>
                      </a:r>
                      <a:endParaRPr lang="en-IE" sz="1300" b="0" i="0" u="none" strike="noStrike" dirty="0">
                        <a:effectLst/>
                        <a:latin typeface="Arial" panose="020B0604020202020204" pitchFamily="34" charset="0"/>
                      </a:endParaRPr>
                    </a:p>
                  </a:txBody>
                  <a:tcPr marL="41441" marR="41441" marT="20721" marB="20721" anchor="ctr"/>
                </a:tc>
                <a:extLst>
                  <a:ext uri="{0D108BD9-81ED-4DB2-BD59-A6C34878D82A}">
                    <a16:rowId xmlns:a16="http://schemas.microsoft.com/office/drawing/2014/main" val="986853264"/>
                  </a:ext>
                </a:extLst>
              </a:tr>
              <a:tr h="277360">
                <a:tc>
                  <a:txBody>
                    <a:bodyPr/>
                    <a:lstStyle/>
                    <a:p>
                      <a:pPr algn="ctr" fontAlgn="ctr">
                        <a:spcBef>
                          <a:spcPts val="0"/>
                        </a:spcBef>
                        <a:spcAft>
                          <a:spcPts val="0"/>
                        </a:spcAft>
                      </a:pPr>
                      <a:r>
                        <a:rPr lang="en-IE" sz="1300" u="none" strike="noStrike" dirty="0">
                          <a:effectLst/>
                        </a:rPr>
                        <a:t>279,000</a:t>
                      </a:r>
                      <a:endParaRPr lang="en-IE" sz="1300" b="0" i="0" u="none" strike="noStrike" dirty="0">
                        <a:effectLst/>
                        <a:latin typeface="Arial" panose="020B0604020202020204" pitchFamily="34" charset="0"/>
                      </a:endParaRPr>
                    </a:p>
                  </a:txBody>
                  <a:tcPr marL="41441" marR="41441" marT="20721" marB="20721" anchor="ctr"/>
                </a:tc>
                <a:tc>
                  <a:txBody>
                    <a:bodyPr/>
                    <a:lstStyle/>
                    <a:p>
                      <a:pPr algn="l" fontAlgn="ctr">
                        <a:spcBef>
                          <a:spcPts val="0"/>
                        </a:spcBef>
                        <a:spcAft>
                          <a:spcPts val="0"/>
                        </a:spcAft>
                      </a:pPr>
                      <a:r>
                        <a:rPr lang="en-IE" sz="1300" u="none" strike="noStrike" dirty="0">
                          <a:effectLst/>
                        </a:rPr>
                        <a:t>Number of alumni across 169 countries</a:t>
                      </a:r>
                      <a:endParaRPr lang="en-IE" sz="1300" b="0" i="0" u="none" strike="noStrike" dirty="0">
                        <a:effectLst/>
                        <a:latin typeface="Arial" panose="020B0604020202020204" pitchFamily="34" charset="0"/>
                      </a:endParaRPr>
                    </a:p>
                  </a:txBody>
                  <a:tcPr marL="41441" marR="41441" marT="20721" marB="20721" anchor="ctr"/>
                </a:tc>
                <a:extLst>
                  <a:ext uri="{0D108BD9-81ED-4DB2-BD59-A6C34878D82A}">
                    <a16:rowId xmlns:a16="http://schemas.microsoft.com/office/drawing/2014/main" val="2377960443"/>
                  </a:ext>
                </a:extLst>
              </a:tr>
            </a:tbl>
          </a:graphicData>
        </a:graphic>
      </p:graphicFrame>
      <p:pic>
        <p:nvPicPr>
          <p:cNvPr id="6" name="Picture 5" descr="A river running through a city&#10;&#10;Description automatically generated">
            <a:extLst>
              <a:ext uri="{FF2B5EF4-FFF2-40B4-BE49-F238E27FC236}">
                <a16:creationId xmlns:a16="http://schemas.microsoft.com/office/drawing/2014/main" id="{F51319EA-18C0-481C-B14C-DBC21E42C2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33" y="2907469"/>
            <a:ext cx="6761022" cy="2909807"/>
          </a:xfrm>
          <a:prstGeom prst="rect">
            <a:avLst/>
          </a:prstGeom>
          <a:ln w="15875">
            <a:solidFill>
              <a:srgbClr val="FFFFFF"/>
            </a:solidFill>
          </a:ln>
        </p:spPr>
      </p:pic>
      <p:sp>
        <p:nvSpPr>
          <p:cNvPr id="7" name="TextBox 6">
            <a:extLst>
              <a:ext uri="{FF2B5EF4-FFF2-40B4-BE49-F238E27FC236}">
                <a16:creationId xmlns:a16="http://schemas.microsoft.com/office/drawing/2014/main" id="{3212E62F-D146-418B-BBCE-D510E2CBD999}"/>
              </a:ext>
            </a:extLst>
          </p:cNvPr>
          <p:cNvSpPr txBox="1"/>
          <p:nvPr/>
        </p:nvSpPr>
        <p:spPr>
          <a:xfrm>
            <a:off x="110833" y="2374490"/>
            <a:ext cx="6511193" cy="369332"/>
          </a:xfrm>
          <a:prstGeom prst="rect">
            <a:avLst/>
          </a:prstGeom>
          <a:noFill/>
        </p:spPr>
        <p:txBody>
          <a:bodyPr wrap="square" rtlCol="0">
            <a:spAutoFit/>
          </a:bodyPr>
          <a:lstStyle/>
          <a:p>
            <a:r>
              <a:rPr lang="en-IE" dirty="0"/>
              <a:t>A parkland campus 4km from the city centre of Dublin.</a:t>
            </a:r>
          </a:p>
        </p:txBody>
      </p:sp>
    </p:spTree>
    <p:extLst>
      <p:ext uri="{BB962C8B-B14F-4D97-AF65-F5344CB8AC3E}">
        <p14:creationId xmlns:p14="http://schemas.microsoft.com/office/powerpoint/2010/main" val="19782394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FCCD13C-CCCC-4F05-B0D7-E66EC39AAE2A}"/>
              </a:ext>
            </a:extLst>
          </p:cNvPr>
          <p:cNvSpPr txBox="1">
            <a:spLocks/>
          </p:cNvSpPr>
          <p:nvPr/>
        </p:nvSpPr>
        <p:spPr>
          <a:xfrm>
            <a:off x="6248400" y="365126"/>
            <a:ext cx="5105399" cy="177936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IE" sz="4300" dirty="0"/>
              <a:t>Remit</a:t>
            </a:r>
            <a:br>
              <a:rPr lang="en-IE" sz="4300" dirty="0"/>
            </a:br>
            <a:r>
              <a:rPr lang="en-IE" sz="4300" dirty="0"/>
              <a:t>- my </a:t>
            </a:r>
            <a:br>
              <a:rPr lang="en-IE" sz="4300" dirty="0"/>
            </a:br>
            <a:r>
              <a:rPr lang="en-IE" sz="4300" dirty="0"/>
              <a:t>actual</a:t>
            </a:r>
            <a:br>
              <a:rPr lang="en-IE" sz="4300" dirty="0"/>
            </a:br>
            <a:r>
              <a:rPr lang="en-IE" sz="4300" dirty="0"/>
              <a:t>remit</a:t>
            </a:r>
          </a:p>
        </p:txBody>
      </p:sp>
      <p:pic>
        <p:nvPicPr>
          <p:cNvPr id="5" name="Picture 4" descr="Diagram&#10;&#10;Description automatically generated">
            <a:extLst>
              <a:ext uri="{FF2B5EF4-FFF2-40B4-BE49-F238E27FC236}">
                <a16:creationId xmlns:a16="http://schemas.microsoft.com/office/drawing/2014/main" id="{1CA2A681-8A8B-4BCD-8E91-C74F2135DBE0}"/>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2196000" y="360001"/>
            <a:ext cx="6804000" cy="5582061"/>
          </a:xfrm>
          <a:prstGeom prst="rect">
            <a:avLst/>
          </a:prstGeom>
        </p:spPr>
      </p:pic>
    </p:spTree>
    <p:extLst>
      <p:ext uri="{BB962C8B-B14F-4D97-AF65-F5344CB8AC3E}">
        <p14:creationId xmlns:p14="http://schemas.microsoft.com/office/powerpoint/2010/main" val="13690161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2165CD-4DBF-4227-89BF-42EB46D4DF29}"/>
              </a:ext>
            </a:extLst>
          </p:cNvPr>
          <p:cNvSpPr>
            <a:spLocks noGrp="1"/>
          </p:cNvSpPr>
          <p:nvPr>
            <p:ph type="title"/>
          </p:nvPr>
        </p:nvSpPr>
        <p:spPr>
          <a:xfrm>
            <a:off x="838200" y="365126"/>
            <a:ext cx="10515600" cy="1104446"/>
          </a:xfrm>
        </p:spPr>
        <p:txBody>
          <a:bodyPr>
            <a:noAutofit/>
          </a:bodyPr>
          <a:lstStyle/>
          <a:p>
            <a:r>
              <a:rPr lang="en-IE" dirty="0"/>
              <a:t>The Method</a:t>
            </a:r>
            <a:br>
              <a:rPr lang="en-IE" dirty="0"/>
            </a:br>
            <a:r>
              <a:rPr lang="en-IE" dirty="0"/>
              <a:t> - how to run a remit mapping workshop</a:t>
            </a:r>
          </a:p>
        </p:txBody>
      </p:sp>
      <p:sp>
        <p:nvSpPr>
          <p:cNvPr id="6" name="Content Placeholder 5">
            <a:extLst>
              <a:ext uri="{FF2B5EF4-FFF2-40B4-BE49-F238E27FC236}">
                <a16:creationId xmlns:a16="http://schemas.microsoft.com/office/drawing/2014/main" id="{EE45D20F-EAC2-4FD3-ABFF-FF8855600160}"/>
              </a:ext>
            </a:extLst>
          </p:cNvPr>
          <p:cNvSpPr>
            <a:spLocks noGrp="1"/>
          </p:cNvSpPr>
          <p:nvPr>
            <p:ph idx="1"/>
          </p:nvPr>
        </p:nvSpPr>
        <p:spPr>
          <a:xfrm>
            <a:off x="838200" y="1611087"/>
            <a:ext cx="10797540" cy="4474028"/>
          </a:xfrm>
        </p:spPr>
        <p:txBody>
          <a:bodyPr>
            <a:normAutofit fontScale="92500" lnSpcReduction="20000"/>
          </a:bodyPr>
          <a:lstStyle/>
          <a:p>
            <a:r>
              <a:rPr lang="en-IE" dirty="0"/>
              <a:t>It is a workshop so you need to put in all the preparations you would normally do for a workshop</a:t>
            </a:r>
          </a:p>
          <a:p>
            <a:pPr lvl="1"/>
            <a:r>
              <a:rPr lang="en-IE" dirty="0"/>
              <a:t>Key:  clarifying and working with the context in which the workshop takes place – your brief in running it, the participants’ reason for taking part</a:t>
            </a:r>
          </a:p>
          <a:p>
            <a:r>
              <a:rPr lang="en-IE" dirty="0"/>
              <a:t>Where will you run it?</a:t>
            </a:r>
          </a:p>
          <a:p>
            <a:pPr lvl="1"/>
            <a:r>
              <a:rPr lang="en-IE" dirty="0"/>
              <a:t>In the physical – lots of stickies and markers	</a:t>
            </a:r>
            <a:r>
              <a:rPr lang="en-IE" i="1" dirty="0"/>
              <a:t>UCD Agile has 100m</a:t>
            </a:r>
            <a:r>
              <a:rPr lang="en-IE" i="1" baseline="30000" dirty="0"/>
              <a:t>2</a:t>
            </a:r>
            <a:r>
              <a:rPr lang="en-IE" i="1" dirty="0"/>
              <a:t> writable walls</a:t>
            </a:r>
            <a:endParaRPr lang="en-IE" i="1" baseline="30000" dirty="0"/>
          </a:p>
          <a:p>
            <a:pPr lvl="1"/>
            <a:r>
              <a:rPr lang="en-IE" dirty="0"/>
              <a:t>Online – Mural (</a:t>
            </a:r>
            <a:r>
              <a:rPr lang="en-IE" dirty="0">
                <a:hlinkClick r:id="rId3"/>
              </a:rPr>
              <a:t>https://www.mural.co/</a:t>
            </a:r>
            <a:r>
              <a:rPr lang="en-IE" dirty="0"/>
              <a:t>) </a:t>
            </a:r>
          </a:p>
          <a:p>
            <a:r>
              <a:rPr lang="en-IE" dirty="0"/>
              <a:t>How long does a workshop take?</a:t>
            </a:r>
          </a:p>
          <a:p>
            <a:pPr lvl="1"/>
            <a:r>
              <a:rPr lang="en-IE" dirty="0"/>
              <a:t>For a first time, 2 hours</a:t>
            </a:r>
          </a:p>
          <a:p>
            <a:r>
              <a:rPr lang="en-IE" dirty="0"/>
              <a:t>Preparations?</a:t>
            </a:r>
          </a:p>
          <a:p>
            <a:pPr lvl="1"/>
            <a:r>
              <a:rPr lang="en-IE" dirty="0"/>
              <a:t>None for the attendees – they are already the experts in what they do</a:t>
            </a:r>
          </a:p>
          <a:p>
            <a:r>
              <a:rPr lang="en-IE" dirty="0"/>
              <a:t>Follow up</a:t>
            </a:r>
          </a:p>
          <a:p>
            <a:pPr lvl="1"/>
            <a:r>
              <a:rPr lang="en-IE" dirty="0"/>
              <a:t>Photos – shots of the workings – from the session</a:t>
            </a:r>
          </a:p>
        </p:txBody>
      </p:sp>
    </p:spTree>
    <p:extLst>
      <p:ext uri="{BB962C8B-B14F-4D97-AF65-F5344CB8AC3E}">
        <p14:creationId xmlns:p14="http://schemas.microsoft.com/office/powerpoint/2010/main" val="32163713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8896F-EE3C-44BF-9298-5CA067B6EE09}"/>
              </a:ext>
            </a:extLst>
          </p:cNvPr>
          <p:cNvSpPr>
            <a:spLocks noGrp="1"/>
          </p:cNvSpPr>
          <p:nvPr>
            <p:ph type="title"/>
          </p:nvPr>
        </p:nvSpPr>
        <p:spPr/>
        <p:txBody>
          <a:bodyPr/>
          <a:lstStyle/>
          <a:p>
            <a:endParaRPr lang="en-IE" dirty="0"/>
          </a:p>
        </p:txBody>
      </p:sp>
      <p:sp>
        <p:nvSpPr>
          <p:cNvPr id="3" name="Content Placeholder 2">
            <a:extLst>
              <a:ext uri="{FF2B5EF4-FFF2-40B4-BE49-F238E27FC236}">
                <a16:creationId xmlns:a16="http://schemas.microsoft.com/office/drawing/2014/main" id="{27B5FAA7-C60E-4837-BF46-4FD4CE576028}"/>
              </a:ext>
            </a:extLst>
          </p:cNvPr>
          <p:cNvSpPr>
            <a:spLocks noGrp="1"/>
          </p:cNvSpPr>
          <p:nvPr>
            <p:ph idx="1"/>
          </p:nvPr>
        </p:nvSpPr>
        <p:spPr/>
        <p:txBody>
          <a:bodyPr/>
          <a:lstStyle/>
          <a:p>
            <a:endParaRPr lang="en-IE" dirty="0"/>
          </a:p>
        </p:txBody>
      </p:sp>
      <p:pic>
        <p:nvPicPr>
          <p:cNvPr id="4" name="Content Placeholder 3">
            <a:extLst>
              <a:ext uri="{FF2B5EF4-FFF2-40B4-BE49-F238E27FC236}">
                <a16:creationId xmlns:a16="http://schemas.microsoft.com/office/drawing/2014/main" id="{E4754B6E-FD4E-4BEA-A3DA-0DD0999240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435" y="1254806"/>
            <a:ext cx="12065565" cy="5457371"/>
          </a:xfrm>
          <a:prstGeom prst="rect">
            <a:avLst/>
          </a:prstGeom>
        </p:spPr>
      </p:pic>
      <p:sp>
        <p:nvSpPr>
          <p:cNvPr id="6" name="Title 1">
            <a:extLst>
              <a:ext uri="{FF2B5EF4-FFF2-40B4-BE49-F238E27FC236}">
                <a16:creationId xmlns:a16="http://schemas.microsoft.com/office/drawing/2014/main" id="{C1ECD587-A941-4F68-85FF-A319B959C716}"/>
              </a:ext>
            </a:extLst>
          </p:cNvPr>
          <p:cNvSpPr txBox="1">
            <a:spLocks/>
          </p:cNvSpPr>
          <p:nvPr/>
        </p:nvSpPr>
        <p:spPr>
          <a:xfrm>
            <a:off x="6248400" y="365126"/>
            <a:ext cx="5105399" cy="1779360"/>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IE" dirty="0"/>
              <a:t>Workshop</a:t>
            </a:r>
            <a:br>
              <a:rPr lang="en-IE" dirty="0"/>
            </a:br>
            <a:r>
              <a:rPr lang="en-IE" dirty="0"/>
              <a:t>- essence</a:t>
            </a:r>
          </a:p>
          <a:p>
            <a:pPr algn="r"/>
            <a:r>
              <a:rPr lang="en-IE" dirty="0"/>
              <a:t> </a:t>
            </a:r>
          </a:p>
        </p:txBody>
      </p:sp>
      <p:pic>
        <p:nvPicPr>
          <p:cNvPr id="8" name="Picture 7" descr="Graphical user interface, text&#10;&#10;Description automatically generated">
            <a:extLst>
              <a:ext uri="{FF2B5EF4-FFF2-40B4-BE49-F238E27FC236}">
                <a16:creationId xmlns:a16="http://schemas.microsoft.com/office/drawing/2014/main" id="{A774D4B9-7864-448A-9BD8-B9FA75E225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5878739"/>
            <a:ext cx="1019202" cy="866322"/>
          </a:xfrm>
          <a:prstGeom prst="rect">
            <a:avLst/>
          </a:prstGeom>
        </p:spPr>
      </p:pic>
      <p:pic>
        <p:nvPicPr>
          <p:cNvPr id="10" name="Picture 9" descr="Logo&#10;&#10;Description automatically generated">
            <a:extLst>
              <a:ext uri="{FF2B5EF4-FFF2-40B4-BE49-F238E27FC236}">
                <a16:creationId xmlns:a16="http://schemas.microsoft.com/office/drawing/2014/main" id="{EC3109A1-1C86-4B38-8750-3B47E59361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424" y="5878739"/>
            <a:ext cx="579964" cy="842736"/>
          </a:xfrm>
          <a:prstGeom prst="rect">
            <a:avLst/>
          </a:prstGeom>
        </p:spPr>
      </p:pic>
      <p:pic>
        <p:nvPicPr>
          <p:cNvPr id="12" name="Picture 11" descr="A picture containing background pattern&#10;&#10;Description automatically generated">
            <a:extLst>
              <a:ext uri="{FF2B5EF4-FFF2-40B4-BE49-F238E27FC236}">
                <a16:creationId xmlns:a16="http://schemas.microsoft.com/office/drawing/2014/main" id="{B04516D9-9592-47E5-964E-FFB34DB62C86}"/>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0199914" y="5934670"/>
            <a:ext cx="1883229" cy="803587"/>
          </a:xfrm>
          <a:prstGeom prst="rect">
            <a:avLst/>
          </a:prstGeom>
        </p:spPr>
      </p:pic>
    </p:spTree>
    <p:extLst>
      <p:ext uri="{BB962C8B-B14F-4D97-AF65-F5344CB8AC3E}">
        <p14:creationId xmlns:p14="http://schemas.microsoft.com/office/powerpoint/2010/main" val="39846468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F39269-8037-47E6-80CE-B602295B09E5}"/>
              </a:ext>
            </a:extLst>
          </p:cNvPr>
          <p:cNvSpPr/>
          <p:nvPr/>
        </p:nvSpPr>
        <p:spPr>
          <a:xfrm>
            <a:off x="3981506" y="1469572"/>
            <a:ext cx="4050432" cy="2538754"/>
          </a:xfrm>
          <a:prstGeom prst="rect">
            <a:avLst/>
          </a:prstGeom>
          <a:solidFill>
            <a:srgbClr val="E3F3E7"/>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 name="Title 4">
            <a:extLst>
              <a:ext uri="{FF2B5EF4-FFF2-40B4-BE49-F238E27FC236}">
                <a16:creationId xmlns:a16="http://schemas.microsoft.com/office/drawing/2014/main" id="{98D73F9E-5E04-44BD-8986-E78748BBB86E}"/>
              </a:ext>
            </a:extLst>
          </p:cNvPr>
          <p:cNvSpPr>
            <a:spLocks noGrp="1"/>
          </p:cNvSpPr>
          <p:nvPr>
            <p:ph type="title"/>
          </p:nvPr>
        </p:nvSpPr>
        <p:spPr/>
        <p:txBody>
          <a:bodyPr/>
          <a:lstStyle/>
          <a:p>
            <a:endParaRPr lang="en-IE" dirty="0"/>
          </a:p>
        </p:txBody>
      </p:sp>
      <p:sp>
        <p:nvSpPr>
          <p:cNvPr id="6" name="Content Placeholder 5">
            <a:extLst>
              <a:ext uri="{FF2B5EF4-FFF2-40B4-BE49-F238E27FC236}">
                <a16:creationId xmlns:a16="http://schemas.microsoft.com/office/drawing/2014/main" id="{1FFF9BBE-9402-4CED-9618-C2CE68434B13}"/>
              </a:ext>
            </a:extLst>
          </p:cNvPr>
          <p:cNvSpPr>
            <a:spLocks noGrp="1"/>
          </p:cNvSpPr>
          <p:nvPr>
            <p:ph idx="1"/>
          </p:nvPr>
        </p:nvSpPr>
        <p:spPr>
          <a:xfrm>
            <a:off x="4047425" y="1514444"/>
            <a:ext cx="3953163" cy="2373150"/>
          </a:xfrm>
        </p:spPr>
        <p:txBody>
          <a:bodyPr>
            <a:normAutofit fontScale="92500" lnSpcReduction="20000"/>
          </a:bodyPr>
          <a:lstStyle/>
          <a:p>
            <a:pPr marL="0" indent="0" algn="ctr">
              <a:buNone/>
            </a:pPr>
            <a:endParaRPr lang="en-IE" dirty="0"/>
          </a:p>
          <a:p>
            <a:pPr marL="0" indent="0" algn="ctr">
              <a:buNone/>
            </a:pPr>
            <a:r>
              <a:rPr lang="en-IE" dirty="0"/>
              <a:t>They are the experts </a:t>
            </a:r>
            <a:br>
              <a:rPr lang="en-IE" dirty="0"/>
            </a:br>
            <a:r>
              <a:rPr lang="en-IE" dirty="0"/>
              <a:t>on what they do</a:t>
            </a:r>
          </a:p>
          <a:p>
            <a:pPr marL="0" indent="0" algn="ctr">
              <a:buNone/>
            </a:pPr>
            <a:endParaRPr lang="en-IE" dirty="0"/>
          </a:p>
          <a:p>
            <a:pPr marL="0" indent="0" algn="ctr">
              <a:buNone/>
            </a:pPr>
            <a:r>
              <a:rPr lang="en-IE" dirty="0"/>
              <a:t>The session is just about </a:t>
            </a:r>
            <a:br>
              <a:rPr lang="en-IE" dirty="0"/>
            </a:br>
            <a:r>
              <a:rPr lang="en-IE" dirty="0"/>
              <a:t>the facts of ‘now’</a:t>
            </a:r>
          </a:p>
          <a:p>
            <a:pPr marL="0" indent="0" algn="ctr">
              <a:buNone/>
            </a:pPr>
            <a:endParaRPr lang="en-IE" dirty="0"/>
          </a:p>
          <a:p>
            <a:pPr marL="0" indent="0" algn="ctr">
              <a:buNone/>
            </a:pPr>
            <a:endParaRPr lang="en-IE" dirty="0"/>
          </a:p>
        </p:txBody>
      </p:sp>
      <p:pic>
        <p:nvPicPr>
          <p:cNvPr id="8" name="Content Placeholder 3">
            <a:extLst>
              <a:ext uri="{FF2B5EF4-FFF2-40B4-BE49-F238E27FC236}">
                <a16:creationId xmlns:a16="http://schemas.microsoft.com/office/drawing/2014/main" id="{40F8BFB8-B33A-46F4-9EFF-63A8DD45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48" y="3568283"/>
            <a:ext cx="2556721" cy="2229761"/>
          </a:xfrm>
          <a:prstGeom prst="rect">
            <a:avLst/>
          </a:prstGeom>
        </p:spPr>
      </p:pic>
      <p:pic>
        <p:nvPicPr>
          <p:cNvPr id="10" name="Content Placeholder 3">
            <a:extLst>
              <a:ext uri="{FF2B5EF4-FFF2-40B4-BE49-F238E27FC236}">
                <a16:creationId xmlns:a16="http://schemas.microsoft.com/office/drawing/2014/main" id="{B2D747F5-1BF2-4913-9906-56F60CF995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8327" y="5578422"/>
            <a:ext cx="3320340" cy="1157934"/>
          </a:xfrm>
          <a:prstGeom prst="rect">
            <a:avLst/>
          </a:prstGeom>
        </p:spPr>
      </p:pic>
      <p:pic>
        <p:nvPicPr>
          <p:cNvPr id="12" name="Picture 11">
            <a:extLst>
              <a:ext uri="{FF2B5EF4-FFF2-40B4-BE49-F238E27FC236}">
                <a16:creationId xmlns:a16="http://schemas.microsoft.com/office/drawing/2014/main" id="{B87EE66F-6D13-49A2-B0A9-8E4749FBD1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6979" y="3985904"/>
            <a:ext cx="3011831" cy="1967814"/>
          </a:xfrm>
          <a:prstGeom prst="rect">
            <a:avLst/>
          </a:prstGeom>
        </p:spPr>
      </p:pic>
      <p:pic>
        <p:nvPicPr>
          <p:cNvPr id="13" name="Content Placeholder 3">
            <a:extLst>
              <a:ext uri="{FF2B5EF4-FFF2-40B4-BE49-F238E27FC236}">
                <a16:creationId xmlns:a16="http://schemas.microsoft.com/office/drawing/2014/main" id="{9380E0C8-5C0A-4925-B020-CCBC503896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21644"/>
            <a:ext cx="3535680" cy="3456430"/>
          </a:xfrm>
          <a:prstGeom prst="rect">
            <a:avLst/>
          </a:prstGeom>
        </p:spPr>
      </p:pic>
      <p:pic>
        <p:nvPicPr>
          <p:cNvPr id="15" name="Content Placeholder 3">
            <a:extLst>
              <a:ext uri="{FF2B5EF4-FFF2-40B4-BE49-F238E27FC236}">
                <a16:creationId xmlns:a16="http://schemas.microsoft.com/office/drawing/2014/main" id="{57DED5D3-E330-4BEE-AE13-A066CE9981B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15065" y="2481335"/>
            <a:ext cx="3651103" cy="2647408"/>
          </a:xfrm>
          <a:prstGeom prst="rect">
            <a:avLst/>
          </a:prstGeom>
        </p:spPr>
      </p:pic>
      <p:sp>
        <p:nvSpPr>
          <p:cNvPr id="4" name="Title 1">
            <a:extLst>
              <a:ext uri="{FF2B5EF4-FFF2-40B4-BE49-F238E27FC236}">
                <a16:creationId xmlns:a16="http://schemas.microsoft.com/office/drawing/2014/main" id="{976500EC-B425-4900-8C83-4FC694F3431F}"/>
              </a:ext>
            </a:extLst>
          </p:cNvPr>
          <p:cNvSpPr txBox="1">
            <a:spLocks/>
          </p:cNvSpPr>
          <p:nvPr/>
        </p:nvSpPr>
        <p:spPr>
          <a:xfrm>
            <a:off x="6248400" y="365126"/>
            <a:ext cx="5105399" cy="1779360"/>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IE" dirty="0"/>
              <a:t>Workshop</a:t>
            </a:r>
            <a:br>
              <a:rPr lang="en-IE" dirty="0"/>
            </a:br>
            <a:r>
              <a:rPr lang="en-IE" dirty="0"/>
              <a:t>- introduce the</a:t>
            </a:r>
            <a:br>
              <a:rPr lang="en-IE" dirty="0"/>
            </a:br>
            <a:r>
              <a:rPr lang="en-IE" dirty="0"/>
              <a:t>concepts</a:t>
            </a:r>
          </a:p>
        </p:txBody>
      </p:sp>
    </p:spTree>
    <p:extLst>
      <p:ext uri="{BB962C8B-B14F-4D97-AF65-F5344CB8AC3E}">
        <p14:creationId xmlns:p14="http://schemas.microsoft.com/office/powerpoint/2010/main" val="29178361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Diagram&#10;&#10;Description automatically generated">
            <a:extLst>
              <a:ext uri="{FF2B5EF4-FFF2-40B4-BE49-F238E27FC236}">
                <a16:creationId xmlns:a16="http://schemas.microsoft.com/office/drawing/2014/main" id="{EE37D019-65DE-4EDE-9379-C46BBEDE6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403" y="0"/>
            <a:ext cx="8586723" cy="6858000"/>
          </a:xfrm>
          <a:prstGeom prst="rect">
            <a:avLst/>
          </a:prstGeom>
        </p:spPr>
      </p:pic>
      <p:sp>
        <p:nvSpPr>
          <p:cNvPr id="3" name="Title 1">
            <a:extLst>
              <a:ext uri="{FF2B5EF4-FFF2-40B4-BE49-F238E27FC236}">
                <a16:creationId xmlns:a16="http://schemas.microsoft.com/office/drawing/2014/main" id="{72A1D002-FD92-467E-9584-FE4DB12FAA7A}"/>
              </a:ext>
            </a:extLst>
          </p:cNvPr>
          <p:cNvSpPr txBox="1">
            <a:spLocks/>
          </p:cNvSpPr>
          <p:nvPr/>
        </p:nvSpPr>
        <p:spPr>
          <a:xfrm>
            <a:off x="6248400" y="365126"/>
            <a:ext cx="5105399" cy="1779360"/>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IE" dirty="0"/>
              <a:t>Workshop</a:t>
            </a:r>
            <a:br>
              <a:rPr lang="en-IE" dirty="0"/>
            </a:br>
            <a:r>
              <a:rPr lang="en-IE" dirty="0"/>
              <a:t>- sequence</a:t>
            </a:r>
          </a:p>
          <a:p>
            <a:pPr algn="r"/>
            <a:r>
              <a:rPr lang="en-IE" dirty="0"/>
              <a:t> </a:t>
            </a:r>
          </a:p>
        </p:txBody>
      </p:sp>
      <p:pic>
        <p:nvPicPr>
          <p:cNvPr id="4" name="Picture 3" descr="Graphical user interface, text&#10;&#10;Description automatically generated">
            <a:extLst>
              <a:ext uri="{FF2B5EF4-FFF2-40B4-BE49-F238E27FC236}">
                <a16:creationId xmlns:a16="http://schemas.microsoft.com/office/drawing/2014/main" id="{9772DBBA-C540-4DA2-8381-26E954181A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5878739"/>
            <a:ext cx="1019202" cy="866322"/>
          </a:xfrm>
          <a:prstGeom prst="rect">
            <a:avLst/>
          </a:prstGeom>
        </p:spPr>
      </p:pic>
    </p:spTree>
    <p:extLst>
      <p:ext uri="{BB962C8B-B14F-4D97-AF65-F5344CB8AC3E}">
        <p14:creationId xmlns:p14="http://schemas.microsoft.com/office/powerpoint/2010/main" val="26297432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Diagram&#10;&#10;Description automatically generated">
            <a:extLst>
              <a:ext uri="{FF2B5EF4-FFF2-40B4-BE49-F238E27FC236}">
                <a16:creationId xmlns:a16="http://schemas.microsoft.com/office/drawing/2014/main" id="{209F8651-5708-4CCD-8377-7CE2956619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715" y="1834664"/>
            <a:ext cx="11527301" cy="3689835"/>
          </a:xfrm>
          <a:prstGeom prst="rect">
            <a:avLst/>
          </a:prstGeom>
        </p:spPr>
      </p:pic>
      <p:sp>
        <p:nvSpPr>
          <p:cNvPr id="2" name="Title 1">
            <a:extLst>
              <a:ext uri="{FF2B5EF4-FFF2-40B4-BE49-F238E27FC236}">
                <a16:creationId xmlns:a16="http://schemas.microsoft.com/office/drawing/2014/main" id="{4E3B4023-DA1C-45B7-B010-8F8AD7CD0449}"/>
              </a:ext>
            </a:extLst>
          </p:cNvPr>
          <p:cNvSpPr>
            <a:spLocks noGrp="1"/>
          </p:cNvSpPr>
          <p:nvPr>
            <p:ph type="title"/>
          </p:nvPr>
        </p:nvSpPr>
        <p:spPr/>
        <p:txBody>
          <a:bodyPr/>
          <a:lstStyle/>
          <a:p>
            <a:endParaRPr lang="en-IE" dirty="0"/>
          </a:p>
        </p:txBody>
      </p:sp>
      <p:sp>
        <p:nvSpPr>
          <p:cNvPr id="21" name="Title 1">
            <a:extLst>
              <a:ext uri="{FF2B5EF4-FFF2-40B4-BE49-F238E27FC236}">
                <a16:creationId xmlns:a16="http://schemas.microsoft.com/office/drawing/2014/main" id="{3DCFA891-10CC-45F3-9B88-8CDB00ABC747}"/>
              </a:ext>
            </a:extLst>
          </p:cNvPr>
          <p:cNvSpPr txBox="1">
            <a:spLocks/>
          </p:cNvSpPr>
          <p:nvPr/>
        </p:nvSpPr>
        <p:spPr>
          <a:xfrm>
            <a:off x="6248400" y="365126"/>
            <a:ext cx="5105399" cy="1779360"/>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IE" dirty="0"/>
              <a:t>Workshop</a:t>
            </a:r>
            <a:br>
              <a:rPr lang="en-IE" dirty="0"/>
            </a:br>
            <a:r>
              <a:rPr lang="en-IE" dirty="0"/>
              <a:t>- what it looks like</a:t>
            </a:r>
          </a:p>
          <a:p>
            <a:pPr algn="r"/>
            <a:r>
              <a:rPr lang="en-IE" dirty="0"/>
              <a:t> </a:t>
            </a:r>
          </a:p>
        </p:txBody>
      </p:sp>
    </p:spTree>
    <p:custDataLst>
      <p:tags r:id="rId1"/>
    </p:custDataLst>
    <p:extLst>
      <p:ext uri="{BB962C8B-B14F-4D97-AF65-F5344CB8AC3E}">
        <p14:creationId xmlns:p14="http://schemas.microsoft.com/office/powerpoint/2010/main" val="313193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B4023-DA1C-45B7-B010-8F8AD7CD0449}"/>
              </a:ext>
            </a:extLst>
          </p:cNvPr>
          <p:cNvSpPr>
            <a:spLocks noGrp="1"/>
          </p:cNvSpPr>
          <p:nvPr>
            <p:ph type="title"/>
          </p:nvPr>
        </p:nvSpPr>
        <p:spPr/>
        <p:txBody>
          <a:bodyPr/>
          <a:lstStyle/>
          <a:p>
            <a:endParaRPr lang="en-IE" dirty="0"/>
          </a:p>
        </p:txBody>
      </p:sp>
      <p:sp>
        <p:nvSpPr>
          <p:cNvPr id="21" name="Title 1">
            <a:extLst>
              <a:ext uri="{FF2B5EF4-FFF2-40B4-BE49-F238E27FC236}">
                <a16:creationId xmlns:a16="http://schemas.microsoft.com/office/drawing/2014/main" id="{3DCFA891-10CC-45F3-9B88-8CDB00ABC747}"/>
              </a:ext>
            </a:extLst>
          </p:cNvPr>
          <p:cNvSpPr txBox="1">
            <a:spLocks/>
          </p:cNvSpPr>
          <p:nvPr/>
        </p:nvSpPr>
        <p:spPr>
          <a:xfrm>
            <a:off x="6248400" y="365126"/>
            <a:ext cx="5105399" cy="1779360"/>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IE" dirty="0"/>
              <a:t>Workshop</a:t>
            </a:r>
            <a:br>
              <a:rPr lang="en-IE" dirty="0"/>
            </a:br>
            <a:r>
              <a:rPr lang="en-IE" dirty="0"/>
              <a:t>- what it looks like</a:t>
            </a:r>
          </a:p>
          <a:p>
            <a:pPr algn="r"/>
            <a:r>
              <a:rPr lang="en-IE" dirty="0"/>
              <a:t> </a:t>
            </a:r>
          </a:p>
        </p:txBody>
      </p:sp>
      <p:pic>
        <p:nvPicPr>
          <p:cNvPr id="7" name="Picture 6" descr="A picture containing text, map&#10;&#10;Description automatically generated">
            <a:extLst>
              <a:ext uri="{FF2B5EF4-FFF2-40B4-BE49-F238E27FC236}">
                <a16:creationId xmlns:a16="http://schemas.microsoft.com/office/drawing/2014/main" id="{CE19D620-E69F-448D-A244-536B4F0DBB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53" y="1570496"/>
            <a:ext cx="11988000" cy="4086242"/>
          </a:xfrm>
          <a:prstGeom prst="rect">
            <a:avLst/>
          </a:prstGeom>
        </p:spPr>
      </p:pic>
    </p:spTree>
    <p:custDataLst>
      <p:tags r:id="rId1"/>
    </p:custDataLst>
    <p:extLst>
      <p:ext uri="{BB962C8B-B14F-4D97-AF65-F5344CB8AC3E}">
        <p14:creationId xmlns:p14="http://schemas.microsoft.com/office/powerpoint/2010/main" val="218272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B4023-DA1C-45B7-B010-8F8AD7CD0449}"/>
              </a:ext>
            </a:extLst>
          </p:cNvPr>
          <p:cNvSpPr>
            <a:spLocks noGrp="1"/>
          </p:cNvSpPr>
          <p:nvPr>
            <p:ph type="title"/>
          </p:nvPr>
        </p:nvSpPr>
        <p:spPr/>
        <p:txBody>
          <a:bodyPr/>
          <a:lstStyle/>
          <a:p>
            <a:endParaRPr lang="en-IE" dirty="0"/>
          </a:p>
        </p:txBody>
      </p:sp>
      <p:sp>
        <p:nvSpPr>
          <p:cNvPr id="21" name="Title 1">
            <a:extLst>
              <a:ext uri="{FF2B5EF4-FFF2-40B4-BE49-F238E27FC236}">
                <a16:creationId xmlns:a16="http://schemas.microsoft.com/office/drawing/2014/main" id="{3DCFA891-10CC-45F3-9B88-8CDB00ABC747}"/>
              </a:ext>
            </a:extLst>
          </p:cNvPr>
          <p:cNvSpPr txBox="1">
            <a:spLocks/>
          </p:cNvSpPr>
          <p:nvPr/>
        </p:nvSpPr>
        <p:spPr>
          <a:xfrm>
            <a:off x="6248400" y="365126"/>
            <a:ext cx="5105399" cy="1779360"/>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IE" dirty="0"/>
              <a:t>Workshop</a:t>
            </a:r>
            <a:br>
              <a:rPr lang="en-IE" dirty="0"/>
            </a:br>
            <a:r>
              <a:rPr lang="en-IE" dirty="0"/>
              <a:t>- what it looks like</a:t>
            </a:r>
          </a:p>
          <a:p>
            <a:pPr algn="r"/>
            <a:r>
              <a:rPr lang="en-IE" dirty="0"/>
              <a:t> </a:t>
            </a:r>
          </a:p>
        </p:txBody>
      </p:sp>
      <p:pic>
        <p:nvPicPr>
          <p:cNvPr id="7" name="Picture 6" descr="Diagram, timeline&#10;&#10;Description automatically generated">
            <a:extLst>
              <a:ext uri="{FF2B5EF4-FFF2-40B4-BE49-F238E27FC236}">
                <a16:creationId xmlns:a16="http://schemas.microsoft.com/office/drawing/2014/main" id="{781F114B-FE02-4BCA-9EFC-268C8B2C5B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79" y="1333501"/>
            <a:ext cx="12055774" cy="4534742"/>
          </a:xfrm>
          <a:prstGeom prst="rect">
            <a:avLst/>
          </a:prstGeom>
        </p:spPr>
      </p:pic>
    </p:spTree>
    <p:custDataLst>
      <p:tags r:id="rId1"/>
    </p:custDataLst>
    <p:extLst>
      <p:ext uri="{BB962C8B-B14F-4D97-AF65-F5344CB8AC3E}">
        <p14:creationId xmlns:p14="http://schemas.microsoft.com/office/powerpoint/2010/main" val="103766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43A6E-4231-4622-B372-4295AA39B0AE}"/>
              </a:ext>
            </a:extLst>
          </p:cNvPr>
          <p:cNvSpPr>
            <a:spLocks noGrp="1"/>
          </p:cNvSpPr>
          <p:nvPr>
            <p:ph type="title"/>
          </p:nvPr>
        </p:nvSpPr>
        <p:spPr/>
        <p:txBody>
          <a:bodyPr/>
          <a:lstStyle/>
          <a:p>
            <a:endParaRPr lang="en-IE" dirty="0"/>
          </a:p>
        </p:txBody>
      </p:sp>
      <p:sp>
        <p:nvSpPr>
          <p:cNvPr id="3" name="Content Placeholder 2">
            <a:extLst>
              <a:ext uri="{FF2B5EF4-FFF2-40B4-BE49-F238E27FC236}">
                <a16:creationId xmlns:a16="http://schemas.microsoft.com/office/drawing/2014/main" id="{170599C8-FD68-4001-9EF2-E331AC350899}"/>
              </a:ext>
            </a:extLst>
          </p:cNvPr>
          <p:cNvSpPr>
            <a:spLocks noGrp="1"/>
          </p:cNvSpPr>
          <p:nvPr>
            <p:ph idx="1"/>
          </p:nvPr>
        </p:nvSpPr>
        <p:spPr/>
        <p:txBody>
          <a:bodyPr>
            <a:normAutofit lnSpcReduction="10000"/>
          </a:bodyPr>
          <a:lstStyle/>
          <a:p>
            <a:endParaRPr lang="en-IE" dirty="0"/>
          </a:p>
          <a:p>
            <a:r>
              <a:rPr lang="en-IE" dirty="0"/>
              <a:t>The follow up all depends on the brief you took in running the session</a:t>
            </a:r>
          </a:p>
          <a:p>
            <a:pPr lvl="1"/>
            <a:r>
              <a:rPr lang="en-IE" dirty="0"/>
              <a:t>Part of the follow up may be working at the end of the session with folks on what they will do</a:t>
            </a:r>
          </a:p>
          <a:p>
            <a:endParaRPr lang="en-IE" dirty="0"/>
          </a:p>
          <a:p>
            <a:r>
              <a:rPr lang="en-IE" dirty="0"/>
              <a:t>Minimum – the ‘wall shots’ from their work – photos of the map</a:t>
            </a:r>
          </a:p>
          <a:p>
            <a:endParaRPr lang="en-IE" dirty="0"/>
          </a:p>
          <a:p>
            <a:r>
              <a:rPr lang="en-IE" dirty="0"/>
              <a:t>Depending on the client</a:t>
            </a:r>
          </a:p>
          <a:p>
            <a:pPr lvl="1"/>
            <a:r>
              <a:rPr lang="en-IE" dirty="0"/>
              <a:t>Work with them beforehand on how the outputs will be used</a:t>
            </a:r>
          </a:p>
          <a:p>
            <a:pPr lvl="1"/>
            <a:r>
              <a:rPr lang="en-IE" dirty="0"/>
              <a:t>Provide a summary of the session content that fits with that intention</a:t>
            </a:r>
          </a:p>
        </p:txBody>
      </p:sp>
      <p:sp>
        <p:nvSpPr>
          <p:cNvPr id="5" name="Title 1">
            <a:extLst>
              <a:ext uri="{FF2B5EF4-FFF2-40B4-BE49-F238E27FC236}">
                <a16:creationId xmlns:a16="http://schemas.microsoft.com/office/drawing/2014/main" id="{27034558-728D-4596-A02F-A509F3148054}"/>
              </a:ext>
            </a:extLst>
          </p:cNvPr>
          <p:cNvSpPr txBox="1">
            <a:spLocks/>
          </p:cNvSpPr>
          <p:nvPr/>
        </p:nvSpPr>
        <p:spPr>
          <a:xfrm>
            <a:off x="6248400" y="365126"/>
            <a:ext cx="5105399" cy="1779360"/>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IE" dirty="0"/>
              <a:t>Workshop</a:t>
            </a:r>
            <a:br>
              <a:rPr lang="en-IE" dirty="0"/>
            </a:br>
            <a:r>
              <a:rPr lang="en-IE" dirty="0"/>
              <a:t>- follow up</a:t>
            </a:r>
            <a:br>
              <a:rPr lang="en-IE" dirty="0"/>
            </a:br>
            <a:r>
              <a:rPr lang="en-IE" dirty="0"/>
              <a:t> </a:t>
            </a:r>
          </a:p>
        </p:txBody>
      </p:sp>
    </p:spTree>
    <p:extLst>
      <p:ext uri="{BB962C8B-B14F-4D97-AF65-F5344CB8AC3E}">
        <p14:creationId xmlns:p14="http://schemas.microsoft.com/office/powerpoint/2010/main" val="23166585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63D22-F588-443C-8380-BD3B9892F1EF}"/>
              </a:ext>
            </a:extLst>
          </p:cNvPr>
          <p:cNvSpPr>
            <a:spLocks noGrp="1"/>
          </p:cNvSpPr>
          <p:nvPr>
            <p:ph type="title"/>
          </p:nvPr>
        </p:nvSpPr>
        <p:spPr>
          <a:xfrm>
            <a:off x="838200" y="365126"/>
            <a:ext cx="10515600" cy="1104446"/>
          </a:xfrm>
        </p:spPr>
        <p:txBody>
          <a:bodyPr>
            <a:normAutofit fontScale="90000"/>
          </a:bodyPr>
          <a:lstStyle/>
          <a:p>
            <a:r>
              <a:rPr lang="en-IE" dirty="0"/>
              <a:t>The Approach in Action</a:t>
            </a:r>
            <a:br>
              <a:rPr lang="en-IE" dirty="0"/>
            </a:br>
            <a:r>
              <a:rPr lang="en-IE" dirty="0"/>
              <a:t>	- using the remit map, working with the team</a:t>
            </a:r>
          </a:p>
        </p:txBody>
      </p:sp>
      <p:sp>
        <p:nvSpPr>
          <p:cNvPr id="3" name="Content Placeholder 2">
            <a:extLst>
              <a:ext uri="{FF2B5EF4-FFF2-40B4-BE49-F238E27FC236}">
                <a16:creationId xmlns:a16="http://schemas.microsoft.com/office/drawing/2014/main" id="{C794D77C-5AEA-45C7-B778-CCB6F3B857B1}"/>
              </a:ext>
            </a:extLst>
          </p:cNvPr>
          <p:cNvSpPr>
            <a:spLocks noGrp="1"/>
          </p:cNvSpPr>
          <p:nvPr>
            <p:ph idx="1"/>
          </p:nvPr>
        </p:nvSpPr>
        <p:spPr>
          <a:xfrm>
            <a:off x="838200" y="1611087"/>
            <a:ext cx="10515600" cy="4474028"/>
          </a:xfrm>
        </p:spPr>
        <p:txBody>
          <a:bodyPr/>
          <a:lstStyle/>
          <a:p>
            <a:endParaRPr lang="en-IE" dirty="0"/>
          </a:p>
          <a:p>
            <a:r>
              <a:rPr lang="en-IE" dirty="0"/>
              <a:t>Who can you use remit mapping with?</a:t>
            </a:r>
          </a:p>
          <a:p>
            <a:endParaRPr lang="en-IE" dirty="0"/>
          </a:p>
          <a:p>
            <a:r>
              <a:rPr lang="en-IE" dirty="0"/>
              <a:t>What kind of contexts can you use it in?</a:t>
            </a:r>
          </a:p>
          <a:p>
            <a:endParaRPr lang="en-IE" dirty="0"/>
          </a:p>
          <a:p>
            <a:r>
              <a:rPr lang="en-IE" dirty="0"/>
              <a:t>What lessons would we take from our experience in UCD?</a:t>
            </a:r>
          </a:p>
        </p:txBody>
      </p:sp>
    </p:spTree>
    <p:extLst>
      <p:ext uri="{BB962C8B-B14F-4D97-AF65-F5344CB8AC3E}">
        <p14:creationId xmlns:p14="http://schemas.microsoft.com/office/powerpoint/2010/main" val="4184209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553DC1D1-8D84-468C-8B9E-23EE810BED46}"/>
              </a:ext>
            </a:extLst>
          </p:cNvPr>
          <p:cNvSpPr>
            <a:spLocks noGrp="1"/>
          </p:cNvSpPr>
          <p:nvPr/>
        </p:nvSpPr>
        <p:spPr>
          <a:xfrm>
            <a:off x="838200" y="9211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IE" dirty="0"/>
          </a:p>
        </p:txBody>
      </p:sp>
      <p:sp>
        <p:nvSpPr>
          <p:cNvPr id="15" name="Content Placeholder 8">
            <a:extLst>
              <a:ext uri="{FF2B5EF4-FFF2-40B4-BE49-F238E27FC236}">
                <a16:creationId xmlns:a16="http://schemas.microsoft.com/office/drawing/2014/main" id="{641FFC54-3C35-4375-98C6-1990DB8ACB02}"/>
              </a:ext>
            </a:extLst>
          </p:cNvPr>
          <p:cNvSpPr>
            <a:spLocks noGrp="1"/>
          </p:cNvSpPr>
          <p:nvPr/>
        </p:nvSpPr>
        <p:spPr>
          <a:xfrm>
            <a:off x="655782" y="2772864"/>
            <a:ext cx="7453745" cy="39174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IE" sz="2400" b="1" dirty="0"/>
              <a:t>The Work Smarter Together Community of Practice</a:t>
            </a:r>
          </a:p>
          <a:p>
            <a:pPr marL="0" indent="0">
              <a:lnSpc>
                <a:spcPct val="120000"/>
              </a:lnSpc>
              <a:buNone/>
            </a:pPr>
            <a:r>
              <a:rPr lang="en-US" sz="1800" b="0" i="0" dirty="0">
                <a:solidFill>
                  <a:srgbClr val="000000"/>
                </a:solidFill>
                <a:effectLst/>
                <a:latin typeface="Source Sans Pro" panose="020B0503030403020204" pitchFamily="34" charset="0"/>
              </a:rPr>
              <a:t>Check </a:t>
            </a:r>
            <a:r>
              <a:rPr lang="en-IE" sz="1800" dirty="0">
                <a:hlinkClick r:id="rId3"/>
              </a:rPr>
              <a:t>https://worksmartertogether.ucd.ie/</a:t>
            </a:r>
            <a:r>
              <a:rPr lang="en-IE" sz="1800" dirty="0"/>
              <a:t>  for all the details</a:t>
            </a:r>
          </a:p>
          <a:p>
            <a:pPr marL="0" indent="0">
              <a:lnSpc>
                <a:spcPct val="120000"/>
              </a:lnSpc>
              <a:buNone/>
            </a:pPr>
            <a:r>
              <a:rPr lang="en-IE" sz="1800" dirty="0"/>
              <a:t>        @ucdworksmart</a:t>
            </a:r>
          </a:p>
          <a:p>
            <a:pPr marL="0" indent="0">
              <a:lnSpc>
                <a:spcPct val="120000"/>
              </a:lnSpc>
              <a:buNone/>
            </a:pPr>
            <a:r>
              <a:rPr lang="en-US" sz="1800" b="0" i="0" dirty="0">
                <a:solidFill>
                  <a:srgbClr val="000000"/>
                </a:solidFill>
                <a:effectLst/>
                <a:latin typeface="Source Sans Pro" panose="020B0503030403020204" pitchFamily="34" charset="0"/>
              </a:rPr>
              <a:t>WST provides colleagues with an opportunity to come together to share, to learn and to celebrate their creativity and successes</a:t>
            </a:r>
            <a:endParaRPr lang="en-IE" sz="1800" dirty="0"/>
          </a:p>
          <a:p>
            <a:pPr marL="0" indent="0">
              <a:lnSpc>
                <a:spcPct val="120000"/>
              </a:lnSpc>
              <a:buNone/>
            </a:pPr>
            <a:r>
              <a:rPr lang="en-IE" sz="1800" dirty="0"/>
              <a:t>Work Smarter Together (WST) is focused on the broad community of those who make the operation of the University possible. WST’s roots stretch back to </a:t>
            </a:r>
            <a:r>
              <a:rPr lang="en-IE" sz="1800" dirty="0">
                <a:hlinkClick r:id="rId4"/>
              </a:rPr>
              <a:t>2011</a:t>
            </a:r>
            <a:r>
              <a:rPr lang="en-IE" sz="1800" dirty="0"/>
              <a:t> and from 2015 UCD Agile is sponsoring Work Smarter Together as part of Agile’s contribution to the university community.</a:t>
            </a:r>
          </a:p>
          <a:p>
            <a:pPr marL="0" indent="0">
              <a:lnSpc>
                <a:spcPct val="120000"/>
              </a:lnSpc>
              <a:buNone/>
            </a:pPr>
            <a:endParaRPr lang="en-IE" sz="1800" dirty="0"/>
          </a:p>
        </p:txBody>
      </p:sp>
      <p:pic>
        <p:nvPicPr>
          <p:cNvPr id="17" name="Picture 16">
            <a:extLst>
              <a:ext uri="{FF2B5EF4-FFF2-40B4-BE49-F238E27FC236}">
                <a16:creationId xmlns:a16="http://schemas.microsoft.com/office/drawing/2014/main" id="{7BA0FECD-6503-4F2A-9C74-B5AEF0DA1A75}"/>
              </a:ext>
            </a:extLst>
          </p:cNvPr>
          <p:cNvPicPr>
            <a:picLocks noChangeAspect="1"/>
          </p:cNvPicPr>
          <p:nvPr/>
        </p:nvPicPr>
        <p:blipFill>
          <a:blip r:embed="rId5"/>
          <a:stretch>
            <a:fillRect/>
          </a:stretch>
        </p:blipFill>
        <p:spPr>
          <a:xfrm>
            <a:off x="0" y="0"/>
            <a:ext cx="12192000" cy="2628159"/>
          </a:xfrm>
          <a:prstGeom prst="rect">
            <a:avLst/>
          </a:prstGeom>
        </p:spPr>
      </p:pic>
      <p:sp>
        <p:nvSpPr>
          <p:cNvPr id="19" name="TextBox 7">
            <a:extLst>
              <a:ext uri="{FF2B5EF4-FFF2-40B4-BE49-F238E27FC236}">
                <a16:creationId xmlns:a16="http://schemas.microsoft.com/office/drawing/2014/main" id="{956C4BE9-BC83-43AF-BF4E-782C6370BCB6}"/>
              </a:ext>
            </a:extLst>
          </p:cNvPr>
          <p:cNvSpPr txBox="1"/>
          <p:nvPr/>
        </p:nvSpPr>
        <p:spPr>
          <a:xfrm>
            <a:off x="6799778" y="3549260"/>
            <a:ext cx="1217386" cy="70788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IE" sz="2000" dirty="0"/>
              <a:t>#ucdagile</a:t>
            </a:r>
          </a:p>
          <a:p>
            <a:pPr marL="0" indent="0">
              <a:buNone/>
            </a:pPr>
            <a:r>
              <a:rPr lang="en-IE" sz="2000" dirty="0"/>
              <a:t>#ucdwst</a:t>
            </a:r>
          </a:p>
        </p:txBody>
      </p:sp>
      <p:sp>
        <p:nvSpPr>
          <p:cNvPr id="21" name="TextBox 20">
            <a:extLst>
              <a:ext uri="{FF2B5EF4-FFF2-40B4-BE49-F238E27FC236}">
                <a16:creationId xmlns:a16="http://schemas.microsoft.com/office/drawing/2014/main" id="{1C130E33-B50C-4187-9E16-72AD0743689E}"/>
              </a:ext>
            </a:extLst>
          </p:cNvPr>
          <p:cNvSpPr txBox="1"/>
          <p:nvPr/>
        </p:nvSpPr>
        <p:spPr>
          <a:xfrm>
            <a:off x="8902930" y="2884952"/>
            <a:ext cx="2993506" cy="3693319"/>
          </a:xfrm>
          <a:prstGeom prst="rect">
            <a:avLst/>
          </a:prstGeom>
          <a:noFill/>
        </p:spPr>
        <p:txBody>
          <a:bodyPr wrap="square" rtlCol="0">
            <a:spAutoFit/>
          </a:bodyPr>
          <a:lstStyle/>
          <a:p>
            <a:r>
              <a:rPr lang="en-IE" dirty="0"/>
              <a:t>WST in action</a:t>
            </a:r>
          </a:p>
          <a:p>
            <a:endParaRPr lang="en-IE" dirty="0"/>
          </a:p>
          <a:p>
            <a:pPr marL="285750" indent="-285750">
              <a:buFont typeface="Arial" panose="020B0604020202020204" pitchFamily="34" charset="0"/>
              <a:buChar char="•"/>
            </a:pPr>
            <a:r>
              <a:rPr lang="en-IE" dirty="0"/>
              <a:t>Three newsletters a year</a:t>
            </a:r>
          </a:p>
          <a:p>
            <a:pPr marL="285750" indent="-285750">
              <a:buFont typeface="Arial" panose="020B0604020202020204" pitchFamily="34" charset="0"/>
              <a:buChar char="•"/>
            </a:pPr>
            <a:r>
              <a:rPr lang="en-IE" dirty="0"/>
              <a:t>Summer school each July (including 2020!)</a:t>
            </a:r>
          </a:p>
          <a:p>
            <a:pPr marL="285750" indent="-285750">
              <a:buFont typeface="Arial" panose="020B0604020202020204" pitchFamily="34" charset="0"/>
              <a:buChar char="•"/>
            </a:pPr>
            <a:r>
              <a:rPr lang="en-IE" dirty="0"/>
              <a:t>February and October events</a:t>
            </a:r>
          </a:p>
          <a:p>
            <a:pPr marL="285750" indent="-285750">
              <a:buFont typeface="Arial" panose="020B0604020202020204" pitchFamily="34" charset="0"/>
              <a:buChar char="•"/>
            </a:pPr>
            <a:r>
              <a:rPr lang="en-IE" dirty="0"/>
              <a:t>Biennial whole campus WST event – 2014, 2017 and 2019</a:t>
            </a:r>
          </a:p>
          <a:p>
            <a:pPr marL="285750" indent="-285750">
              <a:buFont typeface="Arial" panose="020B0604020202020204" pitchFamily="34" charset="0"/>
              <a:buChar char="•"/>
            </a:pPr>
            <a:r>
              <a:rPr lang="en-IE" dirty="0"/>
              <a:t>Supporting communities of practice</a:t>
            </a:r>
          </a:p>
          <a:p>
            <a:pPr marL="285750" indent="-285750">
              <a:buFont typeface="Arial" panose="020B0604020202020204" pitchFamily="34" charset="0"/>
              <a:buChar char="•"/>
            </a:pPr>
            <a:r>
              <a:rPr lang="en-IE" dirty="0"/>
              <a:t>… and more</a:t>
            </a:r>
          </a:p>
        </p:txBody>
      </p:sp>
      <p:pic>
        <p:nvPicPr>
          <p:cNvPr id="6" name="Picture 5" descr="Logo, icon&#10;&#10;Description automatically generated">
            <a:extLst>
              <a:ext uri="{FF2B5EF4-FFF2-40B4-BE49-F238E27FC236}">
                <a16:creationId xmlns:a16="http://schemas.microsoft.com/office/drawing/2014/main" id="{5EDA1E62-67B4-4B16-8A98-CC875BCDD3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5848" y="3879274"/>
            <a:ext cx="300522" cy="304387"/>
          </a:xfrm>
          <a:prstGeom prst="rect">
            <a:avLst/>
          </a:prstGeom>
        </p:spPr>
      </p:pic>
    </p:spTree>
    <p:extLst>
      <p:ext uri="{BB962C8B-B14F-4D97-AF65-F5344CB8AC3E}">
        <p14:creationId xmlns:p14="http://schemas.microsoft.com/office/powerpoint/2010/main" val="25465474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86199" y="1469572"/>
            <a:ext cx="9219602" cy="4813238"/>
          </a:xfrm>
        </p:spPr>
      </p:pic>
      <p:pic>
        <p:nvPicPr>
          <p:cNvPr id="3" name="Picture 2" descr="Graphical user interface, text&#10;&#10;Description automatically generated">
            <a:extLst>
              <a:ext uri="{FF2B5EF4-FFF2-40B4-BE49-F238E27FC236}">
                <a16:creationId xmlns:a16="http://schemas.microsoft.com/office/drawing/2014/main" id="{81C4F0C3-F680-4A70-9BEA-9AB209FC07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5878739"/>
            <a:ext cx="1019202" cy="866322"/>
          </a:xfrm>
          <a:prstGeom prst="rect">
            <a:avLst/>
          </a:prstGeom>
        </p:spPr>
      </p:pic>
      <p:sp>
        <p:nvSpPr>
          <p:cNvPr id="9" name="Title 1">
            <a:extLst>
              <a:ext uri="{FF2B5EF4-FFF2-40B4-BE49-F238E27FC236}">
                <a16:creationId xmlns:a16="http://schemas.microsoft.com/office/drawing/2014/main" id="{28DAE04D-A6A7-42DE-9B20-EBCA47C9E2E3}"/>
              </a:ext>
            </a:extLst>
          </p:cNvPr>
          <p:cNvSpPr txBox="1">
            <a:spLocks/>
          </p:cNvSpPr>
          <p:nvPr/>
        </p:nvSpPr>
        <p:spPr>
          <a:xfrm>
            <a:off x="6248400" y="365126"/>
            <a:ext cx="5105399" cy="177936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IE" dirty="0"/>
              <a:t>In action</a:t>
            </a:r>
            <a:br>
              <a:rPr lang="en-IE" dirty="0"/>
            </a:br>
            <a:r>
              <a:rPr lang="en-IE" dirty="0"/>
              <a:t>- with whom?</a:t>
            </a:r>
          </a:p>
        </p:txBody>
      </p:sp>
      <p:pic>
        <p:nvPicPr>
          <p:cNvPr id="11" name="Picture 10" descr="A picture containing background pattern&#10;&#10;Description automatically generated">
            <a:extLst>
              <a:ext uri="{FF2B5EF4-FFF2-40B4-BE49-F238E27FC236}">
                <a16:creationId xmlns:a16="http://schemas.microsoft.com/office/drawing/2014/main" id="{D76A269D-66C4-43D5-96CA-55290CFC8C84}"/>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0199914" y="5934670"/>
            <a:ext cx="1883229" cy="803587"/>
          </a:xfrm>
          <a:prstGeom prst="rect">
            <a:avLst/>
          </a:prstGeom>
        </p:spPr>
      </p:pic>
    </p:spTree>
    <p:extLst>
      <p:ext uri="{BB962C8B-B14F-4D97-AF65-F5344CB8AC3E}">
        <p14:creationId xmlns:p14="http://schemas.microsoft.com/office/powerpoint/2010/main" val="12423147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438610" y="377130"/>
            <a:ext cx="9523929" cy="6120000"/>
          </a:xfrm>
        </p:spPr>
      </p:pic>
      <p:sp>
        <p:nvSpPr>
          <p:cNvPr id="2" name="Title 1">
            <a:extLst>
              <a:ext uri="{FF2B5EF4-FFF2-40B4-BE49-F238E27FC236}">
                <a16:creationId xmlns:a16="http://schemas.microsoft.com/office/drawing/2014/main" id="{99E45C77-43D9-4BF4-AE8B-EA63E0FF0EC4}"/>
              </a:ext>
            </a:extLst>
          </p:cNvPr>
          <p:cNvSpPr txBox="1">
            <a:spLocks/>
          </p:cNvSpPr>
          <p:nvPr/>
        </p:nvSpPr>
        <p:spPr>
          <a:xfrm>
            <a:off x="6248400" y="365126"/>
            <a:ext cx="5105399" cy="177936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IE" dirty="0"/>
              <a:t>In action</a:t>
            </a:r>
            <a:br>
              <a:rPr lang="en-IE" dirty="0"/>
            </a:br>
            <a:r>
              <a:rPr lang="en-IE" dirty="0"/>
              <a:t>- why?</a:t>
            </a:r>
          </a:p>
        </p:txBody>
      </p:sp>
      <p:pic>
        <p:nvPicPr>
          <p:cNvPr id="3" name="Picture 2" descr="Graphical user interface, text&#10;&#10;Description automatically generated">
            <a:extLst>
              <a:ext uri="{FF2B5EF4-FFF2-40B4-BE49-F238E27FC236}">
                <a16:creationId xmlns:a16="http://schemas.microsoft.com/office/drawing/2014/main" id="{6A6F159F-7C1B-463E-8AA5-F57EAAC56F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5878739"/>
            <a:ext cx="1019202" cy="866322"/>
          </a:xfrm>
          <a:prstGeom prst="rect">
            <a:avLst/>
          </a:prstGeom>
        </p:spPr>
      </p:pic>
      <p:pic>
        <p:nvPicPr>
          <p:cNvPr id="10" name="Picture 9" descr="A picture containing background pattern&#10;&#10;Description automatically generated">
            <a:extLst>
              <a:ext uri="{FF2B5EF4-FFF2-40B4-BE49-F238E27FC236}">
                <a16:creationId xmlns:a16="http://schemas.microsoft.com/office/drawing/2014/main" id="{566010AA-C2F1-412B-B798-B468070C570C}"/>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0199914" y="5934670"/>
            <a:ext cx="1883229" cy="803587"/>
          </a:xfrm>
          <a:prstGeom prst="rect">
            <a:avLst/>
          </a:prstGeom>
        </p:spPr>
      </p:pic>
    </p:spTree>
    <p:custDataLst>
      <p:tags r:id="rId1"/>
    </p:custDataLst>
    <p:extLst>
      <p:ext uri="{BB962C8B-B14F-4D97-AF65-F5344CB8AC3E}">
        <p14:creationId xmlns:p14="http://schemas.microsoft.com/office/powerpoint/2010/main" val="1286521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438610" y="377130"/>
            <a:ext cx="9523929" cy="6120000"/>
          </a:xfr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38610" y="377130"/>
            <a:ext cx="9523929" cy="6120000"/>
          </a:xfrm>
          <a:prstGeom prst="rect">
            <a:avLst/>
          </a:prstGeom>
        </p:spPr>
      </p:pic>
      <p:sp>
        <p:nvSpPr>
          <p:cNvPr id="2" name="Title 1">
            <a:extLst>
              <a:ext uri="{FF2B5EF4-FFF2-40B4-BE49-F238E27FC236}">
                <a16:creationId xmlns:a16="http://schemas.microsoft.com/office/drawing/2014/main" id="{99E45C77-43D9-4BF4-AE8B-EA63E0FF0EC4}"/>
              </a:ext>
            </a:extLst>
          </p:cNvPr>
          <p:cNvSpPr txBox="1">
            <a:spLocks/>
          </p:cNvSpPr>
          <p:nvPr/>
        </p:nvSpPr>
        <p:spPr>
          <a:xfrm>
            <a:off x="6248400" y="365126"/>
            <a:ext cx="5105399" cy="177936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IE" dirty="0"/>
              <a:t>In action</a:t>
            </a:r>
            <a:br>
              <a:rPr lang="en-IE" dirty="0"/>
            </a:br>
            <a:r>
              <a:rPr lang="en-IE" dirty="0"/>
              <a:t>- why?</a:t>
            </a:r>
          </a:p>
        </p:txBody>
      </p:sp>
      <p:pic>
        <p:nvPicPr>
          <p:cNvPr id="3" name="Picture 2" descr="Graphical user interface, text&#10;&#10;Description automatically generated">
            <a:extLst>
              <a:ext uri="{FF2B5EF4-FFF2-40B4-BE49-F238E27FC236}">
                <a16:creationId xmlns:a16="http://schemas.microsoft.com/office/drawing/2014/main" id="{6A6F159F-7C1B-463E-8AA5-F57EAAC56F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200" y="5878739"/>
            <a:ext cx="1019202" cy="866322"/>
          </a:xfrm>
          <a:prstGeom prst="rect">
            <a:avLst/>
          </a:prstGeom>
        </p:spPr>
      </p:pic>
      <p:pic>
        <p:nvPicPr>
          <p:cNvPr id="10" name="Picture 9" descr="A picture containing background pattern&#10;&#10;Description automatically generated">
            <a:extLst>
              <a:ext uri="{FF2B5EF4-FFF2-40B4-BE49-F238E27FC236}">
                <a16:creationId xmlns:a16="http://schemas.microsoft.com/office/drawing/2014/main" id="{566010AA-C2F1-412B-B798-B468070C570C}"/>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10199914" y="5934670"/>
            <a:ext cx="1883229" cy="803587"/>
          </a:xfrm>
          <a:prstGeom prst="rect">
            <a:avLst/>
          </a:prstGeom>
        </p:spPr>
      </p:pic>
    </p:spTree>
    <p:custDataLst>
      <p:tags r:id="rId1"/>
    </p:custDataLst>
    <p:extLst>
      <p:ext uri="{BB962C8B-B14F-4D97-AF65-F5344CB8AC3E}">
        <p14:creationId xmlns:p14="http://schemas.microsoft.com/office/powerpoint/2010/main" val="27060444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438610" y="377130"/>
            <a:ext cx="9523929" cy="6120000"/>
          </a:xfr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38610" y="377130"/>
            <a:ext cx="9523929" cy="61200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8610" y="377130"/>
            <a:ext cx="9523929" cy="6120000"/>
          </a:xfrm>
          <a:prstGeom prst="rect">
            <a:avLst/>
          </a:prstGeom>
        </p:spPr>
      </p:pic>
      <p:sp>
        <p:nvSpPr>
          <p:cNvPr id="2" name="Title 1">
            <a:extLst>
              <a:ext uri="{FF2B5EF4-FFF2-40B4-BE49-F238E27FC236}">
                <a16:creationId xmlns:a16="http://schemas.microsoft.com/office/drawing/2014/main" id="{99E45C77-43D9-4BF4-AE8B-EA63E0FF0EC4}"/>
              </a:ext>
            </a:extLst>
          </p:cNvPr>
          <p:cNvSpPr txBox="1">
            <a:spLocks/>
          </p:cNvSpPr>
          <p:nvPr/>
        </p:nvSpPr>
        <p:spPr>
          <a:xfrm>
            <a:off x="6248400" y="365126"/>
            <a:ext cx="5105399" cy="177936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IE" dirty="0"/>
              <a:t>In action</a:t>
            </a:r>
            <a:br>
              <a:rPr lang="en-IE" dirty="0"/>
            </a:br>
            <a:r>
              <a:rPr lang="en-IE" dirty="0"/>
              <a:t>- why?</a:t>
            </a:r>
          </a:p>
        </p:txBody>
      </p:sp>
      <p:pic>
        <p:nvPicPr>
          <p:cNvPr id="3" name="Picture 2" descr="Graphical user interface, text&#10;&#10;Description automatically generated">
            <a:extLst>
              <a:ext uri="{FF2B5EF4-FFF2-40B4-BE49-F238E27FC236}">
                <a16:creationId xmlns:a16="http://schemas.microsoft.com/office/drawing/2014/main" id="{6A6F159F-7C1B-463E-8AA5-F57EAAC56F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200" y="5878739"/>
            <a:ext cx="1019202" cy="866322"/>
          </a:xfrm>
          <a:prstGeom prst="rect">
            <a:avLst/>
          </a:prstGeom>
        </p:spPr>
      </p:pic>
      <p:pic>
        <p:nvPicPr>
          <p:cNvPr id="10" name="Picture 9" descr="A picture containing background pattern&#10;&#10;Description automatically generated">
            <a:extLst>
              <a:ext uri="{FF2B5EF4-FFF2-40B4-BE49-F238E27FC236}">
                <a16:creationId xmlns:a16="http://schemas.microsoft.com/office/drawing/2014/main" id="{566010AA-C2F1-412B-B798-B468070C570C}"/>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10199914" y="5934670"/>
            <a:ext cx="1883229" cy="803587"/>
          </a:xfrm>
          <a:prstGeom prst="rect">
            <a:avLst/>
          </a:prstGeom>
        </p:spPr>
      </p:pic>
    </p:spTree>
    <p:custDataLst>
      <p:tags r:id="rId1"/>
    </p:custDataLst>
    <p:extLst>
      <p:ext uri="{BB962C8B-B14F-4D97-AF65-F5344CB8AC3E}">
        <p14:creationId xmlns:p14="http://schemas.microsoft.com/office/powerpoint/2010/main" val="42785698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6046722-084A-40F1-B49B-FB47C23A1028}"/>
              </a:ext>
            </a:extLst>
          </p:cNvPr>
          <p:cNvSpPr/>
          <p:nvPr/>
        </p:nvSpPr>
        <p:spPr>
          <a:xfrm>
            <a:off x="0" y="0"/>
            <a:ext cx="3459480" cy="2316480"/>
          </a:xfrm>
          <a:prstGeom prst="rect">
            <a:avLst/>
          </a:prstGeom>
          <a:solidFill>
            <a:srgbClr val="FFFFFF">
              <a:alpha val="4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2" name="Rectangle 11">
            <a:extLst>
              <a:ext uri="{FF2B5EF4-FFF2-40B4-BE49-F238E27FC236}">
                <a16:creationId xmlns:a16="http://schemas.microsoft.com/office/drawing/2014/main" id="{17E27E1F-F9A6-47A9-AEC0-F74734D33969}"/>
              </a:ext>
            </a:extLst>
          </p:cNvPr>
          <p:cNvSpPr/>
          <p:nvPr/>
        </p:nvSpPr>
        <p:spPr>
          <a:xfrm rot="5400000">
            <a:off x="8269388" y="2581890"/>
            <a:ext cx="4263820" cy="2910844"/>
          </a:xfrm>
          <a:prstGeom prst="rect">
            <a:avLst/>
          </a:prstGeom>
          <a:solidFill>
            <a:srgbClr val="E3F3E7"/>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 name="Content Placeholder 4">
            <a:extLst>
              <a:ext uri="{FF2B5EF4-FFF2-40B4-BE49-F238E27FC236}">
                <a16:creationId xmlns:a16="http://schemas.microsoft.com/office/drawing/2014/main" id="{85918E55-811D-458C-AEAA-C1D970620A9E}"/>
              </a:ext>
            </a:extLst>
          </p:cNvPr>
          <p:cNvSpPr>
            <a:spLocks noGrp="1"/>
          </p:cNvSpPr>
          <p:nvPr>
            <p:ph idx="1"/>
          </p:nvPr>
        </p:nvSpPr>
        <p:spPr>
          <a:xfrm>
            <a:off x="838200" y="487680"/>
            <a:ext cx="8229600" cy="5597435"/>
          </a:xfrm>
        </p:spPr>
        <p:txBody>
          <a:bodyPr>
            <a:normAutofit fontScale="92500" lnSpcReduction="20000"/>
          </a:bodyPr>
          <a:lstStyle/>
          <a:p>
            <a:r>
              <a:rPr lang="en-IE" dirty="0"/>
              <a:t>The concepts are quite simple and work well</a:t>
            </a:r>
          </a:p>
          <a:p>
            <a:pPr lvl="1"/>
            <a:r>
              <a:rPr lang="en-IE" dirty="0"/>
              <a:t>Helping folks to think and navigate complexity</a:t>
            </a:r>
          </a:p>
          <a:p>
            <a:r>
              <a:rPr lang="en-IE" dirty="0"/>
              <a:t>Context is all</a:t>
            </a:r>
          </a:p>
          <a:p>
            <a:pPr lvl="1"/>
            <a:r>
              <a:rPr lang="en-IE" dirty="0"/>
              <a:t>Why is the mapping being done?  What kind of ‘journey’ are they planning?</a:t>
            </a:r>
          </a:p>
          <a:p>
            <a:pPr lvl="1"/>
            <a:r>
              <a:rPr lang="en-IE" dirty="0"/>
              <a:t>How will the insights be used?  Who is going to do the work?</a:t>
            </a:r>
          </a:p>
          <a:p>
            <a:r>
              <a:rPr lang="en-IE" dirty="0"/>
              <a:t>A great way to work with teams</a:t>
            </a:r>
          </a:p>
          <a:p>
            <a:pPr lvl="1"/>
            <a:r>
              <a:rPr lang="en-IE" dirty="0"/>
              <a:t>Their business, their voice… their writing, their stickies…</a:t>
            </a:r>
          </a:p>
          <a:p>
            <a:pPr lvl="1"/>
            <a:r>
              <a:rPr lang="en-IE" dirty="0"/>
              <a:t>They own the map – it is not an abstract document but a map they made… reflecting who they are and what they do…</a:t>
            </a:r>
          </a:p>
          <a:p>
            <a:pPr lvl="1"/>
            <a:r>
              <a:rPr lang="en-IE" dirty="0"/>
              <a:t>Workshopping is teaming</a:t>
            </a:r>
          </a:p>
          <a:p>
            <a:pPr lvl="1"/>
            <a:r>
              <a:rPr lang="en-IE" dirty="0"/>
              <a:t>If the boss is not an active part of the team, they just set the context</a:t>
            </a:r>
          </a:p>
          <a:p>
            <a:r>
              <a:rPr lang="en-IE" dirty="0"/>
              <a:t>If this is the first time the team has done something like this…</a:t>
            </a:r>
          </a:p>
          <a:p>
            <a:pPr lvl="1"/>
            <a:r>
              <a:rPr lang="en-IE" dirty="0"/>
              <a:t>… it will be new to the boss/lead too… and they will need help</a:t>
            </a:r>
          </a:p>
          <a:p>
            <a:r>
              <a:rPr lang="en-IE" dirty="0"/>
              <a:t>You get good at running these sessions through practice!</a:t>
            </a:r>
          </a:p>
        </p:txBody>
      </p:sp>
      <p:sp>
        <p:nvSpPr>
          <p:cNvPr id="9" name="Title 1">
            <a:extLst>
              <a:ext uri="{FF2B5EF4-FFF2-40B4-BE49-F238E27FC236}">
                <a16:creationId xmlns:a16="http://schemas.microsoft.com/office/drawing/2014/main" id="{03627EF2-A16C-42A7-8F70-3BA2B289D15A}"/>
              </a:ext>
            </a:extLst>
          </p:cNvPr>
          <p:cNvSpPr txBox="1">
            <a:spLocks/>
          </p:cNvSpPr>
          <p:nvPr/>
        </p:nvSpPr>
        <p:spPr>
          <a:xfrm>
            <a:off x="6248400" y="365126"/>
            <a:ext cx="5105399" cy="177936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IE" dirty="0"/>
              <a:t>In action</a:t>
            </a:r>
            <a:br>
              <a:rPr lang="en-IE" dirty="0"/>
            </a:br>
            <a:r>
              <a:rPr lang="en-IE" dirty="0"/>
              <a:t>- lessons?</a:t>
            </a:r>
          </a:p>
        </p:txBody>
      </p:sp>
      <p:sp>
        <p:nvSpPr>
          <p:cNvPr id="10" name="TextBox 9">
            <a:extLst>
              <a:ext uri="{FF2B5EF4-FFF2-40B4-BE49-F238E27FC236}">
                <a16:creationId xmlns:a16="http://schemas.microsoft.com/office/drawing/2014/main" id="{B30A9002-6184-4155-BA78-55E1D22BF3F2}"/>
              </a:ext>
            </a:extLst>
          </p:cNvPr>
          <p:cNvSpPr txBox="1"/>
          <p:nvPr/>
        </p:nvSpPr>
        <p:spPr>
          <a:xfrm>
            <a:off x="9220200" y="2144486"/>
            <a:ext cx="2773680" cy="3785652"/>
          </a:xfrm>
          <a:prstGeom prst="rect">
            <a:avLst/>
          </a:prstGeom>
          <a:noFill/>
        </p:spPr>
        <p:txBody>
          <a:bodyPr wrap="square" rtlCol="0">
            <a:spAutoFit/>
          </a:bodyPr>
          <a:lstStyle/>
          <a:p>
            <a:r>
              <a:rPr lang="en-IE" sz="2400" dirty="0"/>
              <a:t>Great for:</a:t>
            </a:r>
          </a:p>
          <a:p>
            <a:pPr marL="285750" indent="-285750">
              <a:buFontTx/>
              <a:buChar char="-"/>
            </a:pPr>
            <a:r>
              <a:rPr lang="en-IE" sz="2400" dirty="0"/>
              <a:t>New staff</a:t>
            </a:r>
          </a:p>
          <a:p>
            <a:pPr marL="285750" indent="-285750">
              <a:buFontTx/>
              <a:buChar char="-"/>
            </a:pPr>
            <a:r>
              <a:rPr lang="en-IE" sz="2400" dirty="0"/>
              <a:t>Fragmented teams</a:t>
            </a:r>
          </a:p>
          <a:p>
            <a:pPr marL="285750" indent="-285750">
              <a:buFontTx/>
              <a:buChar char="-"/>
            </a:pPr>
            <a:r>
              <a:rPr lang="en-IE" sz="2400" dirty="0"/>
              <a:t>Merging teams</a:t>
            </a:r>
          </a:p>
          <a:p>
            <a:pPr marL="285750" indent="-285750">
              <a:buFontTx/>
              <a:buChar char="-"/>
            </a:pPr>
            <a:r>
              <a:rPr lang="en-IE" sz="2400" dirty="0"/>
              <a:t>Disaggregating ‘we do all of this’</a:t>
            </a:r>
          </a:p>
          <a:p>
            <a:pPr marL="285750" indent="-285750">
              <a:buFontTx/>
              <a:buChar char="-"/>
            </a:pPr>
            <a:r>
              <a:rPr lang="en-IE" sz="2400" dirty="0"/>
              <a:t>Starting strategy</a:t>
            </a:r>
          </a:p>
          <a:p>
            <a:pPr marL="285750" indent="-285750">
              <a:buFontTx/>
              <a:buChar char="-"/>
            </a:pPr>
            <a:r>
              <a:rPr lang="en-IE" sz="2400" dirty="0"/>
              <a:t>Communications</a:t>
            </a:r>
          </a:p>
          <a:p>
            <a:pPr marL="285750" indent="-285750">
              <a:buFontTx/>
              <a:buChar char="-"/>
            </a:pPr>
            <a:r>
              <a:rPr lang="en-IE" sz="2400" dirty="0"/>
              <a:t>Etc. etc.</a:t>
            </a:r>
          </a:p>
        </p:txBody>
      </p:sp>
    </p:spTree>
    <p:extLst>
      <p:ext uri="{BB962C8B-B14F-4D97-AF65-F5344CB8AC3E}">
        <p14:creationId xmlns:p14="http://schemas.microsoft.com/office/powerpoint/2010/main" val="4141271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BEAAA1D-C863-4E23-AF32-8EDE5DF1B7A2}"/>
              </a:ext>
            </a:extLst>
          </p:cNvPr>
          <p:cNvSpPr/>
          <p:nvPr/>
        </p:nvSpPr>
        <p:spPr>
          <a:xfrm rot="5400000">
            <a:off x="8093684" y="694201"/>
            <a:ext cx="3257486" cy="3703782"/>
          </a:xfrm>
          <a:prstGeom prst="rect">
            <a:avLst/>
          </a:prstGeom>
          <a:solidFill>
            <a:srgbClr val="E3F3E7"/>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a:extLst>
              <a:ext uri="{FF2B5EF4-FFF2-40B4-BE49-F238E27FC236}">
                <a16:creationId xmlns:a16="http://schemas.microsoft.com/office/drawing/2014/main" id="{C24EA483-51FF-4077-B493-129ABDA8ABA1}"/>
              </a:ext>
            </a:extLst>
          </p:cNvPr>
          <p:cNvSpPr>
            <a:spLocks noGrp="1"/>
          </p:cNvSpPr>
          <p:nvPr>
            <p:ph type="title"/>
          </p:nvPr>
        </p:nvSpPr>
        <p:spPr>
          <a:xfrm>
            <a:off x="838200" y="365126"/>
            <a:ext cx="10515600" cy="1104446"/>
          </a:xfrm>
        </p:spPr>
        <p:txBody>
          <a:bodyPr/>
          <a:lstStyle/>
          <a:p>
            <a:r>
              <a:rPr lang="en-IE" dirty="0"/>
              <a:t>Today’s session</a:t>
            </a:r>
          </a:p>
        </p:txBody>
      </p:sp>
      <p:sp>
        <p:nvSpPr>
          <p:cNvPr id="3" name="Content Placeholder 2">
            <a:extLst>
              <a:ext uri="{FF2B5EF4-FFF2-40B4-BE49-F238E27FC236}">
                <a16:creationId xmlns:a16="http://schemas.microsoft.com/office/drawing/2014/main" id="{90BC3711-71D4-4B50-80B7-884DE6C58338}"/>
              </a:ext>
            </a:extLst>
          </p:cNvPr>
          <p:cNvSpPr>
            <a:spLocks noGrp="1"/>
          </p:cNvSpPr>
          <p:nvPr>
            <p:ph idx="1"/>
          </p:nvPr>
        </p:nvSpPr>
        <p:spPr>
          <a:xfrm>
            <a:off x="2130014" y="1611087"/>
            <a:ext cx="8573845" cy="4474028"/>
          </a:xfrm>
        </p:spPr>
        <p:txBody>
          <a:bodyPr>
            <a:normAutofit fontScale="92500" lnSpcReduction="20000"/>
          </a:bodyPr>
          <a:lstStyle/>
          <a:p>
            <a:pPr marL="0" indent="0">
              <a:buNone/>
            </a:pPr>
            <a:r>
              <a:rPr lang="en-IE" dirty="0"/>
              <a:t>In this session you saw</a:t>
            </a:r>
          </a:p>
          <a:p>
            <a:r>
              <a:rPr lang="en-IE" dirty="0"/>
              <a:t>The Concepts</a:t>
            </a:r>
          </a:p>
          <a:p>
            <a:r>
              <a:rPr lang="en-IE" dirty="0"/>
              <a:t>The Tool</a:t>
            </a:r>
          </a:p>
          <a:p>
            <a:r>
              <a:rPr lang="en-IE" dirty="0"/>
              <a:t>The Method</a:t>
            </a:r>
          </a:p>
          <a:p>
            <a:r>
              <a:rPr lang="en-IE" dirty="0"/>
              <a:t>The Approach in Action</a:t>
            </a:r>
          </a:p>
          <a:p>
            <a:endParaRPr lang="en-IE" dirty="0"/>
          </a:p>
          <a:p>
            <a:pPr marL="0" indent="0">
              <a:buNone/>
            </a:pPr>
            <a:r>
              <a:rPr lang="en-IE" dirty="0"/>
              <a:t>Objective</a:t>
            </a:r>
          </a:p>
          <a:p>
            <a:r>
              <a:rPr lang="en-IE" dirty="0"/>
              <a:t>By the end of the session you should be happy to try out remit mapping with your own colleagues.</a:t>
            </a:r>
          </a:p>
          <a:p>
            <a:endParaRPr lang="en-IE" dirty="0"/>
          </a:p>
          <a:p>
            <a:pPr marL="0" indent="0" algn="ctr">
              <a:buNone/>
            </a:pPr>
            <a:r>
              <a:rPr lang="en-IE" dirty="0"/>
              <a:t>Just what is your team doing now?</a:t>
            </a:r>
          </a:p>
        </p:txBody>
      </p:sp>
      <p:sp>
        <p:nvSpPr>
          <p:cNvPr id="4" name="TextBox 3">
            <a:extLst>
              <a:ext uri="{FF2B5EF4-FFF2-40B4-BE49-F238E27FC236}">
                <a16:creationId xmlns:a16="http://schemas.microsoft.com/office/drawing/2014/main" id="{EDAB2AE0-0B6E-4384-B0CB-B2FE9B144296}"/>
              </a:ext>
            </a:extLst>
          </p:cNvPr>
          <p:cNvSpPr txBox="1"/>
          <p:nvPr/>
        </p:nvSpPr>
        <p:spPr>
          <a:xfrm>
            <a:off x="8091055" y="1136073"/>
            <a:ext cx="3262745" cy="3139321"/>
          </a:xfrm>
          <a:prstGeom prst="rect">
            <a:avLst/>
          </a:prstGeom>
          <a:noFill/>
        </p:spPr>
        <p:txBody>
          <a:bodyPr wrap="square" rtlCol="0">
            <a:spAutoFit/>
          </a:bodyPr>
          <a:lstStyle/>
          <a:p>
            <a:r>
              <a:rPr lang="en-GB" dirty="0"/>
              <a:t>For you and your team…</a:t>
            </a:r>
            <a:br>
              <a:rPr lang="en-GB" dirty="0"/>
            </a:br>
            <a:r>
              <a:rPr lang="en-GB" dirty="0"/>
              <a:t>…the two questions at the end of a remit mapping exercise:</a:t>
            </a:r>
          </a:p>
          <a:p>
            <a:endParaRPr lang="en-GB" dirty="0"/>
          </a:p>
          <a:p>
            <a:pPr marL="285750" indent="-285750">
              <a:buFont typeface="Arial" panose="020B0604020202020204" pitchFamily="34" charset="0"/>
              <a:buChar char="•"/>
            </a:pPr>
            <a:r>
              <a:rPr lang="en-GB" dirty="0"/>
              <a:t>Have you a clear picture of what your team is doing now?</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Are you better able to talk about purpose, clarity and change?</a:t>
            </a:r>
            <a:endParaRPr lang="en-IE" dirty="0"/>
          </a:p>
        </p:txBody>
      </p:sp>
    </p:spTree>
    <p:extLst>
      <p:ext uri="{BB962C8B-B14F-4D97-AF65-F5344CB8AC3E}">
        <p14:creationId xmlns:p14="http://schemas.microsoft.com/office/powerpoint/2010/main" val="27909691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sp>
        <p:nvSpPr>
          <p:cNvPr id="5" name="Content Placeholder 4">
            <a:extLst>
              <a:ext uri="{FF2B5EF4-FFF2-40B4-BE49-F238E27FC236}">
                <a16:creationId xmlns:a16="http://schemas.microsoft.com/office/drawing/2014/main" id="{DEA5CBBD-8C9B-4314-9682-FAFA790C8F09}"/>
              </a:ext>
            </a:extLst>
          </p:cNvPr>
          <p:cNvSpPr>
            <a:spLocks noGrp="1"/>
          </p:cNvSpPr>
          <p:nvPr>
            <p:ph idx="1"/>
          </p:nvPr>
        </p:nvSpPr>
        <p:spPr>
          <a:xfrm>
            <a:off x="838200" y="1611087"/>
            <a:ext cx="5151120" cy="4474028"/>
          </a:xfrm>
        </p:spPr>
        <p:txBody>
          <a:bodyPr/>
          <a:lstStyle/>
          <a:p>
            <a:pPr marL="0" indent="0">
              <a:buNone/>
            </a:pPr>
            <a:r>
              <a:rPr lang="en-IE" sz="3600" b="1" dirty="0"/>
              <a:t>Questions / comments?</a:t>
            </a:r>
          </a:p>
          <a:p>
            <a:endParaRPr lang="en-IE" dirty="0"/>
          </a:p>
          <a:p>
            <a:pPr marL="0" indent="0">
              <a:buNone/>
            </a:pPr>
            <a:r>
              <a:rPr lang="en-IE" i="1" dirty="0"/>
              <a:t>Contact</a:t>
            </a:r>
          </a:p>
          <a:p>
            <a:pPr marL="0" indent="0">
              <a:buNone/>
            </a:pPr>
            <a:r>
              <a:rPr lang="en-IE" dirty="0"/>
              <a:t>Michael Sinnott</a:t>
            </a:r>
          </a:p>
          <a:p>
            <a:pPr marL="0" indent="0">
              <a:buNone/>
            </a:pPr>
            <a:r>
              <a:rPr lang="en-IE" dirty="0"/>
              <a:t>UCD Agile</a:t>
            </a:r>
          </a:p>
          <a:p>
            <a:pPr marL="0" indent="0">
              <a:buNone/>
            </a:pPr>
            <a:r>
              <a:rPr lang="en-IE" dirty="0">
                <a:hlinkClick r:id="rId2"/>
              </a:rPr>
              <a:t>michael.sinnott@ucd.ie</a:t>
            </a:r>
            <a:endParaRPr lang="en-IE" dirty="0"/>
          </a:p>
          <a:p>
            <a:pPr marL="0" indent="0">
              <a:buNone/>
            </a:pPr>
            <a:r>
              <a:rPr lang="en-IE" dirty="0"/>
              <a:t>Best contact:  Zoom, Teams, Chat</a:t>
            </a:r>
          </a:p>
        </p:txBody>
      </p:sp>
      <p:sp>
        <p:nvSpPr>
          <p:cNvPr id="10" name="Content Placeholder 4">
            <a:extLst>
              <a:ext uri="{FF2B5EF4-FFF2-40B4-BE49-F238E27FC236}">
                <a16:creationId xmlns:a16="http://schemas.microsoft.com/office/drawing/2014/main" id="{268F8045-40D1-4904-9DC9-EC2AB8097438}"/>
              </a:ext>
            </a:extLst>
          </p:cNvPr>
          <p:cNvSpPr txBox="1">
            <a:spLocks/>
          </p:cNvSpPr>
          <p:nvPr/>
        </p:nvSpPr>
        <p:spPr>
          <a:xfrm>
            <a:off x="6233162" y="1611087"/>
            <a:ext cx="5151120" cy="447402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IE" dirty="0"/>
          </a:p>
          <a:p>
            <a:pPr marL="0" indent="0">
              <a:buNone/>
            </a:pPr>
            <a:endParaRPr lang="en-IE" dirty="0"/>
          </a:p>
          <a:p>
            <a:pPr marL="0" indent="0">
              <a:buNone/>
            </a:pPr>
            <a:endParaRPr lang="en-IE" dirty="0"/>
          </a:p>
          <a:p>
            <a:pPr marL="0" indent="0">
              <a:buNone/>
            </a:pPr>
            <a:r>
              <a:rPr lang="en-IE" dirty="0"/>
              <a:t>I am the Lean HE Ireland contact</a:t>
            </a:r>
          </a:p>
          <a:p>
            <a:pPr marL="0" indent="0">
              <a:buFont typeface="Arial" panose="020B0604020202020204" pitchFamily="34" charset="0"/>
              <a:buNone/>
            </a:pPr>
            <a:endParaRPr lang="en-IE" dirty="0">
              <a:hlinkClick r:id="rId3"/>
            </a:endParaRPr>
          </a:p>
          <a:p>
            <a:pPr marL="0" indent="0">
              <a:buFont typeface="Arial" panose="020B0604020202020204" pitchFamily="34" charset="0"/>
              <a:buNone/>
            </a:pPr>
            <a:r>
              <a:rPr lang="en-IE" dirty="0">
                <a:hlinkClick r:id="rId3"/>
              </a:rPr>
              <a:t>www.ucd.ie/agile</a:t>
            </a:r>
            <a:r>
              <a:rPr lang="en-IE" dirty="0"/>
              <a:t> </a:t>
            </a:r>
          </a:p>
          <a:p>
            <a:pPr marL="0" indent="0">
              <a:buFont typeface="Arial" panose="020B0604020202020204" pitchFamily="34" charset="0"/>
              <a:buNone/>
            </a:pPr>
            <a:r>
              <a:rPr lang="en-IE" u="sng" dirty="0">
                <a:solidFill>
                  <a:srgbClr val="448AD1"/>
                </a:solidFill>
              </a:rPr>
              <a:t>worksmartertogther.ucd.ie</a:t>
            </a:r>
          </a:p>
          <a:p>
            <a:pPr marL="0" indent="0">
              <a:buFont typeface="Arial" panose="020B0604020202020204" pitchFamily="34" charset="0"/>
              <a:buNone/>
            </a:pPr>
            <a:r>
              <a:rPr lang="en-IE" u="sng" dirty="0">
                <a:solidFill>
                  <a:srgbClr val="448AD1"/>
                </a:solidFill>
                <a:hlinkClick r:id="rId4"/>
              </a:rPr>
              <a:t>https://worksmartertogether.ucd.ie/remit-mapping/</a:t>
            </a:r>
            <a:r>
              <a:rPr lang="en-IE" u="sng" dirty="0">
                <a:solidFill>
                  <a:srgbClr val="448AD1"/>
                </a:solidFill>
              </a:rPr>
              <a:t> </a:t>
            </a:r>
          </a:p>
          <a:p>
            <a:pPr marL="0" indent="0">
              <a:buFont typeface="Arial" panose="020B0604020202020204" pitchFamily="34" charset="0"/>
              <a:buNone/>
            </a:pPr>
            <a:r>
              <a:rPr lang="en-IE" u="sng" dirty="0">
                <a:solidFill>
                  <a:srgbClr val="448AD1"/>
                </a:solidFill>
              </a:rPr>
              <a:t> </a:t>
            </a:r>
          </a:p>
        </p:txBody>
      </p:sp>
    </p:spTree>
    <p:extLst>
      <p:ext uri="{BB962C8B-B14F-4D97-AF65-F5344CB8AC3E}">
        <p14:creationId xmlns:p14="http://schemas.microsoft.com/office/powerpoint/2010/main" val="38252420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3868B-5A73-4527-A726-353D554BCEE3}"/>
              </a:ext>
            </a:extLst>
          </p:cNvPr>
          <p:cNvSpPr>
            <a:spLocks noGrp="1"/>
          </p:cNvSpPr>
          <p:nvPr>
            <p:ph type="title"/>
          </p:nvPr>
        </p:nvSpPr>
        <p:spPr/>
        <p:txBody>
          <a:bodyPr/>
          <a:lstStyle/>
          <a:p>
            <a:endParaRPr lang="en-AU" dirty="0"/>
          </a:p>
        </p:txBody>
      </p:sp>
      <p:pic>
        <p:nvPicPr>
          <p:cNvPr id="5" name="Content Placeholder 4" descr="A picture containing train, track, library, platform&#10;&#10;Description automatically generated">
            <a:extLst>
              <a:ext uri="{FF2B5EF4-FFF2-40B4-BE49-F238E27FC236}">
                <a16:creationId xmlns:a16="http://schemas.microsoft.com/office/drawing/2014/main" id="{4799CF8E-5658-474D-83D2-AD961E747B07}"/>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
            <a:ext cx="12192000" cy="6858001"/>
          </a:xfrm>
        </p:spPr>
      </p:pic>
    </p:spTree>
    <p:extLst>
      <p:ext uri="{BB962C8B-B14F-4D97-AF65-F5344CB8AC3E}">
        <p14:creationId xmlns:p14="http://schemas.microsoft.com/office/powerpoint/2010/main" val="3114733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A483-51FF-4077-B493-129ABDA8ABA1}"/>
              </a:ext>
            </a:extLst>
          </p:cNvPr>
          <p:cNvSpPr>
            <a:spLocks noGrp="1"/>
          </p:cNvSpPr>
          <p:nvPr>
            <p:ph type="title"/>
          </p:nvPr>
        </p:nvSpPr>
        <p:spPr>
          <a:xfrm>
            <a:off x="838200" y="365126"/>
            <a:ext cx="10515600" cy="1104446"/>
          </a:xfrm>
        </p:spPr>
        <p:txBody>
          <a:bodyPr/>
          <a:lstStyle/>
          <a:p>
            <a:r>
              <a:rPr lang="en-IE" dirty="0"/>
              <a:t>Today’s session</a:t>
            </a:r>
          </a:p>
        </p:txBody>
      </p:sp>
      <p:sp>
        <p:nvSpPr>
          <p:cNvPr id="3" name="Content Placeholder 2">
            <a:extLst>
              <a:ext uri="{FF2B5EF4-FFF2-40B4-BE49-F238E27FC236}">
                <a16:creationId xmlns:a16="http://schemas.microsoft.com/office/drawing/2014/main" id="{90BC3711-71D4-4B50-80B7-884DE6C58338}"/>
              </a:ext>
            </a:extLst>
          </p:cNvPr>
          <p:cNvSpPr>
            <a:spLocks noGrp="1"/>
          </p:cNvSpPr>
          <p:nvPr>
            <p:ph idx="1"/>
          </p:nvPr>
        </p:nvSpPr>
        <p:spPr>
          <a:xfrm>
            <a:off x="2130014" y="1611087"/>
            <a:ext cx="8573845" cy="4474028"/>
          </a:xfrm>
        </p:spPr>
        <p:txBody>
          <a:bodyPr>
            <a:normAutofit fontScale="92500" lnSpcReduction="20000"/>
          </a:bodyPr>
          <a:lstStyle/>
          <a:p>
            <a:pPr marL="0" indent="0">
              <a:buNone/>
            </a:pPr>
            <a:r>
              <a:rPr lang="en-IE" dirty="0"/>
              <a:t>From this session you will get</a:t>
            </a:r>
          </a:p>
          <a:p>
            <a:r>
              <a:rPr lang="en-IE" dirty="0"/>
              <a:t>The Concepts</a:t>
            </a:r>
          </a:p>
          <a:p>
            <a:r>
              <a:rPr lang="en-IE" dirty="0"/>
              <a:t>The Tool</a:t>
            </a:r>
          </a:p>
          <a:p>
            <a:r>
              <a:rPr lang="en-IE" dirty="0"/>
              <a:t>The Method</a:t>
            </a:r>
          </a:p>
          <a:p>
            <a:r>
              <a:rPr lang="en-IE" dirty="0"/>
              <a:t>The Approach in Action</a:t>
            </a:r>
          </a:p>
          <a:p>
            <a:endParaRPr lang="en-IE" dirty="0"/>
          </a:p>
          <a:p>
            <a:pPr marL="0" indent="0">
              <a:buNone/>
            </a:pPr>
            <a:r>
              <a:rPr lang="en-IE" dirty="0"/>
              <a:t>Objective</a:t>
            </a:r>
          </a:p>
          <a:p>
            <a:r>
              <a:rPr lang="en-IE" dirty="0"/>
              <a:t>By the end of the session you should be happy to try out remit mapping with your own colleagues.</a:t>
            </a:r>
          </a:p>
          <a:p>
            <a:endParaRPr lang="en-IE" dirty="0"/>
          </a:p>
          <a:p>
            <a:pPr marL="0" indent="0" algn="ctr">
              <a:buNone/>
            </a:pPr>
            <a:r>
              <a:rPr lang="en-IE" dirty="0"/>
              <a:t>Just what is your team doing now?</a:t>
            </a:r>
          </a:p>
        </p:txBody>
      </p:sp>
    </p:spTree>
    <p:extLst>
      <p:ext uri="{BB962C8B-B14F-4D97-AF65-F5344CB8AC3E}">
        <p14:creationId xmlns:p14="http://schemas.microsoft.com/office/powerpoint/2010/main" val="2973566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43CD76-E691-44A2-8C34-454EFBAEC89C}"/>
              </a:ext>
            </a:extLst>
          </p:cNvPr>
          <p:cNvSpPr>
            <a:spLocks noGrp="1"/>
          </p:cNvSpPr>
          <p:nvPr>
            <p:ph type="title"/>
          </p:nvPr>
        </p:nvSpPr>
        <p:spPr/>
        <p:txBody>
          <a:bodyPr>
            <a:normAutofit fontScale="90000"/>
          </a:bodyPr>
          <a:lstStyle/>
          <a:p>
            <a:r>
              <a:rPr lang="en-IE" dirty="0"/>
              <a:t>My two reasons for asking ‘where are we now?’</a:t>
            </a:r>
          </a:p>
        </p:txBody>
      </p:sp>
      <p:sp>
        <p:nvSpPr>
          <p:cNvPr id="5" name="Content Placeholder 4">
            <a:extLst>
              <a:ext uri="{FF2B5EF4-FFF2-40B4-BE49-F238E27FC236}">
                <a16:creationId xmlns:a16="http://schemas.microsoft.com/office/drawing/2014/main" id="{9227F434-1869-4503-BF66-A6F9CA96CD09}"/>
              </a:ext>
            </a:extLst>
          </p:cNvPr>
          <p:cNvSpPr>
            <a:spLocks noGrp="1"/>
          </p:cNvSpPr>
          <p:nvPr>
            <p:ph idx="1"/>
          </p:nvPr>
        </p:nvSpPr>
        <p:spPr/>
        <p:txBody>
          <a:bodyPr>
            <a:normAutofit/>
          </a:bodyPr>
          <a:lstStyle/>
          <a:p>
            <a:endParaRPr lang="en-IE" sz="3600" dirty="0"/>
          </a:p>
          <a:p>
            <a:r>
              <a:rPr lang="en-IE" sz="3600" dirty="0"/>
              <a:t>As institutions, and as managers, we can be bad at giving our colleagues and staff clarity.</a:t>
            </a:r>
          </a:p>
          <a:p>
            <a:endParaRPr lang="en-IE" sz="3600" dirty="0"/>
          </a:p>
          <a:p>
            <a:r>
              <a:rPr lang="en-IE" sz="3600" dirty="0"/>
              <a:t>We can be bad at setting out on change journeys without a clear understanding of where we are leaving from.</a:t>
            </a:r>
          </a:p>
        </p:txBody>
      </p:sp>
    </p:spTree>
    <p:extLst>
      <p:ext uri="{BB962C8B-B14F-4D97-AF65-F5344CB8AC3E}">
        <p14:creationId xmlns:p14="http://schemas.microsoft.com/office/powerpoint/2010/main" val="3618843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6A032-D0CF-4EAA-87A9-476487D5C7A5}"/>
              </a:ext>
            </a:extLst>
          </p:cNvPr>
          <p:cNvSpPr>
            <a:spLocks noGrp="1"/>
          </p:cNvSpPr>
          <p:nvPr>
            <p:ph type="title"/>
          </p:nvPr>
        </p:nvSpPr>
        <p:spPr>
          <a:xfrm>
            <a:off x="838200" y="317501"/>
            <a:ext cx="10515600" cy="1104446"/>
          </a:xfrm>
        </p:spPr>
        <p:txBody>
          <a:bodyPr>
            <a:normAutofit/>
          </a:bodyPr>
          <a:lstStyle/>
          <a:p>
            <a:r>
              <a:rPr lang="en-IE" dirty="0"/>
              <a:t>Zoom Survey</a:t>
            </a:r>
          </a:p>
        </p:txBody>
      </p:sp>
      <p:sp>
        <p:nvSpPr>
          <p:cNvPr id="3" name="Content Placeholder 2">
            <a:extLst>
              <a:ext uri="{FF2B5EF4-FFF2-40B4-BE49-F238E27FC236}">
                <a16:creationId xmlns:a16="http://schemas.microsoft.com/office/drawing/2014/main" id="{44F1E12C-A816-4762-8B1E-83A211CAE3D1}"/>
              </a:ext>
            </a:extLst>
          </p:cNvPr>
          <p:cNvSpPr>
            <a:spLocks noGrp="1"/>
          </p:cNvSpPr>
          <p:nvPr>
            <p:ph idx="1"/>
          </p:nvPr>
        </p:nvSpPr>
        <p:spPr>
          <a:xfrm>
            <a:off x="838200" y="1658712"/>
            <a:ext cx="10515600" cy="4474028"/>
          </a:xfrm>
        </p:spPr>
        <p:txBody>
          <a:bodyPr/>
          <a:lstStyle/>
          <a:p>
            <a:endParaRPr lang="en-IE" dirty="0"/>
          </a:p>
          <a:p>
            <a:pPr marL="0" indent="0">
              <a:buNone/>
            </a:pPr>
            <a:r>
              <a:rPr lang="en-IE" dirty="0"/>
              <a:t>Assuming your team itself knows what it is doing…</a:t>
            </a:r>
          </a:p>
          <a:p>
            <a:endParaRPr lang="en-IE" dirty="0"/>
          </a:p>
          <a:p>
            <a:r>
              <a:rPr lang="en-IE" b="1" dirty="0"/>
              <a:t>By those outside your team</a:t>
            </a:r>
            <a:r>
              <a:rPr lang="en-IE" dirty="0"/>
              <a:t> – how clearly understood is your team’s purpose and activity?  </a:t>
            </a:r>
            <a:br>
              <a:rPr lang="en-IE" dirty="0"/>
            </a:br>
            <a:r>
              <a:rPr lang="en-IE" dirty="0"/>
              <a:t>				All of what you do… why you do it…</a:t>
            </a:r>
          </a:p>
          <a:p>
            <a:pPr marL="0" indent="0">
              <a:buNone/>
            </a:pPr>
            <a:endParaRPr lang="en-IE" dirty="0"/>
          </a:p>
          <a:p>
            <a:r>
              <a:rPr lang="en-IE" b="1" dirty="0"/>
              <a:t>By those in your team</a:t>
            </a:r>
            <a:r>
              <a:rPr lang="en-IE" dirty="0"/>
              <a:t> – could all members give a clear breakdown of all of what you do and why you do it?</a:t>
            </a:r>
          </a:p>
        </p:txBody>
      </p:sp>
    </p:spTree>
    <p:custDataLst>
      <p:tags r:id="rId1"/>
    </p:custDataLst>
    <p:extLst>
      <p:ext uri="{BB962C8B-B14F-4D97-AF65-F5344CB8AC3E}">
        <p14:creationId xmlns:p14="http://schemas.microsoft.com/office/powerpoint/2010/main" val="369208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EFB8D41-B540-4550-91FE-9562181B3AC4}"/>
              </a:ext>
            </a:extLst>
          </p:cNvPr>
          <p:cNvSpPr>
            <a:spLocks noGrp="1"/>
          </p:cNvSpPr>
          <p:nvPr>
            <p:ph type="title"/>
          </p:nvPr>
        </p:nvSpPr>
        <p:spPr/>
        <p:txBody>
          <a:bodyPr/>
          <a:lstStyle/>
          <a:p>
            <a:r>
              <a:rPr lang="en-IE" dirty="0"/>
              <a:t>Zoom Survey results – question 1</a:t>
            </a:r>
          </a:p>
        </p:txBody>
      </p:sp>
      <p:sp>
        <p:nvSpPr>
          <p:cNvPr id="12" name="Content Placeholder 11">
            <a:extLst>
              <a:ext uri="{FF2B5EF4-FFF2-40B4-BE49-F238E27FC236}">
                <a16:creationId xmlns:a16="http://schemas.microsoft.com/office/drawing/2014/main" id="{00B5A7C4-3E17-462E-BD09-4DB065909968}"/>
              </a:ext>
            </a:extLst>
          </p:cNvPr>
          <p:cNvSpPr>
            <a:spLocks noGrp="1"/>
          </p:cNvSpPr>
          <p:nvPr>
            <p:ph idx="1"/>
          </p:nvPr>
        </p:nvSpPr>
        <p:spPr>
          <a:xfrm>
            <a:off x="7507920" y="1611087"/>
            <a:ext cx="4139250" cy="4474028"/>
          </a:xfrm>
        </p:spPr>
        <p:txBody>
          <a:bodyPr>
            <a:normAutofit fontScale="85000" lnSpcReduction="20000"/>
          </a:bodyPr>
          <a:lstStyle/>
          <a:p>
            <a:pPr marL="0" indent="0">
              <a:buNone/>
            </a:pPr>
            <a:r>
              <a:rPr lang="en-IE" dirty="0"/>
              <a:t>Of note, perhaps</a:t>
            </a:r>
          </a:p>
          <a:p>
            <a:r>
              <a:rPr lang="en-IE" dirty="0"/>
              <a:t>63% </a:t>
            </a:r>
            <a:r>
              <a:rPr lang="en-IE" i="1" dirty="0"/>
              <a:t>confusion and assumptions</a:t>
            </a:r>
            <a:r>
              <a:rPr lang="en-IE" dirty="0"/>
              <a:t> plus</a:t>
            </a:r>
            <a:r>
              <a:rPr lang="en-IE" i="1" dirty="0"/>
              <a:t> ‘do not have a clue’</a:t>
            </a:r>
          </a:p>
          <a:p>
            <a:r>
              <a:rPr lang="en-IE" dirty="0"/>
              <a:t>21% well understood.</a:t>
            </a:r>
          </a:p>
          <a:p>
            <a:pPr marL="0" indent="0">
              <a:buNone/>
            </a:pPr>
            <a:endParaRPr lang="en-IE" dirty="0"/>
          </a:p>
          <a:p>
            <a:pPr marL="0" indent="0">
              <a:buNone/>
            </a:pPr>
            <a:r>
              <a:rPr lang="en-IE" dirty="0"/>
              <a:t>The 63% will give rise to extra time / effort / etc. for all.</a:t>
            </a:r>
          </a:p>
          <a:p>
            <a:pPr marL="0" indent="0">
              <a:buNone/>
            </a:pPr>
            <a:endParaRPr lang="en-IE" dirty="0"/>
          </a:p>
          <a:p>
            <a:pPr marL="0" indent="0">
              <a:buNone/>
            </a:pPr>
            <a:r>
              <a:rPr lang="en-IE" dirty="0"/>
              <a:t>Is the antidote to not being understood a focus on your ‘customers’ and the services they need / you give?</a:t>
            </a:r>
          </a:p>
        </p:txBody>
      </p:sp>
      <p:pic>
        <p:nvPicPr>
          <p:cNvPr id="16" name="Picture 15" descr="Graphical user interface, text, application&#10;&#10;Description automatically generated">
            <a:extLst>
              <a:ext uri="{FF2B5EF4-FFF2-40B4-BE49-F238E27FC236}">
                <a16:creationId xmlns:a16="http://schemas.microsoft.com/office/drawing/2014/main" id="{217C272D-D11A-4B37-85F3-966AA42A07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986" y="1328888"/>
            <a:ext cx="5379934" cy="4848356"/>
          </a:xfrm>
          <a:prstGeom prst="rect">
            <a:avLst/>
          </a:prstGeom>
        </p:spPr>
      </p:pic>
      <p:sp>
        <p:nvSpPr>
          <p:cNvPr id="18" name="TextBox 17">
            <a:extLst>
              <a:ext uri="{FF2B5EF4-FFF2-40B4-BE49-F238E27FC236}">
                <a16:creationId xmlns:a16="http://schemas.microsoft.com/office/drawing/2014/main" id="{A2B25FB3-C81D-43F0-A2C0-B96994A1E2EE}"/>
              </a:ext>
            </a:extLst>
          </p:cNvPr>
          <p:cNvSpPr txBox="1"/>
          <p:nvPr/>
        </p:nvSpPr>
        <p:spPr>
          <a:xfrm>
            <a:off x="111794" y="3337560"/>
            <a:ext cx="1291590" cy="2308324"/>
          </a:xfrm>
          <a:prstGeom prst="rect">
            <a:avLst/>
          </a:prstGeom>
          <a:noFill/>
        </p:spPr>
        <p:txBody>
          <a:bodyPr wrap="square" rtlCol="0">
            <a:spAutoFit/>
          </a:bodyPr>
          <a:lstStyle/>
          <a:p>
            <a:r>
              <a:rPr lang="en-IE" i="1" dirty="0"/>
              <a:t>Survey carried out with participants of the webinar on 21 October 2020.</a:t>
            </a:r>
          </a:p>
        </p:txBody>
      </p:sp>
    </p:spTree>
    <p:extLst>
      <p:ext uri="{BB962C8B-B14F-4D97-AF65-F5344CB8AC3E}">
        <p14:creationId xmlns:p14="http://schemas.microsoft.com/office/powerpoint/2010/main" val="30271139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1.5|16.9"/>
</p:tagLst>
</file>

<file path=ppt/tags/tag10.xml><?xml version="1.0" encoding="utf-8"?>
<p:tagLst xmlns:a="http://schemas.openxmlformats.org/drawingml/2006/main" xmlns:r="http://schemas.openxmlformats.org/officeDocument/2006/relationships" xmlns:p="http://schemas.openxmlformats.org/presentationml/2006/main">
  <p:tag name="TIMING" val="|0.2|0.4"/>
</p:tagLst>
</file>

<file path=ppt/tags/tag2.xml><?xml version="1.0" encoding="utf-8"?>
<p:tagLst xmlns:a="http://schemas.openxmlformats.org/drawingml/2006/main" xmlns:r="http://schemas.openxmlformats.org/officeDocument/2006/relationships" xmlns:p="http://schemas.openxmlformats.org/presentationml/2006/main">
  <p:tag name="TIMING" val="|2.7|2.4|27.1"/>
</p:tagLst>
</file>

<file path=ppt/tags/tag3.xml><?xml version="1.0" encoding="utf-8"?>
<p:tagLst xmlns:a="http://schemas.openxmlformats.org/drawingml/2006/main" xmlns:r="http://schemas.openxmlformats.org/officeDocument/2006/relationships" xmlns:p="http://schemas.openxmlformats.org/presentationml/2006/main">
  <p:tag name="TIMING" val="|2.7|2.4|27.1"/>
</p:tagLst>
</file>

<file path=ppt/tags/tag4.xml><?xml version="1.0" encoding="utf-8"?>
<p:tagLst xmlns:a="http://schemas.openxmlformats.org/drawingml/2006/main" xmlns:r="http://schemas.openxmlformats.org/officeDocument/2006/relationships" xmlns:p="http://schemas.openxmlformats.org/presentationml/2006/main">
  <p:tag name="TIMING" val="|3.8|0.7|0.4"/>
</p:tagLst>
</file>

<file path=ppt/tags/tag5.xml><?xml version="1.0" encoding="utf-8"?>
<p:tagLst xmlns:a="http://schemas.openxmlformats.org/drawingml/2006/main" xmlns:r="http://schemas.openxmlformats.org/officeDocument/2006/relationships" xmlns:p="http://schemas.openxmlformats.org/presentationml/2006/main">
  <p:tag name="TIMING" val="|0.8|18.7|29.2"/>
</p:tagLst>
</file>

<file path=ppt/tags/tag6.xml><?xml version="1.0" encoding="utf-8"?>
<p:tagLst xmlns:a="http://schemas.openxmlformats.org/drawingml/2006/main" xmlns:r="http://schemas.openxmlformats.org/officeDocument/2006/relationships" xmlns:p="http://schemas.openxmlformats.org/presentationml/2006/main">
  <p:tag name="TIMING" val="|0.8|18.7|29.2"/>
</p:tagLst>
</file>

<file path=ppt/tags/tag7.xml><?xml version="1.0" encoding="utf-8"?>
<p:tagLst xmlns:a="http://schemas.openxmlformats.org/drawingml/2006/main" xmlns:r="http://schemas.openxmlformats.org/officeDocument/2006/relationships" xmlns:p="http://schemas.openxmlformats.org/presentationml/2006/main">
  <p:tag name="TIMING" val="|0.8|18.7|29.2"/>
</p:tagLst>
</file>

<file path=ppt/tags/tag8.xml><?xml version="1.0" encoding="utf-8"?>
<p:tagLst xmlns:a="http://schemas.openxmlformats.org/drawingml/2006/main" xmlns:r="http://schemas.openxmlformats.org/officeDocument/2006/relationships" xmlns:p="http://schemas.openxmlformats.org/presentationml/2006/main">
  <p:tag name="TIMING" val="|0.2|0.4"/>
</p:tagLst>
</file>

<file path=ppt/tags/tag9.xml><?xml version="1.0" encoding="utf-8"?>
<p:tagLst xmlns:a="http://schemas.openxmlformats.org/drawingml/2006/main" xmlns:r="http://schemas.openxmlformats.org/officeDocument/2006/relationships" xmlns:p="http://schemas.openxmlformats.org/presentationml/2006/main">
  <p:tag name="TIMING" val="|0.2|0.4"/>
</p:tagLst>
</file>

<file path=ppt/theme/theme1.xml><?xml version="1.0" encoding="utf-8"?>
<a:theme xmlns:a="http://schemas.openxmlformats.org/drawingml/2006/main" name="MSMas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3045</TotalTime>
  <Words>8733</Words>
  <Application>Microsoft Office PowerPoint</Application>
  <PresentationFormat>Widescreen</PresentationFormat>
  <Paragraphs>631</Paragraphs>
  <Slides>57</Slides>
  <Notes>51</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57</vt:i4>
      </vt:variant>
    </vt:vector>
  </HeadingPairs>
  <TitlesOfParts>
    <vt:vector size="63" baseType="lpstr">
      <vt:lpstr>Arial</vt:lpstr>
      <vt:lpstr>Calibri</vt:lpstr>
      <vt:lpstr>Calibri Light</vt:lpstr>
      <vt:lpstr>Source Sans Pro</vt:lpstr>
      <vt:lpstr>YACgEbc43jc 0</vt:lpstr>
      <vt:lpstr>MSMaster</vt:lpstr>
      <vt:lpstr>PowerPoint Presentation</vt:lpstr>
      <vt:lpstr>PowerPoint Presentation</vt:lpstr>
      <vt:lpstr>PowerPoint Presentation</vt:lpstr>
      <vt:lpstr>Welcome to University College Dublin Ireland</vt:lpstr>
      <vt:lpstr>PowerPoint Presentation</vt:lpstr>
      <vt:lpstr>Today’s session</vt:lpstr>
      <vt:lpstr>My two reasons for asking ‘where are we now?’</vt:lpstr>
      <vt:lpstr>Zoom Survey</vt:lpstr>
      <vt:lpstr>Zoom Survey results – question 1</vt:lpstr>
      <vt:lpstr>Zoom Survey results – question 2</vt:lpstr>
      <vt:lpstr>Three concepts   - the ideas behind remit mapping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 are going on a journey…</vt:lpstr>
      <vt:lpstr>PowerPoint Presentation</vt:lpstr>
      <vt:lpstr>Where are we ‘now’  - two questions</vt:lpstr>
      <vt:lpstr>The tool  - the elements of a remit map</vt:lpstr>
      <vt:lpstr>My remit</vt:lpstr>
      <vt:lpstr>PowerPoint Presentation</vt:lpstr>
      <vt:lpstr>Zoom Survey</vt:lpstr>
      <vt:lpstr>Zoom Survey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Method  - how to run a remit mapping workshop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Approach in Action  - using the remit map, working with the team</vt:lpstr>
      <vt:lpstr>PowerPoint Presentation</vt:lpstr>
      <vt:lpstr>PowerPoint Presentation</vt:lpstr>
      <vt:lpstr>PowerPoint Presentation</vt:lpstr>
      <vt:lpstr>PowerPoint Presentation</vt:lpstr>
      <vt:lpstr>PowerPoint Presentation</vt:lpstr>
      <vt:lpstr>Today’s session</vt:lpstr>
      <vt:lpstr>PowerPoint Presentation</vt:lpstr>
      <vt:lpstr>PowerPoint Presentation</vt:lpstr>
    </vt:vector>
  </TitlesOfParts>
  <Company>University College Dublin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UCD - Remit Mapping</dc:title>
  <dc:creator>michael.sinnott@ucd.ie</dc:creator>
  <cp:keywords>Lean HE</cp:keywords>
  <cp:lastModifiedBy>michael.sinnott@ucd.ie</cp:lastModifiedBy>
  <cp:revision>53</cp:revision>
  <dcterms:created xsi:type="dcterms:W3CDTF">2020-08-11T05:57:25Z</dcterms:created>
  <dcterms:modified xsi:type="dcterms:W3CDTF">2021-01-05T10:37:34Z</dcterms:modified>
  <cp:contentStatus>Post Lean HE update</cp:contentStatus>
</cp:coreProperties>
</file>