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532" r:id="rId7"/>
    <p:sldId id="521" r:id="rId8"/>
    <p:sldId id="524" r:id="rId9"/>
    <p:sldId id="525" r:id="rId10"/>
    <p:sldId id="526" r:id="rId11"/>
    <p:sldId id="523" r:id="rId12"/>
    <p:sldId id="507" r:id="rId13"/>
    <p:sldId id="515" r:id="rId14"/>
    <p:sldId id="497" r:id="rId15"/>
    <p:sldId id="503" r:id="rId16"/>
    <p:sldId id="506" r:id="rId17"/>
    <p:sldId id="508" r:id="rId18"/>
    <p:sldId id="509" r:id="rId19"/>
    <p:sldId id="531" r:id="rId20"/>
    <p:sldId id="5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rew" initials="EB" lastIdx="1" clrIdx="0">
    <p:extLst>
      <p:ext uri="{19B8F6BF-5375-455C-9EA6-DF929625EA0E}">
        <p15:presenceInfo xmlns:p15="http://schemas.microsoft.com/office/powerpoint/2012/main" userId="S::EMILY.BREW@KBC.IE::52070693-bca0-41f2-b893-69bdd0313b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8EB"/>
    <a:srgbClr val="C30B27"/>
    <a:srgbClr val="EDEDED"/>
    <a:srgbClr val="E7E7E7"/>
    <a:srgbClr val="668792"/>
    <a:srgbClr val="678891"/>
    <a:srgbClr val="5D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finityadv.i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B8C9-8B95-4A83-AD41-43D2AD154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3977F-1983-485C-8114-29CF2160F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DDE2-5E96-454F-BA6D-38F6CDA2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378A1-E974-42B6-8589-9A14AD3F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6149-BC97-4935-8D9B-F6B693CC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1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A8D6-071C-4976-9679-C137B86B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6BA8C-23A3-4E3B-BE1F-45B24CD27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CCBAE-7C6D-44A7-8DD7-B1CA1281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A3C39-022D-48EA-A53C-1D1A4BE9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CD75-10CB-4714-871F-CA5776A3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BD8AD-5018-460C-8D5D-65CB1976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09994-4E83-478C-9CC7-EB5B78F03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CA6A-B3DB-4F1E-83A1-72452ADF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3F3A-4D3F-4AB5-A541-1560044E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E761-8939-46E4-A561-9DAE3B3D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EDDC-768C-4CCA-96D5-FFC4F4B2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98E3-6F93-497A-A980-3AD39C8B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A95EB-C64F-4DA8-AD54-404D3D89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3EC4-9FCA-4CAB-869D-CC0B2C66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u="sng" dirty="0">
                <a:hlinkClick r:id="rId2"/>
              </a:rPr>
              <a:t>www.affinityadv.ie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BD64-0D66-4F00-91DC-F3D974BA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736C-362F-42B9-A1E6-53D0DC4F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DCC9-F491-4C91-8BA2-5C9FBA56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0491-6711-48F2-B344-9E41B951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7B0B5-B4AE-4FC6-8C9C-7EDF9B28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356F-7ADE-4C68-B707-162D10E1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6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D78E-F839-4A15-A504-5F8B7951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59B6-9247-4A15-8E3B-A6F2FEE6E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91013-ABF2-4C1B-BB30-68740331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EB57-A137-4DFB-8FBC-8CF68CBF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FB275-27F0-4479-B6F0-94F8A820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AA39F-1676-4D18-AEF7-7870E932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EC4A-7B71-405D-B102-B861230D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B267-46EC-4659-BC39-49B4B851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43B8-4E76-4112-AB80-06E770B6E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7BD38-819C-4CC9-A9B7-B2426BC0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D2DE0-4587-441C-9F18-E2B74F190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C3237-9468-458D-95B3-D2C5E5BF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C9578-E7C4-483A-957E-13AEBB42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FA4F-501D-4E63-8A57-368B7240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1A94-0B57-478A-8056-F8B8C115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D0C63-33A9-4DC9-A882-5C3E9F9F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89ACD-8A64-436F-B79C-CAC1D971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7D0ED-12C5-4B2C-8F44-AD383101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73C4A-0203-47C3-9813-CE08B28F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DB0-6951-499C-9809-7258DF28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936FF-B6E8-43E7-9C18-29CC2562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4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3C17-0FC5-4297-ADF2-7AC48AAF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A1038-5179-466C-9F2B-EBFCB2D6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80C2E-86CB-4D85-91E4-00E6795A0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1C084-BAFB-42C6-B98B-AD2A837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646FC-22DC-4171-ADCF-1C619F9E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A741E-FF7D-4B26-AB74-185F6F66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1494-37E7-4A91-8897-FED5E5E6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5B5A1-C8EA-4FB4-8726-CF5678A97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D864-36E9-43F6-A528-3A333A68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D69CF-AC9F-4857-ACB2-4E2ADFAA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F8CC-9EE3-4EFD-92BD-3BEB676E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615ED-1EDD-4B88-9396-90D89B77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affinityadv.ie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8BBBB-92B6-4FB4-86AF-F054E157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18E8-0E40-40F0-9BB9-235E95E6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4529A-ED36-4280-A3E5-8B2F284B5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707F-E027-4007-986F-056BE70EFF3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73F8-090E-427B-827A-E06586924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u="sng" dirty="0">
                <a:hlinkClick r:id="rId13"/>
              </a:rPr>
              <a:t>www.affinityadv.ie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F14B-4DDB-4C96-B5A3-7F3BA3ACA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5C5D-8F93-40B2-9F65-28616B124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6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hyperlink" Target="http://www.affinityadv.i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nityadv.i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nityadv.i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nityadv.i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nityadv.i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enue.ie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bluediamondgallery.com/wooden-tile/m/mortgage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affinityadv.i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@affinityadv.i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ffinityadv.ie/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inityadv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inityadv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thebluediamondgallery.com/wooden-tile/m/mortgage.html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inityadv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inityadv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alcreditregister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hyperlink" Target="http://www.affinityadv.i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inityadv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4closurefraud.org/2009/10/18/foreclosure-fraud-guide-to-looking-up-public-records-for-fraud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nityadv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5F02B-F87D-4A93-BE51-10474A4A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41"/>
          <a:stretch/>
        </p:blipFill>
        <p:spPr>
          <a:xfrm>
            <a:off x="0" y="10"/>
            <a:ext cx="12192001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5E31C5-3A13-4A72-9877-14F7B2C3B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60"/>
          <a:stretch/>
        </p:blipFill>
        <p:spPr>
          <a:xfrm>
            <a:off x="76305" y="5924994"/>
            <a:ext cx="2664067" cy="887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E418E-101A-49F7-8139-39025F295B54}"/>
              </a:ext>
            </a:extLst>
          </p:cNvPr>
          <p:cNvSpPr txBox="1"/>
          <p:nvPr/>
        </p:nvSpPr>
        <p:spPr>
          <a:xfrm>
            <a:off x="5708342" y="3728622"/>
            <a:ext cx="5655075" cy="1323439"/>
          </a:xfrm>
          <a:prstGeom prst="rect">
            <a:avLst/>
          </a:prstGeom>
          <a:solidFill>
            <a:srgbClr val="EDEDED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002060"/>
                </a:solidFill>
              </a:rPr>
              <a:t>Applying for a Mortgage, 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2060"/>
                </a:solidFill>
              </a:rPr>
              <a:t>Rates from 1.95% fixed/fix for up to 30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2060"/>
                </a:solidFill>
              </a:rPr>
              <a:t>Exclusive Public Sector Mortgage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2060"/>
                </a:solidFill>
              </a:rPr>
              <a:t>Market based advice is always best</a:t>
            </a:r>
            <a:endParaRPr lang="en-IE" sz="2000" b="1" dirty="0">
              <a:solidFill>
                <a:srgbClr val="BED8E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74427-D458-4947-9BFE-9C32275BBCC1}"/>
              </a:ext>
            </a:extLst>
          </p:cNvPr>
          <p:cNvSpPr txBox="1"/>
          <p:nvPr/>
        </p:nvSpPr>
        <p:spPr>
          <a:xfrm>
            <a:off x="10441173" y="6368609"/>
            <a:ext cx="19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i="1" dirty="0">
                <a:solidFill>
                  <a:schemeClr val="accent5">
                    <a:lumMod val="50000"/>
                  </a:schemeClr>
                </a:solidFill>
              </a:rPr>
              <a:t>October 2021</a:t>
            </a:r>
          </a:p>
          <a:p>
            <a:pPr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22ED5-BD14-47D9-A20B-9DDF834F0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9" y="204688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923EE-D387-4AD6-947E-AFC6AB3B0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858A51-A432-432C-800C-BD2105314A85}"/>
              </a:ext>
            </a:extLst>
          </p:cNvPr>
          <p:cNvSpPr/>
          <p:nvPr/>
        </p:nvSpPr>
        <p:spPr>
          <a:xfrm>
            <a:off x="0" y="1479422"/>
            <a:ext cx="5152009" cy="489089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65A51-C5F1-4098-9962-0B23FC2C7ED7}"/>
              </a:ext>
            </a:extLst>
          </p:cNvPr>
          <p:cNvSpPr/>
          <p:nvPr/>
        </p:nvSpPr>
        <p:spPr>
          <a:xfrm>
            <a:off x="-10104" y="1875153"/>
            <a:ext cx="4769424" cy="433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6CE03-243E-49C6-9D2D-B758431C535D}"/>
              </a:ext>
            </a:extLst>
          </p:cNvPr>
          <p:cNvSpPr txBox="1"/>
          <p:nvPr/>
        </p:nvSpPr>
        <p:spPr>
          <a:xfrm>
            <a:off x="0" y="0"/>
            <a:ext cx="3728720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THE IRISH MORTGAGE MARKET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A9230-DF92-4C87-A8EF-E655EA860D2C}"/>
              </a:ext>
            </a:extLst>
          </p:cNvPr>
          <p:cNvSpPr txBox="1"/>
          <p:nvPr/>
        </p:nvSpPr>
        <p:spPr>
          <a:xfrm>
            <a:off x="101600" y="810473"/>
            <a:ext cx="677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5">
                    <a:lumMod val="50000"/>
                  </a:schemeClr>
                </a:solidFill>
              </a:rPr>
              <a:t>10 Providers offering over 170 different products!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Google Shape;311;p41" descr="KBC_Versicherungen.jpg">
            <a:extLst>
              <a:ext uri="{FF2B5EF4-FFF2-40B4-BE49-F238E27FC236}">
                <a16:creationId xmlns:a16="http://schemas.microsoft.com/office/drawing/2014/main" id="{C0762FC2-B8AA-4599-95E6-CD3C4EA116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9735"/>
          <a:stretch/>
        </p:blipFill>
        <p:spPr>
          <a:xfrm>
            <a:off x="579120" y="2082601"/>
            <a:ext cx="1322650" cy="84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Two EBS agencies in the county set to close in March | Radio Kerry">
            <a:extLst>
              <a:ext uri="{FF2B5EF4-FFF2-40B4-BE49-F238E27FC236}">
                <a16:creationId xmlns:a16="http://schemas.microsoft.com/office/drawing/2014/main" id="{455DE1B1-8876-4B92-B7C7-B1B17607D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17776" r="28539" b="27639"/>
          <a:stretch/>
        </p:blipFill>
        <p:spPr bwMode="auto">
          <a:xfrm>
            <a:off x="2213849" y="2331043"/>
            <a:ext cx="1116695" cy="7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4D9BD4-B72F-493D-89DA-980911912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603" r="51456" b="75288"/>
          <a:stretch/>
        </p:blipFill>
        <p:spPr bwMode="auto">
          <a:xfrm>
            <a:off x="361960" y="3366359"/>
            <a:ext cx="2061200" cy="5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17D315F-431C-48E6-B6A4-757CBC15D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2" b="70897"/>
          <a:stretch/>
        </p:blipFill>
        <p:spPr bwMode="auto">
          <a:xfrm>
            <a:off x="2698120" y="3344956"/>
            <a:ext cx="2061200" cy="6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1396CFC-F282-4078-8F4E-31084705D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7" t="61874" r="7643" b="953"/>
          <a:stretch/>
        </p:blipFill>
        <p:spPr bwMode="auto">
          <a:xfrm>
            <a:off x="1659880" y="5366300"/>
            <a:ext cx="1645920" cy="7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1BFE0E3-B578-4068-8F98-F2D0BC8A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59919" r="56407"/>
          <a:stretch/>
        </p:blipFill>
        <p:spPr bwMode="auto">
          <a:xfrm>
            <a:off x="119420" y="4870371"/>
            <a:ext cx="1391920" cy="8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8B00173-C6C8-448A-B655-4FDEA4404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31322" r="52694" b="39575"/>
          <a:stretch/>
        </p:blipFill>
        <p:spPr bwMode="auto">
          <a:xfrm>
            <a:off x="2698120" y="4112933"/>
            <a:ext cx="2148200" cy="6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aib logo">
            <a:extLst>
              <a:ext uri="{FF2B5EF4-FFF2-40B4-BE49-F238E27FC236}">
                <a16:creationId xmlns:a16="http://schemas.microsoft.com/office/drawing/2014/main" id="{C2953236-DCFD-4D11-8F41-F48AA33E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20" y="2120244"/>
            <a:ext cx="814690" cy="8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63FF72-4A73-4D4C-A7DF-779C074A2F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5" b="29038"/>
          <a:stretch/>
        </p:blipFill>
        <p:spPr>
          <a:xfrm>
            <a:off x="421640" y="4110027"/>
            <a:ext cx="2061200" cy="749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E5A6E-0953-46EB-9A19-BB3BA1954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305" y="4964303"/>
            <a:ext cx="1929168" cy="3685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C10177-E231-43B9-B1E0-2E44EBA749C4}"/>
              </a:ext>
            </a:extLst>
          </p:cNvPr>
          <p:cNvSpPr/>
          <p:nvPr/>
        </p:nvSpPr>
        <p:spPr>
          <a:xfrm>
            <a:off x="5535334" y="6422542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86B82B-732E-43F1-B6B4-77D40E00A3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0" y="5712788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F2BE9-8CCF-4FAB-AF0F-40A221677743}"/>
              </a:ext>
            </a:extLst>
          </p:cNvPr>
          <p:cNvSpPr/>
          <p:nvPr/>
        </p:nvSpPr>
        <p:spPr>
          <a:xfrm>
            <a:off x="3000652" y="2689934"/>
            <a:ext cx="3154530" cy="3240349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MORTGAGE RATES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628900" y="1556689"/>
            <a:ext cx="670153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The lowest rates available vary from Lender to Lender, are subject to criteria and are based on your loan to value, mortgage amount, ranging from (@ &lt;60% to 90% loan to value):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Variable @ 2.45% - 4.5%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3 years @ 1.95% - 3%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5 years @ 1.95% - 3%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7 years @ 1.95% - 3.15%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10 years @ 2.1% - 3.5%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15 years @ 2.25% - 2.95%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20 years @ 2.45% - 2.99%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25 years @ 2.65% - 2.99%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Fixed 30 years @ 2.85% - 3.1%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Green rates available from 2.15% </a:t>
            </a:r>
          </a:p>
          <a:p>
            <a:pPr lvl="0"/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lvl="0"/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What rate do you qualify for?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C095D-9EE2-49B8-A5A2-83D206BC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483" y="2303198"/>
            <a:ext cx="4482201" cy="2998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A29F9-748A-477B-8FF9-B003E741AC31}"/>
              </a:ext>
            </a:extLst>
          </p:cNvPr>
          <p:cNvSpPr/>
          <p:nvPr/>
        </p:nvSpPr>
        <p:spPr>
          <a:xfrm>
            <a:off x="5108614" y="6429322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89455-8625-4E71-8155-99F67D9C4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27" y="5569366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0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THE BEST MORTGAGE TERMS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265680" y="1635760"/>
            <a:ext cx="9926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Your own bank may offer the best terms available to you </a:t>
            </a:r>
            <a:r>
              <a:rPr lang="en-IE" sz="2000" b="1" u="sng" dirty="0">
                <a:solidFill>
                  <a:schemeClr val="accent1">
                    <a:lumMod val="50000"/>
                  </a:schemeClr>
                </a:solidFill>
              </a:rPr>
              <a:t>BUT you should 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compare the market.</a:t>
            </a:r>
          </a:p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This is because </a:t>
            </a:r>
            <a:r>
              <a:rPr lang="en-IE" sz="2000" b="1" u="sng" dirty="0">
                <a:solidFill>
                  <a:schemeClr val="accent1">
                    <a:lumMod val="50000"/>
                  </a:schemeClr>
                </a:solidFill>
              </a:rPr>
              <a:t>they are not obliged 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to tell you that better terms may be available elsewhere!</a:t>
            </a:r>
          </a:p>
          <a:p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2000" i="1" dirty="0">
                <a:solidFill>
                  <a:schemeClr val="accent1">
                    <a:lumMod val="50000"/>
                  </a:schemeClr>
                </a:solidFill>
              </a:rPr>
              <a:t>Q. Which mortgage most suits your unique circumstances &amp; requirements?</a:t>
            </a:r>
            <a:br>
              <a:rPr lang="en-IE" sz="200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IE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Mortgage amount &amp; term required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Capacity to overpay without penalty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Payment break option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Contribution to legal fees or/Cashback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Interest rate – fixed (long term?), variable, or a combination of both or,</a:t>
            </a:r>
          </a:p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      “Green” for BER Cert A1 – B3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96034-EF5D-4B9B-B00A-8403B87D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43080"/>
          <a:stretch/>
        </p:blipFill>
        <p:spPr>
          <a:xfrm>
            <a:off x="2265680" y="5426323"/>
            <a:ext cx="7310122" cy="1415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ECA496-FDDB-4BB4-B896-3CB6A2D72CD1}"/>
              </a:ext>
            </a:extLst>
          </p:cNvPr>
          <p:cNvSpPr txBox="1"/>
          <p:nvPr/>
        </p:nvSpPr>
        <p:spPr>
          <a:xfrm>
            <a:off x="2265680" y="5177785"/>
            <a:ext cx="7310122" cy="400110"/>
          </a:xfrm>
          <a:prstGeom prst="rect">
            <a:avLst/>
          </a:prstGeom>
          <a:solidFill>
            <a:srgbClr val="668792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</a:rPr>
              <a:t>One size does not fit all, your own bank offers just 1 product!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F50CD-7E3B-4FA0-8DB5-23CF09B73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18" y="5604480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6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26BEDC-1520-4191-A5E8-88DFB05463DC}"/>
              </a:ext>
            </a:extLst>
          </p:cNvPr>
          <p:cNvSpPr/>
          <p:nvPr/>
        </p:nvSpPr>
        <p:spPr>
          <a:xfrm>
            <a:off x="1824574" y="1434887"/>
            <a:ext cx="7080080" cy="4522855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Mortgage Related COSTS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1879396" y="1710425"/>
            <a:ext cx="6502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Broker Fee (Affinity Advisors charge no fee for UCD employees) </a:t>
            </a:r>
            <a:br>
              <a:rPr lang="en-IE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Legal fees (ranging from €1,750 - €2,500 – always shop around and get a written quote including VAT)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Valuation fee (€150 plus VAT)</a:t>
            </a:r>
            <a:br>
              <a:rPr lang="en-IE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Surveyors’ Fee (Second homes only - circa €500 plus VAT)</a:t>
            </a:r>
          </a:p>
          <a:p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Stamp Duty @ 1% (or 2% over €1million purchase price)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D7705-7D62-43F0-8834-47B731E6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90" y="1996223"/>
            <a:ext cx="3710272" cy="24725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84658D-6A14-4533-B43C-78D0A4AFD1A4}"/>
              </a:ext>
            </a:extLst>
          </p:cNvPr>
          <p:cNvSpPr/>
          <p:nvPr/>
        </p:nvSpPr>
        <p:spPr>
          <a:xfrm>
            <a:off x="5050956" y="6412267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D42FF-FE87-4094-87DF-16C6746F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8" y="5643194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WHY USE A BROKER?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085654" y="631329"/>
            <a:ext cx="7006975" cy="6063355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Only use a Broker offering Market based advice and who </a:t>
            </a:r>
            <a:r>
              <a:rPr lang="en-IE" sz="2000" u="sng" dirty="0">
                <a:solidFill>
                  <a:srgbClr val="002060"/>
                </a:solidFill>
              </a:rPr>
              <a:t>engages directly </a:t>
            </a:r>
            <a:r>
              <a:rPr lang="en-IE" sz="2000" dirty="0">
                <a:solidFill>
                  <a:srgbClr val="002060"/>
                </a:solidFill>
              </a:rPr>
              <a:t>with lenders;</a:t>
            </a:r>
            <a:br>
              <a:rPr lang="en-IE" sz="2000" dirty="0">
                <a:solidFill>
                  <a:srgbClr val="002060"/>
                </a:solidFill>
              </a:rPr>
            </a:b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You will save time &amp; money;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Availability is flexible;</a:t>
            </a:r>
            <a:br>
              <a:rPr lang="en-IE" sz="2000" dirty="0">
                <a:solidFill>
                  <a:srgbClr val="002060"/>
                </a:solidFill>
              </a:rPr>
            </a:b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They should provide expert packaging, skills &amp; knowledge;</a:t>
            </a:r>
            <a:br>
              <a:rPr lang="en-IE" sz="2000" dirty="0">
                <a:solidFill>
                  <a:srgbClr val="002060"/>
                </a:solidFill>
              </a:rPr>
            </a:b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They are not paid by the lender until your mortgage closes;</a:t>
            </a:r>
            <a:br>
              <a:rPr lang="en-IE" sz="2000" dirty="0">
                <a:solidFill>
                  <a:srgbClr val="002060"/>
                </a:solidFill>
              </a:rPr>
            </a:b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Rates the same as going to a Lender directly; &amp;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Same commission paid by all Lenders – no product bias</a:t>
            </a:r>
          </a:p>
          <a:p>
            <a:pPr algn="l"/>
            <a:r>
              <a:rPr lang="en-IE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90EC9-B983-47DD-8B3E-BFCD6EB1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754" y="2208852"/>
            <a:ext cx="3655221" cy="24402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4802820" y="6226671"/>
            <a:ext cx="2280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B3BDE9-E2EF-4AC5-B326-E24307308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96" y="5596548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WHY AFFINITY ADVISORS?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346960" y="4513927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Choice - Market Based Advice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Knowledge- over 100 years combined industry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Ease- we coordinate the entire process from enquiry to completion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Reputation-  Mortgage Broker of the Year 2018 &amp;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FREE Advisory service from qualified &amp; dedicated personnel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FREE Customer Care programme post mortgage completion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For us, Customer Care is a Promise not a Slogan.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0A46C0D-3209-45F3-8148-FF65F0D44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2" y="1065780"/>
            <a:ext cx="4189889" cy="30348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E8087-7981-410B-8CF5-ACAFCDD02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1426A-CC73-4751-945F-A0F7E271FE4B}"/>
              </a:ext>
            </a:extLst>
          </p:cNvPr>
          <p:cNvSpPr txBox="1"/>
          <p:nvPr/>
        </p:nvSpPr>
        <p:spPr>
          <a:xfrm>
            <a:off x="7024731" y="1878595"/>
            <a:ext cx="385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Mortgage Broker of The Year </a:t>
            </a:r>
            <a:b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2018 &amp; 2019 </a:t>
            </a:r>
          </a:p>
          <a:p>
            <a:pPr algn="ctr"/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as voted by the Lenders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E9924-6C4B-4D93-8D97-A05CA1682979}"/>
              </a:ext>
            </a:extLst>
          </p:cNvPr>
          <p:cNvSpPr/>
          <p:nvPr/>
        </p:nvSpPr>
        <p:spPr>
          <a:xfrm>
            <a:off x="5108614" y="648068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29DBB-3BDC-47D3-945A-3EBB1437D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40" y="5561410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1" y="135476"/>
            <a:ext cx="3774313" cy="830997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Top Tips For Good Mortgage Advice!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233944" y="1647825"/>
            <a:ext cx="6606945" cy="4371470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1800" dirty="0">
              <a:solidFill>
                <a:srgbClr val="002060"/>
              </a:solidFill>
            </a:endParaRPr>
          </a:p>
          <a:p>
            <a:pPr algn="l"/>
            <a:endParaRPr lang="en-IE" sz="18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18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rgbClr val="002060"/>
                </a:solidFill>
              </a:rPr>
              <a:t>Understand your options by obtaining market based advice.  Don’t just speak with your own bank.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rgbClr val="002060"/>
                </a:solidFill>
              </a:rPr>
              <a:t>Shop around and get written quotes from Solicitors for conveyancing work.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18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rgbClr val="002060"/>
                </a:solidFill>
              </a:rPr>
              <a:t>Buy your mortgage protection cover from a broker providing market options.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rgbClr val="002060"/>
                </a:solidFill>
              </a:rPr>
              <a:t>Get an Approval In Principle letter before viewing properties.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18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rgbClr val="002060"/>
                </a:solidFill>
              </a:rPr>
              <a:t>If you are a first time buyer purchasing a new build, enquire whether you qualify for the Help to Buy Scheme in advance of your mortgage application, up to €30k available, see </a:t>
            </a:r>
            <a:r>
              <a:rPr lang="en-IE" sz="1800" dirty="0">
                <a:solidFill>
                  <a:srgbClr val="002060"/>
                </a:solidFill>
                <a:hlinkClick r:id="rId3"/>
              </a:rPr>
              <a:t>www.revenue.ie</a:t>
            </a:r>
            <a:r>
              <a:rPr lang="en-IE" sz="1800" dirty="0">
                <a:solidFill>
                  <a:srgbClr val="002060"/>
                </a:solidFill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1800" dirty="0">
              <a:solidFill>
                <a:srgbClr val="002060"/>
              </a:solidFill>
            </a:endParaRPr>
          </a:p>
          <a:p>
            <a:pPr algn="l"/>
            <a:endParaRPr lang="en-IE" sz="3600" dirty="0">
              <a:solidFill>
                <a:srgbClr val="002060"/>
              </a:solidFill>
            </a:endParaRP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878EA-417C-4B23-A530-25F575CE3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53905" y="2848883"/>
            <a:ext cx="2952328" cy="1662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E207A-30EF-4CDC-BADB-12F01DE88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6" y="5208587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0B7B0-4D26-47B5-801E-64C93679C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AC5448-B0DD-4E7D-BC04-318633AAEB1F}"/>
              </a:ext>
            </a:extLst>
          </p:cNvPr>
          <p:cNvSpPr/>
          <p:nvPr/>
        </p:nvSpPr>
        <p:spPr>
          <a:xfrm>
            <a:off x="2138027" y="1196752"/>
            <a:ext cx="8793675" cy="44644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14246-A5B6-4317-A11C-A08B379225E0}"/>
              </a:ext>
            </a:extLst>
          </p:cNvPr>
          <p:cNvSpPr txBox="1"/>
          <p:nvPr/>
        </p:nvSpPr>
        <p:spPr>
          <a:xfrm>
            <a:off x="2138027" y="1196742"/>
            <a:ext cx="70250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Your Next steps..</a:t>
            </a:r>
          </a:p>
          <a:p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Contact us for a Free, No obligation consultation</a:t>
            </a:r>
          </a:p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Email </a:t>
            </a:r>
            <a:r>
              <a:rPr lang="en-IE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trevor@affinityadv.ie</a:t>
            </a:r>
            <a:r>
              <a:rPr lang="en-IE" b="1" dirty="0">
                <a:solidFill>
                  <a:srgbClr val="C00000"/>
                </a:solidFill>
              </a:rPr>
              <a:t> or 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en-IE" dirty="0"/>
              <a:t>ll </a:t>
            </a:r>
            <a:r>
              <a:rPr lang="en-IE" b="1" dirty="0">
                <a:solidFill>
                  <a:srgbClr val="C00000"/>
                </a:solidFill>
              </a:rPr>
              <a:t>01 6533120 / 087 2721146</a:t>
            </a:r>
          </a:p>
          <a:p>
            <a:endParaRPr lang="en-IE" b="1" dirty="0">
              <a:solidFill>
                <a:srgbClr val="C00000"/>
              </a:solidFill>
            </a:endParaRPr>
          </a:p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Thank you for listening!</a:t>
            </a:r>
            <a:endParaRPr lang="en-IE" sz="2400" b="1" dirty="0">
              <a:solidFill>
                <a:srgbClr val="C00000"/>
              </a:solidFill>
            </a:endParaRPr>
          </a:p>
          <a:p>
            <a:endParaRPr lang="en-IE" dirty="0"/>
          </a:p>
          <a:p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Affinity Advisors offer </a:t>
            </a:r>
            <a:r>
              <a:rPr lang="en-IE" sz="2000" b="1" u="sng" dirty="0">
                <a:solidFill>
                  <a:schemeClr val="accent1">
                    <a:lumMod val="50000"/>
                  </a:schemeClr>
                </a:solidFill>
              </a:rPr>
              <a:t>free mortgage &amp; protection </a:t>
            </a: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advisory services</a:t>
            </a:r>
          </a:p>
          <a:p>
            <a:pPr algn="ctr"/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to all UCD employees.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5BDC8-9BD6-4238-98EE-7DED9A2F9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60"/>
          <a:stretch/>
        </p:blipFill>
        <p:spPr>
          <a:xfrm>
            <a:off x="8431474" y="382989"/>
            <a:ext cx="3244997" cy="1080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65089-DB87-471F-A41E-4FEA78865E7C}"/>
              </a:ext>
            </a:extLst>
          </p:cNvPr>
          <p:cNvSpPr txBox="1"/>
          <p:nvPr/>
        </p:nvSpPr>
        <p:spPr>
          <a:xfrm>
            <a:off x="782320" y="5934660"/>
            <a:ext cx="10830560" cy="923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Affinity Mortgages Limited t/a Affinity Advisors is regulated by the Central Bank of Ireland. This presentation is for illustration purposes only and does not constitute individual customer advice. Individual consultations and/or a copy of our terms of business are available upon request.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C43F7-4F5E-49FC-92C2-FDE39568B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28" y="4563234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836019-F503-458D-B024-F967BBED1EE1}"/>
              </a:ext>
            </a:extLst>
          </p:cNvPr>
          <p:cNvSpPr/>
          <p:nvPr/>
        </p:nvSpPr>
        <p:spPr>
          <a:xfrm>
            <a:off x="2521458" y="2084414"/>
            <a:ext cx="7149084" cy="4414699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rgbClr val="C30B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19DAA-AF4E-4E03-91CB-76A7CF076885}"/>
              </a:ext>
            </a:extLst>
          </p:cNvPr>
          <p:cNvSpPr txBox="1"/>
          <p:nvPr/>
        </p:nvSpPr>
        <p:spPr>
          <a:xfrm>
            <a:off x="2580640" y="1504334"/>
            <a:ext cx="582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Todays webinar should be of interest to you: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DA86C-FD4C-40C7-8346-E3F0FD2885BB}"/>
              </a:ext>
            </a:extLst>
          </p:cNvPr>
          <p:cNvSpPr txBox="1"/>
          <p:nvPr/>
        </p:nvSpPr>
        <p:spPr>
          <a:xfrm>
            <a:off x="4085454" y="2505418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If you have or require a mortgage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661D3-B493-4D63-BF21-28BE39B3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16" y="2308277"/>
            <a:ext cx="798420" cy="713482"/>
          </a:xfrm>
          <a:prstGeom prst="rect">
            <a:avLst/>
          </a:prstGeom>
        </p:spPr>
      </p:pic>
      <p:pic>
        <p:nvPicPr>
          <p:cNvPr id="11" name="Graphic 10" descr="Bullseye">
            <a:extLst>
              <a:ext uri="{FF2B5EF4-FFF2-40B4-BE49-F238E27FC236}">
                <a16:creationId xmlns:a16="http://schemas.microsoft.com/office/drawing/2014/main" id="{AEC779BA-5CE8-4204-AC23-610B2D151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6451" y="3788989"/>
            <a:ext cx="1005550" cy="1005550"/>
          </a:xfrm>
          <a:prstGeom prst="rect">
            <a:avLst/>
          </a:prstGeom>
        </p:spPr>
      </p:pic>
      <p:pic>
        <p:nvPicPr>
          <p:cNvPr id="12" name="Graphic 11" descr="Cheers">
            <a:extLst>
              <a:ext uri="{FF2B5EF4-FFF2-40B4-BE49-F238E27FC236}">
                <a16:creationId xmlns:a16="http://schemas.microsoft.com/office/drawing/2014/main" id="{1C6CA530-6C86-4D48-BF3F-155FA58C6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7679" y="5308779"/>
            <a:ext cx="1120757" cy="1120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3CE61-6BC6-4D57-8948-8BF2CD6EA31F}"/>
              </a:ext>
            </a:extLst>
          </p:cNvPr>
          <p:cNvSpPr txBox="1"/>
          <p:nvPr/>
        </p:nvSpPr>
        <p:spPr>
          <a:xfrm>
            <a:off x="4094770" y="5581106"/>
            <a:ext cx="4765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If you know someone who does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3019F-ED65-439F-BA14-811710EFB7A1}"/>
              </a:ext>
            </a:extLst>
          </p:cNvPr>
          <p:cNvSpPr txBox="1"/>
          <p:nvPr/>
        </p:nvSpPr>
        <p:spPr>
          <a:xfrm>
            <a:off x="4094770" y="3876266"/>
            <a:ext cx="596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If you want to pay less interest on your mortgage &amp; save thousands over the term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C9346-A770-4676-A23C-597E75527FDA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TODAY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5237C-5236-4789-87E8-73417DC5A892}"/>
              </a:ext>
            </a:extLst>
          </p:cNvPr>
          <p:cNvSpPr/>
          <p:nvPr/>
        </p:nvSpPr>
        <p:spPr>
          <a:xfrm>
            <a:off x="5108614" y="6525195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1543C-105F-4080-90C2-680C2489B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34" y="5469300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309622" y="165135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The Mortgage Process..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346960" y="730380"/>
            <a:ext cx="6493929" cy="6775320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Arrange a mortgage consultation &amp; understand your </a:t>
            </a:r>
            <a:r>
              <a:rPr lang="en-IE" sz="2000" u="sng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market based </a:t>
            </a: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mortgage &amp; protection options.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Submit your documents/obtain an Approval In Principle letter – enables you to view suitable properties.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Make a successful bid/go sale agreed.  Pay your</a:t>
            </a:r>
          </a:p>
          <a:p>
            <a:pPr algn="l"/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booking deposit (fully refundable).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Confirm your Lender, instruct your valuation/survey </a:t>
            </a:r>
          </a:p>
          <a:p>
            <a:pPr algn="l"/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(if applicable) &amp; receive your loan offer.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Sign contracts/pay balance of 10% (non refundable) unless the contract contains a loan/mortgage clause.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Exchange contracts, close and move into your new home!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5373272-FCE2-482D-8AA7-F2F0CBEE1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94" y="2842703"/>
            <a:ext cx="3005460" cy="1803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AA0D0-1D0F-44E3-AEB2-C8B275A9A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6" y="5411882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So how much can you borrow?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233944" y="956057"/>
            <a:ext cx="6606945" cy="5063238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If you’re a First Time Buyer : up to 90%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A Mover or Trading Up: up to 80%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 err="1">
                <a:solidFill>
                  <a:srgbClr val="002060"/>
                </a:solidFill>
              </a:rPr>
              <a:t>Remortgage</a:t>
            </a:r>
            <a:r>
              <a:rPr lang="en-IE" sz="2000" dirty="0">
                <a:solidFill>
                  <a:srgbClr val="002060"/>
                </a:solidFill>
              </a:rPr>
              <a:t>/Switch: up to 90% 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</a:rPr>
              <a:t>Buy To Let (Purchase or Switcher): up to 70%</a:t>
            </a:r>
          </a:p>
          <a:p>
            <a:pPr lvl="2"/>
            <a:endParaRPr lang="en-IE" sz="2000" dirty="0">
              <a:solidFill>
                <a:srgbClr val="002060"/>
              </a:solidFill>
            </a:endParaRPr>
          </a:p>
          <a:p>
            <a:pPr algn="l"/>
            <a:r>
              <a:rPr lang="en-IE" sz="2000" dirty="0">
                <a:solidFill>
                  <a:srgbClr val="002060"/>
                </a:solidFill>
              </a:rPr>
              <a:t>Income is calculated @ 3.5 times “income”</a:t>
            </a:r>
          </a:p>
          <a:p>
            <a:pPr algn="l"/>
            <a:endParaRPr lang="en-IE" sz="2000" dirty="0">
              <a:solidFill>
                <a:srgbClr val="002060"/>
              </a:solidFill>
            </a:endParaRPr>
          </a:p>
          <a:p>
            <a:pPr algn="l"/>
            <a:r>
              <a:rPr lang="en-IE" sz="2000" dirty="0">
                <a:solidFill>
                  <a:srgbClr val="002060"/>
                </a:solidFill>
              </a:rPr>
              <a:t>“EXCEPTIONS” to the above are available based on Central Bank Macro Prudential Rules, </a:t>
            </a:r>
            <a:r>
              <a:rPr lang="en-IE" sz="2000" b="1" dirty="0">
                <a:solidFill>
                  <a:srgbClr val="002060"/>
                </a:solidFill>
              </a:rPr>
              <a:t>HOWEVER</a:t>
            </a:r>
            <a:r>
              <a:rPr lang="en-IE" sz="2000" dirty="0">
                <a:solidFill>
                  <a:srgbClr val="002060"/>
                </a:solidFill>
              </a:rPr>
              <a:t> they are not readily available due to Covid 19 impact on closings &amp; the volume of mortgage applications which are at record levels,</a:t>
            </a:r>
          </a:p>
          <a:p>
            <a:pPr algn="l"/>
            <a:r>
              <a:rPr lang="en-IE" sz="2000" dirty="0">
                <a:solidFill>
                  <a:srgbClr val="002060"/>
                </a:solidFill>
              </a:rPr>
              <a:t>BUT…there is some good news </a:t>
            </a:r>
            <a:r>
              <a:rPr lang="en-IE" sz="44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en-IE" sz="4400" dirty="0">
              <a:solidFill>
                <a:srgbClr val="002060"/>
              </a:solidFill>
            </a:endParaRP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878EA-417C-4B23-A530-25F575CE3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3905" y="2848883"/>
            <a:ext cx="2952328" cy="1662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E207A-30EF-4CDC-BADB-12F01DE88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6" y="5208587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1" y="135477"/>
            <a:ext cx="5186689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2000" b="1" dirty="0">
                <a:solidFill>
                  <a:schemeClr val="bg1"/>
                </a:solidFill>
                <a:latin typeface="inherit"/>
              </a:rPr>
              <a:t>Public Sector</a:t>
            </a:r>
            <a:r>
              <a:rPr lang="en-US" sz="2000" dirty="0">
                <a:solidFill>
                  <a:schemeClr val="bg1"/>
                </a:solidFill>
                <a:latin typeface="Raleway"/>
              </a:rPr>
              <a:t> Mortgages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244219" y="997153"/>
            <a:ext cx="9591612" cy="5940088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1257300" lvl="2" indent="-34290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Finance Ireland &amp; ICS offer Public Sector Mortgage options designed for First-time buyers, Second time buyers and those switching from another lender and possibly releasing equity in their home.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Product features include:</a:t>
            </a:r>
          </a:p>
          <a:p>
            <a:r>
              <a:rPr lang="en-US" dirty="0"/>
              <a:t>Only one applicant needs to be a public sector worker;</a:t>
            </a:r>
          </a:p>
          <a:p>
            <a:r>
              <a:rPr lang="en-US" dirty="0"/>
              <a:t>The applicant's basic income will be considered @ two points up their current pay scale;</a:t>
            </a:r>
          </a:p>
          <a:p>
            <a:r>
              <a:rPr lang="en-US" dirty="0"/>
              <a:t>Employees who are promoted within the Civil Service on a one year ‘probationary’ period will be considered;</a:t>
            </a:r>
          </a:p>
          <a:p>
            <a:r>
              <a:rPr lang="en-US" dirty="0"/>
              <a:t>New entrants to the Civil/ Public service who are subject to any probationary period can also be considered; and</a:t>
            </a:r>
          </a:p>
          <a:p>
            <a:r>
              <a:rPr lang="en-US" dirty="0"/>
              <a:t>An overpay facility – you can pay an additional 20% off the loan amount in any 12 month period without penalty whether you are on a fixed or variable rate. This will reduce your mortgage term and the amount of interest you pay.</a:t>
            </a: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FDC89-895B-4E82-91A4-45414AFE6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7" y="5778914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309622" y="165135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What The Lenders Look At…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309622" y="956057"/>
            <a:ext cx="6531267" cy="3793496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Your Income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Stressed Repayments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Demonstrated Repayment Capacity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Employment (type &amp; period)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Your Credit History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Your Deposit &amp; how it is generated</a:t>
            </a: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5373272-FCE2-482D-8AA7-F2F0CBEE1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94" y="2842703"/>
            <a:ext cx="3005460" cy="1803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AA0D0-1D0F-44E3-AEB2-C8B275A9A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6" y="5411882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309622" y="165135"/>
            <a:ext cx="5519286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Reasons Applications Are Declined…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246050" y="956057"/>
            <a:ext cx="6594839" cy="4237380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evidence of repayment capacity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 credit rating</a:t>
            </a:r>
          </a:p>
          <a:p>
            <a:pPr algn="l"/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See </a:t>
            </a: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www.centralcreditregister.ie</a:t>
            </a: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Insufficient net income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“Blips” on your current/savings account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Poorly packaged application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Unstable employment/income</a:t>
            </a: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B528789-9B65-4E00-8A40-C869BBBCBBA5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41" y="2456715"/>
            <a:ext cx="3528392" cy="2232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00BC7-E03F-4825-81F4-AF99D0F44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6" y="5411882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1" y="135477"/>
            <a:ext cx="5186689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The Don’ts…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2346960" y="956057"/>
            <a:ext cx="5533320" cy="3477875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1257300" lvl="2" indent="-34290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E" dirty="0"/>
              <a:t>Un-paid charges on your bank account</a:t>
            </a:r>
          </a:p>
          <a:p>
            <a:endParaRPr lang="en-IE" dirty="0"/>
          </a:p>
          <a:p>
            <a:r>
              <a:rPr lang="en-IE" dirty="0"/>
              <a:t>Referral fees on your bank statements</a:t>
            </a:r>
          </a:p>
          <a:p>
            <a:endParaRPr lang="en-IE" dirty="0"/>
          </a:p>
          <a:p>
            <a:r>
              <a:rPr lang="en-IE" dirty="0"/>
              <a:t>Cash withdrawals on your credit card statement</a:t>
            </a:r>
          </a:p>
          <a:p>
            <a:endParaRPr lang="en-IE" dirty="0"/>
          </a:p>
          <a:p>
            <a:r>
              <a:rPr lang="en-IE" dirty="0"/>
              <a:t>Late payments or other penalties on your bank</a:t>
            </a:r>
          </a:p>
          <a:p>
            <a:r>
              <a:rPr lang="en-IE" dirty="0"/>
              <a:t> credit card statement</a:t>
            </a:r>
          </a:p>
          <a:p>
            <a:endParaRPr lang="en-IE" dirty="0"/>
          </a:p>
          <a:p>
            <a:r>
              <a:rPr lang="en-IE" dirty="0"/>
              <a:t>Pay rent by cash</a:t>
            </a: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6E4B-58EB-40C8-87EA-7CAE8F0B47EE}"/>
              </a:ext>
            </a:extLst>
          </p:cNvPr>
          <p:cNvSpPr/>
          <p:nvPr/>
        </p:nvSpPr>
        <p:spPr>
          <a:xfrm>
            <a:off x="5108614" y="6490968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5966-8980-4F84-98D9-AE4F5A0EA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32403" y="3429000"/>
            <a:ext cx="3456385" cy="1368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E3248-5A15-4567-A14B-3DCCD623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0" y="5501334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4B7DA7-12A8-44BC-B620-A9896ADC99D8}"/>
              </a:ext>
            </a:extLst>
          </p:cNvPr>
          <p:cNvSpPr/>
          <p:nvPr/>
        </p:nvSpPr>
        <p:spPr>
          <a:xfrm>
            <a:off x="1850065" y="1507084"/>
            <a:ext cx="8137216" cy="4801314"/>
          </a:xfrm>
          <a:prstGeom prst="rect">
            <a:avLst/>
          </a:prstGeom>
          <a:solidFill>
            <a:srgbClr val="BED8EB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8B75-1758-454D-AC8A-FDF4E353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60"/>
          <a:stretch/>
        </p:blipFill>
        <p:spPr>
          <a:xfrm>
            <a:off x="9729724" y="174434"/>
            <a:ext cx="2346960" cy="78162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EB7B986-6140-436E-9BB6-BA7C2F245CC8}"/>
              </a:ext>
            </a:extLst>
          </p:cNvPr>
          <p:cNvSpPr/>
          <p:nvPr/>
        </p:nvSpPr>
        <p:spPr>
          <a:xfrm>
            <a:off x="0" y="0"/>
            <a:ext cx="2346960" cy="6858000"/>
          </a:xfrm>
          <a:prstGeom prst="parallelogram">
            <a:avLst>
              <a:gd name="adj" fmla="val 680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B6660-CEE8-4587-87E2-F745E16BD1BC}"/>
              </a:ext>
            </a:extLst>
          </p:cNvPr>
          <p:cNvSpPr txBox="1"/>
          <p:nvPr/>
        </p:nvSpPr>
        <p:spPr>
          <a:xfrm>
            <a:off x="2426462" y="135477"/>
            <a:ext cx="3728720" cy="400110"/>
          </a:xfrm>
          <a:prstGeom prst="rect">
            <a:avLst/>
          </a:prstGeom>
          <a:solidFill>
            <a:srgbClr val="C30B27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DOCUMENTATION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900C-FD82-4E31-98B5-D850E0809D61}"/>
              </a:ext>
            </a:extLst>
          </p:cNvPr>
          <p:cNvSpPr txBox="1"/>
          <p:nvPr/>
        </p:nvSpPr>
        <p:spPr>
          <a:xfrm>
            <a:off x="1999742" y="1609236"/>
            <a:ext cx="6941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PAYE Income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2020 Employment Detail Summary, your last 3 months payslips, salary cert completed by your employer &amp; if on a contract, a copy of it.  </a:t>
            </a:r>
            <a:br>
              <a:rPr lang="en-IE" dirty="0">
                <a:solidFill>
                  <a:schemeClr val="accent1">
                    <a:lumMod val="50000"/>
                  </a:schemeClr>
                </a:solidFill>
              </a:rPr>
            </a:b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Self Employed Income (if applicable for 2</a:t>
            </a:r>
            <a:r>
              <a:rPr lang="en-IE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 applicant)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Your last 3 years Financial Accounts, Form 11 and Chapter 4 receipts;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Tax Clearance Cert &amp; 6 months business bank statements;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In addition to income documents above </a:t>
            </a: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Current account bank statements;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Existing loan statements;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Photo &amp; Address ID e.g. Utility bills and passport or driving licence;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Application form &amp; Lender Declaration; &amp;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Any other relevant document requested by the Lender.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6F480-29AC-4D51-A68E-5E401A3F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95" y="2463141"/>
            <a:ext cx="3405705" cy="2254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9A812E-A675-477A-B40C-DC5DD49F36D3}"/>
              </a:ext>
            </a:extLst>
          </p:cNvPr>
          <p:cNvSpPr/>
          <p:nvPr/>
        </p:nvSpPr>
        <p:spPr>
          <a:xfrm>
            <a:off x="5470271" y="6449609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www.affinityadv.ie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B7FD0-738C-4897-9367-BF003581A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353" y="5571995"/>
            <a:ext cx="145097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EE0EDFEC7A24C9CC72B266BFA87E6" ma:contentTypeVersion="13" ma:contentTypeDescription="Create a new document." ma:contentTypeScope="" ma:versionID="f4233c69b4e16848395eb2144e33d9f0">
  <xsd:schema xmlns:xsd="http://www.w3.org/2001/XMLSchema" xmlns:xs="http://www.w3.org/2001/XMLSchema" xmlns:p="http://schemas.microsoft.com/office/2006/metadata/properties" xmlns:ns3="27a9eb81-101a-413b-b237-401611e9bf60" xmlns:ns4="53cf461f-aec6-4c2e-8441-d1c98217a782" targetNamespace="http://schemas.microsoft.com/office/2006/metadata/properties" ma:root="true" ma:fieldsID="81b59f240f47ea6925030529eaf4ffd2" ns3:_="" ns4:_="">
    <xsd:import namespace="27a9eb81-101a-413b-b237-401611e9bf60"/>
    <xsd:import namespace="53cf461f-aec6-4c2e-8441-d1c98217a7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9eb81-101a-413b-b237-401611e9bf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f461f-aec6-4c2e-8441-d1c98217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3D7526-B9E9-40F6-A497-83DDF82FA1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3B012-693D-4A6E-BE38-9FF2515D5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9eb81-101a-413b-b237-401611e9bf60"/>
    <ds:schemaRef ds:uri="53cf461f-aec6-4c2e-8441-d1c98217a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2F83C-88FB-469C-B65C-C4E9266A69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1420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Brew</dc:creator>
  <cp:lastModifiedBy>Trevor Grant</cp:lastModifiedBy>
  <cp:revision>58</cp:revision>
  <dcterms:created xsi:type="dcterms:W3CDTF">2020-05-07T11:10:51Z</dcterms:created>
  <dcterms:modified xsi:type="dcterms:W3CDTF">2021-10-12T11:37:38Z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0x010100F04EE0EDFEC7A24C9CC72B266BFA87E6</vt:lpwstr>
  </property>
</Properties>
</file>