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9296400" cy="688181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543"/>
    <a:srgbClr val="964A48"/>
    <a:srgbClr val="FF5050"/>
    <a:srgbClr val="145CAC"/>
    <a:srgbClr val="A1A5FD"/>
    <a:srgbClr val="B1D7F9"/>
    <a:srgbClr val="3399FF"/>
    <a:srgbClr val="F8FDC5"/>
    <a:srgbClr val="009900"/>
    <a:srgbClr val="44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289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2168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2"/>
            <a:ext cx="4029452" cy="3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782" y="2"/>
            <a:ext cx="4029452" cy="3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6536295"/>
            <a:ext cx="4029452" cy="3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782" y="6536295"/>
            <a:ext cx="4029452" cy="3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fld id="{4169C069-6D13-469F-BE15-EE8B698DBB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6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4064189" cy="36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711" y="7"/>
            <a:ext cx="3959980" cy="36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3063" y="527050"/>
            <a:ext cx="3449637" cy="258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0526" y="3274752"/>
            <a:ext cx="6773650" cy="31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49498"/>
            <a:ext cx="4064189" cy="31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711" y="6549498"/>
            <a:ext cx="3959980" cy="31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3" tIns="47861" rIns="95723" bIns="47861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86E4E6-F29E-43FE-8816-41623549C47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56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E4E6-F29E-43FE-8816-41623549C47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4643446"/>
          </a:xfrm>
          <a:prstGeom prst="rect">
            <a:avLst/>
          </a:prstGeom>
          <a:gradFill>
            <a:gsLst>
              <a:gs pos="0">
                <a:srgbClr val="444479"/>
              </a:gs>
              <a:gs pos="77000">
                <a:srgbClr val="333366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E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338138"/>
            <a:ext cx="6859587" cy="661970"/>
          </a:xfrm>
        </p:spPr>
        <p:txBody>
          <a:bodyPr/>
          <a:lstStyle>
            <a:lvl1pPr>
              <a:spcBef>
                <a:spcPct val="0"/>
              </a:spcBef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5918" y="2143116"/>
            <a:ext cx="6858000" cy="520691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4908550"/>
            <a:ext cx="1114425" cy="1524000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000892" y="5786454"/>
            <a:ext cx="1857388" cy="4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IE" sz="1200" b="1" dirty="0">
                <a:solidFill>
                  <a:srgbClr val="333366"/>
                </a:solidFill>
                <a:latin typeface="+mj-lt"/>
              </a:rPr>
              <a:t> Acmhainní Daonna UCD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000496" y="5643578"/>
            <a:ext cx="2959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IE" sz="2400" b="1" dirty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UCD Human Resources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6C7F4-9928-4B55-99CD-7D49DF388F9C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38138"/>
            <a:ext cx="1847850" cy="6062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38138"/>
            <a:ext cx="5391150" cy="6062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284B4D-8973-4C9C-B47D-86AA35B50BC7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86" y="214290"/>
            <a:ext cx="7391400" cy="590532"/>
          </a:xfrm>
        </p:spPr>
        <p:txBody>
          <a:bodyPr/>
          <a:lstStyle>
            <a:lvl1pPr>
              <a:defRPr sz="3600" b="1">
                <a:solidFill>
                  <a:srgbClr val="57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86" y="1142984"/>
            <a:ext cx="7748590" cy="4929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282024"/>
            <a:ext cx="9144000" cy="576000"/>
          </a:xfrm>
          <a:prstGeom prst="rect">
            <a:avLst/>
          </a:prstGeom>
          <a:gradFill flip="none" rotWithShape="1">
            <a:gsLst>
              <a:gs pos="0">
                <a:srgbClr val="333366"/>
              </a:gs>
              <a:gs pos="0">
                <a:srgbClr val="333366"/>
              </a:gs>
              <a:gs pos="13000">
                <a:srgbClr val="333366"/>
              </a:gs>
              <a:gs pos="96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D977AD-891D-44CF-A4E9-9C2524DD9E2B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526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AB903-C04E-4379-9854-F6E677A4CC6F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946C4A-C0EB-4AB3-8470-9693CFE6352F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557F94-DBFC-4A09-A5E4-D61DEA3C2B83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142142-1167-4D53-9E89-3741D0391F7B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B22189-FDB1-4A7E-89AB-56EBAE8B7D0D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67663" y="6400800"/>
            <a:ext cx="7191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967BF2-D307-4320-9F38-8E672E36B57F}" type="slidenum">
              <a:rPr lang="en-IE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gradFill flip="none" rotWithShape="1">
          <a:gsLst>
            <a:gs pos="52000">
              <a:schemeClr val="accent3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38138"/>
            <a:ext cx="7391400" cy="73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85860"/>
            <a:ext cx="7391400" cy="511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3200" b="1">
          <a:solidFill>
            <a:srgbClr val="57579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2pPr>
      <a:lvl3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3pPr>
      <a:lvl4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4pPr>
      <a:lvl5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5pPr>
      <a:lvl6pPr marL="4572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har char="•"/>
        <a:defRPr sz="2200">
          <a:solidFill>
            <a:srgbClr val="44447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4447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44447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4447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4447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stest.ucd.ie/tst2/W_HU_MENU.P_DISPLAY_HELP?p_topic=303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s://www.ucd.ie/bursar/postaward/contact.html" TargetMode="External"/><Relationship Id="rId4" Type="http://schemas.openxmlformats.org/officeDocument/2006/relationships/hyperlink" Target="http://www.ucd.ie/infohub" TargetMode="External"/><Relationship Id="rId9" Type="http://schemas.openxmlformats.org/officeDocument/2006/relationships/hyperlink" Target="https://sistest.ucd.ie/tst2/W_HU_MENU.P_DISPLAY_HELP?p_topic=302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 bwMode="auto">
          <a:xfrm>
            <a:off x="6021643" y="304783"/>
            <a:ext cx="7817" cy="65722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-556366" y="3535351"/>
            <a:ext cx="664371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-26841" y="40494"/>
            <a:ext cx="9144000" cy="403225"/>
          </a:xfrm>
          <a:prstGeom prst="rect">
            <a:avLst/>
          </a:prstGeom>
          <a:solidFill>
            <a:srgbClr val="FF0000"/>
          </a:solidFill>
          <a:ln>
            <a:solidFill>
              <a:schemeClr val="accent4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E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UCD </a:t>
            </a:r>
            <a:r>
              <a:rPr lang="en-IE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Hiring Form User Guide School/Unit</a:t>
            </a:r>
            <a:r>
              <a:rPr lang="ga-IE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/Institute- Creator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latin typeface="Arial Narrow" pitchFamily="34" charset="0"/>
            </a:endParaRPr>
          </a:p>
        </p:txBody>
      </p:sp>
      <p:grpSp>
        <p:nvGrpSpPr>
          <p:cNvPr id="5" name="Group 58"/>
          <p:cNvGrpSpPr/>
          <p:nvPr/>
        </p:nvGrpSpPr>
        <p:grpSpPr>
          <a:xfrm>
            <a:off x="6181" y="378234"/>
            <a:ext cx="2967509" cy="589155"/>
            <a:chOff x="193677" y="380282"/>
            <a:chExt cx="2786082" cy="734961"/>
          </a:xfrm>
        </p:grpSpPr>
        <p:sp>
          <p:nvSpPr>
            <p:cNvPr id="37" name="TextBox 36"/>
            <p:cNvSpPr txBox="1"/>
            <p:nvPr/>
          </p:nvSpPr>
          <p:spPr>
            <a:xfrm>
              <a:off x="193677" y="520126"/>
              <a:ext cx="2786082" cy="595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 algn="l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IE" sz="1000" dirty="0">
                <a:solidFill>
                  <a:srgbClr val="FF0000"/>
                </a:solidFill>
                <a:latin typeface="+mn-lt"/>
              </a:endParaRPr>
            </a:p>
            <a:p>
              <a:pPr marL="72000" indent="-7200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endParaRPr lang="en-IE" sz="1000" dirty="0">
                <a:latin typeface="+mn-lt"/>
              </a:endParaRPr>
            </a:p>
          </p:txBody>
        </p:sp>
        <p:pic>
          <p:nvPicPr>
            <p:cNvPr id="2" name="Picture 3" descr="C:\Documents and Settings\Administrator\My Documents\My Pictures\Microsoft Clip Organizer\j043394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9719" y="380282"/>
              <a:ext cx="643556" cy="6435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0" name="Straight Connector 59"/>
          <p:cNvCxnSpPr/>
          <p:nvPr/>
        </p:nvCxnSpPr>
        <p:spPr bwMode="auto">
          <a:xfrm>
            <a:off x="8991" y="1844824"/>
            <a:ext cx="2792869" cy="158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6643702" y="357166"/>
            <a:ext cx="22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IE" sz="1400" b="1" i="1" dirty="0">
                <a:latin typeface="Arial Narrow" pitchFamily="34" charset="0"/>
              </a:rPr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3129850" y="277861"/>
            <a:ext cx="3046567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000" dirty="0">
              <a:latin typeface="+mn-lt"/>
              <a:cs typeface="Arial" pitchFamily="34" charset="0"/>
            </a:endParaRPr>
          </a:p>
          <a:p>
            <a:pPr marL="72000" indent="-72000"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200" dirty="0">
              <a:latin typeface="+mn-lt"/>
              <a:cs typeface="Arial" pitchFamily="34" charset="0"/>
            </a:endParaRPr>
          </a:p>
          <a:p>
            <a:pPr marL="171450" indent="-1714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GB" sz="1000" b="1" dirty="0">
              <a:latin typeface="+mn-lt"/>
              <a:cs typeface="Arial" pitchFamily="34" charset="0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7975" y="4793601"/>
            <a:ext cx="2718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IE" sz="1400" b="1" i="1" dirty="0" smtClean="0">
                <a:latin typeface="Arial Narrow" pitchFamily="34" charset="0"/>
              </a:rPr>
              <a:t> 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I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ga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Select Hiring and Employee Changes (Research Funded)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93" y="467857"/>
            <a:ext cx="24612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IE" sz="1400" b="1" i="1" dirty="0">
                <a:latin typeface="Arial Narrow" pitchFamily="34" charset="0"/>
              </a:rPr>
              <a:t> </a:t>
            </a:r>
            <a:r>
              <a:rPr lang="en-I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School or unit log in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254" y="2026427"/>
            <a:ext cx="25151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IE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-21641" y="788053"/>
            <a:ext cx="263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IE" b="1" dirty="0" smtClean="0">
                <a:latin typeface="Arial Narrow" panose="020B0606020202030204" pitchFamily="34" charset="0"/>
              </a:rPr>
              <a:t>Go to </a:t>
            </a:r>
            <a:r>
              <a:rPr lang="en-IE" b="1" u="sng" dirty="0" smtClean="0">
                <a:latin typeface="Arial Narrow" panose="020B0606020202030204" pitchFamily="34" charset="0"/>
                <a:hlinkClick r:id="rId4"/>
              </a:rPr>
              <a:t>www.ucd.ie/infohub</a:t>
            </a:r>
            <a:endParaRPr lang="en-IE" b="1" u="sng" dirty="0" smtClean="0">
              <a:latin typeface="Arial Narrow" panose="020B0606020202030204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IE" b="1" dirty="0">
                <a:latin typeface="Arial Narrow" panose="020B0606020202030204" pitchFamily="34" charset="0"/>
              </a:rPr>
              <a:t>Log in using your Staff Personnel Number, UCD User</a:t>
            </a:r>
            <a:r>
              <a:rPr lang="ga-IE" b="1" dirty="0">
                <a:latin typeface="Arial Narrow" panose="020B0606020202030204" pitchFamily="34" charset="0"/>
              </a:rPr>
              <a:t>name or email</a:t>
            </a:r>
            <a:endParaRPr lang="en-IE" b="1" dirty="0">
              <a:latin typeface="Arial Narrow" panose="020B0606020202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" name="Picture 50"/>
          <p:cNvPicPr/>
          <p:nvPr/>
        </p:nvPicPr>
        <p:blipFill>
          <a:blip r:embed="rId5"/>
          <a:stretch>
            <a:fillRect/>
          </a:stretch>
        </p:blipFill>
        <p:spPr>
          <a:xfrm>
            <a:off x="343499" y="1458335"/>
            <a:ext cx="2026774" cy="798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54" y="2308832"/>
            <a:ext cx="2721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IE" b="1" dirty="0">
                <a:latin typeface="Arial Narrow" panose="020B0606020202030204" pitchFamily="34" charset="0"/>
              </a:rPr>
              <a:t>Click on Human Resources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52" name="Picture 51"/>
          <p:cNvPicPr/>
          <p:nvPr/>
        </p:nvPicPr>
        <p:blipFill rotWithShape="1">
          <a:blip r:embed="rId6"/>
          <a:srcRect l="6818" t="12131" r="28016" b="72504"/>
          <a:stretch/>
        </p:blipFill>
        <p:spPr bwMode="auto">
          <a:xfrm>
            <a:off x="107504" y="2636732"/>
            <a:ext cx="2354040" cy="48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4669" y="3195986"/>
            <a:ext cx="2721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IE" b="1" dirty="0">
                <a:latin typeface="Arial Narrow" panose="020B0606020202030204" pitchFamily="34" charset="0"/>
              </a:rPr>
              <a:t>Select </a:t>
            </a:r>
            <a:r>
              <a:rPr lang="ga-IE" b="1" dirty="0">
                <a:latin typeface="Arial Narrow" panose="020B0606020202030204" pitchFamily="34" charset="0"/>
              </a:rPr>
              <a:t>the </a:t>
            </a:r>
            <a:r>
              <a:rPr lang="en-IE" b="1" dirty="0">
                <a:latin typeface="Arial Narrow" panose="020B0606020202030204" pitchFamily="34" charset="0"/>
              </a:rPr>
              <a:t>Resourcing Icon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54" name="Picture 53"/>
          <p:cNvPicPr/>
          <p:nvPr/>
        </p:nvPicPr>
        <p:blipFill rotWithShape="1">
          <a:blip r:embed="rId7"/>
          <a:srcRect l="14804" t="64100" r="61875" b="9114"/>
          <a:stretch/>
        </p:blipFill>
        <p:spPr bwMode="auto">
          <a:xfrm>
            <a:off x="248242" y="3470141"/>
            <a:ext cx="1888270" cy="1212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loud Callout 11"/>
          <p:cNvSpPr/>
          <p:nvPr/>
        </p:nvSpPr>
        <p:spPr bwMode="auto">
          <a:xfrm>
            <a:off x="6081382" y="5661249"/>
            <a:ext cx="2883106" cy="1126566"/>
          </a:xfrm>
          <a:prstGeom prst="cloudCallout">
            <a:avLst>
              <a:gd name="adj1" fmla="val -49143"/>
              <a:gd name="adj2" fmla="val 45470"/>
            </a:avLst>
          </a:prstGeom>
          <a:solidFill>
            <a:schemeClr val="bg1"/>
          </a:solidFill>
          <a:ln w="9525" cap="flat" cmpd="sng" algn="ctr">
            <a:solidFill>
              <a:srgbClr val="337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35796" y="5897448"/>
            <a:ext cx="2374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100" dirty="0" smtClean="0">
                <a:latin typeface="+mn-lt"/>
                <a:hlinkClick r:id="rId8"/>
              </a:rPr>
              <a:t>Hiring Forms FAQs</a:t>
            </a:r>
            <a:endParaRPr lang="ga-IE" sz="1100" dirty="0" smtClean="0">
              <a:latin typeface="+mn-lt"/>
            </a:endParaRPr>
          </a:p>
          <a:p>
            <a:pPr algn="ctr"/>
            <a:r>
              <a:rPr lang="ga-IE" sz="1100" dirty="0" smtClean="0">
                <a:latin typeface="+mn-lt"/>
                <a:hlinkClick r:id="rId9"/>
              </a:rPr>
              <a:t>Resourcing Consultant Contact Details</a:t>
            </a:r>
            <a:endParaRPr lang="ga-IE" sz="1100" dirty="0" smtClean="0">
              <a:latin typeface="+mn-lt"/>
            </a:endParaRPr>
          </a:p>
          <a:p>
            <a:pPr algn="ctr"/>
            <a:r>
              <a:rPr lang="ga-IE" sz="1100" dirty="0" smtClean="0">
                <a:latin typeface="+mn-lt"/>
                <a:hlinkClick r:id="rId10"/>
              </a:rPr>
              <a:t>Research Finance Office Contact Details</a:t>
            </a:r>
            <a:endParaRPr lang="ga-IE" sz="1100" dirty="0" smtClean="0">
              <a:latin typeface="+mn-lt"/>
            </a:endParaRPr>
          </a:p>
        </p:txBody>
      </p:sp>
      <p:sp>
        <p:nvSpPr>
          <p:cNvPr id="16" name="Donut 15"/>
          <p:cNvSpPr/>
          <p:nvPr/>
        </p:nvSpPr>
        <p:spPr bwMode="auto">
          <a:xfrm>
            <a:off x="1934577" y="2636732"/>
            <a:ext cx="646577" cy="471814"/>
          </a:xfrm>
          <a:prstGeom prst="donut">
            <a:avLst>
              <a:gd name="adj" fmla="val 10039"/>
            </a:avLst>
          </a:prstGeom>
          <a:solidFill>
            <a:srgbClr val="FF0000"/>
          </a:solidFill>
          <a:ln w="9525" cap="flat" cmpd="sng" algn="ctr">
            <a:solidFill>
              <a:srgbClr val="337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6" name="Donut 85"/>
          <p:cNvSpPr/>
          <p:nvPr/>
        </p:nvSpPr>
        <p:spPr bwMode="auto">
          <a:xfrm>
            <a:off x="1295479" y="3768290"/>
            <a:ext cx="859578" cy="812837"/>
          </a:xfrm>
          <a:prstGeom prst="donut">
            <a:avLst>
              <a:gd name="adj" fmla="val 5419"/>
            </a:avLst>
          </a:prstGeom>
          <a:solidFill>
            <a:srgbClr val="FF0000"/>
          </a:solidFill>
          <a:ln w="9525" cap="flat" cmpd="sng" algn="ctr">
            <a:solidFill>
              <a:srgbClr val="337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789145" y="474321"/>
            <a:ext cx="32108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IE" b="1" i="1" dirty="0" smtClean="0">
                <a:latin typeface="Arial Narrow" pitchFamily="34" charset="0"/>
              </a:rPr>
              <a:t> 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I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ga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Select 1 of the 4 options either Advertise a Role, Extend an Employee’s Contract, Direct Hire or Change Employment Details.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752009" y="2636732"/>
            <a:ext cx="3252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IE" sz="1400" b="1" i="1" dirty="0" smtClean="0">
                <a:latin typeface="Arial Narrow" pitchFamily="34" charset="0"/>
              </a:rPr>
              <a:t> </a:t>
            </a:r>
            <a:r>
              <a:rPr lang="ga-I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ga-I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ga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Follow each step on the form and click on continue to proceed.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05852" y="3209652"/>
            <a:ext cx="330696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IE" b="1" dirty="0">
                <a:latin typeface="Arial Narrow" panose="020B0606020202030204" pitchFamily="34" charset="0"/>
              </a:rPr>
              <a:t>Note </a:t>
            </a:r>
            <a:r>
              <a:rPr lang="ga-IE" b="1" dirty="0" smtClean="0">
                <a:latin typeface="Arial Narrow" panose="020B0606020202030204" pitchFamily="34" charset="0"/>
              </a:rPr>
              <a:t>the </a:t>
            </a:r>
            <a:r>
              <a:rPr lang="en-IE" b="1" dirty="0" smtClean="0">
                <a:latin typeface="Arial Narrow" panose="020B0606020202030204" pitchFamily="34" charset="0"/>
              </a:rPr>
              <a:t>Form </a:t>
            </a:r>
            <a:r>
              <a:rPr lang="en-IE" b="1" dirty="0">
                <a:latin typeface="Arial Narrow" panose="020B0606020202030204" pitchFamily="34" charset="0"/>
              </a:rPr>
              <a:t>ID is the unique identifier </a:t>
            </a:r>
            <a:r>
              <a:rPr lang="en-IE" b="1" dirty="0" smtClean="0">
                <a:latin typeface="Arial Narrow" panose="020B0606020202030204" pitchFamily="34" charset="0"/>
              </a:rPr>
              <a:t>through</a:t>
            </a:r>
            <a:r>
              <a:rPr lang="ga-IE" b="1" dirty="0" smtClean="0">
                <a:latin typeface="Arial Narrow" panose="020B0606020202030204" pitchFamily="34" charset="0"/>
              </a:rPr>
              <a:t>out</a:t>
            </a:r>
            <a:r>
              <a:rPr lang="en-IE" b="1" dirty="0" smtClean="0">
                <a:latin typeface="Arial Narrow" panose="020B0606020202030204" pitchFamily="34" charset="0"/>
              </a:rPr>
              <a:t> </a:t>
            </a:r>
            <a:r>
              <a:rPr lang="en-IE" b="1" dirty="0">
                <a:latin typeface="Arial Narrow" panose="020B0606020202030204" pitchFamily="34" charset="0"/>
              </a:rPr>
              <a:t>the </a:t>
            </a:r>
            <a:r>
              <a:rPr lang="en-IE" b="1" dirty="0" smtClean="0">
                <a:latin typeface="Arial Narrow" panose="020B0606020202030204" pitchFamily="34" charset="0"/>
              </a:rPr>
              <a:t>process</a:t>
            </a:r>
            <a:r>
              <a:rPr lang="ga-IE" b="1" dirty="0" smtClean="0">
                <a:latin typeface="Arial Narrow" panose="020B0606020202030204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ga-IE" b="1" dirty="0" smtClean="0">
                <a:latin typeface="Arial Narrow" panose="020B0606020202030204" pitchFamily="34" charset="0"/>
              </a:rPr>
              <a:t>Please select </a:t>
            </a:r>
            <a:r>
              <a:rPr lang="en-IE" b="1" dirty="0" smtClean="0">
                <a:latin typeface="Arial Narrow" panose="020B0606020202030204" pitchFamily="34" charset="0"/>
              </a:rPr>
              <a:t>the </a:t>
            </a:r>
            <a:r>
              <a:rPr lang="ga-IE" b="1" dirty="0" smtClean="0">
                <a:latin typeface="Arial Narrow" panose="020B0606020202030204" pitchFamily="34" charset="0"/>
              </a:rPr>
              <a:t>Head of School/Unit, the Prinicipal Investigator, the reason type (new post/resignation etc.) and </a:t>
            </a:r>
            <a:r>
              <a:rPr lang="en-IE" b="1" dirty="0" smtClean="0">
                <a:latin typeface="Arial Narrow" panose="020B0606020202030204" pitchFamily="34" charset="0"/>
              </a:rPr>
              <a:t>post </a:t>
            </a:r>
            <a:r>
              <a:rPr lang="en-IE" b="1" dirty="0">
                <a:latin typeface="Arial Narrow" panose="020B0606020202030204" pitchFamily="34" charset="0"/>
              </a:rPr>
              <a:t>status (e.g. </a:t>
            </a:r>
            <a:r>
              <a:rPr lang="ga-IE" b="1" dirty="0" smtClean="0">
                <a:latin typeface="Arial Narrow" panose="020B0606020202030204" pitchFamily="34" charset="0"/>
              </a:rPr>
              <a:t>temporary</a:t>
            </a:r>
            <a:r>
              <a:rPr lang="en-IE" b="1" dirty="0" smtClean="0">
                <a:latin typeface="Arial Narrow" panose="020B0606020202030204" pitchFamily="34" charset="0"/>
              </a:rPr>
              <a:t> </a:t>
            </a:r>
            <a:r>
              <a:rPr lang="ga-IE" b="1" dirty="0" smtClean="0">
                <a:latin typeface="Arial Narrow" panose="020B0606020202030204" pitchFamily="34" charset="0"/>
              </a:rPr>
              <a:t>full-time or part-time in order for the form to regenerate).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ga-IE" b="1" dirty="0" smtClean="0">
                <a:latin typeface="Arial Narrow" panose="020B0606020202030204" pitchFamily="34" charset="0"/>
              </a:rPr>
              <a:t>Please consult with the Principal Investigator in relation to the post before submitting a form. If you are awaiting clarification on particular details you can use the save for later function in order to return to the form once you are ready to submit.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ga-IE" b="1" dirty="0" smtClean="0">
              <a:latin typeface="Arial Narrow" panose="020B060602020203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ga-IE" b="1" dirty="0" smtClean="0">
              <a:latin typeface="Arial Narrow" panose="020B060602020203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ga-IE" sz="1050" b="1" dirty="0" smtClean="0">
              <a:latin typeface="Arial Narrow" panose="020B060602020203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n-US" sz="105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9958" y="837943"/>
            <a:ext cx="310835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ga-IE" b="1" dirty="0" smtClean="0"/>
              <a:t>Funding- </a:t>
            </a:r>
            <a:r>
              <a:rPr lang="ga-IE" dirty="0" smtClean="0"/>
              <a:t>please note you can proceed to advertise a role if a grant code is currently in the process of being setup. You cannot, however, proceed with a direct appointment or an extension if the grant code/project funding is not in place.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ga-IE" b="1" dirty="0" smtClean="0"/>
              <a:t>Duration</a:t>
            </a:r>
            <a:r>
              <a:rPr lang="ga-IE" dirty="0" smtClean="0"/>
              <a:t>- Enter either an estimated duration in months (i.e. for maternity cover or research fellows) or enter a fixed end date if known (i.e. for project work).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ga-IE" b="1" dirty="0"/>
              <a:t>Validate-</a:t>
            </a:r>
            <a:r>
              <a:rPr lang="ga-IE" dirty="0"/>
              <a:t> </a:t>
            </a:r>
            <a:r>
              <a:rPr lang="en-GB" dirty="0"/>
              <a:t>You need to click on </a:t>
            </a:r>
            <a:r>
              <a:rPr lang="ga-IE" dirty="0"/>
              <a:t>“</a:t>
            </a:r>
            <a:r>
              <a:rPr lang="en-GB" dirty="0"/>
              <a:t>Check Name</a:t>
            </a:r>
            <a:r>
              <a:rPr lang="ga-IE" dirty="0"/>
              <a:t>”</a:t>
            </a:r>
            <a:r>
              <a:rPr lang="en-GB" dirty="0"/>
              <a:t> to validate</a:t>
            </a:r>
            <a:r>
              <a:rPr lang="ga-IE" dirty="0"/>
              <a:t> an employee’s details.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ga-IE" b="1" dirty="0" smtClean="0"/>
              <a:t>Upload- </a:t>
            </a:r>
            <a:r>
              <a:rPr lang="en-GB" dirty="0"/>
              <a:t>You must upload </a:t>
            </a:r>
            <a:r>
              <a:rPr lang="en-GB" dirty="0" smtClean="0"/>
              <a:t>the</a:t>
            </a:r>
            <a:r>
              <a:rPr lang="ga-IE" dirty="0" smtClean="0"/>
              <a:t> relevant</a:t>
            </a:r>
            <a:r>
              <a:rPr lang="en-GB" dirty="0" smtClean="0"/>
              <a:t> Job Description</a:t>
            </a:r>
            <a:r>
              <a:rPr lang="ga-IE" dirty="0" smtClean="0"/>
              <a:t> and logos where applicable.</a:t>
            </a:r>
            <a:endParaRPr lang="en-GB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b="1" dirty="0" smtClean="0"/>
              <a:t>Save </a:t>
            </a:r>
            <a:r>
              <a:rPr lang="en-GB" b="1" dirty="0"/>
              <a:t>for </a:t>
            </a:r>
            <a:r>
              <a:rPr lang="en-GB" b="1" dirty="0" smtClean="0"/>
              <a:t>Later</a:t>
            </a:r>
            <a:r>
              <a:rPr lang="ga-IE" dirty="0"/>
              <a:t>-</a:t>
            </a:r>
            <a:r>
              <a:rPr lang="en-GB" dirty="0" smtClean="0"/>
              <a:t>You </a:t>
            </a:r>
            <a:r>
              <a:rPr lang="en-GB" dirty="0"/>
              <a:t>can access the form again and the data can be edited</a:t>
            </a:r>
            <a:r>
              <a:rPr lang="ga-IE" dirty="0"/>
              <a:t> in </a:t>
            </a:r>
            <a:r>
              <a:rPr lang="ga-IE" dirty="0" smtClean="0"/>
              <a:t>the “My Approvals” </a:t>
            </a:r>
            <a:r>
              <a:rPr lang="ga-IE" dirty="0"/>
              <a:t>screen</a:t>
            </a:r>
            <a:r>
              <a:rPr lang="ga-IE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ga-IE" b="1" dirty="0"/>
              <a:t>Cancel-</a:t>
            </a:r>
            <a:r>
              <a:rPr lang="ga-IE" dirty="0"/>
              <a:t> </a:t>
            </a:r>
            <a:r>
              <a:rPr lang="en-GB" dirty="0"/>
              <a:t>Only the creator of the form can cancel the form. </a:t>
            </a:r>
            <a:r>
              <a:rPr lang="ga-IE" dirty="0"/>
              <a:t>By clicking cancel the form is deleted and can’t be restored.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ga-IE" b="1" dirty="0" smtClean="0"/>
              <a:t>My Approvals- </a:t>
            </a:r>
            <a:r>
              <a:rPr lang="ga-IE" dirty="0"/>
              <a:t>T</a:t>
            </a:r>
            <a:r>
              <a:rPr lang="ga-IE" dirty="0" smtClean="0"/>
              <a:t>he “My Approvals” section can be used to track the progress of forms which have been submitted to the next approver.</a:t>
            </a:r>
          </a:p>
        </p:txBody>
      </p:sp>
      <p:pic>
        <p:nvPicPr>
          <p:cNvPr id="2050" name="Picture 2" descr="Image result for top tips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352"/>
            <a:ext cx="648072" cy="4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5"/>
          <a:stretch/>
        </p:blipFill>
        <p:spPr bwMode="auto">
          <a:xfrm>
            <a:off x="2793394" y="1227689"/>
            <a:ext cx="3155877" cy="13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Donut 54"/>
          <p:cNvSpPr/>
          <p:nvPr/>
        </p:nvSpPr>
        <p:spPr bwMode="auto">
          <a:xfrm>
            <a:off x="3403384" y="1479148"/>
            <a:ext cx="1824983" cy="940917"/>
          </a:xfrm>
          <a:prstGeom prst="donut">
            <a:avLst>
              <a:gd name="adj" fmla="val 7327"/>
            </a:avLst>
          </a:prstGeom>
          <a:solidFill>
            <a:srgbClr val="FF0000"/>
          </a:solidFill>
          <a:ln w="9525" cap="flat" cmpd="sng" algn="ctr">
            <a:solidFill>
              <a:srgbClr val="337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9"/>
          <a:stretch/>
        </p:blipFill>
        <p:spPr bwMode="auto">
          <a:xfrm>
            <a:off x="2850729" y="5537241"/>
            <a:ext cx="3126373" cy="9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" y="5351844"/>
            <a:ext cx="2607371" cy="13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Donut 86"/>
          <p:cNvSpPr/>
          <p:nvPr/>
        </p:nvSpPr>
        <p:spPr bwMode="auto">
          <a:xfrm>
            <a:off x="1192377" y="6179375"/>
            <a:ext cx="1420222" cy="558679"/>
          </a:xfrm>
          <a:prstGeom prst="donut">
            <a:avLst>
              <a:gd name="adj" fmla="val 6709"/>
            </a:avLst>
          </a:prstGeom>
          <a:solidFill>
            <a:srgbClr val="FF0000"/>
          </a:solidFill>
          <a:ln w="9525" cap="flat" cmpd="sng" algn="ctr">
            <a:solidFill>
              <a:srgbClr val="337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93" y="6342426"/>
            <a:ext cx="3126374" cy="4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Donut 62"/>
          <p:cNvSpPr/>
          <p:nvPr/>
        </p:nvSpPr>
        <p:spPr bwMode="auto">
          <a:xfrm>
            <a:off x="4175065" y="6179375"/>
            <a:ext cx="1774206" cy="563201"/>
          </a:xfrm>
          <a:prstGeom prst="donut">
            <a:avLst>
              <a:gd name="adj" fmla="val 5419"/>
            </a:avLst>
          </a:prstGeom>
          <a:solidFill>
            <a:srgbClr val="FF0000"/>
          </a:solidFill>
          <a:ln w="9525" cap="flat" cmpd="sng" algn="ctr">
            <a:solidFill>
              <a:srgbClr val="337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D_HR">
  <a:themeElements>
    <a:clrScheme name="ucdHR_nav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7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7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ucdHR_nav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R_nav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R_nav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R_nav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R_nav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R_nav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R_nav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R_nav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R_nav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R_nav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R_nav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R_nav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UCD_HR</Template>
  <TotalTime>13374</TotalTime>
  <Words>387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UCD_HR</vt:lpstr>
      <vt:lpstr>PowerPoint Presentation</vt:lpstr>
    </vt:vector>
  </TitlesOfParts>
  <Company>UCD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sclarke</dc:creator>
  <cp:lastModifiedBy>A</cp:lastModifiedBy>
  <cp:revision>172</cp:revision>
  <cp:lastPrinted>2018-01-17T09:52:12Z</cp:lastPrinted>
  <dcterms:created xsi:type="dcterms:W3CDTF">2008-05-20T14:25:47Z</dcterms:created>
  <dcterms:modified xsi:type="dcterms:W3CDTF">2018-03-26T14:26:43Z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PictureSetTransparentColor" visible="true"/>
      </mso:documentControls>
    </mso:qat>
  </mso:ribbon>
</mso:customUI>
</file>