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sldIdLst>
    <p:sldId id="256" r:id="rId2"/>
    <p:sldId id="272" r:id="rId3"/>
    <p:sldId id="258" r:id="rId4"/>
    <p:sldId id="260" r:id="rId5"/>
    <p:sldId id="259" r:id="rId6"/>
    <p:sldId id="271" r:id="rId7"/>
    <p:sldId id="269" r:id="rId8"/>
    <p:sldId id="264" r:id="rId9"/>
    <p:sldId id="273" r:id="rId10"/>
    <p:sldId id="265" r:id="rId11"/>
    <p:sldId id="274" r:id="rId12"/>
    <p:sldId id="275"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099" autoAdjust="0"/>
  </p:normalViewPr>
  <p:slideViewPr>
    <p:cSldViewPr>
      <p:cViewPr varScale="1">
        <p:scale>
          <a:sx n="65" d="100"/>
          <a:sy n="65" d="100"/>
        </p:scale>
        <p:origin x="153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8DC50A-92D6-4DAC-A935-15059ECE05C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MY"/>
        </a:p>
      </dgm:t>
    </dgm:pt>
    <dgm:pt modelId="{6ED0E61E-F34E-4EB5-9A10-0F7E7BBA27E4}" type="pres">
      <dgm:prSet presAssocID="{E28DC50A-92D6-4DAC-A935-15059ECE05CD}" presName="cycle" presStyleCnt="0">
        <dgm:presLayoutVars>
          <dgm:dir/>
          <dgm:resizeHandles val="exact"/>
        </dgm:presLayoutVars>
      </dgm:prSet>
      <dgm:spPr/>
      <dgm:t>
        <a:bodyPr/>
        <a:lstStyle/>
        <a:p>
          <a:endParaRPr lang="en-MY"/>
        </a:p>
      </dgm:t>
    </dgm:pt>
  </dgm:ptLst>
  <dgm:cxnLst>
    <dgm:cxn modelId="{FB08951D-EBC5-492A-BAEF-808BFE728BB5}" type="presOf" srcId="{E28DC50A-92D6-4DAC-A935-15059ECE05CD}" destId="{6ED0E61E-F34E-4EB5-9A10-0F7E7BBA27E4}" srcOrd="0" destOrd="0" presId="urn:microsoft.com/office/officeart/2005/8/layout/cycle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09666B-43BF-4E87-AF06-63B630E9D7BD}"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en-MY"/>
        </a:p>
      </dgm:t>
    </dgm:pt>
    <dgm:pt modelId="{C7C8FF42-6167-4DC8-81AD-1E8C7604A64F}">
      <dgm:prSet phldrT="[Text]" custT="1"/>
      <dgm:spPr/>
      <dgm:t>
        <a:bodyPr/>
        <a:lstStyle/>
        <a:p>
          <a:r>
            <a:rPr lang="en-GB" sz="1600" b="1" dirty="0" smtClean="0">
              <a:solidFill>
                <a:schemeClr val="tx1"/>
              </a:solidFill>
              <a:latin typeface="Times New Roman" pitchFamily="18" charset="0"/>
              <a:cs typeface="Times New Roman" pitchFamily="18" charset="0"/>
            </a:rPr>
            <a:t>EVOLUTION THROUGH </a:t>
          </a:r>
        </a:p>
        <a:p>
          <a:r>
            <a:rPr lang="en-GB" sz="1600" b="1" dirty="0" smtClean="0">
              <a:solidFill>
                <a:schemeClr val="tx1"/>
              </a:solidFill>
              <a:latin typeface="Times New Roman" pitchFamily="18" charset="0"/>
              <a:cs typeface="Times New Roman" pitchFamily="18" charset="0"/>
            </a:rPr>
            <a:t>TIME SCALE</a:t>
          </a:r>
          <a:endParaRPr lang="en-MY" sz="1600" b="1" dirty="0">
            <a:solidFill>
              <a:schemeClr val="tx1"/>
            </a:solidFill>
            <a:latin typeface="Times New Roman" pitchFamily="18" charset="0"/>
            <a:cs typeface="Times New Roman" pitchFamily="18" charset="0"/>
          </a:endParaRPr>
        </a:p>
      </dgm:t>
    </dgm:pt>
    <dgm:pt modelId="{5B87D097-A488-4147-9442-4F7D414A959F}" type="parTrans" cxnId="{049887A2-7783-4A15-A6CD-A35C4DBB1A7B}">
      <dgm:prSet/>
      <dgm:spPr/>
      <dgm:t>
        <a:bodyPr/>
        <a:lstStyle/>
        <a:p>
          <a:endParaRPr lang="en-MY"/>
        </a:p>
      </dgm:t>
    </dgm:pt>
    <dgm:pt modelId="{9A9EAE6A-4453-4EC3-8488-933AA3D4964B}" type="sibTrans" cxnId="{049887A2-7783-4A15-A6CD-A35C4DBB1A7B}">
      <dgm:prSet/>
      <dgm:spPr/>
      <dgm:t>
        <a:bodyPr/>
        <a:lstStyle/>
        <a:p>
          <a:endParaRPr lang="en-MY"/>
        </a:p>
      </dgm:t>
    </dgm:pt>
    <dgm:pt modelId="{15DC1F13-59AE-476D-8B13-0E54063D9CBC}">
      <dgm:prSet phldrT="[Text]" custT="1"/>
      <dgm:spPr/>
      <dgm:t>
        <a:bodyPr/>
        <a:lstStyle/>
        <a:p>
          <a:endParaRPr lang="en-GB" sz="1600" b="1" u="sng" dirty="0" smtClean="0">
            <a:solidFill>
              <a:schemeClr val="tx1"/>
            </a:solidFill>
            <a:latin typeface="Times New Roman" pitchFamily="18" charset="0"/>
            <a:cs typeface="Times New Roman" pitchFamily="18" charset="0"/>
          </a:endParaRPr>
        </a:p>
        <a:p>
          <a:r>
            <a:rPr lang="en-GB" sz="1600" b="1" u="sng" dirty="0" smtClean="0">
              <a:solidFill>
                <a:schemeClr val="tx1"/>
              </a:solidFill>
              <a:latin typeface="Times New Roman" pitchFamily="18" charset="0"/>
              <a:cs typeface="Times New Roman" pitchFamily="18" charset="0"/>
            </a:rPr>
            <a:t>END WORLD WAR II – 1970’s</a:t>
          </a:r>
          <a:br>
            <a:rPr lang="en-GB" sz="1600" b="1" u="sng"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alienation of Islamic Law</a:t>
          </a:r>
          <a:br>
            <a:rPr lang="en-GB" sz="1600" b="0" u="none"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Cases: Trucial Coast</a:t>
          </a:r>
          <a:br>
            <a:rPr lang="en-GB" sz="1600" b="0" u="none"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Ruler of Qatar v International Marine Oil</a:t>
          </a:r>
        </a:p>
        <a:p>
          <a:r>
            <a:rPr lang="en-GB" sz="1600" b="0" u="none" dirty="0" smtClean="0">
              <a:solidFill>
                <a:schemeClr val="tx1"/>
              </a:solidFill>
              <a:latin typeface="Times New Roman" pitchFamily="18" charset="0"/>
              <a:cs typeface="Times New Roman" pitchFamily="18" charset="0"/>
            </a:rPr>
            <a:t>ARAMCO</a:t>
          </a:r>
          <a:br>
            <a:rPr lang="en-GB" sz="1600" b="0" u="none" dirty="0" smtClean="0">
              <a:solidFill>
                <a:schemeClr val="tx1"/>
              </a:solidFill>
              <a:latin typeface="Times New Roman" pitchFamily="18" charset="0"/>
              <a:cs typeface="Times New Roman" pitchFamily="18" charset="0"/>
            </a:rPr>
          </a:br>
          <a:endParaRPr lang="en-MY" sz="1600" b="1" u="sng" dirty="0">
            <a:solidFill>
              <a:schemeClr val="tx1"/>
            </a:solidFill>
            <a:latin typeface="Times New Roman" pitchFamily="18" charset="0"/>
            <a:cs typeface="Times New Roman" pitchFamily="18" charset="0"/>
          </a:endParaRPr>
        </a:p>
      </dgm:t>
    </dgm:pt>
    <dgm:pt modelId="{7BFFEC0A-1668-41A3-B23A-05A1BE1768B1}" type="parTrans" cxnId="{31BB9EE4-1A7A-41E1-BF21-21CACED22775}">
      <dgm:prSet/>
      <dgm:spPr/>
      <dgm:t>
        <a:bodyPr/>
        <a:lstStyle/>
        <a:p>
          <a:endParaRPr lang="en-MY"/>
        </a:p>
      </dgm:t>
    </dgm:pt>
    <dgm:pt modelId="{12869BE1-56E6-4E43-832C-BB8704383D7A}" type="sibTrans" cxnId="{31BB9EE4-1A7A-41E1-BF21-21CACED22775}">
      <dgm:prSet/>
      <dgm:spPr/>
      <dgm:t>
        <a:bodyPr/>
        <a:lstStyle/>
        <a:p>
          <a:endParaRPr lang="en-MY"/>
        </a:p>
      </dgm:t>
    </dgm:pt>
    <dgm:pt modelId="{18D437EC-211A-4F03-907E-CF8D99045E19}">
      <dgm:prSet phldrT="[Text]" custT="1"/>
      <dgm:spPr/>
      <dgm:t>
        <a:bodyPr/>
        <a:lstStyle/>
        <a:p>
          <a:r>
            <a:rPr lang="en-GB" sz="1600" b="1" u="sng" dirty="0" smtClean="0">
              <a:solidFill>
                <a:schemeClr val="tx1"/>
              </a:solidFill>
              <a:latin typeface="Times New Roman" pitchFamily="18" charset="0"/>
              <a:cs typeface="Times New Roman" pitchFamily="18" charset="0"/>
            </a:rPr>
            <a:t>1970’s – 1980’s</a:t>
          </a:r>
          <a:br>
            <a:rPr lang="en-GB" sz="1600" b="1" u="sng"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more confidence gained</a:t>
          </a:r>
          <a:br>
            <a:rPr lang="en-GB" sz="1600" b="0" u="none"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Cases: Sapphire International Petroleum</a:t>
          </a:r>
          <a:br>
            <a:rPr lang="en-GB" sz="1600" b="0" u="none"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AMINOIL Arbitration</a:t>
          </a:r>
          <a:endParaRPr lang="en-MY" sz="1600" b="1" u="sng" dirty="0">
            <a:solidFill>
              <a:schemeClr val="tx1"/>
            </a:solidFill>
            <a:latin typeface="Times New Roman" pitchFamily="18" charset="0"/>
            <a:cs typeface="Times New Roman" pitchFamily="18" charset="0"/>
          </a:endParaRPr>
        </a:p>
      </dgm:t>
    </dgm:pt>
    <dgm:pt modelId="{5B328EEF-4D6A-4DA9-BD34-B46EB3C89ADA}" type="parTrans" cxnId="{34BA1864-1A3B-49F1-B38D-F8F68BEDE624}">
      <dgm:prSet/>
      <dgm:spPr/>
      <dgm:t>
        <a:bodyPr/>
        <a:lstStyle/>
        <a:p>
          <a:endParaRPr lang="en-MY"/>
        </a:p>
      </dgm:t>
    </dgm:pt>
    <dgm:pt modelId="{26EDD870-7007-4C79-B453-E34694FC243E}" type="sibTrans" cxnId="{34BA1864-1A3B-49F1-B38D-F8F68BEDE624}">
      <dgm:prSet/>
      <dgm:spPr/>
      <dgm:t>
        <a:bodyPr/>
        <a:lstStyle/>
        <a:p>
          <a:endParaRPr lang="en-MY"/>
        </a:p>
      </dgm:t>
    </dgm:pt>
    <dgm:pt modelId="{44CB1D89-5197-45F5-824F-6E2D5A89E0D4}">
      <dgm:prSet phldrT="[Text]" custT="1"/>
      <dgm:spPr/>
      <dgm:t>
        <a:bodyPr/>
        <a:lstStyle/>
        <a:p>
          <a:endParaRPr lang="en-GB" sz="1600" b="1" u="sng" dirty="0" smtClean="0">
            <a:solidFill>
              <a:schemeClr val="tx1"/>
            </a:solidFill>
            <a:latin typeface="Times New Roman" pitchFamily="18" charset="0"/>
            <a:cs typeface="Times New Roman" pitchFamily="18" charset="0"/>
          </a:endParaRPr>
        </a:p>
        <a:p>
          <a:r>
            <a:rPr lang="en-GB" sz="1600" b="1" u="sng" dirty="0" smtClean="0">
              <a:solidFill>
                <a:schemeClr val="tx1"/>
              </a:solidFill>
              <a:latin typeface="Times New Roman" pitchFamily="18" charset="0"/>
              <a:cs typeface="Times New Roman" pitchFamily="18" charset="0"/>
            </a:rPr>
            <a:t>Present</a:t>
          </a:r>
        </a:p>
        <a:p>
          <a:r>
            <a:rPr lang="en-GB" sz="1600" b="1" u="sng" dirty="0" smtClean="0">
              <a:solidFill>
                <a:schemeClr val="tx1"/>
              </a:solidFill>
              <a:latin typeface="Times New Roman" pitchFamily="18" charset="0"/>
              <a:cs typeface="Times New Roman" pitchFamily="18" charset="0"/>
            </a:rPr>
            <a:t/>
          </a:r>
          <a:br>
            <a:rPr lang="en-GB" sz="1600" b="1" u="sng"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anticipation by Islamic countries</a:t>
          </a:r>
          <a:br>
            <a:rPr lang="en-GB" sz="1600" b="0" u="none" dirty="0" smtClean="0">
              <a:solidFill>
                <a:schemeClr val="tx1"/>
              </a:solidFill>
              <a:latin typeface="Times New Roman" pitchFamily="18" charset="0"/>
              <a:cs typeface="Times New Roman" pitchFamily="18" charset="0"/>
            </a:rPr>
          </a:br>
          <a:r>
            <a:rPr lang="en-GB" sz="1600" b="0" u="none" dirty="0" smtClean="0">
              <a:solidFill>
                <a:schemeClr val="tx1"/>
              </a:solidFill>
              <a:latin typeface="Times New Roman" pitchFamily="18" charset="0"/>
              <a:cs typeface="Times New Roman" pitchFamily="18" charset="0"/>
            </a:rPr>
            <a:t/>
          </a:r>
          <a:br>
            <a:rPr lang="en-GB" sz="1600" b="0" u="none" dirty="0" smtClean="0">
              <a:solidFill>
                <a:schemeClr val="tx1"/>
              </a:solidFill>
              <a:latin typeface="Times New Roman" pitchFamily="18" charset="0"/>
              <a:cs typeface="Times New Roman" pitchFamily="18" charset="0"/>
            </a:rPr>
          </a:br>
          <a:endParaRPr lang="en-MY" sz="1600" b="1" u="sng" dirty="0">
            <a:solidFill>
              <a:schemeClr val="tx1"/>
            </a:solidFill>
            <a:latin typeface="Times New Roman" pitchFamily="18" charset="0"/>
            <a:cs typeface="Times New Roman" pitchFamily="18" charset="0"/>
          </a:endParaRPr>
        </a:p>
      </dgm:t>
    </dgm:pt>
    <dgm:pt modelId="{F5FC33BC-BF5B-48A6-A0A4-06B2DA96452A}" type="parTrans" cxnId="{84A66791-FA61-4797-BF93-A19C6CBEE8D2}">
      <dgm:prSet/>
      <dgm:spPr/>
      <dgm:t>
        <a:bodyPr/>
        <a:lstStyle/>
        <a:p>
          <a:endParaRPr lang="en-MY"/>
        </a:p>
      </dgm:t>
    </dgm:pt>
    <dgm:pt modelId="{AEF91732-9AF5-498D-AFCA-169E6C79ED8F}" type="sibTrans" cxnId="{84A66791-FA61-4797-BF93-A19C6CBEE8D2}">
      <dgm:prSet/>
      <dgm:spPr/>
      <dgm:t>
        <a:bodyPr/>
        <a:lstStyle/>
        <a:p>
          <a:endParaRPr lang="en-MY"/>
        </a:p>
      </dgm:t>
    </dgm:pt>
    <dgm:pt modelId="{82D8257B-2D4D-45B0-9BAE-DA21E7FD411C}" type="pres">
      <dgm:prSet presAssocID="{BB09666B-43BF-4E87-AF06-63B630E9D7BD}" presName="hierChild1" presStyleCnt="0">
        <dgm:presLayoutVars>
          <dgm:orgChart val="1"/>
          <dgm:chPref val="1"/>
          <dgm:dir/>
          <dgm:animOne val="branch"/>
          <dgm:animLvl val="lvl"/>
          <dgm:resizeHandles/>
        </dgm:presLayoutVars>
      </dgm:prSet>
      <dgm:spPr/>
      <dgm:t>
        <a:bodyPr/>
        <a:lstStyle/>
        <a:p>
          <a:endParaRPr lang="en-GB"/>
        </a:p>
      </dgm:t>
    </dgm:pt>
    <dgm:pt modelId="{95AB8D90-173E-4298-B9AA-0433DAD82EC6}" type="pres">
      <dgm:prSet presAssocID="{C7C8FF42-6167-4DC8-81AD-1E8C7604A64F}" presName="hierRoot1" presStyleCnt="0">
        <dgm:presLayoutVars>
          <dgm:hierBranch val="init"/>
        </dgm:presLayoutVars>
      </dgm:prSet>
      <dgm:spPr/>
    </dgm:pt>
    <dgm:pt modelId="{FD7FACE4-8882-44D8-B806-141631523B55}" type="pres">
      <dgm:prSet presAssocID="{C7C8FF42-6167-4DC8-81AD-1E8C7604A64F}" presName="rootComposite1" presStyleCnt="0"/>
      <dgm:spPr/>
    </dgm:pt>
    <dgm:pt modelId="{482B38D4-8067-4E8A-A30F-B78718E29A07}" type="pres">
      <dgm:prSet presAssocID="{C7C8FF42-6167-4DC8-81AD-1E8C7604A64F}" presName="rootText1" presStyleLbl="node0" presStyleIdx="0" presStyleCnt="1">
        <dgm:presLayoutVars>
          <dgm:chPref val="3"/>
        </dgm:presLayoutVars>
      </dgm:prSet>
      <dgm:spPr/>
      <dgm:t>
        <a:bodyPr/>
        <a:lstStyle/>
        <a:p>
          <a:endParaRPr lang="en-MY"/>
        </a:p>
      </dgm:t>
    </dgm:pt>
    <dgm:pt modelId="{A1016197-063C-4AC2-A7DF-C29DCBFD8EB8}" type="pres">
      <dgm:prSet presAssocID="{C7C8FF42-6167-4DC8-81AD-1E8C7604A64F}" presName="rootConnector1" presStyleLbl="node1" presStyleIdx="0" presStyleCnt="0"/>
      <dgm:spPr/>
      <dgm:t>
        <a:bodyPr/>
        <a:lstStyle/>
        <a:p>
          <a:endParaRPr lang="en-GB"/>
        </a:p>
      </dgm:t>
    </dgm:pt>
    <dgm:pt modelId="{AF47FBBE-F2BB-4D05-9EF8-4DC680AB0D98}" type="pres">
      <dgm:prSet presAssocID="{C7C8FF42-6167-4DC8-81AD-1E8C7604A64F}" presName="hierChild2" presStyleCnt="0"/>
      <dgm:spPr/>
    </dgm:pt>
    <dgm:pt modelId="{5389B795-63F6-4401-9E3E-D4DBC661A60E}" type="pres">
      <dgm:prSet presAssocID="{7BFFEC0A-1668-41A3-B23A-05A1BE1768B1}" presName="Name64" presStyleLbl="parChTrans1D2" presStyleIdx="0" presStyleCnt="3"/>
      <dgm:spPr/>
      <dgm:t>
        <a:bodyPr/>
        <a:lstStyle/>
        <a:p>
          <a:endParaRPr lang="en-GB"/>
        </a:p>
      </dgm:t>
    </dgm:pt>
    <dgm:pt modelId="{F337E12B-0D02-4772-AADC-D9F43B96BCAD}" type="pres">
      <dgm:prSet presAssocID="{15DC1F13-59AE-476D-8B13-0E54063D9CBC}" presName="hierRoot2" presStyleCnt="0">
        <dgm:presLayoutVars>
          <dgm:hierBranch val="init"/>
        </dgm:presLayoutVars>
      </dgm:prSet>
      <dgm:spPr/>
    </dgm:pt>
    <dgm:pt modelId="{D1DC4D73-CE82-40B0-B4C9-D583FD3BA409}" type="pres">
      <dgm:prSet presAssocID="{15DC1F13-59AE-476D-8B13-0E54063D9CBC}" presName="rootComposite" presStyleCnt="0"/>
      <dgm:spPr/>
    </dgm:pt>
    <dgm:pt modelId="{71069DD4-801E-4FB9-B714-EF48BED9AC60}" type="pres">
      <dgm:prSet presAssocID="{15DC1F13-59AE-476D-8B13-0E54063D9CBC}" presName="rootText" presStyleLbl="node2" presStyleIdx="0" presStyleCnt="3" custScaleX="145100" custScaleY="138501">
        <dgm:presLayoutVars>
          <dgm:chPref val="3"/>
        </dgm:presLayoutVars>
      </dgm:prSet>
      <dgm:spPr/>
      <dgm:t>
        <a:bodyPr/>
        <a:lstStyle/>
        <a:p>
          <a:endParaRPr lang="en-MY"/>
        </a:p>
      </dgm:t>
    </dgm:pt>
    <dgm:pt modelId="{8AC78236-F0CE-4B6C-92F0-B22341D00068}" type="pres">
      <dgm:prSet presAssocID="{15DC1F13-59AE-476D-8B13-0E54063D9CBC}" presName="rootConnector" presStyleLbl="node2" presStyleIdx="0" presStyleCnt="3"/>
      <dgm:spPr/>
      <dgm:t>
        <a:bodyPr/>
        <a:lstStyle/>
        <a:p>
          <a:endParaRPr lang="en-GB"/>
        </a:p>
      </dgm:t>
    </dgm:pt>
    <dgm:pt modelId="{63DC8935-024C-4A20-AC51-D4B7FACA17AD}" type="pres">
      <dgm:prSet presAssocID="{15DC1F13-59AE-476D-8B13-0E54063D9CBC}" presName="hierChild4" presStyleCnt="0"/>
      <dgm:spPr/>
    </dgm:pt>
    <dgm:pt modelId="{4B498C48-82D7-43ED-BBF8-15F636E7E4BF}" type="pres">
      <dgm:prSet presAssocID="{15DC1F13-59AE-476D-8B13-0E54063D9CBC}" presName="hierChild5" presStyleCnt="0"/>
      <dgm:spPr/>
    </dgm:pt>
    <dgm:pt modelId="{CC239B15-88E0-4BE7-ABB6-FD11BFC73BAE}" type="pres">
      <dgm:prSet presAssocID="{5B328EEF-4D6A-4DA9-BD34-B46EB3C89ADA}" presName="Name64" presStyleLbl="parChTrans1D2" presStyleIdx="1" presStyleCnt="3"/>
      <dgm:spPr/>
      <dgm:t>
        <a:bodyPr/>
        <a:lstStyle/>
        <a:p>
          <a:endParaRPr lang="en-GB"/>
        </a:p>
      </dgm:t>
    </dgm:pt>
    <dgm:pt modelId="{0A9C0AF0-05EB-49E0-BF2D-7623A2897015}" type="pres">
      <dgm:prSet presAssocID="{18D437EC-211A-4F03-907E-CF8D99045E19}" presName="hierRoot2" presStyleCnt="0">
        <dgm:presLayoutVars>
          <dgm:hierBranch val="init"/>
        </dgm:presLayoutVars>
      </dgm:prSet>
      <dgm:spPr/>
    </dgm:pt>
    <dgm:pt modelId="{1F371B31-B400-493D-B53D-B48A18B3D669}" type="pres">
      <dgm:prSet presAssocID="{18D437EC-211A-4F03-907E-CF8D99045E19}" presName="rootComposite" presStyleCnt="0"/>
      <dgm:spPr/>
    </dgm:pt>
    <dgm:pt modelId="{B3E816D0-00FD-475D-A104-BE500CF9F03A}" type="pres">
      <dgm:prSet presAssocID="{18D437EC-211A-4F03-907E-CF8D99045E19}" presName="rootText" presStyleLbl="node2" presStyleIdx="1" presStyleCnt="3" custScaleX="139540" custScaleY="100969" custLinFactNeighborX="6174" custLinFactNeighborY="0">
        <dgm:presLayoutVars>
          <dgm:chPref val="3"/>
        </dgm:presLayoutVars>
      </dgm:prSet>
      <dgm:spPr/>
      <dgm:t>
        <a:bodyPr/>
        <a:lstStyle/>
        <a:p>
          <a:endParaRPr lang="en-MY"/>
        </a:p>
      </dgm:t>
    </dgm:pt>
    <dgm:pt modelId="{1A04CBE9-A886-44CE-83F4-34AFEFDD1529}" type="pres">
      <dgm:prSet presAssocID="{18D437EC-211A-4F03-907E-CF8D99045E19}" presName="rootConnector" presStyleLbl="node2" presStyleIdx="1" presStyleCnt="3"/>
      <dgm:spPr/>
      <dgm:t>
        <a:bodyPr/>
        <a:lstStyle/>
        <a:p>
          <a:endParaRPr lang="en-GB"/>
        </a:p>
      </dgm:t>
    </dgm:pt>
    <dgm:pt modelId="{1295775D-D39E-41A9-A8F7-69E00429CBB2}" type="pres">
      <dgm:prSet presAssocID="{18D437EC-211A-4F03-907E-CF8D99045E19}" presName="hierChild4" presStyleCnt="0"/>
      <dgm:spPr/>
    </dgm:pt>
    <dgm:pt modelId="{FB810C36-3B0F-4724-8797-5EE695F55C9D}" type="pres">
      <dgm:prSet presAssocID="{18D437EC-211A-4F03-907E-CF8D99045E19}" presName="hierChild5" presStyleCnt="0"/>
      <dgm:spPr/>
    </dgm:pt>
    <dgm:pt modelId="{12BA7353-7993-45D6-A1BA-B5AE852F95E1}" type="pres">
      <dgm:prSet presAssocID="{F5FC33BC-BF5B-48A6-A0A4-06B2DA96452A}" presName="Name64" presStyleLbl="parChTrans1D2" presStyleIdx="2" presStyleCnt="3"/>
      <dgm:spPr/>
      <dgm:t>
        <a:bodyPr/>
        <a:lstStyle/>
        <a:p>
          <a:endParaRPr lang="en-GB"/>
        </a:p>
      </dgm:t>
    </dgm:pt>
    <dgm:pt modelId="{4F4E0C01-508F-4856-9269-0052C2F702AE}" type="pres">
      <dgm:prSet presAssocID="{44CB1D89-5197-45F5-824F-6E2D5A89E0D4}" presName="hierRoot2" presStyleCnt="0">
        <dgm:presLayoutVars>
          <dgm:hierBranch val="init"/>
        </dgm:presLayoutVars>
      </dgm:prSet>
      <dgm:spPr/>
    </dgm:pt>
    <dgm:pt modelId="{61E988BD-D7E6-4E5E-885C-0DBE77E3B8CF}" type="pres">
      <dgm:prSet presAssocID="{44CB1D89-5197-45F5-824F-6E2D5A89E0D4}" presName="rootComposite" presStyleCnt="0"/>
      <dgm:spPr/>
    </dgm:pt>
    <dgm:pt modelId="{63E3B510-B785-46D9-B112-ACCBDEB117AE}" type="pres">
      <dgm:prSet presAssocID="{44CB1D89-5197-45F5-824F-6E2D5A89E0D4}" presName="rootText" presStyleLbl="node2" presStyleIdx="2" presStyleCnt="3" custScaleX="148237" custScaleY="118415">
        <dgm:presLayoutVars>
          <dgm:chPref val="3"/>
        </dgm:presLayoutVars>
      </dgm:prSet>
      <dgm:spPr/>
      <dgm:t>
        <a:bodyPr/>
        <a:lstStyle/>
        <a:p>
          <a:endParaRPr lang="en-MY"/>
        </a:p>
      </dgm:t>
    </dgm:pt>
    <dgm:pt modelId="{3B2D0CAD-B2D1-42CB-B9C3-28F4FDB32C6D}" type="pres">
      <dgm:prSet presAssocID="{44CB1D89-5197-45F5-824F-6E2D5A89E0D4}" presName="rootConnector" presStyleLbl="node2" presStyleIdx="2" presStyleCnt="3"/>
      <dgm:spPr/>
      <dgm:t>
        <a:bodyPr/>
        <a:lstStyle/>
        <a:p>
          <a:endParaRPr lang="en-GB"/>
        </a:p>
      </dgm:t>
    </dgm:pt>
    <dgm:pt modelId="{4AC99251-A05C-478C-8DAA-FB9D5DF10BC4}" type="pres">
      <dgm:prSet presAssocID="{44CB1D89-5197-45F5-824F-6E2D5A89E0D4}" presName="hierChild4" presStyleCnt="0"/>
      <dgm:spPr/>
    </dgm:pt>
    <dgm:pt modelId="{C278A224-76C9-4E60-A972-BD8A9FAA3373}" type="pres">
      <dgm:prSet presAssocID="{44CB1D89-5197-45F5-824F-6E2D5A89E0D4}" presName="hierChild5" presStyleCnt="0"/>
      <dgm:spPr/>
    </dgm:pt>
    <dgm:pt modelId="{BB5BB1B7-6887-4E5B-8D73-885BF8F2F425}" type="pres">
      <dgm:prSet presAssocID="{C7C8FF42-6167-4DC8-81AD-1E8C7604A64F}" presName="hierChild3" presStyleCnt="0"/>
      <dgm:spPr/>
    </dgm:pt>
  </dgm:ptLst>
  <dgm:cxnLst>
    <dgm:cxn modelId="{DCD99C31-CE5F-4E81-91BC-D0E1EC1FE009}" type="presOf" srcId="{15DC1F13-59AE-476D-8B13-0E54063D9CBC}" destId="{71069DD4-801E-4FB9-B714-EF48BED9AC60}" srcOrd="0" destOrd="0" presId="urn:microsoft.com/office/officeart/2009/3/layout/HorizontalOrganizationChart"/>
    <dgm:cxn modelId="{D00FB541-0100-4F32-A3AD-B1E3B4D1B314}" type="presOf" srcId="{15DC1F13-59AE-476D-8B13-0E54063D9CBC}" destId="{8AC78236-F0CE-4B6C-92F0-B22341D00068}" srcOrd="1" destOrd="0" presId="urn:microsoft.com/office/officeart/2009/3/layout/HorizontalOrganizationChart"/>
    <dgm:cxn modelId="{E8B53D4E-A1C5-41C8-A031-6028DD1F3F1C}" type="presOf" srcId="{C7C8FF42-6167-4DC8-81AD-1E8C7604A64F}" destId="{A1016197-063C-4AC2-A7DF-C29DCBFD8EB8}" srcOrd="1" destOrd="0" presId="urn:microsoft.com/office/officeart/2009/3/layout/HorizontalOrganizationChart"/>
    <dgm:cxn modelId="{F43FC047-8F0B-42A9-B5D4-57FD74685317}" type="presOf" srcId="{5B328EEF-4D6A-4DA9-BD34-B46EB3C89ADA}" destId="{CC239B15-88E0-4BE7-ABB6-FD11BFC73BAE}" srcOrd="0" destOrd="0" presId="urn:microsoft.com/office/officeart/2009/3/layout/HorizontalOrganizationChart"/>
    <dgm:cxn modelId="{84A66791-FA61-4797-BF93-A19C6CBEE8D2}" srcId="{C7C8FF42-6167-4DC8-81AD-1E8C7604A64F}" destId="{44CB1D89-5197-45F5-824F-6E2D5A89E0D4}" srcOrd="2" destOrd="0" parTransId="{F5FC33BC-BF5B-48A6-A0A4-06B2DA96452A}" sibTransId="{AEF91732-9AF5-498D-AFCA-169E6C79ED8F}"/>
    <dgm:cxn modelId="{34BA1864-1A3B-49F1-B38D-F8F68BEDE624}" srcId="{C7C8FF42-6167-4DC8-81AD-1E8C7604A64F}" destId="{18D437EC-211A-4F03-907E-CF8D99045E19}" srcOrd="1" destOrd="0" parTransId="{5B328EEF-4D6A-4DA9-BD34-B46EB3C89ADA}" sibTransId="{26EDD870-7007-4C79-B453-E34694FC243E}"/>
    <dgm:cxn modelId="{5577A895-253F-452E-8D7E-5B6484729FE2}" type="presOf" srcId="{F5FC33BC-BF5B-48A6-A0A4-06B2DA96452A}" destId="{12BA7353-7993-45D6-A1BA-B5AE852F95E1}" srcOrd="0" destOrd="0" presId="urn:microsoft.com/office/officeart/2009/3/layout/HorizontalOrganizationChart"/>
    <dgm:cxn modelId="{6FFF93CC-5CA6-42C7-A11E-68C1C3B1BC36}" type="presOf" srcId="{18D437EC-211A-4F03-907E-CF8D99045E19}" destId="{1A04CBE9-A886-44CE-83F4-34AFEFDD1529}" srcOrd="1" destOrd="0" presId="urn:microsoft.com/office/officeart/2009/3/layout/HorizontalOrganizationChart"/>
    <dgm:cxn modelId="{7A50E959-214C-45CE-BB84-3B0F0D92D495}" type="presOf" srcId="{44CB1D89-5197-45F5-824F-6E2D5A89E0D4}" destId="{63E3B510-B785-46D9-B112-ACCBDEB117AE}" srcOrd="0" destOrd="0" presId="urn:microsoft.com/office/officeart/2009/3/layout/HorizontalOrganizationChart"/>
    <dgm:cxn modelId="{3082D4F7-6F51-42A5-9E11-6ABF20090C04}" type="presOf" srcId="{18D437EC-211A-4F03-907E-CF8D99045E19}" destId="{B3E816D0-00FD-475D-A104-BE500CF9F03A}" srcOrd="0" destOrd="0" presId="urn:microsoft.com/office/officeart/2009/3/layout/HorizontalOrganizationChart"/>
    <dgm:cxn modelId="{0E02CEAC-6A1A-4A5A-BD3A-90B46771A0F7}" type="presOf" srcId="{BB09666B-43BF-4E87-AF06-63B630E9D7BD}" destId="{82D8257B-2D4D-45B0-9BAE-DA21E7FD411C}" srcOrd="0" destOrd="0" presId="urn:microsoft.com/office/officeart/2009/3/layout/HorizontalOrganizationChart"/>
    <dgm:cxn modelId="{049887A2-7783-4A15-A6CD-A35C4DBB1A7B}" srcId="{BB09666B-43BF-4E87-AF06-63B630E9D7BD}" destId="{C7C8FF42-6167-4DC8-81AD-1E8C7604A64F}" srcOrd="0" destOrd="0" parTransId="{5B87D097-A488-4147-9442-4F7D414A959F}" sibTransId="{9A9EAE6A-4453-4EC3-8488-933AA3D4964B}"/>
    <dgm:cxn modelId="{0F5BC5EF-E15B-4811-89B7-96525FBFE5EB}" type="presOf" srcId="{7BFFEC0A-1668-41A3-B23A-05A1BE1768B1}" destId="{5389B795-63F6-4401-9E3E-D4DBC661A60E}" srcOrd="0" destOrd="0" presId="urn:microsoft.com/office/officeart/2009/3/layout/HorizontalOrganizationChart"/>
    <dgm:cxn modelId="{31BB9EE4-1A7A-41E1-BF21-21CACED22775}" srcId="{C7C8FF42-6167-4DC8-81AD-1E8C7604A64F}" destId="{15DC1F13-59AE-476D-8B13-0E54063D9CBC}" srcOrd="0" destOrd="0" parTransId="{7BFFEC0A-1668-41A3-B23A-05A1BE1768B1}" sibTransId="{12869BE1-56E6-4E43-832C-BB8704383D7A}"/>
    <dgm:cxn modelId="{1C79E630-49FC-4183-BDA6-6ABEB958D8BF}" type="presOf" srcId="{C7C8FF42-6167-4DC8-81AD-1E8C7604A64F}" destId="{482B38D4-8067-4E8A-A30F-B78718E29A07}" srcOrd="0" destOrd="0" presId="urn:microsoft.com/office/officeart/2009/3/layout/HorizontalOrganizationChart"/>
    <dgm:cxn modelId="{88CCC160-8B9E-469E-A4D8-7C1FFE7D2081}" type="presOf" srcId="{44CB1D89-5197-45F5-824F-6E2D5A89E0D4}" destId="{3B2D0CAD-B2D1-42CB-B9C3-28F4FDB32C6D}" srcOrd="1" destOrd="0" presId="urn:microsoft.com/office/officeart/2009/3/layout/HorizontalOrganizationChart"/>
    <dgm:cxn modelId="{3B18798A-8E7D-4EF8-83AA-B469D379EED4}" type="presParOf" srcId="{82D8257B-2D4D-45B0-9BAE-DA21E7FD411C}" destId="{95AB8D90-173E-4298-B9AA-0433DAD82EC6}" srcOrd="0" destOrd="0" presId="urn:microsoft.com/office/officeart/2009/3/layout/HorizontalOrganizationChart"/>
    <dgm:cxn modelId="{FB058CDC-0CF1-4A13-9BFE-D752D9D6E3BD}" type="presParOf" srcId="{95AB8D90-173E-4298-B9AA-0433DAD82EC6}" destId="{FD7FACE4-8882-44D8-B806-141631523B55}" srcOrd="0" destOrd="0" presId="urn:microsoft.com/office/officeart/2009/3/layout/HorizontalOrganizationChart"/>
    <dgm:cxn modelId="{C536D9FC-EE26-4744-B095-D3E48027BBF4}" type="presParOf" srcId="{FD7FACE4-8882-44D8-B806-141631523B55}" destId="{482B38D4-8067-4E8A-A30F-B78718E29A07}" srcOrd="0" destOrd="0" presId="urn:microsoft.com/office/officeart/2009/3/layout/HorizontalOrganizationChart"/>
    <dgm:cxn modelId="{8C7B47FD-9F99-4223-B1D4-7A025D3CF493}" type="presParOf" srcId="{FD7FACE4-8882-44D8-B806-141631523B55}" destId="{A1016197-063C-4AC2-A7DF-C29DCBFD8EB8}" srcOrd="1" destOrd="0" presId="urn:microsoft.com/office/officeart/2009/3/layout/HorizontalOrganizationChart"/>
    <dgm:cxn modelId="{837482F0-2752-4DB8-8D08-0DE7ED4B9C56}" type="presParOf" srcId="{95AB8D90-173E-4298-B9AA-0433DAD82EC6}" destId="{AF47FBBE-F2BB-4D05-9EF8-4DC680AB0D98}" srcOrd="1" destOrd="0" presId="urn:microsoft.com/office/officeart/2009/3/layout/HorizontalOrganizationChart"/>
    <dgm:cxn modelId="{481FECA4-A6AA-4261-BF3E-96F4182F6CB3}" type="presParOf" srcId="{AF47FBBE-F2BB-4D05-9EF8-4DC680AB0D98}" destId="{5389B795-63F6-4401-9E3E-D4DBC661A60E}" srcOrd="0" destOrd="0" presId="urn:microsoft.com/office/officeart/2009/3/layout/HorizontalOrganizationChart"/>
    <dgm:cxn modelId="{F3B320F3-2F89-4BF3-B922-845B8BDF163F}" type="presParOf" srcId="{AF47FBBE-F2BB-4D05-9EF8-4DC680AB0D98}" destId="{F337E12B-0D02-4772-AADC-D9F43B96BCAD}" srcOrd="1" destOrd="0" presId="urn:microsoft.com/office/officeart/2009/3/layout/HorizontalOrganizationChart"/>
    <dgm:cxn modelId="{FE15B639-C95C-4613-BBD9-9D8CC4987F84}" type="presParOf" srcId="{F337E12B-0D02-4772-AADC-D9F43B96BCAD}" destId="{D1DC4D73-CE82-40B0-B4C9-D583FD3BA409}" srcOrd="0" destOrd="0" presId="urn:microsoft.com/office/officeart/2009/3/layout/HorizontalOrganizationChart"/>
    <dgm:cxn modelId="{C90498C4-DBBB-4984-BC0C-674A24679FE0}" type="presParOf" srcId="{D1DC4D73-CE82-40B0-B4C9-D583FD3BA409}" destId="{71069DD4-801E-4FB9-B714-EF48BED9AC60}" srcOrd="0" destOrd="0" presId="urn:microsoft.com/office/officeart/2009/3/layout/HorizontalOrganizationChart"/>
    <dgm:cxn modelId="{85AD6D50-233A-43CD-8EB3-37CD3892A995}" type="presParOf" srcId="{D1DC4D73-CE82-40B0-B4C9-D583FD3BA409}" destId="{8AC78236-F0CE-4B6C-92F0-B22341D00068}" srcOrd="1" destOrd="0" presId="urn:microsoft.com/office/officeart/2009/3/layout/HorizontalOrganizationChart"/>
    <dgm:cxn modelId="{8AF1B1B3-1762-4545-A8E6-32FEE1C52AFD}" type="presParOf" srcId="{F337E12B-0D02-4772-AADC-D9F43B96BCAD}" destId="{63DC8935-024C-4A20-AC51-D4B7FACA17AD}" srcOrd="1" destOrd="0" presId="urn:microsoft.com/office/officeart/2009/3/layout/HorizontalOrganizationChart"/>
    <dgm:cxn modelId="{D3A5C32C-8D49-4D53-BAEC-9DE66F72056B}" type="presParOf" srcId="{F337E12B-0D02-4772-AADC-D9F43B96BCAD}" destId="{4B498C48-82D7-43ED-BBF8-15F636E7E4BF}" srcOrd="2" destOrd="0" presId="urn:microsoft.com/office/officeart/2009/3/layout/HorizontalOrganizationChart"/>
    <dgm:cxn modelId="{2E9B57EA-639E-47AC-B60C-61037A729522}" type="presParOf" srcId="{AF47FBBE-F2BB-4D05-9EF8-4DC680AB0D98}" destId="{CC239B15-88E0-4BE7-ABB6-FD11BFC73BAE}" srcOrd="2" destOrd="0" presId="urn:microsoft.com/office/officeart/2009/3/layout/HorizontalOrganizationChart"/>
    <dgm:cxn modelId="{F9794443-B42A-4D30-868B-14B39A17B153}" type="presParOf" srcId="{AF47FBBE-F2BB-4D05-9EF8-4DC680AB0D98}" destId="{0A9C0AF0-05EB-49E0-BF2D-7623A2897015}" srcOrd="3" destOrd="0" presId="urn:microsoft.com/office/officeart/2009/3/layout/HorizontalOrganizationChart"/>
    <dgm:cxn modelId="{8AD95C34-CF4F-4EAF-91D0-3C6CDEB50E27}" type="presParOf" srcId="{0A9C0AF0-05EB-49E0-BF2D-7623A2897015}" destId="{1F371B31-B400-493D-B53D-B48A18B3D669}" srcOrd="0" destOrd="0" presId="urn:microsoft.com/office/officeart/2009/3/layout/HorizontalOrganizationChart"/>
    <dgm:cxn modelId="{C570E86C-7B8B-4C6F-AC8A-540D989AFA74}" type="presParOf" srcId="{1F371B31-B400-493D-B53D-B48A18B3D669}" destId="{B3E816D0-00FD-475D-A104-BE500CF9F03A}" srcOrd="0" destOrd="0" presId="urn:microsoft.com/office/officeart/2009/3/layout/HorizontalOrganizationChart"/>
    <dgm:cxn modelId="{85273BA2-F5D9-4B69-A29A-94D2D9A24059}" type="presParOf" srcId="{1F371B31-B400-493D-B53D-B48A18B3D669}" destId="{1A04CBE9-A886-44CE-83F4-34AFEFDD1529}" srcOrd="1" destOrd="0" presId="urn:microsoft.com/office/officeart/2009/3/layout/HorizontalOrganizationChart"/>
    <dgm:cxn modelId="{6B5C63BD-AC39-46FD-B1B3-42D6D6BC6313}" type="presParOf" srcId="{0A9C0AF0-05EB-49E0-BF2D-7623A2897015}" destId="{1295775D-D39E-41A9-A8F7-69E00429CBB2}" srcOrd="1" destOrd="0" presId="urn:microsoft.com/office/officeart/2009/3/layout/HorizontalOrganizationChart"/>
    <dgm:cxn modelId="{EA5A7DF2-C30F-4F00-8FE4-9C1FA5E57651}" type="presParOf" srcId="{0A9C0AF0-05EB-49E0-BF2D-7623A2897015}" destId="{FB810C36-3B0F-4724-8797-5EE695F55C9D}" srcOrd="2" destOrd="0" presId="urn:microsoft.com/office/officeart/2009/3/layout/HorizontalOrganizationChart"/>
    <dgm:cxn modelId="{81D167B4-7627-49B9-B46F-0D8631EF3798}" type="presParOf" srcId="{AF47FBBE-F2BB-4D05-9EF8-4DC680AB0D98}" destId="{12BA7353-7993-45D6-A1BA-B5AE852F95E1}" srcOrd="4" destOrd="0" presId="urn:microsoft.com/office/officeart/2009/3/layout/HorizontalOrganizationChart"/>
    <dgm:cxn modelId="{D888D876-F864-420D-A079-8336F038E830}" type="presParOf" srcId="{AF47FBBE-F2BB-4D05-9EF8-4DC680AB0D98}" destId="{4F4E0C01-508F-4856-9269-0052C2F702AE}" srcOrd="5" destOrd="0" presId="urn:microsoft.com/office/officeart/2009/3/layout/HorizontalOrganizationChart"/>
    <dgm:cxn modelId="{2241679C-3A5B-47F2-A0BB-1BA1A716C04A}" type="presParOf" srcId="{4F4E0C01-508F-4856-9269-0052C2F702AE}" destId="{61E988BD-D7E6-4E5E-885C-0DBE77E3B8CF}" srcOrd="0" destOrd="0" presId="urn:microsoft.com/office/officeart/2009/3/layout/HorizontalOrganizationChart"/>
    <dgm:cxn modelId="{81887468-7F96-4910-9743-9EDFF3CC1928}" type="presParOf" srcId="{61E988BD-D7E6-4E5E-885C-0DBE77E3B8CF}" destId="{63E3B510-B785-46D9-B112-ACCBDEB117AE}" srcOrd="0" destOrd="0" presId="urn:microsoft.com/office/officeart/2009/3/layout/HorizontalOrganizationChart"/>
    <dgm:cxn modelId="{FA935276-5347-4BB3-AA4B-6785965FCB12}" type="presParOf" srcId="{61E988BD-D7E6-4E5E-885C-0DBE77E3B8CF}" destId="{3B2D0CAD-B2D1-42CB-B9C3-28F4FDB32C6D}" srcOrd="1" destOrd="0" presId="urn:microsoft.com/office/officeart/2009/3/layout/HorizontalOrganizationChart"/>
    <dgm:cxn modelId="{B31656C0-86E3-4D34-8F03-28060CD9905B}" type="presParOf" srcId="{4F4E0C01-508F-4856-9269-0052C2F702AE}" destId="{4AC99251-A05C-478C-8DAA-FB9D5DF10BC4}" srcOrd="1" destOrd="0" presId="urn:microsoft.com/office/officeart/2009/3/layout/HorizontalOrganizationChart"/>
    <dgm:cxn modelId="{66F2E154-1915-468D-9BBA-C6BA6F64459B}" type="presParOf" srcId="{4F4E0C01-508F-4856-9269-0052C2F702AE}" destId="{C278A224-76C9-4E60-A972-BD8A9FAA3373}" srcOrd="2" destOrd="0" presId="urn:microsoft.com/office/officeart/2009/3/layout/HorizontalOrganizationChart"/>
    <dgm:cxn modelId="{C8E037DB-C347-42C5-B83B-D7FEABD4C31F}" type="presParOf" srcId="{95AB8D90-173E-4298-B9AA-0433DAD82EC6}" destId="{BB5BB1B7-6887-4E5B-8D73-885BF8F2F425}" srcOrd="2" destOrd="0" presId="urn:microsoft.com/office/officeart/2009/3/layout/HorizontalOrganizationChar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353-7993-45D6-A1BA-B5AE852F95E1}">
      <dsp:nvSpPr>
        <dsp:cNvPr id="0" name=""/>
        <dsp:cNvSpPr/>
      </dsp:nvSpPr>
      <dsp:spPr>
        <a:xfrm>
          <a:off x="3382474" y="1858516"/>
          <a:ext cx="553517" cy="1356649"/>
        </a:xfrm>
        <a:custGeom>
          <a:avLst/>
          <a:gdLst/>
          <a:ahLst/>
          <a:cxnLst/>
          <a:rect l="0" t="0" r="0" b="0"/>
          <a:pathLst>
            <a:path>
              <a:moveTo>
                <a:pt x="0" y="0"/>
              </a:moveTo>
              <a:lnTo>
                <a:pt x="276758" y="0"/>
              </a:lnTo>
              <a:lnTo>
                <a:pt x="276758" y="1356649"/>
              </a:lnTo>
              <a:lnTo>
                <a:pt x="553517" y="13566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C239B15-88E0-4BE7-ABB6-FD11BFC73BAE}">
      <dsp:nvSpPr>
        <dsp:cNvPr id="0" name=""/>
        <dsp:cNvSpPr/>
      </dsp:nvSpPr>
      <dsp:spPr>
        <a:xfrm>
          <a:off x="3382474" y="1812795"/>
          <a:ext cx="724388" cy="91440"/>
        </a:xfrm>
        <a:custGeom>
          <a:avLst/>
          <a:gdLst/>
          <a:ahLst/>
          <a:cxnLst/>
          <a:rect l="0" t="0" r="0" b="0"/>
          <a:pathLst>
            <a:path>
              <a:moveTo>
                <a:pt x="0" y="45720"/>
              </a:moveTo>
              <a:lnTo>
                <a:pt x="447629" y="45720"/>
              </a:lnTo>
              <a:lnTo>
                <a:pt x="447629" y="130494"/>
              </a:lnTo>
              <a:lnTo>
                <a:pt x="724388" y="1304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89B795-63F6-4401-9E3E-D4DBC661A60E}">
      <dsp:nvSpPr>
        <dsp:cNvPr id="0" name=""/>
        <dsp:cNvSpPr/>
      </dsp:nvSpPr>
      <dsp:spPr>
        <a:xfrm>
          <a:off x="3382474" y="586641"/>
          <a:ext cx="553517" cy="1271874"/>
        </a:xfrm>
        <a:custGeom>
          <a:avLst/>
          <a:gdLst/>
          <a:ahLst/>
          <a:cxnLst/>
          <a:rect l="0" t="0" r="0" b="0"/>
          <a:pathLst>
            <a:path>
              <a:moveTo>
                <a:pt x="0" y="1271874"/>
              </a:moveTo>
              <a:lnTo>
                <a:pt x="276758" y="1271874"/>
              </a:lnTo>
              <a:lnTo>
                <a:pt x="276758" y="0"/>
              </a:lnTo>
              <a:lnTo>
                <a:pt x="55351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2B38D4-8067-4E8A-A30F-B78718E29A07}">
      <dsp:nvSpPr>
        <dsp:cNvPr id="0" name=""/>
        <dsp:cNvSpPr/>
      </dsp:nvSpPr>
      <dsp:spPr>
        <a:xfrm>
          <a:off x="614885" y="1436458"/>
          <a:ext cx="2767588" cy="84411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kern="1200" dirty="0" smtClean="0">
              <a:solidFill>
                <a:schemeClr val="tx1"/>
              </a:solidFill>
              <a:latin typeface="Times New Roman" pitchFamily="18" charset="0"/>
              <a:cs typeface="Times New Roman" pitchFamily="18" charset="0"/>
            </a:rPr>
            <a:t>EVOLUTION THROUGH </a:t>
          </a:r>
        </a:p>
        <a:p>
          <a:pPr lvl="0" algn="ctr" defTabSz="711200">
            <a:lnSpc>
              <a:spcPct val="90000"/>
            </a:lnSpc>
            <a:spcBef>
              <a:spcPct val="0"/>
            </a:spcBef>
            <a:spcAft>
              <a:spcPct val="35000"/>
            </a:spcAft>
          </a:pPr>
          <a:r>
            <a:rPr lang="en-GB" sz="1600" b="1" kern="1200" dirty="0" smtClean="0">
              <a:solidFill>
                <a:schemeClr val="tx1"/>
              </a:solidFill>
              <a:latin typeface="Times New Roman" pitchFamily="18" charset="0"/>
              <a:cs typeface="Times New Roman" pitchFamily="18" charset="0"/>
            </a:rPr>
            <a:t>TIME SCALE</a:t>
          </a:r>
          <a:endParaRPr lang="en-MY" sz="1600" b="1" kern="1200" dirty="0">
            <a:solidFill>
              <a:schemeClr val="tx1"/>
            </a:solidFill>
            <a:latin typeface="Times New Roman" pitchFamily="18" charset="0"/>
            <a:cs typeface="Times New Roman" pitchFamily="18" charset="0"/>
          </a:endParaRPr>
        </a:p>
      </dsp:txBody>
      <dsp:txXfrm>
        <a:off x="614885" y="1436458"/>
        <a:ext cx="2767588" cy="844114"/>
      </dsp:txXfrm>
    </dsp:sp>
    <dsp:sp modelId="{71069DD4-801E-4FB9-B714-EF48BED9AC60}">
      <dsp:nvSpPr>
        <dsp:cNvPr id="0" name=""/>
        <dsp:cNvSpPr/>
      </dsp:nvSpPr>
      <dsp:spPr>
        <a:xfrm>
          <a:off x="3935992" y="2087"/>
          <a:ext cx="4015771" cy="11691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GB" sz="1600" b="1" u="sng" kern="1200" dirty="0" smtClean="0">
            <a:solidFill>
              <a:schemeClr val="tx1"/>
            </a:solidFill>
            <a:latin typeface="Times New Roman" pitchFamily="18" charset="0"/>
            <a:cs typeface="Times New Roman" pitchFamily="18" charset="0"/>
          </a:endParaRPr>
        </a:p>
        <a:p>
          <a:pPr lvl="0" algn="ctr" defTabSz="711200">
            <a:lnSpc>
              <a:spcPct val="90000"/>
            </a:lnSpc>
            <a:spcBef>
              <a:spcPct val="0"/>
            </a:spcBef>
            <a:spcAft>
              <a:spcPct val="35000"/>
            </a:spcAft>
          </a:pPr>
          <a:r>
            <a:rPr lang="en-GB" sz="1600" b="1" u="sng" kern="1200" dirty="0" smtClean="0">
              <a:solidFill>
                <a:schemeClr val="tx1"/>
              </a:solidFill>
              <a:latin typeface="Times New Roman" pitchFamily="18" charset="0"/>
              <a:cs typeface="Times New Roman" pitchFamily="18" charset="0"/>
            </a:rPr>
            <a:t>END WORLD WAR II – 1970’s</a:t>
          </a:r>
          <a:br>
            <a:rPr lang="en-GB" sz="1600" b="1" u="sng"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alienation of Islamic Law</a:t>
          </a:r>
          <a:br>
            <a:rPr lang="en-GB" sz="1600" b="0" u="none"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Cases: Trucial Coast</a:t>
          </a:r>
          <a:br>
            <a:rPr lang="en-GB" sz="1600" b="0" u="none"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Ruler of Qatar v International Marine Oil</a:t>
          </a:r>
        </a:p>
        <a:p>
          <a:pPr lvl="0" algn="ctr" defTabSz="711200">
            <a:lnSpc>
              <a:spcPct val="90000"/>
            </a:lnSpc>
            <a:spcBef>
              <a:spcPct val="0"/>
            </a:spcBef>
            <a:spcAft>
              <a:spcPct val="35000"/>
            </a:spcAft>
          </a:pPr>
          <a:r>
            <a:rPr lang="en-GB" sz="1600" b="0" u="none" kern="1200" dirty="0" smtClean="0">
              <a:solidFill>
                <a:schemeClr val="tx1"/>
              </a:solidFill>
              <a:latin typeface="Times New Roman" pitchFamily="18" charset="0"/>
              <a:cs typeface="Times New Roman" pitchFamily="18" charset="0"/>
            </a:rPr>
            <a:t>ARAMCO</a:t>
          </a:r>
          <a:br>
            <a:rPr lang="en-GB" sz="1600" b="0" u="none" kern="1200" dirty="0" smtClean="0">
              <a:solidFill>
                <a:schemeClr val="tx1"/>
              </a:solidFill>
              <a:latin typeface="Times New Roman" pitchFamily="18" charset="0"/>
              <a:cs typeface="Times New Roman" pitchFamily="18" charset="0"/>
            </a:rPr>
          </a:br>
          <a:endParaRPr lang="en-MY" sz="1600" b="1" u="sng" kern="1200" dirty="0">
            <a:solidFill>
              <a:schemeClr val="tx1"/>
            </a:solidFill>
            <a:latin typeface="Times New Roman" pitchFamily="18" charset="0"/>
            <a:cs typeface="Times New Roman" pitchFamily="18" charset="0"/>
          </a:endParaRPr>
        </a:p>
      </dsp:txBody>
      <dsp:txXfrm>
        <a:off x="3935992" y="2087"/>
        <a:ext cx="4015771" cy="1169107"/>
      </dsp:txXfrm>
    </dsp:sp>
    <dsp:sp modelId="{B3E816D0-00FD-475D-A104-BE500CF9F03A}">
      <dsp:nvSpPr>
        <dsp:cNvPr id="0" name=""/>
        <dsp:cNvSpPr/>
      </dsp:nvSpPr>
      <dsp:spPr>
        <a:xfrm>
          <a:off x="4106863" y="1517143"/>
          <a:ext cx="3861893" cy="85229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GB" sz="1600" b="1" u="sng" kern="1200" dirty="0" smtClean="0">
              <a:solidFill>
                <a:schemeClr val="tx1"/>
              </a:solidFill>
              <a:latin typeface="Times New Roman" pitchFamily="18" charset="0"/>
              <a:cs typeface="Times New Roman" pitchFamily="18" charset="0"/>
            </a:rPr>
            <a:t>1970’s – 1980’s</a:t>
          </a:r>
          <a:br>
            <a:rPr lang="en-GB" sz="1600" b="1" u="sng"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more confidence gained</a:t>
          </a:r>
          <a:br>
            <a:rPr lang="en-GB" sz="1600" b="0" u="none"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Cases: Sapphire International Petroleum</a:t>
          </a:r>
          <a:br>
            <a:rPr lang="en-GB" sz="1600" b="0" u="none"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AMINOIL Arbitration</a:t>
          </a:r>
          <a:endParaRPr lang="en-MY" sz="1600" b="1" u="sng" kern="1200" dirty="0">
            <a:solidFill>
              <a:schemeClr val="tx1"/>
            </a:solidFill>
            <a:latin typeface="Times New Roman" pitchFamily="18" charset="0"/>
            <a:cs typeface="Times New Roman" pitchFamily="18" charset="0"/>
          </a:endParaRPr>
        </a:p>
      </dsp:txBody>
      <dsp:txXfrm>
        <a:off x="4106863" y="1517143"/>
        <a:ext cx="3861893" cy="852294"/>
      </dsp:txXfrm>
    </dsp:sp>
    <dsp:sp modelId="{63E3B510-B785-46D9-B112-ACCBDEB117AE}">
      <dsp:nvSpPr>
        <dsp:cNvPr id="0" name=""/>
        <dsp:cNvSpPr/>
      </dsp:nvSpPr>
      <dsp:spPr>
        <a:xfrm>
          <a:off x="3935992" y="2715386"/>
          <a:ext cx="4102590" cy="99955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GB" sz="1600" b="1" u="sng" kern="1200" dirty="0" smtClean="0">
            <a:solidFill>
              <a:schemeClr val="tx1"/>
            </a:solidFill>
            <a:latin typeface="Times New Roman" pitchFamily="18" charset="0"/>
            <a:cs typeface="Times New Roman" pitchFamily="18" charset="0"/>
          </a:endParaRPr>
        </a:p>
        <a:p>
          <a:pPr lvl="0" algn="ctr" defTabSz="711200">
            <a:lnSpc>
              <a:spcPct val="90000"/>
            </a:lnSpc>
            <a:spcBef>
              <a:spcPct val="0"/>
            </a:spcBef>
            <a:spcAft>
              <a:spcPct val="35000"/>
            </a:spcAft>
          </a:pPr>
          <a:r>
            <a:rPr lang="en-GB" sz="1600" b="1" u="sng" kern="1200" dirty="0" smtClean="0">
              <a:solidFill>
                <a:schemeClr val="tx1"/>
              </a:solidFill>
              <a:latin typeface="Times New Roman" pitchFamily="18" charset="0"/>
              <a:cs typeface="Times New Roman" pitchFamily="18" charset="0"/>
            </a:rPr>
            <a:t>Present</a:t>
          </a:r>
        </a:p>
        <a:p>
          <a:pPr lvl="0" algn="ctr" defTabSz="711200">
            <a:lnSpc>
              <a:spcPct val="90000"/>
            </a:lnSpc>
            <a:spcBef>
              <a:spcPct val="0"/>
            </a:spcBef>
            <a:spcAft>
              <a:spcPct val="35000"/>
            </a:spcAft>
          </a:pPr>
          <a:r>
            <a:rPr lang="en-GB" sz="1600" b="1" u="sng" kern="1200" dirty="0" smtClean="0">
              <a:solidFill>
                <a:schemeClr val="tx1"/>
              </a:solidFill>
              <a:latin typeface="Times New Roman" pitchFamily="18" charset="0"/>
              <a:cs typeface="Times New Roman" pitchFamily="18" charset="0"/>
            </a:rPr>
            <a:t/>
          </a:r>
          <a:br>
            <a:rPr lang="en-GB" sz="1600" b="1" u="sng"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anticipation by Islamic countries</a:t>
          </a:r>
          <a:br>
            <a:rPr lang="en-GB" sz="1600" b="0" u="none" kern="1200" dirty="0" smtClean="0">
              <a:solidFill>
                <a:schemeClr val="tx1"/>
              </a:solidFill>
              <a:latin typeface="Times New Roman" pitchFamily="18" charset="0"/>
              <a:cs typeface="Times New Roman" pitchFamily="18" charset="0"/>
            </a:rPr>
          </a:br>
          <a:r>
            <a:rPr lang="en-GB" sz="1600" b="0" u="none" kern="1200" dirty="0" smtClean="0">
              <a:solidFill>
                <a:schemeClr val="tx1"/>
              </a:solidFill>
              <a:latin typeface="Times New Roman" pitchFamily="18" charset="0"/>
              <a:cs typeface="Times New Roman" pitchFamily="18" charset="0"/>
            </a:rPr>
            <a:t/>
          </a:r>
          <a:br>
            <a:rPr lang="en-GB" sz="1600" b="0" u="none" kern="1200" dirty="0" smtClean="0">
              <a:solidFill>
                <a:schemeClr val="tx1"/>
              </a:solidFill>
              <a:latin typeface="Times New Roman" pitchFamily="18" charset="0"/>
              <a:cs typeface="Times New Roman" pitchFamily="18" charset="0"/>
            </a:rPr>
          </a:br>
          <a:endParaRPr lang="en-MY" sz="1600" b="1" u="sng" kern="1200" dirty="0">
            <a:solidFill>
              <a:schemeClr val="tx1"/>
            </a:solidFill>
            <a:latin typeface="Times New Roman" pitchFamily="18" charset="0"/>
            <a:cs typeface="Times New Roman" pitchFamily="18" charset="0"/>
          </a:endParaRPr>
        </a:p>
      </dsp:txBody>
      <dsp:txXfrm>
        <a:off x="3935992" y="2715386"/>
        <a:ext cx="4102590" cy="999558"/>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6388BE-88F5-4D8D-B3F3-B8B9698DF2C0}" type="datetimeFigureOut">
              <a:rPr lang="en-MY" smtClean="0"/>
              <a:t>14/5/2015</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6CA4A8-309B-40EA-A0E2-7BE9D41ED85F}" type="slidenum">
              <a:rPr lang="en-MY" smtClean="0"/>
              <a:t>‹#›</a:t>
            </a:fld>
            <a:endParaRPr lang="en-MY"/>
          </a:p>
        </p:txBody>
      </p:sp>
    </p:spTree>
    <p:extLst>
      <p:ext uri="{BB962C8B-B14F-4D97-AF65-F5344CB8AC3E}">
        <p14:creationId xmlns:p14="http://schemas.microsoft.com/office/powerpoint/2010/main" val="3578173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MY"/>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MY"/>
          </a:p>
        </p:txBody>
      </p:sp>
      <p:sp>
        <p:nvSpPr>
          <p:cNvPr id="4" name="Date Placeholder 3"/>
          <p:cNvSpPr>
            <a:spLocks noGrp="1"/>
          </p:cNvSpPr>
          <p:nvPr>
            <p:ph type="dt" sz="half" idx="10"/>
          </p:nvPr>
        </p:nvSpPr>
        <p:spPr/>
        <p:txBody>
          <a:bodyPr/>
          <a:lstStyle/>
          <a:p>
            <a:fld id="{FF9A01BF-1E05-48B2-82D9-A998B281E933}" type="datetime1">
              <a:rPr lang="en-MY" smtClean="0"/>
              <a:t>14/5/2015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1095552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E193B41A-68E6-4E46-9AE8-23F0A9725F65}" type="datetime1">
              <a:rPr lang="en-MY" smtClean="0"/>
              <a:t>14/5/2015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2593126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MY"/>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98A0BBE8-1F32-4957-8160-B7E2E12C0C78}" type="datetime1">
              <a:rPr lang="en-MY" smtClean="0"/>
              <a:t>14/5/2015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3037081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10"/>
          </p:nvPr>
        </p:nvSpPr>
        <p:spPr/>
        <p:txBody>
          <a:bodyPr/>
          <a:lstStyle/>
          <a:p>
            <a:fld id="{5AB9BA8E-9A2E-4EC5-AFCE-5CE02648E4FE}" type="datetime1">
              <a:rPr lang="en-MY" smtClean="0"/>
              <a:t>14/5/2015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2809867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MY"/>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C8D5F4-B1F2-4D4E-8D3D-DE88A0B401BF}" type="datetime1">
              <a:rPr lang="en-MY" smtClean="0"/>
              <a:t>14/5/2015</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2139516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Date Placeholder 4"/>
          <p:cNvSpPr>
            <a:spLocks noGrp="1"/>
          </p:cNvSpPr>
          <p:nvPr>
            <p:ph type="dt" sz="half" idx="10"/>
          </p:nvPr>
        </p:nvSpPr>
        <p:spPr/>
        <p:txBody>
          <a:bodyPr/>
          <a:lstStyle/>
          <a:p>
            <a:fld id="{0245AFA7-A73E-496D-A47C-2AF6D9292C27}" type="datetime1">
              <a:rPr lang="en-MY" smtClean="0"/>
              <a:t>14/5/2015</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255764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MY"/>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7" name="Date Placeholder 6"/>
          <p:cNvSpPr>
            <a:spLocks noGrp="1"/>
          </p:cNvSpPr>
          <p:nvPr>
            <p:ph type="dt" sz="half" idx="10"/>
          </p:nvPr>
        </p:nvSpPr>
        <p:spPr/>
        <p:txBody>
          <a:bodyPr/>
          <a:lstStyle/>
          <a:p>
            <a:fld id="{950F73C7-4A56-4D1A-A183-18335B7855D4}" type="datetime1">
              <a:rPr lang="en-MY" smtClean="0"/>
              <a:t>14/5/2015</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4118686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MY"/>
          </a:p>
        </p:txBody>
      </p:sp>
      <p:sp>
        <p:nvSpPr>
          <p:cNvPr id="3" name="Date Placeholder 2"/>
          <p:cNvSpPr>
            <a:spLocks noGrp="1"/>
          </p:cNvSpPr>
          <p:nvPr>
            <p:ph type="dt" sz="half" idx="10"/>
          </p:nvPr>
        </p:nvSpPr>
        <p:spPr/>
        <p:txBody>
          <a:bodyPr/>
          <a:lstStyle/>
          <a:p>
            <a:fld id="{79AD5C70-9D70-4497-A2D9-C355F5791FBF}" type="datetime1">
              <a:rPr lang="en-MY" smtClean="0"/>
              <a:t>14/5/2015</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4132884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0716A-A9FE-407A-85AF-80FB3656E8E9}" type="datetime1">
              <a:rPr lang="en-MY" smtClean="0"/>
              <a:t>14/5/2015</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174980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MY"/>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1FDB9A-8C60-4E05-A47A-4D383B042D8A}" type="datetime1">
              <a:rPr lang="en-MY" smtClean="0"/>
              <a:t>14/5/2015</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1919049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MY"/>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8B279DA-C5E7-473A-BCF7-3B91E8141C43}" type="datetime1">
              <a:rPr lang="en-MY" smtClean="0"/>
              <a:t>14/5/2015</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0428EC06-1B12-4DA3-827F-43E0E55373E3}" type="slidenum">
              <a:rPr lang="en-MY" smtClean="0"/>
              <a:t>‹#›</a:t>
            </a:fld>
            <a:endParaRPr lang="en-MY"/>
          </a:p>
        </p:txBody>
      </p:sp>
    </p:spTree>
    <p:extLst>
      <p:ext uri="{BB962C8B-B14F-4D97-AF65-F5344CB8AC3E}">
        <p14:creationId xmlns:p14="http://schemas.microsoft.com/office/powerpoint/2010/main" val="3784972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MY"/>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F633A8-3816-4EA6-9E3B-6DCCEB47B4CC}" type="datetime1">
              <a:rPr lang="en-MY" smtClean="0"/>
              <a:t>14/5/2015</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28EC06-1B12-4DA3-827F-43E0E55373E3}" type="slidenum">
              <a:rPr lang="en-MY" smtClean="0"/>
              <a:t>‹#›</a:t>
            </a:fld>
            <a:endParaRPr lang="en-MY"/>
          </a:p>
        </p:txBody>
      </p:sp>
    </p:spTree>
    <p:extLst>
      <p:ext uri="{BB962C8B-B14F-4D97-AF65-F5344CB8AC3E}">
        <p14:creationId xmlns:p14="http://schemas.microsoft.com/office/powerpoint/2010/main" val="2210384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3600451"/>
          </a:xfrm>
        </p:spPr>
        <p:txBody>
          <a:bodyPr>
            <a:normAutofit/>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400" b="1" dirty="0" smtClean="0">
                <a:latin typeface="Times New Roman" pitchFamily="18" charset="0"/>
                <a:cs typeface="Times New Roman" pitchFamily="18" charset="0"/>
              </a:rPr>
              <a:t>ARBITRATION FOR CROSS BORDER TRANSACTION IN ISLAMIC FINANCE CONTRACTS</a:t>
            </a:r>
            <a:endParaRPr lang="en-MY" sz="2400"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886200"/>
            <a:ext cx="6400800" cy="2639144"/>
          </a:xfrm>
        </p:spPr>
        <p:txBody>
          <a:bodyPr>
            <a:normAutofit/>
          </a:bodyPr>
          <a:lstStyle/>
          <a:p>
            <a:endParaRPr lang="en-GB" sz="2000" b="1" dirty="0" smtClean="0">
              <a:solidFill>
                <a:schemeClr val="tx1"/>
              </a:solidFill>
              <a:latin typeface="Times New Roman" pitchFamily="18" charset="0"/>
              <a:cs typeface="Times New Roman" pitchFamily="18" charset="0"/>
            </a:endParaRPr>
          </a:p>
          <a:p>
            <a:r>
              <a:rPr lang="en-GB" sz="2400" b="1" dirty="0" smtClean="0">
                <a:solidFill>
                  <a:schemeClr val="tx1"/>
                </a:solidFill>
                <a:latin typeface="Times New Roman" pitchFamily="18" charset="0"/>
                <a:cs typeface="Times New Roman" pitchFamily="18" charset="0"/>
              </a:rPr>
              <a:t>Presented by: Farah Farina </a:t>
            </a:r>
            <a:r>
              <a:rPr lang="en-GB" sz="2400" b="1" dirty="0" err="1" smtClean="0">
                <a:solidFill>
                  <a:schemeClr val="tx1"/>
                </a:solidFill>
                <a:latin typeface="Times New Roman" pitchFamily="18" charset="0"/>
                <a:cs typeface="Times New Roman" pitchFamily="18" charset="0"/>
              </a:rPr>
              <a:t>Mazlan</a:t>
            </a:r>
            <a:r>
              <a:rPr lang="en-GB" sz="2400" b="1" dirty="0" smtClean="0">
                <a:solidFill>
                  <a:schemeClr val="tx1"/>
                </a:solidFill>
                <a:latin typeface="Times New Roman" pitchFamily="18" charset="0"/>
                <a:cs typeface="Times New Roman" pitchFamily="18" charset="0"/>
              </a:rPr>
              <a:t/>
            </a:r>
            <a:br>
              <a:rPr lang="en-GB" sz="2400" b="1" dirty="0" smtClean="0">
                <a:solidFill>
                  <a:schemeClr val="tx1"/>
                </a:solidFill>
                <a:latin typeface="Times New Roman" pitchFamily="18" charset="0"/>
                <a:cs typeface="Times New Roman" pitchFamily="18" charset="0"/>
              </a:rPr>
            </a:br>
            <a:endParaRPr lang="en-GB" sz="2400" b="1" dirty="0" smtClean="0">
              <a:solidFill>
                <a:schemeClr val="tx1"/>
              </a:solidFill>
              <a:latin typeface="Times New Roman" pitchFamily="18" charset="0"/>
              <a:cs typeface="Times New Roman" pitchFamily="18" charset="0"/>
            </a:endParaRPr>
          </a:p>
          <a:p>
            <a:r>
              <a:rPr lang="en-GB" sz="1800" b="1" dirty="0" smtClean="0">
                <a:solidFill>
                  <a:schemeClr val="tx1"/>
                </a:solidFill>
                <a:latin typeface="Times New Roman" pitchFamily="18" charset="0"/>
                <a:cs typeface="Times New Roman" pitchFamily="18" charset="0"/>
              </a:rPr>
              <a:t>Islamic Finance and Law Conference 2015</a:t>
            </a:r>
          </a:p>
          <a:p>
            <a:r>
              <a:rPr lang="en-GB" sz="1800" b="1" dirty="0" smtClean="0">
                <a:solidFill>
                  <a:schemeClr val="tx1"/>
                </a:solidFill>
                <a:latin typeface="Times New Roman" pitchFamily="18" charset="0"/>
                <a:cs typeface="Times New Roman" pitchFamily="18" charset="0"/>
              </a:rPr>
              <a:t>Dublin, Ireland</a:t>
            </a:r>
            <a:endParaRPr lang="en-GB" sz="1800" b="1" dirty="0" smtClean="0">
              <a:solidFill>
                <a:schemeClr val="tx1"/>
              </a:solidFill>
              <a:latin typeface="Times New Roman" pitchFamily="18" charset="0"/>
              <a:cs typeface="Times New Roman" pitchFamily="18" charset="0"/>
            </a:endParaRPr>
          </a:p>
          <a:p>
            <a:endParaRPr lang="en-GB" sz="2400" b="1" dirty="0" smtClean="0">
              <a:solidFill>
                <a:schemeClr val="tx1"/>
              </a:solidFill>
              <a:latin typeface="Times New Roman" pitchFamily="18" charset="0"/>
              <a:cs typeface="Times New Roman" pitchFamily="18" charset="0"/>
            </a:endParaRPr>
          </a:p>
          <a:p>
            <a:r>
              <a:rPr lang="en-GB" sz="1600" b="1" dirty="0" smtClean="0">
                <a:solidFill>
                  <a:schemeClr val="tx1"/>
                </a:solidFill>
                <a:latin typeface="Times New Roman" pitchFamily="18" charset="0"/>
                <a:cs typeface="Times New Roman" pitchFamily="18" charset="0"/>
              </a:rPr>
              <a:t>15</a:t>
            </a:r>
            <a:r>
              <a:rPr lang="en-GB" sz="1600" b="1" baseline="30000" dirty="0" smtClean="0">
                <a:solidFill>
                  <a:schemeClr val="tx1"/>
                </a:solidFill>
                <a:latin typeface="Times New Roman" pitchFamily="18" charset="0"/>
                <a:cs typeface="Times New Roman" pitchFamily="18" charset="0"/>
              </a:rPr>
              <a:t>th</a:t>
            </a:r>
            <a:r>
              <a:rPr lang="en-GB" sz="1600" b="1" dirty="0" smtClean="0">
                <a:solidFill>
                  <a:schemeClr val="tx1"/>
                </a:solidFill>
                <a:latin typeface="Times New Roman" pitchFamily="18" charset="0"/>
                <a:cs typeface="Times New Roman" pitchFamily="18" charset="0"/>
              </a:rPr>
              <a:t> May 2015</a:t>
            </a:r>
            <a:endParaRPr lang="en-GB" sz="1600" b="1" dirty="0" smtClean="0">
              <a:solidFill>
                <a:schemeClr val="tx1"/>
              </a:solidFill>
              <a:latin typeface="Times New Roman" pitchFamily="18" charset="0"/>
              <a:cs typeface="Times New Roman" pitchFamily="18" charset="0"/>
            </a:endParaRPr>
          </a:p>
          <a:p>
            <a:endParaRPr lang="en-MY" sz="2400" b="1"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6" name="Slide Number Placeholder 5"/>
          <p:cNvSpPr>
            <a:spLocks noGrp="1"/>
          </p:cNvSpPr>
          <p:nvPr>
            <p:ph type="sldNum" sz="quarter" idx="12"/>
          </p:nvPr>
        </p:nvSpPr>
        <p:spPr/>
        <p:txBody>
          <a:bodyPr/>
          <a:lstStyle/>
          <a:p>
            <a:fld id="{0428EC06-1B12-4DA3-827F-43E0E55373E3}" type="slidenum">
              <a:rPr lang="en-MY" smtClean="0"/>
              <a:t>1</a:t>
            </a:fld>
            <a:endParaRPr lang="en-MY"/>
          </a:p>
        </p:txBody>
      </p:sp>
    </p:spTree>
    <p:extLst>
      <p:ext uri="{BB962C8B-B14F-4D97-AF65-F5344CB8AC3E}">
        <p14:creationId xmlns:p14="http://schemas.microsoft.com/office/powerpoint/2010/main" val="3566542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normAutofit fontScale="90000"/>
          </a:bodyPr>
          <a:lstStyle/>
          <a:p>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700" b="1" dirty="0" smtClean="0">
                <a:latin typeface="Times New Roman" pitchFamily="18" charset="0"/>
                <a:cs typeface="Times New Roman" pitchFamily="18" charset="0"/>
              </a:rPr>
              <a:t>Analysis</a:t>
            </a:r>
            <a:r>
              <a:rPr lang="en-GB" sz="2200" b="1" dirty="0">
                <a:latin typeface="Times New Roman" pitchFamily="18" charset="0"/>
                <a:cs typeface="Times New Roman" pitchFamily="18" charset="0"/>
              </a:rPr>
              <a:t/>
            </a:r>
            <a:br>
              <a:rPr lang="en-GB" sz="2200" b="1" dirty="0">
                <a:latin typeface="Times New Roman" pitchFamily="18" charset="0"/>
                <a:cs typeface="Times New Roman" pitchFamily="18" charset="0"/>
              </a:rPr>
            </a:br>
            <a:r>
              <a:rPr lang="en-GB" sz="2200" b="1" dirty="0" smtClean="0">
                <a:latin typeface="Times New Roman" pitchFamily="18" charset="0"/>
                <a:cs typeface="Times New Roman" pitchFamily="18" charset="0"/>
              </a:rPr>
              <a:t/>
            </a:r>
            <a:br>
              <a:rPr lang="en-GB" sz="2200" b="1" dirty="0" smtClean="0">
                <a:latin typeface="Times New Roman" pitchFamily="18" charset="0"/>
                <a:cs typeface="Times New Roman" pitchFamily="18" charset="0"/>
              </a:rPr>
            </a:br>
            <a:endParaRPr lang="en-MY" sz="22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1700809"/>
            <a:ext cx="8496943" cy="5157192"/>
          </a:xfrm>
        </p:spPr>
        <p:txBody>
          <a:bodyPr>
            <a:normAutofit/>
          </a:bodyPr>
          <a:lstStyle/>
          <a:p>
            <a:pPr marL="342900" indent="-342900" algn="l">
              <a:buFont typeface="Arial" panose="020B0604020202020204" pitchFamily="34" charset="0"/>
              <a:buChar char="•"/>
            </a:pPr>
            <a:r>
              <a:rPr lang="en-MY" sz="2000" b="1" dirty="0" smtClean="0">
                <a:solidFill>
                  <a:schemeClr val="tx1"/>
                </a:solidFill>
                <a:latin typeface="Times New Roman" pitchFamily="18" charset="0"/>
                <a:cs typeface="Times New Roman" pitchFamily="18" charset="0"/>
              </a:rPr>
              <a:t>Appointment of Arbitrator (Religion &amp; Gender)</a:t>
            </a:r>
          </a:p>
          <a:p>
            <a:pPr algn="l"/>
            <a:r>
              <a:rPr lang="en-MY" sz="2000" dirty="0" smtClean="0">
                <a:solidFill>
                  <a:schemeClr val="tx1"/>
                </a:solidFill>
                <a:latin typeface="Times New Roman" pitchFamily="18" charset="0"/>
                <a:cs typeface="Times New Roman" pitchFamily="18" charset="0"/>
              </a:rPr>
              <a:t>	</a:t>
            </a:r>
          </a:p>
          <a:p>
            <a:pPr marL="457200" indent="-457200" algn="l">
              <a:buAutoNum type="alphaLcParenBoth"/>
            </a:pPr>
            <a:r>
              <a:rPr lang="en-MY" sz="2000" dirty="0" smtClean="0">
                <a:solidFill>
                  <a:schemeClr val="tx1"/>
                </a:solidFill>
                <a:latin typeface="Times New Roman" pitchFamily="18" charset="0"/>
                <a:cs typeface="Times New Roman" pitchFamily="18" charset="0"/>
              </a:rPr>
              <a:t>UNICITRAL or others international commercial arbitration- NO</a:t>
            </a:r>
          </a:p>
          <a:p>
            <a:pPr marL="457200" indent="-457200" algn="l">
              <a:buAutoNum type="alphaLcParenBoth"/>
            </a:pPr>
            <a:r>
              <a:rPr lang="en-MY" sz="2000" dirty="0" smtClean="0">
                <a:solidFill>
                  <a:schemeClr val="tx1"/>
                </a:solidFill>
                <a:latin typeface="Times New Roman" pitchFamily="18" charset="0"/>
                <a:cs typeface="Times New Roman" pitchFamily="18" charset="0"/>
              </a:rPr>
              <a:t>IICRA &amp; AAOIFI Sharia Standard – non-Muslim arbitrator may be appointed when necessary</a:t>
            </a:r>
          </a:p>
          <a:p>
            <a:pPr marL="342900" indent="-342900" algn="l">
              <a:buFontTx/>
              <a:buChar char="-"/>
            </a:pPr>
            <a:r>
              <a:rPr lang="en-MY" sz="2000" dirty="0" smtClean="0">
                <a:solidFill>
                  <a:schemeClr val="tx1"/>
                </a:solidFill>
                <a:latin typeface="Times New Roman" pitchFamily="18" charset="0"/>
                <a:cs typeface="Times New Roman" pitchFamily="18" charset="0"/>
              </a:rPr>
              <a:t>Apparently, restrictions on gender and religion in arbitration rules will breach the international norms and may cause serious concerned in an effort of uniformity between ICA and Sharia. </a:t>
            </a:r>
          </a:p>
          <a:p>
            <a:pPr marL="342900" indent="-342900" algn="l">
              <a:buFontTx/>
              <a:buChar char="-"/>
            </a:pPr>
            <a:endParaRPr lang="en-MY" sz="2000" dirty="0">
              <a:solidFill>
                <a:schemeClr val="tx1"/>
              </a:solidFill>
              <a:latin typeface="Times New Roman" pitchFamily="18" charset="0"/>
              <a:cs typeface="Times New Roman" pitchFamily="18" charset="0"/>
            </a:endParaRPr>
          </a:p>
          <a:p>
            <a:pPr marL="342900" indent="-342900" algn="l">
              <a:buFont typeface="Arial" panose="020B0604020202020204" pitchFamily="34" charset="0"/>
              <a:buChar char="•"/>
            </a:pPr>
            <a:r>
              <a:rPr lang="en-MY" sz="2000" b="1" dirty="0" smtClean="0">
                <a:solidFill>
                  <a:schemeClr val="tx1"/>
                </a:solidFill>
                <a:latin typeface="Times New Roman" pitchFamily="18" charset="0"/>
                <a:cs typeface="Times New Roman" pitchFamily="18" charset="0"/>
              </a:rPr>
              <a:t>Choice of Law</a:t>
            </a:r>
          </a:p>
          <a:p>
            <a:pPr marL="457200" indent="-457200" algn="l">
              <a:buAutoNum type="alphaLcParenBoth"/>
            </a:pPr>
            <a:r>
              <a:rPr lang="en-MY" sz="2000" dirty="0" smtClean="0">
                <a:solidFill>
                  <a:schemeClr val="tx1"/>
                </a:solidFill>
                <a:latin typeface="Times New Roman" pitchFamily="18" charset="0"/>
                <a:cs typeface="Times New Roman" pitchFamily="18" charset="0"/>
              </a:rPr>
              <a:t>UNCITRAL Model Law –Article 28</a:t>
            </a:r>
          </a:p>
          <a:p>
            <a:pPr marL="457200" indent="-457200" algn="l">
              <a:buAutoNum type="alphaLcParenBoth"/>
            </a:pPr>
            <a:r>
              <a:rPr lang="en-MY" sz="2000" dirty="0" smtClean="0">
                <a:solidFill>
                  <a:schemeClr val="tx1"/>
                </a:solidFill>
                <a:latin typeface="Times New Roman" pitchFamily="18" charset="0"/>
                <a:cs typeface="Times New Roman" pitchFamily="18" charset="0"/>
              </a:rPr>
              <a:t>ICC Rules of Arbitration </a:t>
            </a:r>
          </a:p>
          <a:p>
            <a:pPr marL="457200" indent="-457200" algn="l">
              <a:buAutoNum type="alphaLcParenBoth"/>
            </a:pPr>
            <a:r>
              <a:rPr lang="en-MY" sz="2000" dirty="0" smtClean="0">
                <a:solidFill>
                  <a:schemeClr val="tx1"/>
                </a:solidFill>
                <a:latin typeface="Times New Roman" pitchFamily="18" charset="0"/>
                <a:cs typeface="Times New Roman" pitchFamily="18" charset="0"/>
              </a:rPr>
              <a:t>American Arbitration Association (AAA)</a:t>
            </a:r>
          </a:p>
          <a:p>
            <a:pPr marL="457200" indent="-457200" algn="l">
              <a:buAutoNum type="alphaLcParenBoth"/>
            </a:pPr>
            <a:r>
              <a:rPr lang="en-MY" sz="2000" dirty="0" smtClean="0">
                <a:solidFill>
                  <a:schemeClr val="tx1"/>
                </a:solidFill>
                <a:latin typeface="Times New Roman" pitchFamily="18" charset="0"/>
                <a:cs typeface="Times New Roman" pitchFamily="18" charset="0"/>
              </a:rPr>
              <a:t>AAOIFI Sharia Standards –apply rulings of Islamic Sharia</a:t>
            </a:r>
            <a:endParaRPr lang="en-MY" sz="2000" dirty="0" smtClean="0">
              <a:solidFill>
                <a:schemeClr val="tx1"/>
              </a:solidFill>
              <a:latin typeface="Times New Roman" pitchFamily="18" charset="0"/>
              <a:cs typeface="Times New Roman" pitchFamily="18" charset="0"/>
            </a:endParaRPr>
          </a:p>
          <a:p>
            <a:pPr algn="l"/>
            <a:endParaRPr lang="en-MY"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10</a:t>
            </a:fld>
            <a:endParaRPr lang="en-MY"/>
          </a:p>
        </p:txBody>
      </p:sp>
    </p:spTree>
    <p:extLst>
      <p:ext uri="{BB962C8B-B14F-4D97-AF65-F5344CB8AC3E}">
        <p14:creationId xmlns:p14="http://schemas.microsoft.com/office/powerpoint/2010/main" val="4166016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Analysis</a:t>
            </a:r>
            <a:r>
              <a:rPr lang="en-GB" sz="2200" b="1" dirty="0">
                <a:latin typeface="Times New Roman" pitchFamily="18" charset="0"/>
                <a:cs typeface="Times New Roman" pitchFamily="18" charset="0"/>
              </a:rPr>
              <a:t/>
            </a:r>
            <a:br>
              <a:rPr lang="en-GB" sz="2200" b="1" dirty="0">
                <a:latin typeface="Times New Roman" pitchFamily="18" charset="0"/>
                <a:cs typeface="Times New Roman" pitchFamily="18" charset="0"/>
              </a:rPr>
            </a:br>
            <a:r>
              <a:rPr lang="en-GB" sz="2200" b="1" dirty="0" smtClean="0">
                <a:latin typeface="Times New Roman" pitchFamily="18" charset="0"/>
                <a:cs typeface="Times New Roman" pitchFamily="18" charset="0"/>
              </a:rPr>
              <a:t/>
            </a:r>
            <a:br>
              <a:rPr lang="en-GB" sz="2200" b="1" dirty="0" smtClean="0">
                <a:latin typeface="Times New Roman" pitchFamily="18" charset="0"/>
                <a:cs typeface="Times New Roman" pitchFamily="18" charset="0"/>
              </a:rPr>
            </a:br>
            <a:endParaRPr lang="en-MY" sz="22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1844825"/>
            <a:ext cx="8496943" cy="4680519"/>
          </a:xfrm>
        </p:spPr>
        <p:txBody>
          <a:bodyPr/>
          <a:lstStyle/>
          <a:p>
            <a:pPr marL="342900" indent="-342900" algn="l">
              <a:buFont typeface="Arial" panose="020B0604020202020204" pitchFamily="34" charset="0"/>
              <a:buChar char="•"/>
            </a:pPr>
            <a:endParaRPr lang="en-MY" sz="2000" b="1" dirty="0" smtClean="0">
              <a:solidFill>
                <a:schemeClr val="tx1"/>
              </a:solidFill>
              <a:latin typeface="Times New Roman" pitchFamily="18" charset="0"/>
              <a:cs typeface="Times New Roman" pitchFamily="18" charset="0"/>
            </a:endParaRPr>
          </a:p>
          <a:p>
            <a:pPr marL="342900" indent="-342900" algn="l">
              <a:buFont typeface="Arial" panose="020B0604020202020204" pitchFamily="34" charset="0"/>
              <a:buChar char="•"/>
            </a:pPr>
            <a:r>
              <a:rPr lang="en-MY" sz="2000" b="1" dirty="0" smtClean="0">
                <a:solidFill>
                  <a:schemeClr val="tx1"/>
                </a:solidFill>
                <a:latin typeface="Times New Roman" pitchFamily="18" charset="0"/>
                <a:cs typeface="Times New Roman" pitchFamily="18" charset="0"/>
              </a:rPr>
              <a:t>Permissible Limitation </a:t>
            </a:r>
          </a:p>
          <a:p>
            <a:pPr algn="l"/>
            <a:r>
              <a:rPr lang="en-MY" sz="2000" b="1" dirty="0" smtClean="0">
                <a:solidFill>
                  <a:schemeClr val="tx1"/>
                </a:solidFill>
                <a:latin typeface="Times New Roman" pitchFamily="18" charset="0"/>
                <a:cs typeface="Times New Roman" pitchFamily="18" charset="0"/>
              </a:rPr>
              <a:t>- </a:t>
            </a:r>
            <a:r>
              <a:rPr lang="en-MY" sz="2000" dirty="0" smtClean="0">
                <a:solidFill>
                  <a:schemeClr val="tx1"/>
                </a:solidFill>
                <a:latin typeface="Times New Roman" pitchFamily="18" charset="0"/>
                <a:cs typeface="Times New Roman" pitchFamily="18" charset="0"/>
              </a:rPr>
              <a:t>Help in placing the controversial problem arises as to which school of Fiqh in Islam may apply in arriving the finding of fact.</a:t>
            </a:r>
            <a:endParaRPr lang="en-MY" sz="2000" b="1" dirty="0" smtClean="0">
              <a:solidFill>
                <a:schemeClr val="tx1"/>
              </a:solidFill>
              <a:latin typeface="Times New Roman" pitchFamily="18" charset="0"/>
              <a:cs typeface="Times New Roman" pitchFamily="18" charset="0"/>
            </a:endParaRPr>
          </a:p>
          <a:p>
            <a:pPr algn="l"/>
            <a:endParaRPr lang="en-MY" sz="2000" b="1" dirty="0">
              <a:solidFill>
                <a:schemeClr val="tx1"/>
              </a:solidFill>
              <a:latin typeface="Times New Roman" pitchFamily="18" charset="0"/>
              <a:cs typeface="Times New Roman" pitchFamily="18" charset="0"/>
            </a:endParaRPr>
          </a:p>
          <a:p>
            <a:pPr algn="l"/>
            <a:endParaRPr lang="en-MY"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11</a:t>
            </a:fld>
            <a:endParaRPr lang="en-MY"/>
          </a:p>
        </p:txBody>
      </p:sp>
    </p:spTree>
    <p:extLst>
      <p:ext uri="{BB962C8B-B14F-4D97-AF65-F5344CB8AC3E}">
        <p14:creationId xmlns:p14="http://schemas.microsoft.com/office/powerpoint/2010/main" val="17186253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700" b="1" dirty="0" smtClean="0">
                <a:latin typeface="Times New Roman" pitchFamily="18" charset="0"/>
                <a:cs typeface="Times New Roman" pitchFamily="18" charset="0"/>
              </a:rPr>
              <a:t>Conclusion &amp; Contribution</a:t>
            </a:r>
            <a:r>
              <a:rPr lang="en-GB" sz="2200" b="1" dirty="0">
                <a:latin typeface="Times New Roman" pitchFamily="18" charset="0"/>
                <a:cs typeface="Times New Roman" pitchFamily="18" charset="0"/>
              </a:rPr>
              <a:t/>
            </a:r>
            <a:br>
              <a:rPr lang="en-GB" sz="2200" b="1" dirty="0">
                <a:latin typeface="Times New Roman" pitchFamily="18" charset="0"/>
                <a:cs typeface="Times New Roman" pitchFamily="18" charset="0"/>
              </a:rPr>
            </a:br>
            <a:r>
              <a:rPr lang="en-GB" sz="2200" b="1" dirty="0" smtClean="0">
                <a:latin typeface="Times New Roman" pitchFamily="18" charset="0"/>
                <a:cs typeface="Times New Roman" pitchFamily="18" charset="0"/>
              </a:rPr>
              <a:t/>
            </a:r>
            <a:br>
              <a:rPr lang="en-GB" sz="2200" b="1" dirty="0" smtClean="0">
                <a:latin typeface="Times New Roman" pitchFamily="18" charset="0"/>
                <a:cs typeface="Times New Roman" pitchFamily="18" charset="0"/>
              </a:rPr>
            </a:br>
            <a:endParaRPr lang="en-MY" sz="22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1988839"/>
            <a:ext cx="8712967" cy="4732636"/>
          </a:xfrm>
        </p:spPr>
        <p:txBody>
          <a:bodyPr>
            <a:normAutofit fontScale="92500" lnSpcReduction="10000"/>
          </a:bodyPr>
          <a:lstStyle/>
          <a:p>
            <a:pPr marL="342900" indent="-342900" algn="just">
              <a:buFont typeface="Arial" panose="020B0604020202020204" pitchFamily="34" charset="0"/>
              <a:buChar char="•"/>
            </a:pPr>
            <a:r>
              <a:rPr lang="en-MY" sz="2200" dirty="0">
                <a:solidFill>
                  <a:schemeClr val="tx1"/>
                </a:solidFill>
                <a:latin typeface="Times New Roman" panose="02020603050405020304" pitchFamily="18" charset="0"/>
                <a:cs typeface="Times New Roman" panose="02020603050405020304" pitchFamily="18" charset="0"/>
              </a:rPr>
              <a:t>This discussion has attempted to identify as to which provisions in international commercial arbitration need modification or insertion of specification to accommodate Islamic financial contracts. </a:t>
            </a:r>
            <a:endParaRPr lang="en-MY" sz="22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MY" sz="2200" dirty="0" smtClean="0">
                <a:solidFill>
                  <a:schemeClr val="tx1"/>
                </a:solidFill>
                <a:latin typeface="Times New Roman" panose="02020603050405020304" pitchFamily="18" charset="0"/>
                <a:cs typeface="Times New Roman" panose="02020603050405020304" pitchFamily="18" charset="0"/>
              </a:rPr>
              <a:t>The </a:t>
            </a:r>
            <a:r>
              <a:rPr lang="en-MY" sz="2200" dirty="0">
                <a:solidFill>
                  <a:schemeClr val="tx1"/>
                </a:solidFill>
                <a:latin typeface="Times New Roman" panose="02020603050405020304" pitchFamily="18" charset="0"/>
                <a:cs typeface="Times New Roman" panose="02020603050405020304" pitchFamily="18" charset="0"/>
              </a:rPr>
              <a:t>appreciation of the contextual assessment on the acceptance of international commercial arbitration as part and parcel of Islamic finance settlement dispute from national to the international level indicates a preliminary overview that the framework of dynamic convergence may work</a:t>
            </a:r>
            <a:r>
              <a:rPr lang="en-MY" sz="2200" dirty="0" smtClean="0">
                <a:solidFill>
                  <a:schemeClr val="tx1"/>
                </a:solidFill>
                <a:latin typeface="Times New Roman" panose="02020603050405020304" pitchFamily="18" charset="0"/>
                <a:cs typeface="Times New Roman" panose="02020603050405020304" pitchFamily="18" charset="0"/>
              </a:rPr>
              <a:t>.</a:t>
            </a:r>
          </a:p>
          <a:p>
            <a:pPr marL="342900" indent="-342900" algn="just">
              <a:buFont typeface="Arial" panose="020B0604020202020204" pitchFamily="34" charset="0"/>
              <a:buChar char="•"/>
            </a:pPr>
            <a:r>
              <a:rPr lang="en-MY" sz="2200" dirty="0" smtClean="0">
                <a:solidFill>
                  <a:schemeClr val="tx1"/>
                </a:solidFill>
                <a:latin typeface="Times New Roman" panose="02020603050405020304" pitchFamily="18" charset="0"/>
                <a:cs typeface="Times New Roman" panose="02020603050405020304" pitchFamily="18" charset="0"/>
              </a:rPr>
              <a:t> </a:t>
            </a:r>
            <a:r>
              <a:rPr lang="en-MY" sz="2200" dirty="0">
                <a:solidFill>
                  <a:schemeClr val="tx1"/>
                </a:solidFill>
                <a:latin typeface="Times New Roman" panose="02020603050405020304" pitchFamily="18" charset="0"/>
                <a:cs typeface="Times New Roman" panose="02020603050405020304" pitchFamily="18" charset="0"/>
              </a:rPr>
              <a:t>This contributes to the construction of an intellectual bridge between the worlds of international commercial arbitration on one part and Sharia on the other. </a:t>
            </a:r>
            <a:endParaRPr lang="en-MY" sz="22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MY" sz="2200" dirty="0" smtClean="0">
                <a:solidFill>
                  <a:schemeClr val="tx1"/>
                </a:solidFill>
                <a:latin typeface="Times New Roman" panose="02020603050405020304" pitchFamily="18" charset="0"/>
                <a:cs typeface="Times New Roman" panose="02020603050405020304" pitchFamily="18" charset="0"/>
              </a:rPr>
              <a:t>Nonetheless</a:t>
            </a:r>
            <a:r>
              <a:rPr lang="en-MY" sz="2200" dirty="0">
                <a:solidFill>
                  <a:schemeClr val="tx1"/>
                </a:solidFill>
                <a:latin typeface="Times New Roman" panose="02020603050405020304" pitchFamily="18" charset="0"/>
                <a:cs typeface="Times New Roman" panose="02020603050405020304" pitchFamily="18" charset="0"/>
              </a:rPr>
              <a:t>, the reflections in this discussion are not conclusive as this research will continue to study further provisions of arbitration rules that pull out a break between these two universes. </a:t>
            </a:r>
            <a:endParaRPr lang="en-MY" sz="2200" dirty="0" smtClean="0">
              <a:solidFill>
                <a:schemeClr val="tx1"/>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MY" sz="2200" dirty="0" smtClean="0">
                <a:solidFill>
                  <a:schemeClr val="tx1"/>
                </a:solidFill>
                <a:latin typeface="Times New Roman" panose="02020603050405020304" pitchFamily="18" charset="0"/>
                <a:cs typeface="Times New Roman" panose="02020603050405020304" pitchFamily="18" charset="0"/>
              </a:rPr>
              <a:t>As </a:t>
            </a:r>
            <a:r>
              <a:rPr lang="en-MY" sz="2200" dirty="0">
                <a:solidFill>
                  <a:schemeClr val="tx1"/>
                </a:solidFill>
                <a:latin typeface="Times New Roman" panose="02020603050405020304" pitchFamily="18" charset="0"/>
                <a:cs typeface="Times New Roman" panose="02020603050405020304" pitchFamily="18" charset="0"/>
              </a:rPr>
              <a:t>this part focus on modern international commercial arbitration arguments, deeper discussion from an Islamic perspective needs to grasp too. It has, however laid an essential foundation for convergence to take place.</a:t>
            </a:r>
            <a:endParaRPr lang="en-GB" sz="2200" dirty="0">
              <a:solidFill>
                <a:schemeClr val="tx1"/>
              </a:solidFill>
              <a:latin typeface="Times New Roman" panose="02020603050405020304" pitchFamily="18" charset="0"/>
              <a:cs typeface="Times New Roman" panose="02020603050405020304" pitchFamily="18" charset="0"/>
            </a:endParaRPr>
          </a:p>
          <a:p>
            <a:pPr algn="l"/>
            <a:endParaRPr lang="en-GB" sz="2400" dirty="0" smtClean="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a:solidFill>
                <a:schemeClr val="tx1"/>
              </a:solidFill>
              <a:latin typeface="Times New Roman" pitchFamily="18" charset="0"/>
              <a:cs typeface="Times New Roman" pitchFamily="18" charset="0"/>
            </a:endParaRPr>
          </a:p>
          <a:p>
            <a:endParaRPr lang="en-MY" sz="24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12</a:t>
            </a:fld>
            <a:endParaRPr lang="en-MY"/>
          </a:p>
        </p:txBody>
      </p:sp>
    </p:spTree>
    <p:extLst>
      <p:ext uri="{BB962C8B-B14F-4D97-AF65-F5344CB8AC3E}">
        <p14:creationId xmlns:p14="http://schemas.microsoft.com/office/powerpoint/2010/main" val="42510147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normAutofit fontScale="90000"/>
          </a:bodyPr>
          <a:lstStyle/>
          <a:p>
            <a:r>
              <a:rPr lang="en-GB" sz="2200" b="1" dirty="0">
                <a:latin typeface="Times New Roman" pitchFamily="18" charset="0"/>
                <a:cs typeface="Times New Roman" pitchFamily="18" charset="0"/>
              </a:rPr>
              <a:t/>
            </a:r>
            <a:br>
              <a:rPr lang="en-GB" sz="2200" b="1" dirty="0">
                <a:latin typeface="Times New Roman" pitchFamily="18" charset="0"/>
                <a:cs typeface="Times New Roman" pitchFamily="18" charset="0"/>
              </a:rPr>
            </a:br>
            <a:r>
              <a:rPr lang="en-GB" sz="2200" b="1" dirty="0" smtClean="0">
                <a:latin typeface="Times New Roman" pitchFamily="18" charset="0"/>
                <a:cs typeface="Times New Roman" pitchFamily="18" charset="0"/>
              </a:rPr>
              <a:t/>
            </a:r>
            <a:br>
              <a:rPr lang="en-GB" sz="2200" b="1" dirty="0" smtClean="0">
                <a:latin typeface="Times New Roman" pitchFamily="18" charset="0"/>
                <a:cs typeface="Times New Roman" pitchFamily="18" charset="0"/>
              </a:rPr>
            </a:br>
            <a:endParaRPr lang="en-MY" sz="22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1844825"/>
            <a:ext cx="8496943" cy="4680519"/>
          </a:xfrm>
        </p:spPr>
        <p:txBody>
          <a:bodyPr/>
          <a:lstStyle/>
          <a:p>
            <a:endParaRPr lang="en-MY" sz="2000" b="1" dirty="0">
              <a:solidFill>
                <a:schemeClr val="tx1"/>
              </a:solidFill>
              <a:latin typeface="Times New Roman" pitchFamily="18" charset="0"/>
              <a:cs typeface="Times New Roman" pitchFamily="18" charset="0"/>
            </a:endParaRPr>
          </a:p>
          <a:p>
            <a:endParaRPr lang="en-MY" sz="2000" b="1" dirty="0" smtClean="0">
              <a:solidFill>
                <a:schemeClr val="tx1"/>
              </a:solidFill>
              <a:latin typeface="Times New Roman" pitchFamily="18" charset="0"/>
              <a:cs typeface="Times New Roman" pitchFamily="18" charset="0"/>
            </a:endParaRPr>
          </a:p>
          <a:p>
            <a:endParaRPr lang="en-MY" sz="2000" b="1" dirty="0">
              <a:solidFill>
                <a:schemeClr val="tx1"/>
              </a:solidFill>
              <a:latin typeface="Times New Roman" pitchFamily="18" charset="0"/>
              <a:cs typeface="Times New Roman" pitchFamily="18" charset="0"/>
            </a:endParaRPr>
          </a:p>
          <a:p>
            <a:endParaRPr lang="en-MY" sz="2000" b="1" dirty="0" smtClean="0">
              <a:solidFill>
                <a:schemeClr val="tx1"/>
              </a:solidFill>
              <a:latin typeface="Times New Roman" pitchFamily="18" charset="0"/>
              <a:cs typeface="Times New Roman" pitchFamily="18" charset="0"/>
            </a:endParaRPr>
          </a:p>
          <a:p>
            <a:endParaRPr lang="en-MY" sz="2000" b="1" dirty="0">
              <a:solidFill>
                <a:schemeClr val="tx1"/>
              </a:solidFill>
              <a:latin typeface="Times New Roman" pitchFamily="18" charset="0"/>
              <a:cs typeface="Times New Roman" pitchFamily="18" charset="0"/>
            </a:endParaRPr>
          </a:p>
          <a:p>
            <a:r>
              <a:rPr lang="en-MY" sz="2400" b="1" dirty="0" smtClean="0">
                <a:solidFill>
                  <a:schemeClr val="tx1"/>
                </a:solidFill>
                <a:latin typeface="Times New Roman" pitchFamily="18" charset="0"/>
                <a:cs typeface="Times New Roman" pitchFamily="18" charset="0"/>
              </a:rPr>
              <a:t>Thank You</a:t>
            </a:r>
            <a:endParaRPr lang="en-MY" sz="2400" b="1" dirty="0">
              <a:solidFill>
                <a:schemeClr val="tx1"/>
              </a:solidFill>
              <a:latin typeface="Times New Roman" pitchFamily="18" charset="0"/>
              <a:cs typeface="Times New Roman" pitchFamily="18" charset="0"/>
            </a:endParaRPr>
          </a:p>
          <a:p>
            <a:pPr algn="l"/>
            <a:endParaRPr lang="en-MY"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13</a:t>
            </a:fld>
            <a:endParaRPr lang="en-MY"/>
          </a:p>
        </p:txBody>
      </p:sp>
    </p:spTree>
    <p:extLst>
      <p:ext uri="{BB962C8B-B14F-4D97-AF65-F5344CB8AC3E}">
        <p14:creationId xmlns:p14="http://schemas.microsoft.com/office/powerpoint/2010/main" val="4108599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MY" sz="2400" b="1" dirty="0">
              <a:latin typeface="Times New Roman" pitchFamily="18" charset="0"/>
              <a:cs typeface="Times New Roman" pitchFamily="18" charset="0"/>
            </a:endParaRPr>
          </a:p>
        </p:txBody>
      </p:sp>
      <p:sp>
        <p:nvSpPr>
          <p:cNvPr id="6" name="Subtitle 5"/>
          <p:cNvSpPr>
            <a:spLocks noGrp="1"/>
          </p:cNvSpPr>
          <p:nvPr>
            <p:ph type="subTitle" idx="1"/>
          </p:nvPr>
        </p:nvSpPr>
        <p:spPr>
          <a:xfrm>
            <a:off x="0" y="116633"/>
            <a:ext cx="9143999" cy="6552727"/>
          </a:xfrm>
        </p:spPr>
        <p:txBody>
          <a:bodyPr>
            <a:normAutofit/>
          </a:bodyPr>
          <a:lstStyle/>
          <a:p>
            <a:endParaRPr lang="en-GB" sz="2000" b="1" dirty="0" smtClean="0">
              <a:solidFill>
                <a:schemeClr val="tx1"/>
              </a:solidFill>
              <a:latin typeface="Times New Roman" pitchFamily="18" charset="0"/>
              <a:cs typeface="Times New Roman" pitchFamily="18" charset="0"/>
            </a:endParaRPr>
          </a:p>
          <a:p>
            <a:r>
              <a:rPr lang="en-GB" sz="2400" b="1" dirty="0" smtClean="0">
                <a:solidFill>
                  <a:schemeClr val="tx1"/>
                </a:solidFill>
                <a:latin typeface="Times New Roman" pitchFamily="18" charset="0"/>
                <a:cs typeface="Times New Roman" pitchFamily="18" charset="0"/>
              </a:rPr>
              <a:t>Motivation</a:t>
            </a:r>
          </a:p>
          <a:p>
            <a:pPr algn="l"/>
            <a:endParaRPr lang="en-GB" sz="2000" dirty="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algn="l"/>
            <a:endParaRPr lang="en-GB" sz="2000" dirty="0" smtClean="0">
              <a:solidFill>
                <a:schemeClr val="tx1"/>
              </a:solidFill>
              <a:latin typeface="Times New Roman" pitchFamily="18" charset="0"/>
              <a:cs typeface="Times New Roman" pitchFamily="18" charset="0"/>
            </a:endParaRPr>
          </a:p>
          <a:p>
            <a:pPr marL="342900" indent="-342900" algn="just">
              <a:lnSpc>
                <a:spcPct val="150000"/>
              </a:lnSpc>
              <a:buFont typeface="Wingdings" pitchFamily="2" charset="2"/>
              <a:buChar char="§"/>
            </a:pPr>
            <a:r>
              <a:rPr lang="en-MY" sz="2000" dirty="0" smtClean="0">
                <a:solidFill>
                  <a:schemeClr val="tx1"/>
                </a:solidFill>
                <a:latin typeface="Times New Roman" pitchFamily="18" charset="0"/>
                <a:cs typeface="Times New Roman" pitchFamily="18" charset="0"/>
              </a:rPr>
              <a:t>The </a:t>
            </a:r>
            <a:r>
              <a:rPr lang="en-MY" sz="2000" dirty="0">
                <a:solidFill>
                  <a:schemeClr val="tx1"/>
                </a:solidFill>
                <a:latin typeface="Times New Roman" pitchFamily="18" charset="0"/>
                <a:cs typeface="Times New Roman" pitchFamily="18" charset="0"/>
              </a:rPr>
              <a:t>observation on the courts of the contextual aspect of Islamic Finance disputes under the purview of Islamic law in </a:t>
            </a:r>
            <a:r>
              <a:rPr lang="en-MY" sz="2000" dirty="0" smtClean="0">
                <a:solidFill>
                  <a:schemeClr val="tx1"/>
                </a:solidFill>
                <a:latin typeface="Times New Roman" pitchFamily="18" charset="0"/>
                <a:cs typeface="Times New Roman" pitchFamily="18" charset="0"/>
              </a:rPr>
              <a:t>commercial </a:t>
            </a:r>
            <a:r>
              <a:rPr lang="en-MY" sz="2000" dirty="0">
                <a:solidFill>
                  <a:schemeClr val="tx1"/>
                </a:solidFill>
                <a:latin typeface="Times New Roman" pitchFamily="18" charset="0"/>
                <a:cs typeface="Times New Roman" pitchFamily="18" charset="0"/>
              </a:rPr>
              <a:t>disputes has not been </a:t>
            </a:r>
            <a:r>
              <a:rPr lang="en-MY" sz="2000" dirty="0" smtClean="0">
                <a:solidFill>
                  <a:schemeClr val="tx1"/>
                </a:solidFill>
                <a:latin typeface="Times New Roman" pitchFamily="18" charset="0"/>
                <a:cs typeface="Times New Roman" pitchFamily="18" charset="0"/>
              </a:rPr>
              <a:t>satisfactory.</a:t>
            </a:r>
          </a:p>
          <a:p>
            <a:pPr algn="just">
              <a:lnSpc>
                <a:spcPct val="150000"/>
              </a:lnSpc>
            </a:pPr>
            <a:r>
              <a:rPr lang="en-MY" sz="2000" dirty="0" smtClean="0">
                <a:solidFill>
                  <a:schemeClr val="tx1"/>
                </a:solidFill>
                <a:latin typeface="Times New Roman" pitchFamily="18" charset="0"/>
                <a:cs typeface="Times New Roman" pitchFamily="18" charset="0"/>
              </a:rPr>
              <a:t>              	e.g</a:t>
            </a:r>
            <a:r>
              <a:rPr lang="en-MY" sz="2000" dirty="0">
                <a:solidFill>
                  <a:schemeClr val="tx1"/>
                </a:solidFill>
                <a:latin typeface="Times New Roman" pitchFamily="18" charset="0"/>
                <a:cs typeface="Times New Roman" pitchFamily="18" charset="0"/>
              </a:rPr>
              <a:t>. Shamil Bank of Bahrain v Beximco Pharmaceuticals </a:t>
            </a:r>
            <a:r>
              <a:rPr lang="en-MY" sz="2000" dirty="0" smtClean="0">
                <a:solidFill>
                  <a:schemeClr val="tx1"/>
                </a:solidFill>
                <a:latin typeface="Times New Roman" pitchFamily="18" charset="0"/>
                <a:cs typeface="Times New Roman" pitchFamily="18" charset="0"/>
              </a:rPr>
              <a:t>Ltd</a:t>
            </a:r>
          </a:p>
          <a:p>
            <a:pPr marL="342900" indent="-342900" algn="just">
              <a:lnSpc>
                <a:spcPct val="150000"/>
              </a:lnSpc>
              <a:buFont typeface="Wingdings" pitchFamily="2" charset="2"/>
              <a:buChar char="§"/>
            </a:pPr>
            <a:r>
              <a:rPr lang="en-MY" sz="2000" dirty="0" smtClean="0">
                <a:solidFill>
                  <a:schemeClr val="tx1"/>
                </a:solidFill>
                <a:latin typeface="Times New Roman" pitchFamily="18" charset="0"/>
                <a:cs typeface="Times New Roman" pitchFamily="18" charset="0"/>
              </a:rPr>
              <a:t>Arbitrations sensitivity to readiness in taking into consideration Islamic law as essential to Islamic finance disputes.</a:t>
            </a:r>
          </a:p>
          <a:p>
            <a:pPr algn="just">
              <a:lnSpc>
                <a:spcPct val="150000"/>
              </a:lnSpc>
            </a:pPr>
            <a:r>
              <a:rPr lang="en-MY" sz="2000" dirty="0">
                <a:solidFill>
                  <a:schemeClr val="tx1"/>
                </a:solidFill>
                <a:latin typeface="Times New Roman" pitchFamily="18" charset="0"/>
                <a:cs typeface="Times New Roman" pitchFamily="18" charset="0"/>
              </a:rPr>
              <a:t> </a:t>
            </a:r>
            <a:r>
              <a:rPr lang="en-MY" sz="2000" dirty="0" smtClean="0">
                <a:solidFill>
                  <a:schemeClr val="tx1"/>
                </a:solidFill>
                <a:latin typeface="Times New Roman" pitchFamily="18" charset="0"/>
                <a:cs typeface="Times New Roman" pitchFamily="18" charset="0"/>
              </a:rPr>
              <a:t>             </a:t>
            </a:r>
            <a:r>
              <a:rPr lang="en-MY" sz="2000" dirty="0">
                <a:solidFill>
                  <a:schemeClr val="tx1"/>
                </a:solidFill>
                <a:latin typeface="Times New Roman" pitchFamily="18" charset="0"/>
                <a:cs typeface="Times New Roman" pitchFamily="18" charset="0"/>
              </a:rPr>
              <a:t> </a:t>
            </a:r>
            <a:r>
              <a:rPr lang="en-MY" sz="2000" dirty="0" smtClean="0">
                <a:solidFill>
                  <a:schemeClr val="tx1"/>
                </a:solidFill>
                <a:latin typeface="Times New Roman" pitchFamily="18" charset="0"/>
                <a:cs typeface="Times New Roman" pitchFamily="18" charset="0"/>
              </a:rPr>
              <a:t>e.g</a:t>
            </a:r>
            <a:r>
              <a:rPr lang="en-MY" sz="2000" dirty="0">
                <a:solidFill>
                  <a:schemeClr val="tx1"/>
                </a:solidFill>
                <a:latin typeface="Times New Roman" pitchFamily="18" charset="0"/>
                <a:cs typeface="Times New Roman" pitchFamily="18" charset="0"/>
              </a:rPr>
              <a:t>. International Investor KCSC (Kuwait</a:t>
            </a:r>
            <a:r>
              <a:rPr lang="en-MY" sz="2000" dirty="0" smtClean="0">
                <a:solidFill>
                  <a:schemeClr val="tx1"/>
                </a:solidFill>
                <a:latin typeface="Times New Roman" pitchFamily="18" charset="0"/>
                <a:cs typeface="Times New Roman" pitchFamily="18" charset="0"/>
              </a:rPr>
              <a:t>) and Sanghi Polyester Ltd (SPL)</a:t>
            </a:r>
          </a:p>
          <a:p>
            <a:pPr algn="just">
              <a:lnSpc>
                <a:spcPct val="150000"/>
              </a:lnSpc>
            </a:pPr>
            <a:endParaRPr lang="en-GB" sz="2000" dirty="0">
              <a:solidFill>
                <a:schemeClr val="tx1"/>
              </a:solidFill>
              <a:latin typeface="Times New Roman" pitchFamily="18" charset="0"/>
              <a:cs typeface="Times New Roman" pitchFamily="18" charset="0"/>
            </a:endParaRPr>
          </a:p>
          <a:p>
            <a:pPr algn="l">
              <a:lnSpc>
                <a:spcPct val="150000"/>
              </a:lnSpc>
            </a:pPr>
            <a:endParaRPr lang="en-GB" sz="2000" dirty="0">
              <a:solidFill>
                <a:schemeClr val="tx1"/>
              </a:solidFill>
              <a:latin typeface="Times New Roman" pitchFamily="18" charset="0"/>
              <a:cs typeface="Times New Roman" pitchFamily="18" charset="0"/>
            </a:endParaRPr>
          </a:p>
          <a:p>
            <a:pPr algn="l">
              <a:lnSpc>
                <a:spcPct val="150000"/>
              </a:lnSpc>
            </a:pPr>
            <a:endParaRPr lang="en-GB"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2</a:t>
            </a:fld>
            <a:endParaRPr lang="en-MY"/>
          </a:p>
        </p:txBody>
      </p:sp>
    </p:spTree>
    <p:extLst>
      <p:ext uri="{BB962C8B-B14F-4D97-AF65-F5344CB8AC3E}">
        <p14:creationId xmlns:p14="http://schemas.microsoft.com/office/powerpoint/2010/main" val="29028500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MY" sz="24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404664"/>
            <a:ext cx="8640959" cy="6336704"/>
          </a:xfrm>
        </p:spPr>
        <p:txBody>
          <a:bodyPr>
            <a:normAutofit/>
          </a:bodyPr>
          <a:lstStyle/>
          <a:p>
            <a:pPr algn="l"/>
            <a:endParaRPr lang="en-MY" sz="2400" b="1" dirty="0" smtClean="0">
              <a:solidFill>
                <a:schemeClr val="tx1"/>
              </a:solidFill>
              <a:latin typeface="Times New Roman" pitchFamily="18" charset="0"/>
              <a:cs typeface="Times New Roman" pitchFamily="18" charset="0"/>
            </a:endParaRPr>
          </a:p>
          <a:p>
            <a:pPr algn="l"/>
            <a:endParaRPr lang="en-MY" sz="2400" b="1" dirty="0">
              <a:solidFill>
                <a:schemeClr val="tx1"/>
              </a:solidFill>
              <a:latin typeface="Times New Roman" pitchFamily="18" charset="0"/>
              <a:cs typeface="Times New Roman" pitchFamily="18" charset="0"/>
            </a:endParaRPr>
          </a:p>
          <a:p>
            <a:pPr algn="l"/>
            <a:endParaRPr lang="en-MY" sz="2400" b="1" dirty="0" smtClean="0">
              <a:solidFill>
                <a:schemeClr val="tx1"/>
              </a:solidFill>
              <a:latin typeface="Times New Roman" pitchFamily="18" charset="0"/>
              <a:cs typeface="Times New Roman" pitchFamily="18" charset="0"/>
            </a:endParaRPr>
          </a:p>
          <a:p>
            <a:pPr algn="l"/>
            <a:endParaRPr lang="en-MY" sz="2400" b="1" dirty="0">
              <a:solidFill>
                <a:schemeClr val="tx1"/>
              </a:solidFill>
              <a:latin typeface="Times New Roman" pitchFamily="18" charset="0"/>
              <a:cs typeface="Times New Roman" pitchFamily="18" charset="0"/>
            </a:endParaRPr>
          </a:p>
          <a:p>
            <a:pPr algn="l"/>
            <a:endParaRPr lang="en-MY" sz="2400" b="1"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graphicFrame>
        <p:nvGraphicFramePr>
          <p:cNvPr id="7" name="Diagram 6"/>
          <p:cNvGraphicFramePr/>
          <p:nvPr>
            <p:extLst>
              <p:ext uri="{D42A27DB-BD31-4B8C-83A1-F6EECF244321}">
                <p14:modId xmlns:p14="http://schemas.microsoft.com/office/powerpoint/2010/main" val="4215520851"/>
              </p:ext>
            </p:extLst>
          </p:nvPr>
        </p:nvGraphicFramePr>
        <p:xfrm>
          <a:off x="683568" y="1268760"/>
          <a:ext cx="8136904" cy="540059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Slide Number Placeholder 2"/>
          <p:cNvSpPr>
            <a:spLocks noGrp="1"/>
          </p:cNvSpPr>
          <p:nvPr>
            <p:ph type="sldNum" sz="quarter" idx="12"/>
          </p:nvPr>
        </p:nvSpPr>
        <p:spPr/>
        <p:txBody>
          <a:bodyPr/>
          <a:lstStyle/>
          <a:p>
            <a:fld id="{0428EC06-1B12-4DA3-827F-43E0E55373E3}" type="slidenum">
              <a:rPr lang="en-MY" smtClean="0"/>
              <a:t>3</a:t>
            </a:fld>
            <a:endParaRPr lang="en-MY"/>
          </a:p>
        </p:txBody>
      </p:sp>
      <p:sp>
        <p:nvSpPr>
          <p:cNvPr id="8" name="Rectangle 7"/>
          <p:cNvSpPr/>
          <p:nvPr/>
        </p:nvSpPr>
        <p:spPr>
          <a:xfrm>
            <a:off x="2530624" y="1603648"/>
            <a:ext cx="9144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9" name="Subtitle 5"/>
          <p:cNvSpPr txBox="1">
            <a:spLocks/>
          </p:cNvSpPr>
          <p:nvPr/>
        </p:nvSpPr>
        <p:spPr>
          <a:xfrm>
            <a:off x="107504" y="1"/>
            <a:ext cx="8784976" cy="70294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endParaRPr lang="en-MY" sz="2000" dirty="0">
              <a:solidFill>
                <a:schemeClr val="tx1"/>
              </a:solidFill>
              <a:latin typeface="Times New Roman" panose="02020603050405020304" pitchFamily="18" charset="0"/>
              <a:cs typeface="Times New Roman" panose="02020603050405020304" pitchFamily="18" charset="0"/>
            </a:endParaRPr>
          </a:p>
          <a:p>
            <a:r>
              <a:rPr lang="en-MY" sz="2400" b="1" dirty="0" smtClean="0">
                <a:solidFill>
                  <a:schemeClr val="tx1"/>
                </a:solidFill>
                <a:latin typeface="Times New Roman" panose="02020603050405020304" pitchFamily="18" charset="0"/>
                <a:cs typeface="Times New Roman" panose="02020603050405020304" pitchFamily="18" charset="0"/>
              </a:rPr>
              <a:t>Arbitration in General</a:t>
            </a:r>
          </a:p>
          <a:p>
            <a:pPr algn="just"/>
            <a:endParaRPr lang="en-MY" sz="2000" dirty="0">
              <a:solidFill>
                <a:schemeClr val="tx1"/>
              </a:solidFill>
              <a:latin typeface="Times New Roman" panose="02020603050405020304" pitchFamily="18" charset="0"/>
              <a:cs typeface="Times New Roman" panose="02020603050405020304" pitchFamily="18" charset="0"/>
            </a:endParaRP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r>
              <a:rPr lang="en-MY" sz="2000" dirty="0" smtClean="0">
                <a:solidFill>
                  <a:schemeClr val="tx1"/>
                </a:solidFill>
                <a:latin typeface="Times New Roman" panose="02020603050405020304" pitchFamily="18" charset="0"/>
                <a:cs typeface="Times New Roman" panose="02020603050405020304" pitchFamily="18" charset="0"/>
              </a:rPr>
              <a:t>1.Survey in 2010 (Choices in International Arbitration) shows arbitration as a fast growing segment of the legal practice where both local and international arbitration service providers are reporting brisk growth, both in numbers of cases and number of venues for arbitration.</a:t>
            </a:r>
          </a:p>
          <a:p>
            <a:pPr algn="just"/>
            <a:r>
              <a:rPr lang="en-MY" sz="2000" dirty="0" smtClean="0">
                <a:solidFill>
                  <a:schemeClr val="tx1"/>
                </a:solidFill>
                <a:latin typeface="Times New Roman" panose="02020603050405020304" pitchFamily="18" charset="0"/>
                <a:cs typeface="Times New Roman" panose="02020603050405020304" pitchFamily="18" charset="0"/>
              </a:rPr>
              <a:t>2.Survey in 2013– focus on the three main industry- Energy, Financial &amp; Construction.</a:t>
            </a: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r>
              <a:rPr lang="en-MY" sz="2000" dirty="0" smtClean="0">
                <a:solidFill>
                  <a:schemeClr val="tx1"/>
                </a:solidFill>
                <a:latin typeface="Times New Roman" panose="02020603050405020304" pitchFamily="18" charset="0"/>
                <a:cs typeface="Times New Roman" panose="02020603050405020304" pitchFamily="18" charset="0"/>
              </a:rPr>
              <a:t>Source: 2013 International </a:t>
            </a:r>
          </a:p>
          <a:p>
            <a:pPr algn="just"/>
            <a:r>
              <a:rPr lang="en-MY" sz="2000" dirty="0" smtClean="0">
                <a:solidFill>
                  <a:schemeClr val="tx1"/>
                </a:solidFill>
                <a:latin typeface="Times New Roman" panose="02020603050405020304" pitchFamily="18" charset="0"/>
                <a:cs typeface="Times New Roman" panose="02020603050405020304" pitchFamily="18" charset="0"/>
              </a:rPr>
              <a:t>Arbitration Survey : </a:t>
            </a:r>
          </a:p>
          <a:p>
            <a:pPr algn="just"/>
            <a:r>
              <a:rPr lang="en-MY" sz="2000" dirty="0" smtClean="0">
                <a:solidFill>
                  <a:schemeClr val="tx1"/>
                </a:solidFill>
                <a:latin typeface="Times New Roman" panose="02020603050405020304" pitchFamily="18" charset="0"/>
                <a:cs typeface="Times New Roman" panose="02020603050405020304" pitchFamily="18" charset="0"/>
              </a:rPr>
              <a:t>Corporate choices in </a:t>
            </a:r>
          </a:p>
          <a:p>
            <a:pPr algn="just"/>
            <a:r>
              <a:rPr lang="en-MY" sz="2000" dirty="0" smtClean="0">
                <a:solidFill>
                  <a:schemeClr val="tx1"/>
                </a:solidFill>
                <a:latin typeface="Times New Roman" panose="02020603050405020304" pitchFamily="18" charset="0"/>
                <a:cs typeface="Times New Roman" panose="02020603050405020304" pitchFamily="18" charset="0"/>
              </a:rPr>
              <a:t>International Arbitration </a:t>
            </a:r>
          </a:p>
          <a:p>
            <a:pPr algn="just"/>
            <a:r>
              <a:rPr lang="en-MY" sz="2000" dirty="0" smtClean="0">
                <a:solidFill>
                  <a:schemeClr val="tx1"/>
                </a:solidFill>
                <a:latin typeface="Times New Roman" panose="02020603050405020304" pitchFamily="18" charset="0"/>
                <a:cs typeface="Times New Roman" panose="02020603050405020304" pitchFamily="18" charset="0"/>
              </a:rPr>
              <a:t>Industry Perspective</a:t>
            </a:r>
          </a:p>
          <a:p>
            <a:pPr algn="just"/>
            <a:r>
              <a:rPr lang="en-MY" sz="2000" dirty="0" smtClean="0">
                <a:solidFill>
                  <a:schemeClr val="tx1"/>
                </a:solidFill>
                <a:latin typeface="Times New Roman" panose="02020603050405020304" pitchFamily="18" charset="0"/>
                <a:cs typeface="Times New Roman" panose="02020603050405020304" pitchFamily="18" charset="0"/>
              </a:rPr>
              <a:t>Queen Mary University of London, School of Arbitration &amp; PwC</a:t>
            </a: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just"/>
            <a:endParaRPr lang="en-MY" sz="2000" dirty="0" smtClean="0">
              <a:solidFill>
                <a:schemeClr val="tx1"/>
              </a:solidFill>
              <a:latin typeface="Times New Roman" panose="02020603050405020304" pitchFamily="18" charset="0"/>
              <a:cs typeface="Times New Roman" panose="02020603050405020304" pitchFamily="18" charset="0"/>
            </a:endParaRPr>
          </a:p>
          <a:p>
            <a:pPr algn="l"/>
            <a:endParaRPr lang="en-GB" sz="2000" dirty="0" smtClean="0">
              <a:solidFill>
                <a:schemeClr val="tx1"/>
              </a:solidFill>
              <a:latin typeface="Times New Roman" panose="02020603050405020304" pitchFamily="18" charset="0"/>
              <a:cs typeface="Times New Roman" panose="02020603050405020304" pitchFamily="18" charset="0"/>
            </a:endParaRPr>
          </a:p>
          <a:p>
            <a:pPr algn="l"/>
            <a:endParaRPr lang="en-MY" sz="2000" dirty="0" smtClean="0">
              <a:solidFill>
                <a:schemeClr val="tx1"/>
              </a:solidFill>
            </a:endParaRPr>
          </a:p>
          <a:p>
            <a:pPr algn="l"/>
            <a:endParaRPr lang="en-MY" sz="2000" b="1" dirty="0">
              <a:solidFill>
                <a:schemeClr val="tx1"/>
              </a:solidFill>
              <a:latin typeface="Times New Roman" pitchFamily="18" charset="0"/>
              <a:cs typeface="Times New Roman" pitchFamily="18" charset="0"/>
            </a:endParaRPr>
          </a:p>
        </p:txBody>
      </p:sp>
      <p:pic>
        <p:nvPicPr>
          <p:cNvPr id="10" name="Picture 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31840" y="3645024"/>
            <a:ext cx="5507593" cy="2653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944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MY" sz="24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476671"/>
            <a:ext cx="8640959" cy="6244803"/>
          </a:xfrm>
        </p:spPr>
        <p:txBody>
          <a:bodyPr>
            <a:normAutofit lnSpcReduction="10000"/>
          </a:bodyPr>
          <a:lstStyle/>
          <a:p>
            <a:r>
              <a:rPr lang="en-GB" sz="2400" b="1" dirty="0" smtClean="0">
                <a:solidFill>
                  <a:schemeClr val="tx1"/>
                </a:solidFill>
                <a:latin typeface="Times New Roman" pitchFamily="18" charset="0"/>
                <a:cs typeface="Times New Roman" pitchFamily="18" charset="0"/>
              </a:rPr>
              <a:t>Arbitration in Islamic Finance</a:t>
            </a:r>
            <a:endParaRPr lang="en-GB" sz="2400" b="1" dirty="0">
              <a:solidFill>
                <a:schemeClr val="tx1"/>
              </a:solidFill>
              <a:latin typeface="Times New Roman" pitchFamily="18" charset="0"/>
              <a:cs typeface="Times New Roman" pitchFamily="18" charset="0"/>
            </a:endParaRPr>
          </a:p>
          <a:p>
            <a:endParaRPr lang="en-GB" sz="2000" b="1" dirty="0" smtClean="0">
              <a:solidFill>
                <a:schemeClr val="tx1"/>
              </a:solidFill>
              <a:latin typeface="Times New Roman" pitchFamily="18" charset="0"/>
              <a:cs typeface="Times New Roman" pitchFamily="18" charset="0"/>
            </a:endParaRPr>
          </a:p>
          <a:p>
            <a:endParaRPr lang="en-GB" sz="2000" b="1" dirty="0">
              <a:solidFill>
                <a:schemeClr val="tx1"/>
              </a:solidFill>
              <a:latin typeface="Times New Roman" pitchFamily="18" charset="0"/>
              <a:cs typeface="Times New Roman" pitchFamily="18" charset="0"/>
            </a:endParaRPr>
          </a:p>
          <a:p>
            <a:pPr algn="just"/>
            <a:endParaRPr lang="en-GB" sz="2000" b="1"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000" dirty="0" smtClean="0">
                <a:solidFill>
                  <a:schemeClr val="tx1"/>
                </a:solidFill>
                <a:latin typeface="Times New Roman" pitchFamily="18" charset="0"/>
                <a:cs typeface="Times New Roman" pitchFamily="18" charset="0"/>
              </a:rPr>
              <a:t>Arbitration can be seen as a preferable forum as compared to litigation that places private dispute resolution above aggressive court proceedings.</a:t>
            </a:r>
          </a:p>
          <a:p>
            <a:pPr algn="just"/>
            <a:endParaRPr lang="en-GB" sz="2000" dirty="0" smtClean="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000" dirty="0" smtClean="0">
                <a:solidFill>
                  <a:schemeClr val="tx1"/>
                </a:solidFill>
                <a:latin typeface="Times New Roman" pitchFamily="18" charset="0"/>
                <a:cs typeface="Times New Roman" pitchFamily="18" charset="0"/>
              </a:rPr>
              <a:t>In the Islamic finance industry practice however, it has found a little place due to a number of pertinent issues, including difficulty reconciling international arbitration rules with the Sharia law. </a:t>
            </a:r>
          </a:p>
          <a:p>
            <a:pPr marL="342900" indent="-342900" algn="just">
              <a:buFont typeface="Arial" panose="020B0604020202020204" pitchFamily="34" charset="0"/>
              <a:buChar char="•"/>
            </a:pPr>
            <a:endParaRPr lang="en-GB" sz="20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000" dirty="0" smtClean="0">
                <a:solidFill>
                  <a:schemeClr val="tx1"/>
                </a:solidFill>
                <a:latin typeface="Times New Roman" pitchFamily="18" charset="0"/>
                <a:cs typeface="Times New Roman" pitchFamily="18" charset="0"/>
              </a:rPr>
              <a:t>In responding to this issue, this discussion will cover the current practice on how the modern international commercial arbitration tribunal examines the Sharia compliance of the transaction in Islamic finance disputes.</a:t>
            </a:r>
          </a:p>
          <a:p>
            <a:pPr marL="342900" indent="-342900" algn="just">
              <a:buFont typeface="Arial" panose="020B0604020202020204" pitchFamily="34" charset="0"/>
              <a:buChar char="•"/>
            </a:pPr>
            <a:endParaRPr lang="en-GB" sz="20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000" dirty="0" smtClean="0">
                <a:solidFill>
                  <a:schemeClr val="tx1"/>
                </a:solidFill>
                <a:latin typeface="Times New Roman" pitchFamily="18" charset="0"/>
                <a:cs typeface="Times New Roman" pitchFamily="18" charset="0"/>
              </a:rPr>
              <a:t>In a similar vein, the issue of how Sharia compliance transactions be viewed in the light of international conventions- Rome Convention, New York Convention and United Nations Commission on International Trade Law (UNICITRAL) Model Law on International Commercial Arbitration 1985.</a:t>
            </a:r>
            <a:endParaRPr lang="en-MY" sz="2000" dirty="0">
              <a:solidFill>
                <a:schemeClr val="tx1"/>
              </a:solidFill>
              <a:latin typeface="Times New Roman" pitchFamily="18" charset="0"/>
              <a:cs typeface="Times New Roman" pitchFamily="18" charset="0"/>
            </a:endParaRPr>
          </a:p>
          <a:p>
            <a:pPr algn="just"/>
            <a:endParaRPr lang="en-GB" sz="2200" dirty="0" smtClean="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4</a:t>
            </a:fld>
            <a:endParaRPr lang="en-MY"/>
          </a:p>
        </p:txBody>
      </p:sp>
    </p:spTree>
    <p:extLst>
      <p:ext uri="{BB962C8B-B14F-4D97-AF65-F5344CB8AC3E}">
        <p14:creationId xmlns:p14="http://schemas.microsoft.com/office/powerpoint/2010/main" val="3947771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MY" sz="2400" b="1" dirty="0">
              <a:latin typeface="Times New Roman" pitchFamily="18" charset="0"/>
              <a:cs typeface="Times New Roman" pitchFamily="18" charset="0"/>
            </a:endParaRPr>
          </a:p>
        </p:txBody>
      </p:sp>
      <p:sp>
        <p:nvSpPr>
          <p:cNvPr id="6" name="Subtitle 5"/>
          <p:cNvSpPr>
            <a:spLocks noGrp="1"/>
          </p:cNvSpPr>
          <p:nvPr>
            <p:ph type="subTitle" idx="1"/>
          </p:nvPr>
        </p:nvSpPr>
        <p:spPr>
          <a:xfrm>
            <a:off x="0" y="116633"/>
            <a:ext cx="9143999" cy="6552727"/>
          </a:xfrm>
        </p:spPr>
        <p:txBody>
          <a:bodyPr>
            <a:normAutofit fontScale="85000" lnSpcReduction="20000"/>
          </a:bodyPr>
          <a:lstStyle/>
          <a:p>
            <a:endParaRPr lang="en-GB" sz="2000" b="1" dirty="0" smtClean="0">
              <a:solidFill>
                <a:schemeClr val="tx1"/>
              </a:solidFill>
              <a:latin typeface="Times New Roman" pitchFamily="18" charset="0"/>
              <a:cs typeface="Times New Roman" pitchFamily="18" charset="0"/>
            </a:endParaRPr>
          </a:p>
          <a:p>
            <a:r>
              <a:rPr lang="en-GB" sz="2400" b="1" dirty="0">
                <a:solidFill>
                  <a:schemeClr val="tx1"/>
                </a:solidFill>
                <a:latin typeface="Times New Roman" pitchFamily="18" charset="0"/>
                <a:cs typeface="Times New Roman" pitchFamily="18" charset="0"/>
              </a:rPr>
              <a:t>Methodology</a:t>
            </a:r>
            <a:endParaRPr lang="en-GB" sz="2400" dirty="0">
              <a:solidFill>
                <a:schemeClr val="tx1"/>
              </a:solidFill>
              <a:latin typeface="Times New Roman" pitchFamily="18" charset="0"/>
              <a:cs typeface="Times New Roman" pitchFamily="18" charset="0"/>
            </a:endParaRPr>
          </a:p>
          <a:p>
            <a:pPr algn="l"/>
            <a:endParaRPr lang="en-GB" sz="2400" b="1" dirty="0" smtClean="0">
              <a:solidFill>
                <a:schemeClr val="tx1"/>
              </a:solidFill>
              <a:latin typeface="Times New Roman" pitchFamily="18" charset="0"/>
              <a:cs typeface="Times New Roman" pitchFamily="18" charset="0"/>
            </a:endParaRPr>
          </a:p>
          <a:p>
            <a:endParaRPr lang="en-GB" sz="2400" b="1" dirty="0" smtClean="0">
              <a:solidFill>
                <a:schemeClr val="tx1"/>
              </a:solidFill>
              <a:latin typeface="Times New Roman" pitchFamily="18" charset="0"/>
              <a:cs typeface="Times New Roman" pitchFamily="18" charset="0"/>
            </a:endParaRPr>
          </a:p>
          <a:p>
            <a:endParaRPr lang="en-GB" sz="2400" b="1" dirty="0" smtClean="0">
              <a:solidFill>
                <a:schemeClr val="tx1"/>
              </a:solidFill>
              <a:latin typeface="Times New Roman" pitchFamily="18" charset="0"/>
              <a:cs typeface="Times New Roman" pitchFamily="18" charset="0"/>
            </a:endParaRPr>
          </a:p>
          <a:p>
            <a:endParaRPr lang="en-GB" sz="2200" b="1" dirty="0" smtClean="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400" dirty="0" smtClean="0">
                <a:solidFill>
                  <a:schemeClr val="tx1"/>
                </a:solidFill>
                <a:latin typeface="Times New Roman" pitchFamily="18" charset="0"/>
                <a:cs typeface="Times New Roman" pitchFamily="18" charset="0"/>
              </a:rPr>
              <a:t>Comparative Analysis- focus on the main procedural rules that have or may potentially raise concerns- KLRCA i-Arbitration Rules, IICRA Arbitration Rules, AAOIFI Sharia Standard No. 32 on Arbitration and new 2012 Kingdom of Saudi Law of Arbitration and UNICITRAL Model Law. </a:t>
            </a:r>
          </a:p>
          <a:p>
            <a:pPr marL="342900" indent="-342900" algn="just">
              <a:buFont typeface="Arial" panose="020B0604020202020204" pitchFamily="34" charset="0"/>
              <a:buChar char="•"/>
            </a:pPr>
            <a:endParaRPr lang="en-GB" sz="24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400" dirty="0" smtClean="0">
                <a:solidFill>
                  <a:schemeClr val="tx1"/>
                </a:solidFill>
                <a:latin typeface="Times New Roman" pitchFamily="18" charset="0"/>
                <a:cs typeface="Times New Roman" pitchFamily="18" charset="0"/>
              </a:rPr>
              <a:t>Dynamic Convergence theory- as to find potential of this evolution may provide evidence of convergence between the modern international commercial arbitration rules and Islamic financial contracts.</a:t>
            </a:r>
          </a:p>
          <a:p>
            <a:pPr marL="342900" indent="-342900" algn="just">
              <a:buFont typeface="Arial" panose="020B0604020202020204" pitchFamily="34" charset="0"/>
              <a:buChar char="•"/>
            </a:pPr>
            <a:endParaRPr lang="en-GB" sz="2400" dirty="0">
              <a:solidFill>
                <a:schemeClr val="tx1"/>
              </a:solidFill>
              <a:latin typeface="Times New Roman" pitchFamily="18" charset="0"/>
              <a:cs typeface="Times New Roman" pitchFamily="18" charset="0"/>
            </a:endParaRPr>
          </a:p>
          <a:p>
            <a:pPr marL="342900" indent="-342900" algn="just">
              <a:buFont typeface="Arial" panose="020B0604020202020204" pitchFamily="34" charset="0"/>
              <a:buChar char="•"/>
            </a:pPr>
            <a:r>
              <a:rPr lang="en-GB" sz="2400" dirty="0" smtClean="0">
                <a:solidFill>
                  <a:schemeClr val="tx1"/>
                </a:solidFill>
                <a:latin typeface="Times New Roman" pitchFamily="18" charset="0"/>
                <a:cs typeface="Times New Roman" pitchFamily="18" charset="0"/>
              </a:rPr>
              <a:t>It builds a preliminary overview of the context that the result of convergence may only be achieved once the exploration of the historical development in the evolution of Islamic finance disputes is thoroughly examined, especially the acceptance by the arbitrator either in international commercial arbitration or Sharia law arbitration in determining Islamic financial disputes.</a:t>
            </a:r>
          </a:p>
          <a:p>
            <a:pPr algn="l"/>
            <a:endParaRPr lang="en-GB" sz="2000" dirty="0" smtClean="0">
              <a:solidFill>
                <a:schemeClr val="tx1"/>
              </a:solidFill>
              <a:latin typeface="Times New Roman" pitchFamily="18" charset="0"/>
              <a:cs typeface="Times New Roman" pitchFamily="18" charset="0"/>
            </a:endParaRPr>
          </a:p>
          <a:p>
            <a:pPr algn="l"/>
            <a:endParaRPr lang="en-GB" sz="2000" dirty="0">
              <a:solidFill>
                <a:schemeClr val="tx1"/>
              </a:solidFill>
              <a:latin typeface="Times New Roman" pitchFamily="18" charset="0"/>
              <a:cs typeface="Times New Roman" pitchFamily="18" charset="0"/>
            </a:endParaRPr>
          </a:p>
          <a:p>
            <a:pPr algn="l"/>
            <a:r>
              <a:rPr lang="en-GB" sz="2000" dirty="0" smtClean="0">
                <a:solidFill>
                  <a:schemeClr val="tx1"/>
                </a:solidFill>
                <a:latin typeface="Times New Roman" pitchFamily="18" charset="0"/>
                <a:cs typeface="Times New Roman" pitchFamily="18" charset="0"/>
              </a:rPr>
              <a:t> </a:t>
            </a:r>
            <a:endParaRPr lang="en-GB" sz="2000" dirty="0">
              <a:solidFill>
                <a:schemeClr val="tx1"/>
              </a:solidFill>
              <a:latin typeface="Times New Roman" pitchFamily="18" charset="0"/>
              <a:cs typeface="Times New Roman" pitchFamily="18" charset="0"/>
            </a:endParaRPr>
          </a:p>
          <a:p>
            <a:pPr marL="342900" indent="-342900" algn="l">
              <a:buFont typeface="Arial" panose="020B0604020202020204" pitchFamily="34" charset="0"/>
              <a:buChar char="•"/>
            </a:pPr>
            <a:endParaRPr lang="en-GB"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5</a:t>
            </a:fld>
            <a:endParaRPr lang="en-MY"/>
          </a:p>
        </p:txBody>
      </p:sp>
    </p:spTree>
    <p:extLst>
      <p:ext uri="{BB962C8B-B14F-4D97-AF65-F5344CB8AC3E}">
        <p14:creationId xmlns:p14="http://schemas.microsoft.com/office/powerpoint/2010/main" val="77865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20689"/>
            <a:ext cx="7772400" cy="1080119"/>
          </a:xfrm>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200" b="1" dirty="0">
                <a:latin typeface="Times New Roman" pitchFamily="18" charset="0"/>
                <a:cs typeface="Times New Roman" pitchFamily="18" charset="0"/>
              </a:rPr>
              <a:t/>
            </a:r>
            <a:br>
              <a:rPr lang="en-GB" sz="2200" b="1" dirty="0">
                <a:latin typeface="Times New Roman" pitchFamily="18" charset="0"/>
                <a:cs typeface="Times New Roman" pitchFamily="18" charset="0"/>
              </a:rPr>
            </a:br>
            <a:r>
              <a:rPr lang="en-GB" sz="2200" b="1" dirty="0" smtClean="0">
                <a:latin typeface="Times New Roman" pitchFamily="18" charset="0"/>
                <a:cs typeface="Times New Roman" pitchFamily="18" charset="0"/>
              </a:rPr>
              <a:t/>
            </a:r>
            <a:br>
              <a:rPr lang="en-GB" sz="2200" b="1" dirty="0" smtClean="0">
                <a:latin typeface="Times New Roman" pitchFamily="18" charset="0"/>
                <a:cs typeface="Times New Roman" pitchFamily="18" charset="0"/>
              </a:rPr>
            </a:br>
            <a:endParaRPr lang="en-MY" sz="2200" b="1" dirty="0">
              <a:latin typeface="Times New Roman" pitchFamily="18" charset="0"/>
              <a:cs typeface="Times New Roman" pitchFamily="18" charset="0"/>
            </a:endParaRPr>
          </a:p>
        </p:txBody>
      </p:sp>
      <p:sp>
        <p:nvSpPr>
          <p:cNvPr id="6" name="Subtitle 5"/>
          <p:cNvSpPr>
            <a:spLocks noGrp="1"/>
          </p:cNvSpPr>
          <p:nvPr>
            <p:ph type="subTitle" idx="1"/>
          </p:nvPr>
        </p:nvSpPr>
        <p:spPr>
          <a:xfrm>
            <a:off x="251521" y="1844825"/>
            <a:ext cx="8496943" cy="4680519"/>
          </a:xfrm>
        </p:spPr>
        <p:txBody>
          <a:bodyPr>
            <a:normAutofit/>
          </a:bodyPr>
          <a:lstStyle/>
          <a:p>
            <a:pPr marL="285750" indent="-285750" algn="just">
              <a:buFontTx/>
              <a:buChar char="-"/>
            </a:pPr>
            <a:r>
              <a:rPr lang="en-GB" sz="1800" dirty="0" smtClean="0">
                <a:solidFill>
                  <a:schemeClr val="tx1"/>
                </a:solidFill>
                <a:latin typeface="Times New Roman" pitchFamily="18" charset="0"/>
                <a:cs typeface="Times New Roman" pitchFamily="18" charset="0"/>
              </a:rPr>
              <a:t>Religious considerations can play a crucial role in the acceptance and successful functioning of commercial arbitration.</a:t>
            </a:r>
          </a:p>
          <a:p>
            <a:pPr marL="285750" indent="-285750" algn="l">
              <a:buFontTx/>
              <a:buChar char="-"/>
            </a:pPr>
            <a:endParaRPr lang="en-GB" sz="1800" dirty="0">
              <a:solidFill>
                <a:schemeClr val="tx1"/>
              </a:solidFill>
              <a:latin typeface="Times New Roman" pitchFamily="18" charset="0"/>
              <a:cs typeface="Times New Roman" pitchFamily="18" charset="0"/>
            </a:endParaRPr>
          </a:p>
          <a:p>
            <a:pPr marL="285750" indent="-285750" algn="l">
              <a:buFontTx/>
              <a:buChar char="-"/>
            </a:pPr>
            <a:r>
              <a:rPr lang="en-GB" sz="1800" dirty="0" smtClean="0">
                <a:solidFill>
                  <a:schemeClr val="tx1"/>
                </a:solidFill>
                <a:latin typeface="Times New Roman" pitchFamily="18" charset="0"/>
                <a:cs typeface="Times New Roman" pitchFamily="18" charset="0"/>
              </a:rPr>
              <a:t>The religious variable may impact the following:</a:t>
            </a:r>
          </a:p>
          <a:p>
            <a:pPr algn="l"/>
            <a:r>
              <a:rPr lang="en-GB" sz="1800" dirty="0" smtClean="0">
                <a:solidFill>
                  <a:schemeClr val="tx1"/>
                </a:solidFill>
                <a:latin typeface="Times New Roman" pitchFamily="18" charset="0"/>
                <a:cs typeface="Times New Roman" pitchFamily="18" charset="0"/>
              </a:rPr>
              <a:t>	(a) The scope of arbitration                (b) The nature of arbitration-arbitrability</a:t>
            </a:r>
          </a:p>
          <a:p>
            <a:pPr algn="l"/>
            <a:r>
              <a:rPr lang="en-GB" sz="1800" dirty="0">
                <a:solidFill>
                  <a:schemeClr val="tx1"/>
                </a:solidFill>
                <a:latin typeface="Times New Roman" pitchFamily="18" charset="0"/>
                <a:cs typeface="Times New Roman" pitchFamily="18" charset="0"/>
              </a:rPr>
              <a:t>	</a:t>
            </a:r>
            <a:r>
              <a:rPr lang="en-GB" sz="1800" dirty="0" smtClean="0">
                <a:solidFill>
                  <a:schemeClr val="tx1"/>
                </a:solidFill>
                <a:latin typeface="Times New Roman" pitchFamily="18" charset="0"/>
                <a:cs typeface="Times New Roman" pitchFamily="18" charset="0"/>
              </a:rPr>
              <a:t>(c) Choice of law                                (d) the appointment of arbitrators</a:t>
            </a:r>
          </a:p>
          <a:p>
            <a:pPr algn="just"/>
            <a:r>
              <a:rPr lang="en-GB" sz="1800" dirty="0">
                <a:solidFill>
                  <a:schemeClr val="tx1"/>
                </a:solidFill>
                <a:latin typeface="Times New Roman" pitchFamily="18" charset="0"/>
                <a:cs typeface="Times New Roman" pitchFamily="18" charset="0"/>
              </a:rPr>
              <a:t>	</a:t>
            </a:r>
            <a:r>
              <a:rPr lang="en-GB" sz="1800" dirty="0" smtClean="0">
                <a:solidFill>
                  <a:schemeClr val="tx1"/>
                </a:solidFill>
                <a:latin typeface="Times New Roman" pitchFamily="18" charset="0"/>
                <a:cs typeface="Times New Roman" pitchFamily="18" charset="0"/>
              </a:rPr>
              <a:t>(e) liability of arbitrators                    (g) interest</a:t>
            </a:r>
          </a:p>
          <a:p>
            <a:pPr algn="just"/>
            <a:r>
              <a:rPr lang="en-GB" sz="1800" dirty="0" smtClean="0">
                <a:solidFill>
                  <a:schemeClr val="tx1"/>
                </a:solidFill>
                <a:latin typeface="Times New Roman" pitchFamily="18" charset="0"/>
                <a:cs typeface="Times New Roman" pitchFamily="18" charset="0"/>
              </a:rPr>
              <a:t>                (h) public policy considerations         (</a:t>
            </a:r>
            <a:r>
              <a:rPr lang="en-GB" sz="1800" dirty="0" err="1" smtClean="0">
                <a:solidFill>
                  <a:schemeClr val="tx1"/>
                </a:solidFill>
                <a:latin typeface="Times New Roman" pitchFamily="18" charset="0"/>
                <a:cs typeface="Times New Roman" pitchFamily="18" charset="0"/>
              </a:rPr>
              <a:t>i</a:t>
            </a:r>
            <a:r>
              <a:rPr lang="en-GB" sz="1800" dirty="0" smtClean="0">
                <a:solidFill>
                  <a:schemeClr val="tx1"/>
                </a:solidFill>
                <a:latin typeface="Times New Roman" pitchFamily="18" charset="0"/>
                <a:cs typeface="Times New Roman" pitchFamily="18" charset="0"/>
              </a:rPr>
              <a:t>) enforceability of decisions</a:t>
            </a:r>
          </a:p>
          <a:p>
            <a:pPr algn="l"/>
            <a:endParaRPr lang="en-GB" sz="1800" dirty="0" smtClean="0">
              <a:solidFill>
                <a:schemeClr val="tx1"/>
              </a:solidFill>
              <a:latin typeface="Times New Roman" pitchFamily="18" charset="0"/>
              <a:cs typeface="Times New Roman" pitchFamily="18" charset="0"/>
            </a:endParaRPr>
          </a:p>
          <a:p>
            <a:pPr algn="just"/>
            <a:r>
              <a:rPr lang="en-GB" sz="1800" dirty="0" smtClean="0">
                <a:solidFill>
                  <a:schemeClr val="tx1"/>
                </a:solidFill>
                <a:latin typeface="Times New Roman" pitchFamily="18" charset="0"/>
                <a:cs typeface="Times New Roman" pitchFamily="18" charset="0"/>
              </a:rPr>
              <a:t>- The potential for disagreements and differences between nations and regions in both substance and procedure is obvious as the international commercial arbitration is governed by several sources of law.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6</a:t>
            </a:fld>
            <a:endParaRPr lang="en-MY"/>
          </a:p>
        </p:txBody>
      </p:sp>
    </p:spTree>
    <p:extLst>
      <p:ext uri="{BB962C8B-B14F-4D97-AF65-F5344CB8AC3E}">
        <p14:creationId xmlns:p14="http://schemas.microsoft.com/office/powerpoint/2010/main" val="1435406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000" b="1" dirty="0" smtClean="0">
                <a:latin typeface="Times New Roman" pitchFamily="18" charset="0"/>
                <a:cs typeface="Times New Roman" pitchFamily="18" charset="0"/>
              </a:rPr>
              <a:t/>
            </a:r>
            <a:br>
              <a:rPr lang="en-GB" sz="2000" b="1" dirty="0" smtClean="0">
                <a:latin typeface="Times New Roman" pitchFamily="18" charset="0"/>
                <a:cs typeface="Times New Roman" pitchFamily="18" charset="0"/>
              </a:rPr>
            </a:br>
            <a:r>
              <a:rPr lang="en-GB" sz="2000" b="1" dirty="0">
                <a:latin typeface="Times New Roman" pitchFamily="18" charset="0"/>
                <a:cs typeface="Times New Roman" pitchFamily="18" charset="0"/>
              </a:rPr>
              <a:t/>
            </a:r>
            <a:br>
              <a:rPr lang="en-GB" sz="2000" b="1" dirty="0">
                <a:latin typeface="Times New Roman" pitchFamily="18" charset="0"/>
                <a:cs typeface="Times New Roman" pitchFamily="18" charset="0"/>
              </a:rPr>
            </a:br>
            <a:r>
              <a:rPr lang="en-GB" sz="2400" b="1" dirty="0" smtClean="0">
                <a:latin typeface="Times New Roman" pitchFamily="18" charset="0"/>
                <a:cs typeface="Times New Roman" pitchFamily="18" charset="0"/>
              </a:rPr>
              <a:t/>
            </a:r>
            <a:br>
              <a:rPr lang="en-GB" sz="2400" b="1" dirty="0" smtClean="0">
                <a:latin typeface="Times New Roman" pitchFamily="18" charset="0"/>
                <a:cs typeface="Times New Roman" pitchFamily="18" charset="0"/>
              </a:rPr>
            </a:br>
            <a:endParaRPr lang="en-MY" sz="2400" b="1" dirty="0">
              <a:latin typeface="Times New Roman" pitchFamily="18" charset="0"/>
              <a:cs typeface="Times New Roman" pitchFamily="18" charset="0"/>
            </a:endParaRPr>
          </a:p>
        </p:txBody>
      </p:sp>
      <p:sp>
        <p:nvSpPr>
          <p:cNvPr id="6" name="Subtitle 5"/>
          <p:cNvSpPr>
            <a:spLocks noGrp="1"/>
          </p:cNvSpPr>
          <p:nvPr>
            <p:ph type="subTitle" idx="4294967295"/>
          </p:nvPr>
        </p:nvSpPr>
        <p:spPr>
          <a:xfrm>
            <a:off x="262640" y="332656"/>
            <a:ext cx="8642350" cy="6121400"/>
          </a:xfrm>
        </p:spPr>
        <p:txBody>
          <a:bodyPr/>
          <a:lstStyle/>
          <a:p>
            <a:endParaRPr lang="en-GB" sz="2400" dirty="0" smtClean="0">
              <a:solidFill>
                <a:schemeClr val="tx1"/>
              </a:solidFill>
              <a:latin typeface="Times New Roman" pitchFamily="18" charset="0"/>
              <a:cs typeface="Times New Roman" pitchFamily="18" charset="0"/>
            </a:endParaRPr>
          </a:p>
          <a:p>
            <a:endParaRPr lang="en-MY" sz="2000" dirty="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Rectangle 2"/>
          <p:cNvSpPr/>
          <p:nvPr/>
        </p:nvSpPr>
        <p:spPr>
          <a:xfrm>
            <a:off x="251521" y="676356"/>
            <a:ext cx="8712967" cy="7109639"/>
          </a:xfrm>
          <a:prstGeom prst="rect">
            <a:avLst/>
          </a:prstGeom>
        </p:spPr>
        <p:txBody>
          <a:bodyPr wrap="square">
            <a:spAutoFit/>
          </a:bodyPr>
          <a:lstStyle/>
          <a:p>
            <a:pPr algn="just"/>
            <a:endParaRPr lang="en-GB" dirty="0">
              <a:latin typeface="Times New Roman" pitchFamily="18" charset="0"/>
              <a:cs typeface="Times New Roman" pitchFamily="18" charset="0"/>
            </a:endParaRPr>
          </a:p>
          <a:p>
            <a:pPr algn="ctr"/>
            <a:r>
              <a:rPr lang="en-GB" sz="2400" b="1" dirty="0" smtClean="0">
                <a:latin typeface="Times New Roman" pitchFamily="18" charset="0"/>
                <a:cs typeface="Times New Roman" pitchFamily="18" charset="0"/>
              </a:rPr>
              <a:t>Historical Analysis</a:t>
            </a:r>
          </a:p>
          <a:p>
            <a:endParaRPr lang="en-GB" sz="2400" b="1" dirty="0" smtClean="0">
              <a:latin typeface="Times New Roman" pitchFamily="18" charset="0"/>
              <a:cs typeface="Times New Roman" pitchFamily="18" charset="0"/>
            </a:endParaRPr>
          </a:p>
          <a:p>
            <a:pPr marL="342900" indent="-342900" algn="just">
              <a:buFont typeface="Arial" panose="020B0604020202020204" pitchFamily="34" charset="0"/>
              <a:buChar char="•"/>
            </a:pPr>
            <a:r>
              <a:rPr lang="en-GB" sz="2000" dirty="0" smtClean="0">
                <a:latin typeface="Times New Roman" pitchFamily="18" charset="0"/>
                <a:cs typeface="Times New Roman" pitchFamily="18" charset="0"/>
              </a:rPr>
              <a:t>According to Charles Brower and Jeremy Sharpe, explanation on historical acceptance of arbitration with Islamic law are divided into three phases of development and this study will borrow from the development of oil and gas concession agreement disputes which specifically deal with Islamic law. </a:t>
            </a:r>
          </a:p>
          <a:p>
            <a:pPr algn="just"/>
            <a:endParaRPr lang="en-GB" sz="2000" dirty="0">
              <a:latin typeface="Times New Roman" pitchFamily="18" charset="0"/>
              <a:cs typeface="Times New Roman" pitchFamily="18" charset="0"/>
            </a:endParaRPr>
          </a:p>
          <a:p>
            <a:pPr algn="just"/>
            <a:endParaRPr lang="en-GB" sz="2000" dirty="0">
              <a:latin typeface="Times New Roman" pitchFamily="18" charset="0"/>
              <a:cs typeface="Times New Roman" pitchFamily="18" charset="0"/>
            </a:endParaRPr>
          </a:p>
          <a:p>
            <a:pPr algn="just"/>
            <a:endParaRPr lang="en-GB" dirty="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a:p>
            <a:pPr algn="ctr"/>
            <a:endParaRPr lang="en-GB" b="1" dirty="0">
              <a:latin typeface="Times New Roman" pitchFamily="18" charset="0"/>
              <a:cs typeface="Times New Roman" pitchFamily="18" charset="0"/>
            </a:endParaRPr>
          </a:p>
          <a:p>
            <a:pPr algn="ctr"/>
            <a:endParaRPr lang="en-GB" b="1" dirty="0" smtClean="0">
              <a:latin typeface="Times New Roman" pitchFamily="18" charset="0"/>
              <a:cs typeface="Times New Roman" pitchFamily="18" charset="0"/>
            </a:endParaRPr>
          </a:p>
        </p:txBody>
      </p:sp>
      <p:sp>
        <p:nvSpPr>
          <p:cNvPr id="7" name="Slide Number Placeholder 6"/>
          <p:cNvSpPr>
            <a:spLocks noGrp="1"/>
          </p:cNvSpPr>
          <p:nvPr>
            <p:ph type="sldNum" sz="quarter" idx="12"/>
          </p:nvPr>
        </p:nvSpPr>
        <p:spPr/>
        <p:txBody>
          <a:bodyPr/>
          <a:lstStyle/>
          <a:p>
            <a:fld id="{0428EC06-1B12-4DA3-827F-43E0E55373E3}" type="slidenum">
              <a:rPr lang="en-MY" smtClean="0"/>
              <a:t>7</a:t>
            </a:fld>
            <a:endParaRPr lang="en-MY"/>
          </a:p>
        </p:txBody>
      </p:sp>
      <p:graphicFrame>
        <p:nvGraphicFramePr>
          <p:cNvPr id="8" name="Diagram 7"/>
          <p:cNvGraphicFramePr/>
          <p:nvPr>
            <p:extLst>
              <p:ext uri="{D42A27DB-BD31-4B8C-83A1-F6EECF244321}">
                <p14:modId xmlns:p14="http://schemas.microsoft.com/office/powerpoint/2010/main" val="1994342327"/>
              </p:ext>
            </p:extLst>
          </p:nvPr>
        </p:nvGraphicFramePr>
        <p:xfrm>
          <a:off x="251521" y="3140969"/>
          <a:ext cx="8653469" cy="371703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35660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548680"/>
            <a:ext cx="6400800" cy="936104"/>
          </a:xfrm>
        </p:spPr>
        <p:txBody>
          <a:bodyPr/>
          <a:lstStyle/>
          <a:p>
            <a:r>
              <a:rPr lang="en-GB" sz="2400" b="1" dirty="0" smtClean="0">
                <a:solidFill>
                  <a:schemeClr val="tx1"/>
                </a:solidFill>
                <a:latin typeface="Times New Roman" pitchFamily="18" charset="0"/>
                <a:cs typeface="Times New Roman" pitchFamily="18" charset="0"/>
              </a:rPr>
              <a:t>Analysis</a:t>
            </a:r>
            <a:endParaRPr lang="en-GB" sz="2400" b="1" dirty="0" smtClean="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8</a:t>
            </a:fld>
            <a:endParaRPr lang="en-MY"/>
          </a:p>
        </p:txBody>
      </p:sp>
      <p:sp>
        <p:nvSpPr>
          <p:cNvPr id="8" name="TextBox 7"/>
          <p:cNvSpPr txBox="1"/>
          <p:nvPr/>
        </p:nvSpPr>
        <p:spPr>
          <a:xfrm>
            <a:off x="0" y="1844824"/>
            <a:ext cx="8686800" cy="6555641"/>
          </a:xfrm>
          <a:prstGeom prst="rect">
            <a:avLst/>
          </a:prstGeom>
          <a:noFill/>
        </p:spPr>
        <p:txBody>
          <a:bodyPr wrap="square" rtlCol="0">
            <a:spAutoFit/>
          </a:bodyPr>
          <a:lstStyle/>
          <a:p>
            <a:pPr marL="342900" indent="-342900">
              <a:buFont typeface="Arial" panose="020B0604020202020204" pitchFamily="34" charset="0"/>
              <a:buChar char="•"/>
            </a:pPr>
            <a:r>
              <a:rPr lang="en-GB" sz="2000" b="1" dirty="0" smtClean="0">
                <a:latin typeface="Times New Roman" panose="02020603050405020304" pitchFamily="18" charset="0"/>
                <a:cs typeface="Times New Roman" panose="02020603050405020304" pitchFamily="18" charset="0"/>
              </a:rPr>
              <a:t>Arbitrability (Subject Matter of the Dispute)</a:t>
            </a:r>
          </a:p>
          <a:p>
            <a:pPr marL="342900" indent="-342900">
              <a:buFont typeface="Arial" panose="020B0604020202020204" pitchFamily="34" charset="0"/>
              <a:buChar char="•"/>
            </a:pPr>
            <a:endParaRPr lang="en-GB" sz="2000" b="1" dirty="0" smtClean="0">
              <a:latin typeface="Times New Roman" panose="02020603050405020304" pitchFamily="18" charset="0"/>
              <a:cs typeface="Times New Roman" panose="02020603050405020304" pitchFamily="18" charset="0"/>
            </a:endParaRPr>
          </a:p>
          <a:p>
            <a:pPr marL="457200" indent="-457200">
              <a:buAutoNum type="alphaLcParenBoth"/>
            </a:pPr>
            <a:r>
              <a:rPr lang="en-MY" sz="2000" dirty="0" smtClean="0">
                <a:latin typeface="Times New Roman" pitchFamily="18" charset="0"/>
                <a:cs typeface="Times New Roman" pitchFamily="18" charset="0"/>
              </a:rPr>
              <a:t>Article </a:t>
            </a:r>
            <a:r>
              <a:rPr lang="en-MY" sz="2000" dirty="0">
                <a:latin typeface="Times New Roman" pitchFamily="18" charset="0"/>
                <a:cs typeface="Times New Roman" pitchFamily="18" charset="0"/>
              </a:rPr>
              <a:t>II (1) on the Convention the Recognition and Enforcement of </a:t>
            </a:r>
            <a:r>
              <a:rPr lang="en-MY" sz="2000" dirty="0" smtClean="0">
                <a:latin typeface="Times New Roman" pitchFamily="18" charset="0"/>
                <a:cs typeface="Times New Roman" pitchFamily="18" charset="0"/>
              </a:rPr>
              <a:t>Foreign </a:t>
            </a:r>
            <a:r>
              <a:rPr lang="en-MY" sz="2000" dirty="0">
                <a:latin typeface="Times New Roman" pitchFamily="18" charset="0"/>
                <a:cs typeface="Times New Roman" pitchFamily="18" charset="0"/>
              </a:rPr>
              <a:t>Arbitral </a:t>
            </a:r>
            <a:r>
              <a:rPr lang="en-MY" sz="2000" dirty="0" smtClean="0">
                <a:latin typeface="Times New Roman" pitchFamily="18" charset="0"/>
                <a:cs typeface="Times New Roman" pitchFamily="18" charset="0"/>
              </a:rPr>
              <a:t>Award (New York Convention)</a:t>
            </a:r>
          </a:p>
          <a:p>
            <a:endParaRPr lang="en-MY" sz="2000" dirty="0" smtClean="0">
              <a:latin typeface="Times New Roman" pitchFamily="18" charset="0"/>
              <a:cs typeface="Times New Roman" pitchFamily="18" charset="0"/>
            </a:endParaRPr>
          </a:p>
          <a:p>
            <a:pPr algn="just"/>
            <a:r>
              <a:rPr lang="en-MY" sz="2000" dirty="0" smtClean="0">
                <a:latin typeface="Times New Roman" pitchFamily="18" charset="0"/>
                <a:cs typeface="Times New Roman" pitchFamily="18" charset="0"/>
              </a:rPr>
              <a:t>“</a:t>
            </a:r>
            <a:r>
              <a:rPr lang="en-MY" sz="2000" dirty="0">
                <a:latin typeface="Times New Roman" pitchFamily="18" charset="0"/>
                <a:cs typeface="Times New Roman" pitchFamily="18" charset="0"/>
              </a:rPr>
              <a:t>Each Contracting State shall recognize an agreement in writing under which the parties undertake to submit to arbitration all or any differences which have arisen or which may arise between them in respect of a defined legal relationship, whether contractual or not, </a:t>
            </a:r>
            <a:r>
              <a:rPr lang="en-MY" sz="2000" b="1" dirty="0">
                <a:latin typeface="Times New Roman" pitchFamily="18" charset="0"/>
                <a:cs typeface="Times New Roman" pitchFamily="18" charset="0"/>
              </a:rPr>
              <a:t>concerning a </a:t>
            </a:r>
            <a:r>
              <a:rPr lang="en-MY" sz="2000" b="1" dirty="0" smtClean="0">
                <a:latin typeface="Times New Roman" pitchFamily="18" charset="0"/>
                <a:cs typeface="Times New Roman" pitchFamily="18" charset="0"/>
              </a:rPr>
              <a:t>subject matter </a:t>
            </a:r>
            <a:r>
              <a:rPr lang="en-MY" sz="2000" b="1" dirty="0">
                <a:latin typeface="Times New Roman" pitchFamily="18" charset="0"/>
                <a:cs typeface="Times New Roman" pitchFamily="18" charset="0"/>
              </a:rPr>
              <a:t>capable of settlement by arbitration</a:t>
            </a:r>
            <a:r>
              <a:rPr lang="en-MY" sz="2000" dirty="0">
                <a:latin typeface="Times New Roman" pitchFamily="18" charset="0"/>
                <a:cs typeface="Times New Roman" pitchFamily="18" charset="0"/>
              </a:rPr>
              <a:t>”. </a:t>
            </a:r>
          </a:p>
          <a:p>
            <a:endParaRPr lang="en-GB" sz="2000" b="1" dirty="0">
              <a:latin typeface="Times New Roman" pitchFamily="18" charset="0"/>
              <a:cs typeface="Times New Roman" pitchFamily="18" charset="0"/>
            </a:endParaRPr>
          </a:p>
          <a:p>
            <a:pPr algn="just"/>
            <a:r>
              <a:rPr lang="en-MY" sz="2000" dirty="0" smtClean="0">
                <a:latin typeface="Times New Roman" pitchFamily="18" charset="0"/>
                <a:cs typeface="Times New Roman" pitchFamily="18" charset="0"/>
              </a:rPr>
              <a:t>The </a:t>
            </a:r>
            <a:r>
              <a:rPr lang="en-MY" sz="2000" dirty="0">
                <a:latin typeface="Times New Roman" pitchFamily="18" charset="0"/>
                <a:cs typeface="Times New Roman" pitchFamily="18" charset="0"/>
              </a:rPr>
              <a:t>highlighted wordings above indicate the </a:t>
            </a:r>
            <a:r>
              <a:rPr lang="en-MY" sz="2000" b="1" dirty="0">
                <a:latin typeface="Times New Roman" pitchFamily="18" charset="0"/>
                <a:cs typeface="Times New Roman" pitchFamily="18" charset="0"/>
              </a:rPr>
              <a:t>arbitrability</a:t>
            </a:r>
            <a:r>
              <a:rPr lang="en-MY" sz="2000" dirty="0">
                <a:latin typeface="Times New Roman" pitchFamily="18" charset="0"/>
                <a:cs typeface="Times New Roman" pitchFamily="18" charset="0"/>
              </a:rPr>
              <a:t> aspect in the arbitration process. The subject matter of the dispute or issues that need for an arbitrator to determine is a crucial area that needs to be explored especially compared with the nature of Islamic financial contracts. </a:t>
            </a:r>
          </a:p>
          <a:p>
            <a:endParaRPr lang="en-GB" sz="2000" dirty="0" smtClean="0">
              <a:latin typeface="Times New Roman" panose="02020603050405020304" pitchFamily="18" charset="0"/>
              <a:cs typeface="Times New Roman" panose="02020603050405020304" pitchFamily="18" charset="0"/>
            </a:endParaRPr>
          </a:p>
          <a:p>
            <a:r>
              <a:rPr lang="en-GB" sz="2000" dirty="0">
                <a:latin typeface="Times New Roman" panose="02020603050405020304" pitchFamily="18" charset="0"/>
                <a:cs typeface="Times New Roman" panose="02020603050405020304" pitchFamily="18" charset="0"/>
              </a:rPr>
              <a:t> </a:t>
            </a:r>
            <a:r>
              <a:rPr lang="en-GB" sz="2000" dirty="0" smtClean="0">
                <a:latin typeface="Times New Roman" panose="02020603050405020304" pitchFamily="18" charset="0"/>
                <a:cs typeface="Times New Roman" panose="02020603050405020304" pitchFamily="18" charset="0"/>
              </a:rPr>
              <a:t>                    </a:t>
            </a:r>
          </a:p>
          <a:p>
            <a:endParaRPr lang="en-GB" sz="2000" dirty="0">
              <a:latin typeface="Times New Roman" panose="02020603050405020304" pitchFamily="18" charset="0"/>
              <a:cs typeface="Times New Roman" panose="02020603050405020304" pitchFamily="18" charset="0"/>
            </a:endParaRPr>
          </a:p>
          <a:p>
            <a:endParaRPr lang="en-GB" sz="2000" dirty="0" smtClean="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8460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5"/>
          <p:cNvSpPr>
            <a:spLocks noGrp="1"/>
          </p:cNvSpPr>
          <p:nvPr>
            <p:ph type="subTitle" idx="1"/>
          </p:nvPr>
        </p:nvSpPr>
        <p:spPr>
          <a:xfrm>
            <a:off x="1371600" y="548680"/>
            <a:ext cx="6400800" cy="936104"/>
          </a:xfrm>
        </p:spPr>
        <p:txBody>
          <a:bodyPr/>
          <a:lstStyle/>
          <a:p>
            <a:r>
              <a:rPr lang="en-GB" sz="2400" b="1" dirty="0" smtClean="0">
                <a:solidFill>
                  <a:schemeClr val="tx1"/>
                </a:solidFill>
                <a:latin typeface="Times New Roman" pitchFamily="18" charset="0"/>
                <a:cs typeface="Times New Roman" pitchFamily="18" charset="0"/>
              </a:rPr>
              <a:t>Analysis</a:t>
            </a:r>
            <a:endParaRPr lang="en-GB" sz="2400" b="1" dirty="0" smtClean="0">
              <a:solidFill>
                <a:schemeClr val="tx1"/>
              </a:solidFill>
              <a:latin typeface="Times New Roman" pitchFamily="18" charset="0"/>
              <a:cs typeface="Times New Roman"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1" y="116633"/>
            <a:ext cx="1872208" cy="172819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96336" y="0"/>
            <a:ext cx="1547664" cy="1599686"/>
          </a:xfrm>
          <a:prstGeom prst="rect">
            <a:avLst/>
          </a:prstGeom>
        </p:spPr>
      </p:pic>
      <p:sp>
        <p:nvSpPr>
          <p:cNvPr id="3" name="Slide Number Placeholder 2"/>
          <p:cNvSpPr>
            <a:spLocks noGrp="1"/>
          </p:cNvSpPr>
          <p:nvPr>
            <p:ph type="sldNum" sz="quarter" idx="12"/>
          </p:nvPr>
        </p:nvSpPr>
        <p:spPr/>
        <p:txBody>
          <a:bodyPr/>
          <a:lstStyle/>
          <a:p>
            <a:fld id="{0428EC06-1B12-4DA3-827F-43E0E55373E3}" type="slidenum">
              <a:rPr lang="en-MY" smtClean="0"/>
              <a:t>9</a:t>
            </a:fld>
            <a:endParaRPr lang="en-MY"/>
          </a:p>
        </p:txBody>
      </p:sp>
      <p:sp>
        <p:nvSpPr>
          <p:cNvPr id="2" name="TextBox 1"/>
          <p:cNvSpPr txBox="1"/>
          <p:nvPr/>
        </p:nvSpPr>
        <p:spPr>
          <a:xfrm>
            <a:off x="251520" y="1844825"/>
            <a:ext cx="8640960" cy="5632311"/>
          </a:xfrm>
          <a:prstGeom prst="rect">
            <a:avLst/>
          </a:prstGeom>
          <a:noFill/>
        </p:spPr>
        <p:txBody>
          <a:bodyPr wrap="square" rtlCol="0">
            <a:spAutoFit/>
          </a:bodyPr>
          <a:lstStyle/>
          <a:p>
            <a:r>
              <a:rPr lang="en-GB" sz="2000" dirty="0" smtClean="0">
                <a:latin typeface="Times New Roman" panose="02020603050405020304" pitchFamily="18" charset="0"/>
                <a:cs typeface="Times New Roman" panose="02020603050405020304" pitchFamily="18" charset="0"/>
              </a:rPr>
              <a:t>(b) AAOFI Sharia Standard No.32 on Arbitration</a:t>
            </a:r>
          </a:p>
          <a:p>
            <a:endParaRPr lang="en-GB" sz="2000" dirty="0" smtClean="0">
              <a:latin typeface="Times New Roman" panose="02020603050405020304" pitchFamily="18" charset="0"/>
              <a:cs typeface="Times New Roman" panose="02020603050405020304" pitchFamily="18" charset="0"/>
            </a:endParaRPr>
          </a:p>
          <a:p>
            <a:r>
              <a:rPr lang="en-GB" sz="2000" dirty="0" smtClean="0">
                <a:latin typeface="Times New Roman" panose="02020603050405020304" pitchFamily="18" charset="0"/>
                <a:cs typeface="Times New Roman" panose="02020603050405020304" pitchFamily="18" charset="0"/>
              </a:rPr>
              <a:t>	</a:t>
            </a:r>
            <a:r>
              <a:rPr lang="en-MY" sz="2000" dirty="0">
                <a:latin typeface="Times New Roman" panose="02020603050405020304" pitchFamily="18" charset="0"/>
                <a:cs typeface="Times New Roman" panose="02020603050405020304" pitchFamily="18" charset="0"/>
              </a:rPr>
              <a:t>7. Scope of </a:t>
            </a:r>
            <a:r>
              <a:rPr lang="en-MY" sz="2000" dirty="0" smtClean="0">
                <a:latin typeface="Times New Roman" panose="02020603050405020304" pitchFamily="18" charset="0"/>
                <a:cs typeface="Times New Roman" panose="02020603050405020304" pitchFamily="18" charset="0"/>
              </a:rPr>
              <a:t>Arbitration</a:t>
            </a:r>
            <a:endParaRPr lang="en-GB" sz="2000" dirty="0">
              <a:latin typeface="Times New Roman" panose="02020603050405020304" pitchFamily="18" charset="0"/>
              <a:cs typeface="Times New Roman" panose="02020603050405020304" pitchFamily="18" charset="0"/>
            </a:endParaRPr>
          </a:p>
          <a:p>
            <a:r>
              <a:rPr lang="en-MY" sz="2000" dirty="0">
                <a:latin typeface="Times New Roman" panose="02020603050405020304" pitchFamily="18" charset="0"/>
                <a:cs typeface="Times New Roman" panose="02020603050405020304" pitchFamily="18" charset="0"/>
              </a:rPr>
              <a:t>            </a:t>
            </a:r>
            <a:r>
              <a:rPr lang="en-MY" sz="2000" dirty="0" smtClean="0">
                <a:latin typeface="Times New Roman" panose="02020603050405020304" pitchFamily="18" charset="0"/>
                <a:cs typeface="Times New Roman" panose="02020603050405020304" pitchFamily="18" charset="0"/>
              </a:rPr>
              <a:t>	7/1 </a:t>
            </a:r>
            <a:r>
              <a:rPr lang="en-MY" sz="2000" dirty="0">
                <a:latin typeface="Times New Roman" panose="02020603050405020304" pitchFamily="18" charset="0"/>
                <a:cs typeface="Times New Roman" panose="02020603050405020304" pitchFamily="18" charset="0"/>
              </a:rPr>
              <a:t>Arbitration is permissible in whatever a party entitled to relinquish his </a:t>
            </a:r>
            <a:r>
              <a:rPr lang="en-MY" sz="2000" dirty="0" smtClean="0">
                <a:latin typeface="Times New Roman" panose="02020603050405020304" pitchFamily="18" charset="0"/>
                <a:cs typeface="Times New Roman" panose="02020603050405020304" pitchFamily="18" charset="0"/>
              </a:rPr>
              <a:t>	right </a:t>
            </a:r>
            <a:r>
              <a:rPr lang="en-MY" sz="2000" dirty="0">
                <a:latin typeface="Times New Roman" panose="02020603050405020304" pitchFamily="18" charset="0"/>
                <a:cs typeface="Times New Roman" panose="02020603050405020304" pitchFamily="18" charset="0"/>
              </a:rPr>
              <a:t>in.</a:t>
            </a:r>
            <a:endParaRPr lang="en-GB" sz="2000" dirty="0">
              <a:latin typeface="Times New Roman" panose="02020603050405020304" pitchFamily="18" charset="0"/>
              <a:cs typeface="Times New Roman" panose="02020603050405020304" pitchFamily="18" charset="0"/>
            </a:endParaRPr>
          </a:p>
          <a:p>
            <a:r>
              <a:rPr lang="en-MY" sz="2000" dirty="0">
                <a:latin typeface="Times New Roman" panose="02020603050405020304" pitchFamily="18" charset="0"/>
                <a:cs typeface="Times New Roman" panose="02020603050405020304" pitchFamily="18" charset="0"/>
              </a:rPr>
              <a:t>            </a:t>
            </a:r>
            <a:r>
              <a:rPr lang="en-MY" sz="2000" dirty="0" smtClean="0">
                <a:latin typeface="Times New Roman" panose="02020603050405020304" pitchFamily="18" charset="0"/>
                <a:cs typeface="Times New Roman" panose="02020603050405020304" pitchFamily="18" charset="0"/>
              </a:rPr>
              <a:t>	7/2 </a:t>
            </a:r>
            <a:r>
              <a:rPr lang="en-MY" sz="2000" dirty="0">
                <a:latin typeface="Times New Roman" panose="02020603050405020304" pitchFamily="18" charset="0"/>
                <a:cs typeface="Times New Roman" panose="02020603050405020304" pitchFamily="18" charset="0"/>
              </a:rPr>
              <a:t>Arbitration is impermissible in the following cases:</a:t>
            </a:r>
            <a:endParaRPr lang="en-GB" sz="2000" dirty="0">
              <a:latin typeface="Times New Roman" panose="02020603050405020304" pitchFamily="18" charset="0"/>
              <a:cs typeface="Times New Roman" panose="02020603050405020304" pitchFamily="18" charset="0"/>
            </a:endParaRPr>
          </a:p>
          <a:p>
            <a:pPr lvl="0"/>
            <a:r>
              <a:rPr lang="en-MY" sz="2000" dirty="0" smtClean="0">
                <a:latin typeface="Times New Roman" panose="02020603050405020304" pitchFamily="18" charset="0"/>
                <a:cs typeface="Times New Roman" panose="02020603050405020304" pitchFamily="18" charset="0"/>
              </a:rPr>
              <a:t>	(a) What </a:t>
            </a:r>
            <a:r>
              <a:rPr lang="en-MY" sz="2000" dirty="0">
                <a:latin typeface="Times New Roman" panose="02020603050405020304" pitchFamily="18" charset="0"/>
                <a:cs typeface="Times New Roman" panose="02020603050405020304" pitchFamily="18" charset="0"/>
              </a:rPr>
              <a:t>constitutes a right of </a:t>
            </a:r>
            <a:r>
              <a:rPr lang="en-MY" sz="2000" dirty="0" smtClean="0">
                <a:latin typeface="Times New Roman" panose="02020603050405020304" pitchFamily="18" charset="0"/>
                <a:cs typeface="Times New Roman" panose="02020603050405020304" pitchFamily="18" charset="0"/>
              </a:rPr>
              <a:t>Allah, </a:t>
            </a:r>
            <a:r>
              <a:rPr lang="en-MY" sz="2000" dirty="0">
                <a:latin typeface="Times New Roman" panose="02020603050405020304" pitchFamily="18" charset="0"/>
                <a:cs typeface="Times New Roman" panose="02020603050405020304" pitchFamily="18" charset="0"/>
              </a:rPr>
              <a:t>such </a:t>
            </a:r>
            <a:r>
              <a:rPr lang="en-MY" sz="2000" dirty="0" smtClean="0">
                <a:latin typeface="Times New Roman" panose="02020603050405020304" pitchFamily="18" charset="0"/>
                <a:cs typeface="Times New Roman" panose="02020603050405020304" pitchFamily="18" charset="0"/>
              </a:rPr>
              <a:t>as Hudood (Sharia </a:t>
            </a:r>
            <a:r>
              <a:rPr lang="en-MY" sz="2000" dirty="0">
                <a:latin typeface="Times New Roman" panose="02020603050405020304" pitchFamily="18" charset="0"/>
                <a:cs typeface="Times New Roman" panose="02020603050405020304" pitchFamily="18" charset="0"/>
              </a:rPr>
              <a:t>Penalties).</a:t>
            </a:r>
            <a:endParaRPr lang="en-GB" sz="2000" dirty="0">
              <a:latin typeface="Times New Roman" panose="02020603050405020304" pitchFamily="18" charset="0"/>
              <a:cs typeface="Times New Roman" panose="02020603050405020304" pitchFamily="18" charset="0"/>
            </a:endParaRPr>
          </a:p>
          <a:p>
            <a:pPr lvl="0"/>
            <a:r>
              <a:rPr lang="en-MY" sz="2000" dirty="0" smtClean="0">
                <a:latin typeface="Times New Roman" panose="02020603050405020304" pitchFamily="18" charset="0"/>
                <a:cs typeface="Times New Roman" panose="02020603050405020304" pitchFamily="18" charset="0"/>
              </a:rPr>
              <a:t>	(b) Cases </a:t>
            </a:r>
            <a:r>
              <a:rPr lang="en-MY" sz="2000" dirty="0">
                <a:latin typeface="Times New Roman" panose="02020603050405020304" pitchFamily="18" charset="0"/>
                <a:cs typeface="Times New Roman" panose="02020603050405020304" pitchFamily="18" charset="0"/>
              </a:rPr>
              <a:t>that entail proving or disproving of a verdict that concerns a </a:t>
            </a:r>
            <a:r>
              <a:rPr lang="en-MY" sz="2000" dirty="0" smtClean="0">
                <a:latin typeface="Times New Roman" panose="02020603050405020304" pitchFamily="18" charset="0"/>
                <a:cs typeface="Times New Roman" panose="02020603050405020304" pitchFamily="18" charset="0"/>
              </a:rPr>
              <a:t>	third party</a:t>
            </a:r>
            <a:r>
              <a:rPr lang="en-MY" sz="2000" dirty="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r>
              <a:rPr lang="en-MY" sz="2000" dirty="0" smtClean="0">
                <a:latin typeface="Times New Roman" panose="02020603050405020304" pitchFamily="18" charset="0"/>
                <a:cs typeface="Times New Roman" panose="02020603050405020304" pitchFamily="18" charset="0"/>
              </a:rPr>
              <a:t>	7/3 </a:t>
            </a:r>
            <a:r>
              <a:rPr lang="en-MY" sz="2000" dirty="0">
                <a:latin typeface="Times New Roman" panose="02020603050405020304" pitchFamily="18" charset="0"/>
                <a:cs typeface="Times New Roman" panose="02020603050405020304" pitchFamily="18" charset="0"/>
              </a:rPr>
              <a:t>When the arbitrator issues a verdict on an issue that should not be </a:t>
            </a:r>
            <a:r>
              <a:rPr lang="en-MY" sz="2000" dirty="0" smtClean="0">
                <a:latin typeface="Times New Roman" panose="02020603050405020304" pitchFamily="18" charset="0"/>
                <a:cs typeface="Times New Roman" panose="02020603050405020304" pitchFamily="18" charset="0"/>
              </a:rPr>
              <a:t>	resolved </a:t>
            </a:r>
            <a:r>
              <a:rPr lang="en-MY" sz="2000" dirty="0">
                <a:latin typeface="Times New Roman" panose="02020603050405020304" pitchFamily="18" charset="0"/>
                <a:cs typeface="Times New Roman" panose="02020603050405020304" pitchFamily="18" charset="0"/>
              </a:rPr>
              <a:t>through arbitration; his verdict is null and void. </a:t>
            </a:r>
            <a:endParaRPr lang="en-MY" sz="2000" dirty="0" smtClean="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a:p>
            <a:r>
              <a:rPr lang="en-GB" sz="2000" dirty="0" smtClean="0">
                <a:latin typeface="Times New Roman" panose="02020603050405020304" pitchFamily="18" charset="0"/>
                <a:cs typeface="Times New Roman" panose="02020603050405020304" pitchFamily="18" charset="0"/>
              </a:rPr>
              <a:t> (c) </a:t>
            </a:r>
            <a:r>
              <a:rPr lang="en-MY" sz="2000" dirty="0">
                <a:latin typeface="Times New Roman" panose="02020603050405020304" pitchFamily="18" charset="0"/>
                <a:cs typeface="Times New Roman" panose="02020603050405020304" pitchFamily="18" charset="0"/>
              </a:rPr>
              <a:t>A similar arrangement also found in </a:t>
            </a:r>
            <a:r>
              <a:rPr lang="en-MY" sz="2000" dirty="0" smtClean="0">
                <a:latin typeface="Times New Roman" panose="02020603050405020304" pitchFamily="18" charset="0"/>
                <a:cs typeface="Times New Roman" panose="02020603050405020304" pitchFamily="18" charset="0"/>
              </a:rPr>
              <a:t>UAE Arbitration Rules. </a:t>
            </a:r>
            <a:r>
              <a:rPr lang="en-MY" sz="2000" dirty="0">
                <a:latin typeface="Times New Roman" panose="02020603050405020304" pitchFamily="18" charset="0"/>
                <a:cs typeface="Times New Roman" panose="02020603050405020304" pitchFamily="18" charset="0"/>
              </a:rPr>
              <a:t>While in Saudi Arabia, besides provisions above, a narrow view which has been taken up to the measure that all matters are pertaining to public order shall not be accepted for </a:t>
            </a:r>
            <a:r>
              <a:rPr lang="en-MY" sz="2000" dirty="0" smtClean="0">
                <a:latin typeface="Times New Roman" panose="02020603050405020304" pitchFamily="18" charset="0"/>
                <a:cs typeface="Times New Roman" panose="02020603050405020304" pitchFamily="18" charset="0"/>
              </a:rPr>
              <a:t>arbitration</a:t>
            </a:r>
            <a:r>
              <a:rPr lang="en-GB" sz="2000" dirty="0" smtClean="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endParaRPr lang="en-GB" sz="2000" dirty="0" smtClean="0">
              <a:latin typeface="Times New Roman" panose="02020603050405020304" pitchFamily="18" charset="0"/>
              <a:cs typeface="Times New Roman" panose="02020603050405020304" pitchFamily="18" charset="0"/>
            </a:endParaRPr>
          </a:p>
          <a:p>
            <a:endParaRPr lang="en-GB"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24001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5626</TotalTime>
  <Words>832</Words>
  <Application>Microsoft Office PowerPoint</Application>
  <PresentationFormat>On-screen Show (4:3)</PresentationFormat>
  <Paragraphs>182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Times New Roman</vt:lpstr>
      <vt:lpstr>Wingdings</vt:lpstr>
      <vt:lpstr>Office Theme</vt:lpstr>
      <vt:lpstr>     ARBITRATION FOR CROSS BORDER TRANSACTION IN ISLAMIC FINANCE CONTRACTS</vt:lpstr>
      <vt:lpstr>       </vt:lpstr>
      <vt:lpstr>       </vt:lpstr>
      <vt:lpstr>       </vt:lpstr>
      <vt:lpstr>       </vt:lpstr>
      <vt:lpstr>       </vt:lpstr>
      <vt:lpstr>       </vt:lpstr>
      <vt:lpstr>PowerPoint Presentation</vt:lpstr>
      <vt:lpstr>PowerPoint Presentation</vt:lpstr>
      <vt:lpstr> Analysis  </vt:lpstr>
      <vt:lpstr> Analysis  </vt:lpstr>
      <vt:lpstr>   Conclusion &amp; Contribution  </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INTERGRATING THE CONCEPT OF ARBITRABILITY IN  INTERNATIONAL COMMERCIAL ARBITRATION WITH  ISLAMIC FINANCIAL CONTRACTS</dc:title>
  <dc:creator>Farah Farina Mazlan</dc:creator>
  <cp:lastModifiedBy>CEPMLP PhD Student</cp:lastModifiedBy>
  <cp:revision>84</cp:revision>
  <dcterms:created xsi:type="dcterms:W3CDTF">2013-06-18T09:37:34Z</dcterms:created>
  <dcterms:modified xsi:type="dcterms:W3CDTF">2015-05-15T00:06:44Z</dcterms:modified>
</cp:coreProperties>
</file>