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67" r:id="rId4"/>
    <p:sldId id="286" r:id="rId5"/>
    <p:sldId id="268" r:id="rId6"/>
    <p:sldId id="270" r:id="rId7"/>
    <p:sldId id="269" r:id="rId8"/>
    <p:sldId id="271" r:id="rId9"/>
    <p:sldId id="272" r:id="rId10"/>
    <p:sldId id="274" r:id="rId11"/>
    <p:sldId id="260" r:id="rId12"/>
    <p:sldId id="275" r:id="rId13"/>
    <p:sldId id="277" r:id="rId14"/>
    <p:sldId id="287" r:id="rId15"/>
    <p:sldId id="288" r:id="rId16"/>
    <p:sldId id="289" r:id="rId17"/>
    <p:sldId id="290" r:id="rId18"/>
    <p:sldId id="291" r:id="rId19"/>
    <p:sldId id="279" r:id="rId20"/>
    <p:sldId id="292" r:id="rId21"/>
    <p:sldId id="281" r:id="rId22"/>
    <p:sldId id="280" r:id="rId23"/>
    <p:sldId id="282" r:id="rId24"/>
    <p:sldId id="284" r:id="rId25"/>
    <p:sldId id="285" r:id="rId26"/>
    <p:sldId id="265"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12" autoAdjust="0"/>
  </p:normalViewPr>
  <p:slideViewPr>
    <p:cSldViewPr>
      <p:cViewPr>
        <p:scale>
          <a:sx n="59" d="100"/>
          <a:sy n="59" d="100"/>
        </p:scale>
        <p:origin x="-1003"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AlfiyaSalikhova\IslamicFinance\Events\10%20ICIEF\Qatar\IDF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invertIfNegative val="0"/>
          <c:dLbls>
            <c:dLbl>
              <c:idx val="4"/>
              <c:layout>
                <c:manualLayout>
                  <c:x val="-2.9342723004694834E-3"/>
                  <c:y val="-2.2768670309653915E-2"/>
                </c:manualLayout>
              </c:layout>
              <c:showLegendKey val="0"/>
              <c:showVal val="1"/>
              <c:showCatName val="0"/>
              <c:showSerName val="0"/>
              <c:showPercent val="0"/>
              <c:showBubbleSize val="0"/>
            </c:dLbl>
            <c:dLbl>
              <c:idx val="5"/>
              <c:layout>
                <c:manualLayout>
                  <c:x val="1.075887414762253E-16"/>
                  <c:y val="1.1384335154826957E-2"/>
                </c:manualLayout>
              </c:layout>
              <c:showLegendKey val="0"/>
              <c:showVal val="1"/>
              <c:showCatName val="0"/>
              <c:showSerName val="0"/>
              <c:showPercent val="0"/>
              <c:showBubbleSize val="0"/>
            </c:dLbl>
            <c:txPr>
              <a:bodyPr/>
              <a:lstStyle/>
              <a:p>
                <a:pPr>
                  <a:defRPr sz="1800"/>
                </a:pPr>
                <a:endParaRPr lang="ru-RU"/>
              </a:p>
            </c:txPr>
            <c:showLegendKey val="0"/>
            <c:showVal val="1"/>
            <c:showCatName val="0"/>
            <c:showSerName val="0"/>
            <c:showPercent val="0"/>
            <c:showBubbleSize val="0"/>
            <c:showLeaderLines val="0"/>
          </c:dLbls>
          <c:cat>
            <c:strRef>
              <c:f>Лист3!$A$1:$F$1</c:f>
              <c:strCache>
                <c:ptCount val="6"/>
                <c:pt idx="0">
                  <c:v>Kazakhstan</c:v>
                </c:pt>
                <c:pt idx="1">
                  <c:v>Kyrgyzstan </c:v>
                </c:pt>
                <c:pt idx="2">
                  <c:v>Tajikistan</c:v>
                </c:pt>
                <c:pt idx="3">
                  <c:v>Azerbaijan</c:v>
                </c:pt>
                <c:pt idx="4">
                  <c:v>Uzbekistan </c:v>
                </c:pt>
                <c:pt idx="5">
                  <c:v>Russia</c:v>
                </c:pt>
              </c:strCache>
            </c:strRef>
          </c:cat>
          <c:val>
            <c:numRef>
              <c:f>Лист3!$A$2:$F$2</c:f>
              <c:numCache>
                <c:formatCode>_(* #,##0.00_);_(* \(#,##0.00\);_(* "-"??_);_(@_)</c:formatCode>
                <c:ptCount val="6"/>
                <c:pt idx="0">
                  <c:v>7.11</c:v>
                </c:pt>
                <c:pt idx="1">
                  <c:v>5.98</c:v>
                </c:pt>
                <c:pt idx="2">
                  <c:v>5.77</c:v>
                </c:pt>
                <c:pt idx="3">
                  <c:v>4.07</c:v>
                </c:pt>
                <c:pt idx="4">
                  <c:v>0.56000000000000005</c:v>
                </c:pt>
                <c:pt idx="5">
                  <c:v>0.33</c:v>
                </c:pt>
              </c:numCache>
            </c:numRef>
          </c:val>
        </c:ser>
        <c:dLbls>
          <c:showLegendKey val="0"/>
          <c:showVal val="0"/>
          <c:showCatName val="0"/>
          <c:showSerName val="0"/>
          <c:showPercent val="0"/>
          <c:showBubbleSize val="0"/>
        </c:dLbls>
        <c:gapWidth val="150"/>
        <c:axId val="40821504"/>
        <c:axId val="40823040"/>
      </c:barChart>
      <c:catAx>
        <c:axId val="40821504"/>
        <c:scaling>
          <c:orientation val="minMax"/>
        </c:scaling>
        <c:delete val="0"/>
        <c:axPos val="b"/>
        <c:majorTickMark val="out"/>
        <c:minorTickMark val="none"/>
        <c:tickLblPos val="nextTo"/>
        <c:txPr>
          <a:bodyPr/>
          <a:lstStyle/>
          <a:p>
            <a:pPr>
              <a:defRPr sz="1600" b="1"/>
            </a:pPr>
            <a:endParaRPr lang="ru-RU"/>
          </a:p>
        </c:txPr>
        <c:crossAx val="40823040"/>
        <c:crosses val="autoZero"/>
        <c:auto val="1"/>
        <c:lblAlgn val="ctr"/>
        <c:lblOffset val="100"/>
        <c:noMultiLvlLbl val="0"/>
      </c:catAx>
      <c:valAx>
        <c:axId val="40823040"/>
        <c:scaling>
          <c:orientation val="minMax"/>
        </c:scaling>
        <c:delete val="0"/>
        <c:axPos val="l"/>
        <c:majorGridlines/>
        <c:numFmt formatCode="_(* #,##0.00_);_(* \(#,##0.00\);_(* &quot;-&quot;??_);_(@_)" sourceLinked="1"/>
        <c:majorTickMark val="out"/>
        <c:minorTickMark val="none"/>
        <c:tickLblPos val="nextTo"/>
        <c:txPr>
          <a:bodyPr/>
          <a:lstStyle/>
          <a:p>
            <a:pPr>
              <a:defRPr sz="800"/>
            </a:pPr>
            <a:endParaRPr lang="ru-RU"/>
          </a:p>
        </c:txPr>
        <c:crossAx val="4082150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AE7C6-073C-4041-8552-2CD6AF2B4D6F}" type="datetimeFigureOut">
              <a:rPr lang="ru-RU" smtClean="0"/>
              <a:t>14.05.2015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CD48C-CC6A-469B-8871-0E9D27BE3C2E}" type="slidenum">
              <a:rPr lang="ru-RU" smtClean="0"/>
              <a:t>‹#›</a:t>
            </a:fld>
            <a:endParaRPr lang="ru-RU"/>
          </a:p>
        </p:txBody>
      </p:sp>
    </p:spTree>
    <p:extLst>
      <p:ext uri="{BB962C8B-B14F-4D97-AF65-F5344CB8AC3E}">
        <p14:creationId xmlns:p14="http://schemas.microsoft.com/office/powerpoint/2010/main" val="247808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A8CD48C-CC6A-469B-8871-0E9D27BE3C2E}" type="slidenum">
              <a:rPr lang="ru-RU" smtClean="0"/>
              <a:t>7</a:t>
            </a:fld>
            <a:endParaRPr lang="ru-RU"/>
          </a:p>
        </p:txBody>
      </p:sp>
    </p:spTree>
    <p:extLst>
      <p:ext uri="{BB962C8B-B14F-4D97-AF65-F5344CB8AC3E}">
        <p14:creationId xmlns:p14="http://schemas.microsoft.com/office/powerpoint/2010/main" val="260566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8374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4873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01802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1587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0884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2728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3861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0727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2173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5419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8496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800018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332656"/>
            <a:ext cx="7772400" cy="864096"/>
          </a:xfrm>
        </p:spPr>
        <p:txBody>
          <a:bodyPr>
            <a:normAutofit/>
          </a:bodyPr>
          <a:lstStyle/>
          <a:p>
            <a:pPr algn="r"/>
            <a:r>
              <a:rPr lang="en-US" sz="2000" b="1" i="1" dirty="0" smtClean="0"/>
              <a:t>The 1</a:t>
            </a:r>
            <a:r>
              <a:rPr lang="en-US" sz="2000" b="1" i="1" baseline="30000" dirty="0" smtClean="0"/>
              <a:t>st</a:t>
            </a:r>
            <a:r>
              <a:rPr lang="en-US" sz="2000" b="1" i="1" dirty="0" smtClean="0"/>
              <a:t> Islamic Finance Law Conference</a:t>
            </a:r>
            <a:endParaRPr lang="ru-RU" sz="2000" b="1" i="1" dirty="0"/>
          </a:p>
        </p:txBody>
      </p:sp>
      <p:sp>
        <p:nvSpPr>
          <p:cNvPr id="3" name="Подзаголовок 2"/>
          <p:cNvSpPr>
            <a:spLocks noGrp="1"/>
          </p:cNvSpPr>
          <p:nvPr>
            <p:ph type="subTitle" idx="1"/>
          </p:nvPr>
        </p:nvSpPr>
        <p:spPr>
          <a:xfrm>
            <a:off x="1115616" y="980728"/>
            <a:ext cx="7272808" cy="1368152"/>
          </a:xfrm>
        </p:spPr>
        <p:txBody>
          <a:bodyPr>
            <a:normAutofit/>
          </a:bodyPr>
          <a:lstStyle/>
          <a:p>
            <a:r>
              <a:rPr lang="en-GB" sz="4000" b="1" dirty="0">
                <a:solidFill>
                  <a:schemeClr val="tx2"/>
                </a:solidFill>
                <a:effectLst>
                  <a:outerShdw blurRad="38100" dist="38100" dir="2700000" algn="tl">
                    <a:srgbClr val="000000">
                      <a:alpha val="43137"/>
                    </a:srgbClr>
                  </a:outerShdw>
                </a:effectLst>
              </a:rPr>
              <a:t>Banking Law and Implementation of Islamic Banking in Kazakhstan</a:t>
            </a:r>
            <a:endParaRPr lang="ru-RU" sz="4000" b="1" dirty="0">
              <a:solidFill>
                <a:schemeClr val="tx2"/>
              </a:solidFill>
              <a:effectLst>
                <a:outerShdw blurRad="38100" dist="38100" dir="2700000" algn="tl">
                  <a:srgbClr val="000000">
                    <a:alpha val="43137"/>
                  </a:srgbClr>
                </a:outerShdw>
              </a:effectLst>
            </a:endParaRPr>
          </a:p>
          <a:p>
            <a:endParaRPr lang="ru-RU" sz="4000" b="1" dirty="0">
              <a:solidFill>
                <a:srgbClr val="002060"/>
              </a:solidFill>
              <a:effectLst>
                <a:outerShdw blurRad="38100" dist="38100" dir="2700000" algn="tl">
                  <a:srgbClr val="000000">
                    <a:alpha val="43137"/>
                  </a:srgbClr>
                </a:outerShdw>
              </a:effectLst>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36" y="2276872"/>
            <a:ext cx="791193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2483768" y="5733256"/>
            <a:ext cx="6340624" cy="83624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b="1" i="1" dirty="0" err="1" smtClean="0">
                <a:solidFill>
                  <a:srgbClr val="002060"/>
                </a:solidFill>
              </a:rPr>
              <a:t>Alfiya</a:t>
            </a:r>
            <a:r>
              <a:rPr lang="en-US" sz="2800" b="1" i="1" dirty="0" smtClean="0">
                <a:solidFill>
                  <a:srgbClr val="002060"/>
                </a:solidFill>
              </a:rPr>
              <a:t> </a:t>
            </a:r>
            <a:r>
              <a:rPr lang="en-US" sz="2800" b="1" i="1" dirty="0" err="1" smtClean="0">
                <a:solidFill>
                  <a:srgbClr val="002060"/>
                </a:solidFill>
              </a:rPr>
              <a:t>Salikhova</a:t>
            </a:r>
            <a:r>
              <a:rPr lang="en-US" sz="2000" b="1" i="1" dirty="0" smtClean="0">
                <a:solidFill>
                  <a:srgbClr val="002060"/>
                </a:solidFill>
              </a:rPr>
              <a:t>, </a:t>
            </a:r>
          </a:p>
          <a:p>
            <a:pPr algn="r"/>
            <a:r>
              <a:rPr lang="en-US" sz="2000" b="1" i="1" dirty="0" smtClean="0">
                <a:solidFill>
                  <a:srgbClr val="002060"/>
                </a:solidFill>
              </a:rPr>
              <a:t>Association for Development of Islamic Finance in Kazakhstan   </a:t>
            </a:r>
            <a:endParaRPr lang="ru-RU" sz="2000" b="1" i="1" dirty="0" smtClean="0">
              <a:solidFill>
                <a:srgbClr val="002060"/>
              </a:solidFill>
            </a:endParaRPr>
          </a:p>
        </p:txBody>
      </p:sp>
      <p:sp>
        <p:nvSpPr>
          <p:cNvPr id="7" name="Минус 6"/>
          <p:cNvSpPr/>
          <p:nvPr/>
        </p:nvSpPr>
        <p:spPr>
          <a:xfrm>
            <a:off x="-9799" y="220486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23528" y="5769260"/>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98815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a:bodyPr>
          <a:lstStyle/>
          <a:p>
            <a:pPr algn="just"/>
            <a:r>
              <a:rPr lang="en-GB" b="1" dirty="0" smtClean="0">
                <a:solidFill>
                  <a:srgbClr val="002060"/>
                </a:solidFill>
                <a:effectLst>
                  <a:outerShdw blurRad="38100" dist="38100" dir="2700000" algn="tl">
                    <a:srgbClr val="000000">
                      <a:alpha val="43137"/>
                    </a:srgbClr>
                  </a:outerShdw>
                </a:effectLst>
              </a:rPr>
              <a:t>Trends in </a:t>
            </a:r>
            <a:r>
              <a:rPr lang="en-GB" b="1" dirty="0">
                <a:solidFill>
                  <a:srgbClr val="002060"/>
                </a:solidFill>
                <a:effectLst>
                  <a:outerShdw blurRad="38100" dist="38100" dir="2700000" algn="tl">
                    <a:srgbClr val="000000">
                      <a:alpha val="43137"/>
                    </a:srgbClr>
                  </a:outerShdw>
                </a:effectLst>
              </a:rPr>
              <a:t>Islamic </a:t>
            </a:r>
            <a:r>
              <a:rPr lang="en-GB" b="1" dirty="0" smtClean="0">
                <a:solidFill>
                  <a:srgbClr val="002060"/>
                </a:solidFill>
                <a:effectLst>
                  <a:outerShdw blurRad="38100" dist="38100" dir="2700000" algn="tl">
                    <a:srgbClr val="000000">
                      <a:alpha val="43137"/>
                    </a:srgbClr>
                  </a:outerShdw>
                </a:effectLst>
              </a:rPr>
              <a:t>Banking </a:t>
            </a:r>
            <a:endParaRPr lang="ru-RU" dirty="0">
              <a:solidFill>
                <a:srgbClr val="00206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26368" y="6237312"/>
            <a:ext cx="8291264" cy="392907"/>
          </a:xfrm>
        </p:spPr>
        <p:txBody>
          <a:bodyPr>
            <a:normAutofit fontScale="70000" lnSpcReduction="20000"/>
          </a:bodyPr>
          <a:lstStyle/>
          <a:p>
            <a:pPr marL="0" indent="0">
              <a:buNone/>
            </a:pPr>
            <a:endParaRPr lang="ru-RU" dirty="0"/>
          </a:p>
        </p:txBody>
      </p:sp>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76" y="1628800"/>
            <a:ext cx="8604448" cy="4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332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fontScale="90000"/>
          </a:bodyPr>
          <a:lstStyle/>
          <a:p>
            <a:pPr algn="l"/>
            <a:r>
              <a:rPr lang="en-GB" b="1" dirty="0">
                <a:solidFill>
                  <a:srgbClr val="002060"/>
                </a:solidFill>
                <a:effectLst>
                  <a:outerShdw blurRad="38100" dist="38100" dir="2700000" algn="tl">
                    <a:srgbClr val="000000">
                      <a:alpha val="43137"/>
                    </a:srgbClr>
                  </a:outerShdw>
                </a:effectLst>
              </a:rPr>
              <a:t>Trends in Islamic Banking </a:t>
            </a:r>
            <a:r>
              <a:rPr lang="en-US" dirty="0"/>
              <a:t> </a:t>
            </a:r>
            <a:r>
              <a:rPr lang="en-US" dirty="0" smtClean="0"/>
              <a:t> </a:t>
            </a:r>
            <a:br>
              <a:rPr lang="en-US" dirty="0" smtClean="0"/>
            </a:br>
            <a:r>
              <a:rPr lang="en-US" sz="3600" dirty="0" smtClean="0"/>
              <a:t>Al </a:t>
            </a:r>
            <a:r>
              <a:rPr lang="en-US" sz="3600" dirty="0" err="1" smtClean="0"/>
              <a:t>Hilal</a:t>
            </a:r>
            <a:r>
              <a:rPr lang="en-US" sz="3600" dirty="0" smtClean="0"/>
              <a:t> Bank portfolio </a:t>
            </a:r>
            <a:endParaRPr lang="ru-RU" sz="3600" dirty="0"/>
          </a:p>
        </p:txBody>
      </p:sp>
      <p:sp>
        <p:nvSpPr>
          <p:cNvPr id="3" name="Объект 2"/>
          <p:cNvSpPr>
            <a:spLocks noGrp="1"/>
          </p:cNvSpPr>
          <p:nvPr>
            <p:ph idx="1"/>
          </p:nvPr>
        </p:nvSpPr>
        <p:spPr>
          <a:xfrm>
            <a:off x="107503" y="5013176"/>
            <a:ext cx="8894167" cy="1512168"/>
          </a:xfrm>
        </p:spPr>
        <p:txBody>
          <a:bodyPr>
            <a:noAutofit/>
          </a:bodyPr>
          <a:lstStyle/>
          <a:p>
            <a:pPr marL="0" indent="0" algn="just">
              <a:buNone/>
            </a:pPr>
            <a:r>
              <a:rPr lang="en-GB" sz="1800" i="1" dirty="0" smtClean="0"/>
              <a:t>“We </a:t>
            </a:r>
            <a:r>
              <a:rPr lang="en-GB" sz="1800" i="1" dirty="0"/>
              <a:t>explain to our clients that they will share not only profit but and also losses on the predetermined base.  After that many clients say that they need to think and they do not return to our bank. However, we have many other clients who say “Yes, I know. </a:t>
            </a:r>
            <a:r>
              <a:rPr lang="en-GB" sz="1800" i="1" dirty="0">
                <a:solidFill>
                  <a:srgbClr val="002060"/>
                </a:solidFill>
              </a:rPr>
              <a:t>I was waiting for </a:t>
            </a:r>
            <a:r>
              <a:rPr lang="en-US" sz="1800" i="1" dirty="0" smtClean="0">
                <a:solidFill>
                  <a:srgbClr val="002060"/>
                </a:solidFill>
              </a:rPr>
              <a:t>a </a:t>
            </a:r>
            <a:r>
              <a:rPr lang="en-GB" sz="1800" i="1" dirty="0" smtClean="0">
                <a:solidFill>
                  <a:srgbClr val="002060"/>
                </a:solidFill>
              </a:rPr>
              <a:t>long </a:t>
            </a:r>
            <a:r>
              <a:rPr lang="en-GB" sz="1800" i="1" dirty="0">
                <a:solidFill>
                  <a:srgbClr val="002060"/>
                </a:solidFill>
              </a:rPr>
              <a:t>time and had not allocated my money on deposits in other banks. Now there is Islamic bank and I am happy to allocate my money there</a:t>
            </a:r>
            <a:r>
              <a:rPr lang="en-GB" sz="1800" i="1" dirty="0"/>
              <a:t>” </a:t>
            </a:r>
            <a:r>
              <a:rPr lang="en-GB" sz="1800" i="1" dirty="0" smtClean="0"/>
              <a:t>(</a:t>
            </a:r>
            <a:r>
              <a:rPr lang="en-GB" sz="1800" i="1" dirty="0" smtClean="0">
                <a:solidFill>
                  <a:srgbClr val="002060"/>
                </a:solidFill>
              </a:rPr>
              <a:t>Abraham, CEO Al </a:t>
            </a:r>
            <a:r>
              <a:rPr lang="en-GB" sz="1800" i="1" dirty="0" err="1" smtClean="0">
                <a:solidFill>
                  <a:srgbClr val="002060"/>
                </a:solidFill>
              </a:rPr>
              <a:t>Hilal</a:t>
            </a:r>
            <a:r>
              <a:rPr lang="en-GB" sz="1800" i="1" dirty="0" smtClean="0">
                <a:solidFill>
                  <a:srgbClr val="002060"/>
                </a:solidFill>
              </a:rPr>
              <a:t> Bank, </a:t>
            </a:r>
            <a:r>
              <a:rPr lang="en-GB" sz="1800" i="1" dirty="0">
                <a:solidFill>
                  <a:srgbClr val="002060"/>
                </a:solidFill>
              </a:rPr>
              <a:t>2014</a:t>
            </a:r>
            <a:r>
              <a:rPr lang="en-GB" sz="1800" i="1" dirty="0"/>
              <a:t>)</a:t>
            </a:r>
            <a:endParaRPr lang="ru-RU" sz="1800" i="1" dirty="0"/>
          </a:p>
        </p:txBody>
      </p:sp>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22198" y="6597352"/>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8" y="1489956"/>
            <a:ext cx="4680520" cy="34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9956"/>
            <a:ext cx="4429671" cy="34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246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a:spLocks/>
          </p:cNvSpPr>
          <p:nvPr/>
        </p:nvSpPr>
        <p:spPr>
          <a:xfrm>
            <a:off x="488032" y="351818"/>
            <a:ext cx="8229600" cy="10661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b="1" dirty="0" smtClean="0">
              <a:solidFill>
                <a:srgbClr val="002060"/>
              </a:solidFill>
              <a:effectLst>
                <a:outerShdw blurRad="38100" dist="38100" dir="2700000" algn="tl">
                  <a:srgbClr val="000000">
                    <a:alpha val="43137"/>
                  </a:srgbClr>
                </a:outerShdw>
              </a:effectLst>
            </a:endParaRPr>
          </a:p>
        </p:txBody>
      </p:sp>
      <p:sp>
        <p:nvSpPr>
          <p:cNvPr id="13" name="Заголовок 1"/>
          <p:cNvSpPr txBox="1">
            <a:spLocks/>
          </p:cNvSpPr>
          <p:nvPr/>
        </p:nvSpPr>
        <p:spPr>
          <a:xfrm>
            <a:off x="300045" y="1686100"/>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57200" y="274638"/>
            <a:ext cx="8229600" cy="10661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b="1" dirty="0" smtClean="0">
                <a:solidFill>
                  <a:srgbClr val="002060"/>
                </a:solidFill>
                <a:effectLst>
                  <a:outerShdw blurRad="38100" dist="38100" dir="2700000" algn="tl">
                    <a:srgbClr val="000000">
                      <a:alpha val="43137"/>
                    </a:srgbClr>
                  </a:outerShdw>
                </a:effectLst>
              </a:rPr>
              <a:t>4. Challenges</a:t>
            </a:r>
            <a:r>
              <a:rPr lang="en-US" dirty="0" smtClean="0">
                <a:solidFill>
                  <a:srgbClr val="002060"/>
                </a:solidFill>
              </a:rPr>
              <a:t> </a:t>
            </a:r>
            <a:endParaRPr lang="ru-RU" dirty="0">
              <a:solidFill>
                <a:srgbClr val="002060"/>
              </a:solidFill>
            </a:endParaRPr>
          </a:p>
        </p:txBody>
      </p:sp>
      <p:sp>
        <p:nvSpPr>
          <p:cNvPr id="4" name="Прямоугольник 3"/>
          <p:cNvSpPr/>
          <p:nvPr/>
        </p:nvSpPr>
        <p:spPr>
          <a:xfrm>
            <a:off x="488032" y="1686100"/>
            <a:ext cx="8229600" cy="1800493"/>
          </a:xfrm>
          <a:prstGeom prst="rect">
            <a:avLst/>
          </a:prstGeom>
        </p:spPr>
        <p:txBody>
          <a:bodyPr wrap="square">
            <a:spAutoFit/>
          </a:bodyPr>
          <a:lstStyle/>
          <a:p>
            <a:pPr marL="342900" lvl="0" indent="-342900">
              <a:spcBef>
                <a:spcPts val="1200"/>
              </a:spcBef>
              <a:spcAft>
                <a:spcPts val="600"/>
              </a:spcAft>
              <a:buFont typeface="Wingdings" panose="05000000000000000000" pitchFamily="2" charset="2"/>
              <a:buChar char="Ø"/>
            </a:pPr>
            <a:r>
              <a:rPr lang="en-GB" sz="3200" b="1" dirty="0"/>
              <a:t>Establishment of the level playing field for Islamic banks under the secular </a:t>
            </a:r>
            <a:r>
              <a:rPr lang="en-GB" sz="3200" b="1" dirty="0" smtClean="0"/>
              <a:t>law</a:t>
            </a:r>
          </a:p>
          <a:p>
            <a:pPr marL="342900" lvl="0" indent="-342900">
              <a:spcBef>
                <a:spcPts val="1200"/>
              </a:spcBef>
              <a:spcAft>
                <a:spcPts val="600"/>
              </a:spcAft>
              <a:buFont typeface="Wingdings" panose="05000000000000000000" pitchFamily="2" charset="2"/>
              <a:buChar char="Ø"/>
            </a:pPr>
            <a:r>
              <a:rPr lang="en-GB" sz="3200" b="1" dirty="0" smtClean="0"/>
              <a:t>Implementation </a:t>
            </a:r>
            <a:r>
              <a:rPr lang="en-GB" sz="3200" b="1" dirty="0"/>
              <a:t>of Islamic banking </a:t>
            </a:r>
            <a:r>
              <a:rPr lang="en-GB" sz="3200" b="1" dirty="0" smtClean="0"/>
              <a:t>products</a:t>
            </a:r>
            <a:endParaRPr lang="ru-RU" sz="3200" b="1" dirty="0"/>
          </a:p>
        </p:txBody>
      </p:sp>
    </p:spTree>
    <p:extLst>
      <p:ext uri="{BB962C8B-B14F-4D97-AF65-F5344CB8AC3E}">
        <p14:creationId xmlns:p14="http://schemas.microsoft.com/office/powerpoint/2010/main" val="3113359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323529" y="1686100"/>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57200" y="274638"/>
            <a:ext cx="8229600" cy="114331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endParaRPr lang="en-GB" b="1" dirty="0" smtClean="0">
              <a:solidFill>
                <a:srgbClr val="002060"/>
              </a:solidFill>
            </a:endParaRPr>
          </a:p>
          <a:p>
            <a:pPr lvl="0" algn="just"/>
            <a:r>
              <a:rPr lang="en-GB" sz="8600" b="1" dirty="0" smtClean="0">
                <a:solidFill>
                  <a:srgbClr val="002060"/>
                </a:solidFill>
              </a:rPr>
              <a:t>Establishment </a:t>
            </a:r>
            <a:r>
              <a:rPr lang="en-GB" sz="8600" b="1" dirty="0">
                <a:solidFill>
                  <a:srgbClr val="002060"/>
                </a:solidFill>
              </a:rPr>
              <a:t>of the level playing field for Islamic banks under the secular law</a:t>
            </a:r>
          </a:p>
          <a:p>
            <a:pPr algn="just"/>
            <a:endParaRPr lang="ru-RU" dirty="0"/>
          </a:p>
        </p:txBody>
      </p:sp>
      <p:sp>
        <p:nvSpPr>
          <p:cNvPr id="4" name="Прямоугольник 3"/>
          <p:cNvSpPr/>
          <p:nvPr/>
        </p:nvSpPr>
        <p:spPr>
          <a:xfrm>
            <a:off x="488032" y="1686100"/>
            <a:ext cx="8229600" cy="3662541"/>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Ø"/>
            </a:pPr>
            <a:r>
              <a:rPr lang="en-GB" sz="2400" dirty="0" smtClean="0"/>
              <a:t>Prohibition </a:t>
            </a:r>
            <a:r>
              <a:rPr lang="en-GB" sz="2400" dirty="0"/>
              <a:t>of opening Islamic subsidiaries in conventional </a:t>
            </a:r>
            <a:r>
              <a:rPr lang="en-GB" sz="2400" dirty="0" smtClean="0"/>
              <a:t>banks</a:t>
            </a:r>
            <a:endParaRPr lang="en-GB" sz="2400" dirty="0"/>
          </a:p>
          <a:p>
            <a:pPr marL="342900" lvl="0" indent="-342900" algn="just">
              <a:spcBef>
                <a:spcPts val="600"/>
              </a:spcBef>
              <a:spcAft>
                <a:spcPts val="600"/>
              </a:spcAft>
              <a:buFont typeface="Wingdings" panose="05000000000000000000" pitchFamily="2" charset="2"/>
              <a:buChar char="Ø"/>
            </a:pPr>
            <a:r>
              <a:rPr lang="en-GB" sz="2400" dirty="0" smtClean="0"/>
              <a:t> </a:t>
            </a:r>
            <a:r>
              <a:rPr lang="en-GB" sz="2400" dirty="0"/>
              <a:t>Licensing </a:t>
            </a:r>
            <a:r>
              <a:rPr lang="en-GB" sz="2400" dirty="0" smtClean="0"/>
              <a:t>process</a:t>
            </a:r>
          </a:p>
          <a:p>
            <a:pPr marL="342900" lvl="0" indent="-342900" algn="just">
              <a:spcBef>
                <a:spcPts val="600"/>
              </a:spcBef>
              <a:spcAft>
                <a:spcPts val="600"/>
              </a:spcAft>
              <a:buFont typeface="Wingdings" panose="05000000000000000000" pitchFamily="2" charset="2"/>
              <a:buChar char="Ø"/>
            </a:pPr>
            <a:r>
              <a:rPr lang="en-GB" sz="2400" dirty="0" smtClean="0"/>
              <a:t>The </a:t>
            </a:r>
            <a:r>
              <a:rPr lang="en-GB" sz="2400" dirty="0"/>
              <a:t>requirement of establishing the Council on Islamic Financial Principles in each Islamic </a:t>
            </a:r>
            <a:r>
              <a:rPr lang="en-GB" sz="2400" dirty="0" smtClean="0"/>
              <a:t>bank</a:t>
            </a:r>
          </a:p>
          <a:p>
            <a:pPr marL="342900" lvl="0" indent="-342900" algn="just">
              <a:spcBef>
                <a:spcPts val="600"/>
              </a:spcBef>
              <a:spcAft>
                <a:spcPts val="600"/>
              </a:spcAft>
              <a:buFont typeface="Wingdings" panose="05000000000000000000" pitchFamily="2" charset="2"/>
              <a:buChar char="Ø"/>
            </a:pPr>
            <a:r>
              <a:rPr lang="en-GB" sz="2400" dirty="0" smtClean="0"/>
              <a:t>Absence </a:t>
            </a:r>
            <a:r>
              <a:rPr lang="en-GB" sz="2400" dirty="0"/>
              <a:t>of any insurance system for accountholders in Islamic </a:t>
            </a:r>
            <a:r>
              <a:rPr lang="en-GB" sz="2400" dirty="0" smtClean="0"/>
              <a:t>bank</a:t>
            </a:r>
          </a:p>
          <a:p>
            <a:pPr marL="342900" lvl="0" indent="-342900" algn="just">
              <a:spcBef>
                <a:spcPts val="600"/>
              </a:spcBef>
              <a:spcAft>
                <a:spcPts val="600"/>
              </a:spcAft>
              <a:buFont typeface="Wingdings" panose="05000000000000000000" pitchFamily="2" charset="2"/>
              <a:buChar char="Ø"/>
            </a:pPr>
            <a:r>
              <a:rPr lang="en-GB" sz="2400" dirty="0" smtClean="0"/>
              <a:t>Lack of </a:t>
            </a:r>
            <a:r>
              <a:rPr lang="en-GB" sz="2400" i="1" dirty="0" err="1" smtClean="0"/>
              <a:t>Shari’ah</a:t>
            </a:r>
            <a:r>
              <a:rPr lang="en-GB" sz="2400" dirty="0" smtClean="0"/>
              <a:t> compliant liquidity management instruments </a:t>
            </a:r>
            <a:endParaRPr lang="en-GB" sz="2400" dirty="0"/>
          </a:p>
        </p:txBody>
      </p:sp>
    </p:spTree>
    <p:extLst>
      <p:ext uri="{BB962C8B-B14F-4D97-AF65-F5344CB8AC3E}">
        <p14:creationId xmlns:p14="http://schemas.microsoft.com/office/powerpoint/2010/main" val="949518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26674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323529" y="1686100"/>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57200" y="274638"/>
            <a:ext cx="8229600" cy="114331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endParaRPr lang="en-GB" b="1" dirty="0" smtClean="0">
              <a:solidFill>
                <a:srgbClr val="002060"/>
              </a:solidFill>
            </a:endParaRPr>
          </a:p>
          <a:p>
            <a:pPr lvl="0" algn="just">
              <a:spcBef>
                <a:spcPts val="600"/>
              </a:spcBef>
              <a:spcAft>
                <a:spcPts val="600"/>
              </a:spcAft>
            </a:pPr>
            <a:r>
              <a:rPr lang="en-GB" sz="12000" b="1" dirty="0" smtClean="0">
                <a:solidFill>
                  <a:srgbClr val="002060"/>
                </a:solidFill>
              </a:rPr>
              <a:t>Prohibition </a:t>
            </a:r>
            <a:r>
              <a:rPr lang="en-GB" sz="12000" b="1" dirty="0">
                <a:solidFill>
                  <a:srgbClr val="002060"/>
                </a:solidFill>
              </a:rPr>
              <a:t>of opening Islamic subsidiaries in conventional banks</a:t>
            </a:r>
          </a:p>
          <a:p>
            <a:pPr algn="just"/>
            <a:endParaRPr lang="ru-RU" dirty="0"/>
          </a:p>
        </p:txBody>
      </p:sp>
      <p:sp>
        <p:nvSpPr>
          <p:cNvPr id="4" name="Прямоугольник 3"/>
          <p:cNvSpPr/>
          <p:nvPr/>
        </p:nvSpPr>
        <p:spPr>
          <a:xfrm>
            <a:off x="457200" y="1489956"/>
            <a:ext cx="8229600" cy="4278094"/>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Ø"/>
            </a:pPr>
            <a:r>
              <a:rPr lang="en-GB" sz="2200" dirty="0">
                <a:solidFill>
                  <a:srgbClr val="0065B0"/>
                </a:solidFill>
              </a:rPr>
              <a:t>To ensure strong segregation of Islamic funds from conventional ones </a:t>
            </a:r>
            <a:r>
              <a:rPr lang="en-GB" sz="2200" b="1" dirty="0">
                <a:solidFill>
                  <a:srgbClr val="0065B0"/>
                </a:solidFill>
              </a:rPr>
              <a:t>the regulator permits to offer Islamic banking services only to full-fledged Islamic </a:t>
            </a:r>
            <a:r>
              <a:rPr lang="en-GB" sz="2200" b="1" dirty="0" smtClean="0">
                <a:solidFill>
                  <a:srgbClr val="0065B0"/>
                </a:solidFill>
              </a:rPr>
              <a:t>banks</a:t>
            </a:r>
          </a:p>
          <a:p>
            <a:pPr marL="342900" lvl="0" indent="-342900" algn="just">
              <a:spcBef>
                <a:spcPts val="600"/>
              </a:spcBef>
              <a:spcAft>
                <a:spcPts val="600"/>
              </a:spcAft>
              <a:buFont typeface="Wingdings" panose="05000000000000000000" pitchFamily="2" charset="2"/>
              <a:buChar char="Ø"/>
            </a:pPr>
            <a:r>
              <a:rPr lang="en-GB" sz="2200" dirty="0" smtClean="0"/>
              <a:t>In </a:t>
            </a:r>
            <a:r>
              <a:rPr lang="en-GB" sz="2200" dirty="0"/>
              <a:t>the UK, the UAE, Malaysia and other countries the largest number of Islamic banking providers falls on the Islamic </a:t>
            </a:r>
            <a:r>
              <a:rPr lang="en-GB" sz="2200" dirty="0" smtClean="0"/>
              <a:t>subsidiaries </a:t>
            </a:r>
            <a:endParaRPr lang="en-GB" sz="2200" dirty="0"/>
          </a:p>
          <a:p>
            <a:pPr marL="342900" lvl="0" indent="-342900" algn="just">
              <a:spcBef>
                <a:spcPts val="600"/>
              </a:spcBef>
              <a:spcAft>
                <a:spcPts val="600"/>
              </a:spcAft>
              <a:buFont typeface="Wingdings" panose="05000000000000000000" pitchFamily="2" charset="2"/>
              <a:buChar char="Ø"/>
            </a:pPr>
            <a:r>
              <a:rPr lang="en-GB" sz="2200" dirty="0" smtClean="0"/>
              <a:t>For </a:t>
            </a:r>
            <a:r>
              <a:rPr lang="en-GB" sz="2200" dirty="0"/>
              <a:t>instance, in the UK the number of Islamic banking providers in 2013 totalled 22, and only six of them operated as full-fledged Islamic </a:t>
            </a:r>
            <a:r>
              <a:rPr lang="en-GB" sz="2200" dirty="0" smtClean="0"/>
              <a:t>banks</a:t>
            </a:r>
          </a:p>
          <a:p>
            <a:pPr marL="342900" lvl="0" indent="-342900" algn="just">
              <a:spcBef>
                <a:spcPts val="600"/>
              </a:spcBef>
              <a:spcAft>
                <a:spcPts val="600"/>
              </a:spcAft>
              <a:buFont typeface="Wingdings" panose="05000000000000000000" pitchFamily="2" charset="2"/>
              <a:buChar char="Ø"/>
            </a:pPr>
            <a:r>
              <a:rPr lang="en-GB" sz="2200" dirty="0" smtClean="0"/>
              <a:t>Another </a:t>
            </a:r>
            <a:r>
              <a:rPr lang="en-GB" sz="2200" dirty="0"/>
              <a:t>example is Malaysia, where Islamic banking has about 25 % market share of the total retail business and 20 % out of them are held by Islamic windows and subsidiaries of conventional banks</a:t>
            </a:r>
          </a:p>
        </p:txBody>
      </p:sp>
    </p:spTree>
    <p:extLst>
      <p:ext uri="{BB962C8B-B14F-4D97-AF65-F5344CB8AC3E}">
        <p14:creationId xmlns:p14="http://schemas.microsoft.com/office/powerpoint/2010/main" val="2222323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323529" y="1686100"/>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57200" y="274638"/>
            <a:ext cx="8229600" cy="114331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endParaRPr lang="en-GB" b="1" dirty="0" smtClean="0">
              <a:solidFill>
                <a:srgbClr val="002060"/>
              </a:solidFill>
            </a:endParaRPr>
          </a:p>
          <a:p>
            <a:pPr lvl="0" algn="just">
              <a:spcBef>
                <a:spcPts val="600"/>
              </a:spcBef>
              <a:spcAft>
                <a:spcPts val="600"/>
              </a:spcAft>
            </a:pPr>
            <a:r>
              <a:rPr lang="en-GB" sz="4300" b="1" dirty="0" smtClean="0">
                <a:solidFill>
                  <a:srgbClr val="002060"/>
                </a:solidFill>
              </a:rPr>
              <a:t>Licensing </a:t>
            </a:r>
            <a:r>
              <a:rPr lang="en-GB" sz="4300" b="1" dirty="0">
                <a:solidFill>
                  <a:srgbClr val="002060"/>
                </a:solidFill>
              </a:rPr>
              <a:t>process</a:t>
            </a:r>
          </a:p>
          <a:p>
            <a:pPr algn="just"/>
            <a:endParaRPr lang="ru-RU" dirty="0"/>
          </a:p>
        </p:txBody>
      </p:sp>
      <p:sp>
        <p:nvSpPr>
          <p:cNvPr id="4" name="Прямоугольник 3"/>
          <p:cNvSpPr/>
          <p:nvPr/>
        </p:nvSpPr>
        <p:spPr>
          <a:xfrm>
            <a:off x="488032" y="1686100"/>
            <a:ext cx="8229600" cy="4278094"/>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Ø"/>
            </a:pPr>
            <a:r>
              <a:rPr lang="en-GB" sz="2200" b="1" dirty="0">
                <a:solidFill>
                  <a:srgbClr val="0065B0"/>
                </a:solidFill>
              </a:rPr>
              <a:t>The prohibition to open Islamic bank subsidiaries in Kazakhstan has coupled with the complex process of conversion of conventional bank into Islamic </a:t>
            </a:r>
            <a:r>
              <a:rPr lang="en-GB" sz="2200" b="1" dirty="0" smtClean="0">
                <a:solidFill>
                  <a:srgbClr val="0065B0"/>
                </a:solidFill>
              </a:rPr>
              <a:t>one </a:t>
            </a:r>
          </a:p>
          <a:p>
            <a:pPr marL="342900" lvl="0" indent="-342900" algn="just">
              <a:spcBef>
                <a:spcPts val="600"/>
              </a:spcBef>
              <a:spcAft>
                <a:spcPts val="600"/>
              </a:spcAft>
              <a:buFont typeface="Wingdings" panose="05000000000000000000" pitchFamily="2" charset="2"/>
              <a:buChar char="Ø"/>
            </a:pPr>
            <a:r>
              <a:rPr lang="en-GB" sz="2200" dirty="0" smtClean="0"/>
              <a:t>Since </a:t>
            </a:r>
            <a:r>
              <a:rPr lang="en-GB" sz="2200" dirty="0"/>
              <a:t>2013, the shareholders of local bank Zaman Bank have been trying to convert it into the first retail Islamic </a:t>
            </a:r>
            <a:r>
              <a:rPr lang="en-GB" sz="2200" dirty="0" smtClean="0"/>
              <a:t>bank. </a:t>
            </a:r>
            <a:r>
              <a:rPr lang="en-GB" sz="2200" dirty="0"/>
              <a:t>As of today, the bank has not received license from the supervisory authority so </a:t>
            </a:r>
            <a:r>
              <a:rPr lang="en-GB" sz="2200" dirty="0" smtClean="0"/>
              <a:t>far</a:t>
            </a:r>
          </a:p>
          <a:p>
            <a:pPr marL="342900" lvl="0" indent="-342900" algn="just">
              <a:spcBef>
                <a:spcPts val="600"/>
              </a:spcBef>
              <a:spcAft>
                <a:spcPts val="600"/>
              </a:spcAft>
              <a:buFont typeface="Wingdings" panose="05000000000000000000" pitchFamily="2" charset="2"/>
              <a:buChar char="Ø"/>
            </a:pPr>
            <a:r>
              <a:rPr lang="en-GB" sz="2200" dirty="0" smtClean="0"/>
              <a:t>The </a:t>
            </a:r>
            <a:r>
              <a:rPr lang="en-GB" sz="2200" dirty="0"/>
              <a:t>existing law stipulates that conventional banks would have to shut down the activity and then reapply for licences to offer Islamic finance services. This process could take up to 3 years. It is obvious that not every financial institution can afford such luxury to close its business for such a long period </a:t>
            </a:r>
            <a:endParaRPr lang="en-GB" sz="2200" dirty="0" smtClean="0"/>
          </a:p>
        </p:txBody>
      </p:sp>
    </p:spTree>
    <p:extLst>
      <p:ext uri="{BB962C8B-B14F-4D97-AF65-F5344CB8AC3E}">
        <p14:creationId xmlns:p14="http://schemas.microsoft.com/office/powerpoint/2010/main" val="2620331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323529" y="1686100"/>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57200" y="274638"/>
            <a:ext cx="8229600" cy="1143310"/>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ts val="600"/>
              </a:spcBef>
              <a:spcAft>
                <a:spcPts val="600"/>
              </a:spcAft>
            </a:pPr>
            <a:r>
              <a:rPr lang="en-GB" sz="9200" b="1" dirty="0" smtClean="0">
                <a:solidFill>
                  <a:srgbClr val="002060"/>
                </a:solidFill>
              </a:rPr>
              <a:t>The </a:t>
            </a:r>
            <a:r>
              <a:rPr lang="en-GB" sz="9200" b="1" dirty="0">
                <a:solidFill>
                  <a:srgbClr val="002060"/>
                </a:solidFill>
              </a:rPr>
              <a:t>requirement of establishing the Council on Islamic Financial Principles in each Islamic bank</a:t>
            </a:r>
          </a:p>
          <a:p>
            <a:pPr algn="just"/>
            <a:endParaRPr lang="ru-RU" dirty="0"/>
          </a:p>
        </p:txBody>
      </p:sp>
      <p:sp>
        <p:nvSpPr>
          <p:cNvPr id="4" name="Прямоугольник 3"/>
          <p:cNvSpPr/>
          <p:nvPr/>
        </p:nvSpPr>
        <p:spPr>
          <a:xfrm>
            <a:off x="488032" y="1686100"/>
            <a:ext cx="8229600" cy="4970591"/>
          </a:xfrm>
          <a:prstGeom prst="rect">
            <a:avLst/>
          </a:prstGeom>
        </p:spPr>
        <p:txBody>
          <a:bodyPr wrap="square">
            <a:spAutoFit/>
          </a:bodyPr>
          <a:lstStyle/>
          <a:p>
            <a:pPr marL="342900" indent="-342900" algn="just">
              <a:spcBef>
                <a:spcPts val="1200"/>
              </a:spcBef>
              <a:buFont typeface="Wingdings" panose="05000000000000000000" pitchFamily="2" charset="2"/>
              <a:buChar char="Ø"/>
            </a:pPr>
            <a:r>
              <a:rPr lang="en-GB" sz="2000" dirty="0"/>
              <a:t>The Bank </a:t>
            </a:r>
            <a:r>
              <a:rPr lang="en-GB" sz="2000" dirty="0" smtClean="0"/>
              <a:t> Law stipulates that </a:t>
            </a:r>
            <a:r>
              <a:rPr lang="en-GB" sz="2000" b="1" dirty="0">
                <a:solidFill>
                  <a:srgbClr val="0065B0"/>
                </a:solidFill>
              </a:rPr>
              <a:t>each Islamic bank should have the Council</a:t>
            </a:r>
            <a:r>
              <a:rPr lang="en-GB" sz="2000" b="1" i="1" dirty="0">
                <a:solidFill>
                  <a:srgbClr val="0065B0"/>
                </a:solidFill>
              </a:rPr>
              <a:t> </a:t>
            </a:r>
            <a:r>
              <a:rPr lang="en-GB" sz="2000" b="1" dirty="0">
                <a:solidFill>
                  <a:srgbClr val="0065B0"/>
                </a:solidFill>
              </a:rPr>
              <a:t>on</a:t>
            </a:r>
            <a:r>
              <a:rPr lang="en-GB" sz="2000" b="1" i="1" dirty="0">
                <a:solidFill>
                  <a:srgbClr val="0065B0"/>
                </a:solidFill>
              </a:rPr>
              <a:t> </a:t>
            </a:r>
            <a:r>
              <a:rPr lang="en-GB" sz="2000" b="1" dirty="0">
                <a:solidFill>
                  <a:srgbClr val="0065B0"/>
                </a:solidFill>
              </a:rPr>
              <a:t>Islamic financing principles (CIFP)</a:t>
            </a:r>
            <a:r>
              <a:rPr lang="en-GB" sz="2000" b="1" i="1" dirty="0">
                <a:solidFill>
                  <a:srgbClr val="0065B0"/>
                </a:solidFill>
              </a:rPr>
              <a:t> </a:t>
            </a:r>
            <a:r>
              <a:rPr lang="en-GB" sz="2000" b="1" dirty="0">
                <a:solidFill>
                  <a:srgbClr val="0065B0"/>
                </a:solidFill>
              </a:rPr>
              <a:t>which will</a:t>
            </a:r>
            <a:r>
              <a:rPr lang="en-GB" sz="2000" b="1" i="1" dirty="0">
                <a:solidFill>
                  <a:srgbClr val="0065B0"/>
                </a:solidFill>
              </a:rPr>
              <a:t> </a:t>
            </a:r>
            <a:r>
              <a:rPr lang="en-GB" sz="2000" b="1" dirty="0">
                <a:solidFill>
                  <a:srgbClr val="0065B0"/>
                </a:solidFill>
              </a:rPr>
              <a:t>determine the compliance of operations and transactions to </a:t>
            </a:r>
            <a:r>
              <a:rPr lang="en-GB" sz="2000" b="1" i="1" dirty="0" err="1">
                <a:solidFill>
                  <a:srgbClr val="0065B0"/>
                </a:solidFill>
              </a:rPr>
              <a:t>Shari’ah</a:t>
            </a:r>
            <a:r>
              <a:rPr lang="en-GB" sz="2000" b="1" dirty="0">
                <a:solidFill>
                  <a:srgbClr val="0065B0"/>
                </a:solidFill>
              </a:rPr>
              <a:t> principle. </a:t>
            </a:r>
            <a:r>
              <a:rPr lang="en-US" sz="2000" b="1" dirty="0">
                <a:solidFill>
                  <a:srgbClr val="0065B0"/>
                </a:solidFill>
              </a:rPr>
              <a:t>T</a:t>
            </a:r>
            <a:r>
              <a:rPr lang="en-GB" sz="2000" b="1" dirty="0">
                <a:solidFill>
                  <a:srgbClr val="0065B0"/>
                </a:solidFill>
              </a:rPr>
              <a:t>he Bank Law does not stipulate any </a:t>
            </a:r>
            <a:r>
              <a:rPr lang="en-GB" sz="2000" b="1" dirty="0" smtClean="0">
                <a:solidFill>
                  <a:srgbClr val="0065B0"/>
                </a:solidFill>
              </a:rPr>
              <a:t> requirements </a:t>
            </a:r>
            <a:r>
              <a:rPr lang="en-GB" sz="2000" b="1" dirty="0">
                <a:solidFill>
                  <a:srgbClr val="0065B0"/>
                </a:solidFill>
              </a:rPr>
              <a:t>towards the number and qualification of CIFP’s </a:t>
            </a:r>
            <a:r>
              <a:rPr lang="en-GB" sz="2000" b="1" dirty="0" smtClean="0">
                <a:solidFill>
                  <a:srgbClr val="0065B0"/>
                </a:solidFill>
              </a:rPr>
              <a:t>members</a:t>
            </a:r>
            <a:r>
              <a:rPr lang="en-GB" sz="2000" b="1" dirty="0">
                <a:solidFill>
                  <a:srgbClr val="0065B0"/>
                </a:solidFill>
              </a:rPr>
              <a:t> </a:t>
            </a:r>
            <a:endParaRPr lang="en-GB" sz="2000" b="1" dirty="0" smtClean="0">
              <a:solidFill>
                <a:srgbClr val="0065B0"/>
              </a:solidFill>
            </a:endParaRPr>
          </a:p>
          <a:p>
            <a:pPr marL="342900" indent="-342900" algn="just">
              <a:spcBef>
                <a:spcPts val="1200"/>
              </a:spcBef>
              <a:buFont typeface="Wingdings" panose="05000000000000000000" pitchFamily="2" charset="2"/>
              <a:buChar char="Ø"/>
            </a:pPr>
            <a:r>
              <a:rPr lang="en-GB" sz="2000" dirty="0" smtClean="0"/>
              <a:t>The </a:t>
            </a:r>
            <a:r>
              <a:rPr lang="en-GB" sz="2000" dirty="0"/>
              <a:t>National Bank of Kazakhstan which is the supervisor for all Islamic financial institutions in the country in 2014 became the Observer Member of </a:t>
            </a:r>
            <a:r>
              <a:rPr lang="en-GB" sz="2000" i="1" dirty="0"/>
              <a:t>AAOIFI </a:t>
            </a:r>
            <a:r>
              <a:rPr lang="en-GB" sz="2000" dirty="0"/>
              <a:t>and the conformance of CIEP members to the requirements of AAOIFI is unequivocally a right </a:t>
            </a:r>
            <a:r>
              <a:rPr lang="en-GB" sz="2000" dirty="0" smtClean="0"/>
              <a:t>benchmark</a:t>
            </a:r>
          </a:p>
          <a:p>
            <a:pPr marL="342900" indent="-342900" algn="just">
              <a:spcBef>
                <a:spcPts val="1200"/>
              </a:spcBef>
              <a:buFont typeface="Wingdings" panose="05000000000000000000" pitchFamily="2" charset="2"/>
              <a:buChar char="Ø"/>
            </a:pPr>
            <a:r>
              <a:rPr lang="en-GB" sz="2000" dirty="0" smtClean="0"/>
              <a:t>According </a:t>
            </a:r>
            <a:r>
              <a:rPr lang="en-GB" sz="2000" dirty="0"/>
              <a:t>to AAOIFI Governance Standards No.1, the SBB shall consist of at least three members and they should be experts in the field of Islamic financial institutions and with knowledge of Islamic commercial jurisprudence.</a:t>
            </a:r>
            <a:r>
              <a:rPr lang="en-GB" sz="2000" b="1" dirty="0"/>
              <a:t> </a:t>
            </a:r>
            <a:endParaRPr lang="ru-RU" sz="2000" dirty="0"/>
          </a:p>
          <a:p>
            <a:pPr lvl="0" algn="just">
              <a:spcBef>
                <a:spcPts val="600"/>
              </a:spcBef>
              <a:spcAft>
                <a:spcPts val="600"/>
              </a:spcAft>
            </a:pPr>
            <a:endParaRPr lang="en-GB" sz="3200" dirty="0"/>
          </a:p>
        </p:txBody>
      </p:sp>
    </p:spTree>
    <p:extLst>
      <p:ext uri="{BB962C8B-B14F-4D97-AF65-F5344CB8AC3E}">
        <p14:creationId xmlns:p14="http://schemas.microsoft.com/office/powerpoint/2010/main" val="1076594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295207"/>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323529" y="1686100"/>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57200" y="274638"/>
            <a:ext cx="8229600" cy="11433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ts val="600"/>
              </a:spcBef>
              <a:spcAft>
                <a:spcPts val="600"/>
              </a:spcAft>
            </a:pPr>
            <a:r>
              <a:rPr lang="en-GB" sz="3000" b="1" dirty="0" smtClean="0">
                <a:solidFill>
                  <a:srgbClr val="002060"/>
                </a:solidFill>
              </a:rPr>
              <a:t>Council</a:t>
            </a:r>
            <a:r>
              <a:rPr lang="en-GB" sz="3000" b="1" i="1" dirty="0" smtClean="0">
                <a:solidFill>
                  <a:srgbClr val="002060"/>
                </a:solidFill>
              </a:rPr>
              <a:t> </a:t>
            </a:r>
            <a:r>
              <a:rPr lang="en-GB" sz="3000" b="1" dirty="0">
                <a:solidFill>
                  <a:srgbClr val="002060"/>
                </a:solidFill>
              </a:rPr>
              <a:t>on</a:t>
            </a:r>
            <a:r>
              <a:rPr lang="en-GB" sz="3000" b="1" i="1" dirty="0">
                <a:solidFill>
                  <a:srgbClr val="002060"/>
                </a:solidFill>
              </a:rPr>
              <a:t> </a:t>
            </a:r>
            <a:r>
              <a:rPr lang="en-GB" sz="3000" b="1" dirty="0">
                <a:solidFill>
                  <a:srgbClr val="002060"/>
                </a:solidFill>
              </a:rPr>
              <a:t>Islamic financing principles (CIFP)</a:t>
            </a:r>
            <a:endParaRPr lang="ru-RU" sz="3000" dirty="0">
              <a:solidFill>
                <a:srgbClr val="002060"/>
              </a:solidFill>
            </a:endParaRPr>
          </a:p>
        </p:txBody>
      </p:sp>
      <p:sp>
        <p:nvSpPr>
          <p:cNvPr id="2" name="Прямоугольник 1"/>
          <p:cNvSpPr/>
          <p:nvPr/>
        </p:nvSpPr>
        <p:spPr>
          <a:xfrm>
            <a:off x="456780" y="1489956"/>
            <a:ext cx="8363691" cy="4462760"/>
          </a:xfrm>
          <a:prstGeom prst="rect">
            <a:avLst/>
          </a:prstGeom>
        </p:spPr>
        <p:txBody>
          <a:bodyPr wrap="square">
            <a:spAutoFit/>
          </a:bodyPr>
          <a:lstStyle/>
          <a:p>
            <a:pPr marL="342900" indent="-342900" algn="just">
              <a:spcBef>
                <a:spcPts val="1200"/>
              </a:spcBef>
              <a:buFont typeface="Wingdings" panose="05000000000000000000" pitchFamily="2" charset="2"/>
              <a:buChar char="Ø"/>
            </a:pPr>
            <a:r>
              <a:rPr lang="en-GB" sz="2200" b="1" dirty="0" smtClean="0">
                <a:solidFill>
                  <a:srgbClr val="0070C0"/>
                </a:solidFill>
              </a:rPr>
              <a:t>CIFP requires </a:t>
            </a:r>
            <a:r>
              <a:rPr lang="en-GB" sz="2200" b="1" dirty="0">
                <a:solidFill>
                  <a:srgbClr val="0070C0"/>
                </a:solidFill>
              </a:rPr>
              <a:t>the presence of highly respected scholars in Islamic commercial jurisprudence with experience in Islamic finance and the issue here is that Kazakhstan is lack of such </a:t>
            </a:r>
            <a:r>
              <a:rPr lang="en-GB" sz="2200" b="1" dirty="0" smtClean="0">
                <a:solidFill>
                  <a:srgbClr val="0070C0"/>
                </a:solidFill>
              </a:rPr>
              <a:t>scholars</a:t>
            </a:r>
          </a:p>
          <a:p>
            <a:pPr marL="342900" indent="-342900" algn="just">
              <a:spcBef>
                <a:spcPts val="1200"/>
              </a:spcBef>
              <a:buFont typeface="Wingdings" panose="05000000000000000000" pitchFamily="2" charset="2"/>
              <a:buChar char="Ø"/>
            </a:pPr>
            <a:r>
              <a:rPr lang="en-GB" sz="2200" dirty="0" smtClean="0"/>
              <a:t>The </a:t>
            </a:r>
            <a:r>
              <a:rPr lang="en-GB" sz="2200" dirty="0"/>
              <a:t>first option: the invitation of eminent scholars from abroad. However, the question here is the cost of such expertise, especially when Islamic banking industry in the country is at an early stage of its </a:t>
            </a:r>
            <a:r>
              <a:rPr lang="en-GB" sz="2200" dirty="0" smtClean="0"/>
              <a:t>development</a:t>
            </a:r>
          </a:p>
          <a:p>
            <a:pPr marL="342900" indent="-342900" algn="just">
              <a:spcBef>
                <a:spcPts val="1200"/>
              </a:spcBef>
              <a:buFont typeface="Wingdings" panose="05000000000000000000" pitchFamily="2" charset="2"/>
              <a:buChar char="Ø"/>
            </a:pPr>
            <a:r>
              <a:rPr lang="en-GB" sz="2200" dirty="0" smtClean="0"/>
              <a:t>The </a:t>
            </a:r>
            <a:r>
              <a:rPr lang="en-GB" sz="2200" dirty="0"/>
              <a:t>second option: Islamic bank being guided by the principle of </a:t>
            </a:r>
            <a:r>
              <a:rPr lang="en-GB" sz="2200" i="1" dirty="0" err="1"/>
              <a:t>dhurura</a:t>
            </a:r>
            <a:r>
              <a:rPr lang="en-GB" sz="2200" i="1" dirty="0"/>
              <a:t> </a:t>
            </a:r>
            <a:r>
              <a:rPr lang="en-GB" sz="2200" dirty="0"/>
              <a:t>(necessity) can appoint newly graduates of religious universities without relevant practical experience to be members of CIFP. However, it may cause lack of confidence in Islamic bank operations from potential customers and foreign investors</a:t>
            </a:r>
            <a:endParaRPr lang="ru-RU" sz="2200" dirty="0"/>
          </a:p>
        </p:txBody>
      </p:sp>
    </p:spTree>
    <p:extLst>
      <p:ext uri="{BB962C8B-B14F-4D97-AF65-F5344CB8AC3E}">
        <p14:creationId xmlns:p14="http://schemas.microsoft.com/office/powerpoint/2010/main" val="221305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295207"/>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323529" y="1686100"/>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57200" y="274638"/>
            <a:ext cx="8229600" cy="11433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ts val="600"/>
              </a:spcBef>
              <a:spcAft>
                <a:spcPts val="600"/>
              </a:spcAft>
            </a:pPr>
            <a:endParaRPr lang="en-GB" sz="3000" b="1" dirty="0" smtClean="0">
              <a:solidFill>
                <a:srgbClr val="002060"/>
              </a:solidFill>
            </a:endParaRPr>
          </a:p>
          <a:p>
            <a:pPr algn="just">
              <a:spcBef>
                <a:spcPts val="600"/>
              </a:spcBef>
              <a:spcAft>
                <a:spcPts val="600"/>
              </a:spcAft>
            </a:pPr>
            <a:r>
              <a:rPr lang="en-GB" sz="3000" b="1" dirty="0" smtClean="0">
                <a:solidFill>
                  <a:srgbClr val="002060"/>
                </a:solidFill>
              </a:rPr>
              <a:t>Absence </a:t>
            </a:r>
            <a:r>
              <a:rPr lang="en-GB" sz="3000" b="1" dirty="0">
                <a:solidFill>
                  <a:srgbClr val="002060"/>
                </a:solidFill>
              </a:rPr>
              <a:t>of any insurance system for accountholders in Islamic bank</a:t>
            </a:r>
          </a:p>
          <a:p>
            <a:pPr lvl="0" algn="just">
              <a:spcBef>
                <a:spcPts val="600"/>
              </a:spcBef>
              <a:spcAft>
                <a:spcPts val="600"/>
              </a:spcAft>
            </a:pPr>
            <a:endParaRPr lang="ru-RU" sz="3000" dirty="0">
              <a:solidFill>
                <a:srgbClr val="002060"/>
              </a:solidFill>
            </a:endParaRPr>
          </a:p>
        </p:txBody>
      </p:sp>
      <p:sp>
        <p:nvSpPr>
          <p:cNvPr id="2" name="Прямоугольник 1"/>
          <p:cNvSpPr/>
          <p:nvPr/>
        </p:nvSpPr>
        <p:spPr>
          <a:xfrm>
            <a:off x="456780" y="1489956"/>
            <a:ext cx="8363691" cy="3447098"/>
          </a:xfrm>
          <a:prstGeom prst="rect">
            <a:avLst/>
          </a:prstGeom>
        </p:spPr>
        <p:txBody>
          <a:bodyPr wrap="square">
            <a:spAutoFit/>
          </a:bodyPr>
          <a:lstStyle/>
          <a:p>
            <a:pPr marL="342900" indent="-342900" algn="just">
              <a:spcBef>
                <a:spcPts val="1200"/>
              </a:spcBef>
              <a:buFont typeface="Wingdings" panose="05000000000000000000" pitchFamily="2" charset="2"/>
              <a:buChar char="Ø"/>
            </a:pPr>
            <a:r>
              <a:rPr lang="en-GB" sz="2200" b="1" dirty="0">
                <a:solidFill>
                  <a:srgbClr val="0070C0"/>
                </a:solidFill>
              </a:rPr>
              <a:t>In compliance with the Bank Law, deposits in Islamic banks are not covered by the obligatory deposit insurance system. </a:t>
            </a:r>
            <a:r>
              <a:rPr lang="en-GB" sz="2200" dirty="0"/>
              <a:t>This provision is </a:t>
            </a:r>
            <a:r>
              <a:rPr lang="en-GB" sz="2200" i="1" dirty="0" err="1"/>
              <a:t>Shari’ah</a:t>
            </a:r>
            <a:r>
              <a:rPr lang="en-GB" sz="2200" dirty="0"/>
              <a:t> compliant as it prohibits any financial transactions to be involved in </a:t>
            </a:r>
            <a:r>
              <a:rPr lang="en-GB" sz="2200" i="1" dirty="0" err="1"/>
              <a:t>riba</a:t>
            </a:r>
            <a:r>
              <a:rPr lang="en-GB" sz="2200" i="1" dirty="0"/>
              <a:t> </a:t>
            </a:r>
            <a:r>
              <a:rPr lang="en-GB" sz="2200" dirty="0"/>
              <a:t>or</a:t>
            </a:r>
            <a:r>
              <a:rPr lang="en-GB" sz="2200" i="1" dirty="0"/>
              <a:t> </a:t>
            </a:r>
            <a:r>
              <a:rPr lang="en-GB" sz="2200" dirty="0"/>
              <a:t>excessive</a:t>
            </a:r>
            <a:r>
              <a:rPr lang="en-GB" sz="2200" i="1" dirty="0"/>
              <a:t> </a:t>
            </a:r>
            <a:r>
              <a:rPr lang="en-GB" sz="2200" i="1" dirty="0" err="1"/>
              <a:t>gharar</a:t>
            </a:r>
            <a:endParaRPr lang="ru-RU" sz="2200" dirty="0"/>
          </a:p>
          <a:p>
            <a:pPr marL="342900" indent="-342900" algn="just">
              <a:spcBef>
                <a:spcPts val="1200"/>
              </a:spcBef>
              <a:buFont typeface="Wingdings" panose="05000000000000000000" pitchFamily="2" charset="2"/>
              <a:buChar char="Ø"/>
            </a:pPr>
            <a:r>
              <a:rPr lang="en-GB" sz="2200" dirty="0"/>
              <a:t>However, in some courtiers to propel the further growth for Islamic financial industry by reducing the potential outflow of deposits from Islamic banking institutions to conventional banks, many jurisdictions implement different schemes of deposit insurance or guarantee</a:t>
            </a:r>
            <a:endParaRPr lang="ru-RU" sz="2200" dirty="0"/>
          </a:p>
          <a:p>
            <a:pPr algn="just">
              <a:spcBef>
                <a:spcPts val="1200"/>
              </a:spcBef>
            </a:pPr>
            <a:endParaRPr lang="ru-RU" sz="2200" dirty="0"/>
          </a:p>
        </p:txBody>
      </p:sp>
    </p:spTree>
    <p:extLst>
      <p:ext uri="{BB962C8B-B14F-4D97-AF65-F5344CB8AC3E}">
        <p14:creationId xmlns:p14="http://schemas.microsoft.com/office/powerpoint/2010/main" val="392542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323529" y="1686100"/>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30077" y="258046"/>
            <a:ext cx="8229600" cy="11433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GB" sz="3400" b="1" dirty="0" smtClean="0">
                <a:solidFill>
                  <a:srgbClr val="002060"/>
                </a:solidFill>
              </a:rPr>
              <a:t>Implementation </a:t>
            </a:r>
            <a:r>
              <a:rPr lang="en-GB" sz="3400" b="1" dirty="0">
                <a:solidFill>
                  <a:srgbClr val="002060"/>
                </a:solidFill>
              </a:rPr>
              <a:t>of Islamic banking products</a:t>
            </a:r>
            <a:endParaRPr lang="ru-RU" sz="3400" b="1" dirty="0">
              <a:solidFill>
                <a:srgbClr val="002060"/>
              </a:solidFill>
            </a:endParaRPr>
          </a:p>
        </p:txBody>
      </p:sp>
      <p:sp>
        <p:nvSpPr>
          <p:cNvPr id="4" name="Прямоугольник 3"/>
          <p:cNvSpPr/>
          <p:nvPr/>
        </p:nvSpPr>
        <p:spPr>
          <a:xfrm>
            <a:off x="488032" y="1686100"/>
            <a:ext cx="8229600" cy="1508105"/>
          </a:xfrm>
          <a:prstGeom prst="rect">
            <a:avLst/>
          </a:prstGeom>
        </p:spPr>
        <p:txBody>
          <a:bodyPr wrap="square">
            <a:spAutoFit/>
          </a:bodyPr>
          <a:lstStyle/>
          <a:p>
            <a:pPr marL="342900" lvl="0" indent="-342900">
              <a:spcBef>
                <a:spcPts val="600"/>
              </a:spcBef>
              <a:spcAft>
                <a:spcPts val="600"/>
              </a:spcAft>
              <a:buFont typeface="Wingdings" panose="05000000000000000000" pitchFamily="2" charset="2"/>
              <a:buChar char="Ø"/>
            </a:pPr>
            <a:r>
              <a:rPr lang="en-GB" sz="2400" dirty="0"/>
              <a:t>The type of law system which is utilised by the </a:t>
            </a:r>
            <a:r>
              <a:rPr lang="en-GB" sz="2400" dirty="0" smtClean="0"/>
              <a:t>country</a:t>
            </a:r>
          </a:p>
          <a:p>
            <a:pPr marL="342900" lvl="0" indent="-342900">
              <a:spcBef>
                <a:spcPts val="600"/>
              </a:spcBef>
              <a:spcAft>
                <a:spcPts val="600"/>
              </a:spcAft>
              <a:buFont typeface="Wingdings" panose="05000000000000000000" pitchFamily="2" charset="2"/>
              <a:buChar char="Ø"/>
            </a:pPr>
            <a:r>
              <a:rPr lang="en-GB" sz="2400" dirty="0" smtClean="0"/>
              <a:t>Limited </a:t>
            </a:r>
            <a:r>
              <a:rPr lang="en-GB" sz="2400" dirty="0"/>
              <a:t>list of Islamic banking transactions </a:t>
            </a:r>
          </a:p>
          <a:p>
            <a:pPr marL="342900" lvl="0" indent="-342900">
              <a:spcBef>
                <a:spcPts val="600"/>
              </a:spcBef>
              <a:spcAft>
                <a:spcPts val="600"/>
              </a:spcAft>
              <a:buFont typeface="Wingdings" panose="05000000000000000000" pitchFamily="2" charset="2"/>
              <a:buChar char="Ø"/>
            </a:pPr>
            <a:r>
              <a:rPr lang="en-GB" sz="2400" dirty="0" smtClean="0"/>
              <a:t> </a:t>
            </a:r>
            <a:r>
              <a:rPr lang="en-GB" sz="2400" dirty="0"/>
              <a:t>Tax treatment of Islamic financial </a:t>
            </a:r>
            <a:r>
              <a:rPr lang="en-GB" sz="2400" dirty="0" smtClean="0"/>
              <a:t>products </a:t>
            </a:r>
            <a:endParaRPr lang="en-GB" sz="2400" dirty="0"/>
          </a:p>
        </p:txBody>
      </p:sp>
    </p:spTree>
    <p:extLst>
      <p:ext uri="{BB962C8B-B14F-4D97-AF65-F5344CB8AC3E}">
        <p14:creationId xmlns:p14="http://schemas.microsoft.com/office/powerpoint/2010/main" val="1106993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en-US" sz="4800" b="1" dirty="0" smtClean="0">
                <a:solidFill>
                  <a:srgbClr val="002060"/>
                </a:solidFill>
                <a:effectLst>
                  <a:outerShdw blurRad="38100" dist="38100" dir="2700000" algn="tl">
                    <a:srgbClr val="000000">
                      <a:alpha val="43137"/>
                    </a:srgbClr>
                  </a:outerShdw>
                </a:effectLst>
              </a:rPr>
              <a:t>Issues</a:t>
            </a:r>
            <a:r>
              <a:rPr lang="en-US" dirty="0" smtClean="0"/>
              <a:t> </a:t>
            </a:r>
            <a:endParaRPr lang="ru-RU" dirty="0"/>
          </a:p>
        </p:txBody>
      </p:sp>
      <p:sp>
        <p:nvSpPr>
          <p:cNvPr id="4" name="Объект 3"/>
          <p:cNvSpPr>
            <a:spLocks noGrp="1"/>
          </p:cNvSpPr>
          <p:nvPr>
            <p:ph idx="1"/>
          </p:nvPr>
        </p:nvSpPr>
        <p:spPr/>
        <p:txBody>
          <a:bodyPr>
            <a:normAutofit/>
          </a:bodyPr>
          <a:lstStyle/>
          <a:p>
            <a:pPr marL="0" lvl="0" indent="0">
              <a:buNone/>
            </a:pPr>
            <a:r>
              <a:rPr lang="en-GB" sz="4000" b="1" dirty="0" smtClean="0"/>
              <a:t>1. Introduction </a:t>
            </a:r>
            <a:endParaRPr lang="ru-RU" sz="4000" dirty="0"/>
          </a:p>
          <a:p>
            <a:pPr marL="0" lvl="0" indent="0">
              <a:buNone/>
            </a:pPr>
            <a:r>
              <a:rPr lang="en-GB" sz="4000" b="1" dirty="0" smtClean="0"/>
              <a:t>2. Legal </a:t>
            </a:r>
            <a:r>
              <a:rPr lang="en-GB" sz="4000" b="1" dirty="0"/>
              <a:t>framework </a:t>
            </a:r>
            <a:endParaRPr lang="ru-RU" sz="4000" dirty="0"/>
          </a:p>
          <a:p>
            <a:pPr marL="0" lvl="0" indent="0">
              <a:buNone/>
            </a:pPr>
            <a:r>
              <a:rPr lang="en-GB" sz="4000" b="1" dirty="0" smtClean="0"/>
              <a:t>3. Islamic Banking</a:t>
            </a:r>
            <a:r>
              <a:rPr lang="ru-RU" sz="4000" b="1" dirty="0" smtClean="0"/>
              <a:t> </a:t>
            </a:r>
            <a:endParaRPr lang="en-US" sz="4000" b="1" dirty="0" smtClean="0"/>
          </a:p>
          <a:p>
            <a:pPr marL="0" lvl="0" indent="0">
              <a:buNone/>
            </a:pPr>
            <a:r>
              <a:rPr lang="en-GB" sz="4000" b="1" dirty="0" smtClean="0"/>
              <a:t>4. Challenges </a:t>
            </a:r>
            <a:endParaRPr lang="ru-RU" sz="4000" dirty="0"/>
          </a:p>
          <a:p>
            <a:pPr marL="0" indent="0">
              <a:buNone/>
            </a:pPr>
            <a:r>
              <a:rPr lang="en-GB" sz="4000" b="1" dirty="0" smtClean="0"/>
              <a:t>5. Prospects</a:t>
            </a:r>
            <a:endParaRPr lang="ru-RU" sz="4000" dirty="0"/>
          </a:p>
        </p:txBody>
      </p:sp>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108072" y="580526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Rectangle 3"/>
          <p:cNvSpPr txBox="1">
            <a:spLocks noChangeArrowheads="1"/>
          </p:cNvSpPr>
          <p:nvPr/>
        </p:nvSpPr>
        <p:spPr>
          <a:xfrm>
            <a:off x="304800" y="1628800"/>
            <a:ext cx="85344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ru-RU" altLang="ru-RU" dirty="0" smtClean="0"/>
          </a:p>
        </p:txBody>
      </p:sp>
    </p:spTree>
    <p:extLst>
      <p:ext uri="{BB962C8B-B14F-4D97-AF65-F5344CB8AC3E}">
        <p14:creationId xmlns:p14="http://schemas.microsoft.com/office/powerpoint/2010/main" val="1808182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295207"/>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323529" y="1686100"/>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57200" y="274638"/>
            <a:ext cx="8229600" cy="11433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ts val="600"/>
              </a:spcBef>
              <a:spcAft>
                <a:spcPts val="600"/>
              </a:spcAft>
            </a:pPr>
            <a:r>
              <a:rPr lang="en-GB" sz="3000" b="1" dirty="0" smtClean="0">
                <a:solidFill>
                  <a:srgbClr val="002060"/>
                </a:solidFill>
              </a:rPr>
              <a:t>The </a:t>
            </a:r>
            <a:r>
              <a:rPr lang="en-GB" sz="3000" b="1" dirty="0">
                <a:solidFill>
                  <a:srgbClr val="002060"/>
                </a:solidFill>
              </a:rPr>
              <a:t>limited list of banking transactions </a:t>
            </a:r>
            <a:endParaRPr lang="ru-RU" sz="3000" b="1" dirty="0">
              <a:solidFill>
                <a:srgbClr val="002060"/>
              </a:solidFill>
            </a:endParaRPr>
          </a:p>
        </p:txBody>
      </p:sp>
      <p:sp>
        <p:nvSpPr>
          <p:cNvPr id="2" name="Прямоугольник 1"/>
          <p:cNvSpPr/>
          <p:nvPr/>
        </p:nvSpPr>
        <p:spPr>
          <a:xfrm>
            <a:off x="456780" y="1489956"/>
            <a:ext cx="8363691" cy="4739759"/>
          </a:xfrm>
          <a:prstGeom prst="rect">
            <a:avLst/>
          </a:prstGeom>
        </p:spPr>
        <p:txBody>
          <a:bodyPr wrap="square">
            <a:spAutoFit/>
          </a:bodyPr>
          <a:lstStyle/>
          <a:p>
            <a:pPr marL="342900" indent="-342900" algn="just">
              <a:spcBef>
                <a:spcPts val="1200"/>
              </a:spcBef>
              <a:buFont typeface="Wingdings" panose="05000000000000000000" pitchFamily="2" charset="2"/>
              <a:buChar char="Ø"/>
            </a:pPr>
            <a:r>
              <a:rPr lang="en-GB" sz="2000" dirty="0"/>
              <a:t>Islamic bank can finance entrepreneurial activities through providing a commercial loan or participating in corporate equities. </a:t>
            </a:r>
            <a:r>
              <a:rPr lang="en-GB" sz="2000" b="1" dirty="0">
                <a:solidFill>
                  <a:srgbClr val="0065B0"/>
                </a:solidFill>
              </a:rPr>
              <a:t>In this regard, financing individuals through establishing a simple partnership for acquiring, for example a property, is prohibited by the exciting legal provision</a:t>
            </a:r>
            <a:r>
              <a:rPr lang="en-GB" sz="2000" dirty="0"/>
              <a:t>. It is worth noting that Islamic home financing in the UK, the US and many Muslim countries is widely carried out by Islamic banks through partnership agreements namely diminishing</a:t>
            </a:r>
            <a:r>
              <a:rPr lang="en-GB" sz="2000" i="1" dirty="0"/>
              <a:t> </a:t>
            </a:r>
            <a:r>
              <a:rPr lang="en-GB" sz="2000" i="1" dirty="0" err="1"/>
              <a:t>musharaka</a:t>
            </a:r>
            <a:r>
              <a:rPr lang="en-GB" sz="2000" dirty="0"/>
              <a:t>. </a:t>
            </a:r>
            <a:endParaRPr lang="ru-RU" sz="2000" dirty="0"/>
          </a:p>
          <a:p>
            <a:pPr marL="342900" indent="-342900" algn="just">
              <a:spcBef>
                <a:spcPts val="1200"/>
              </a:spcBef>
              <a:buFont typeface="Wingdings" panose="05000000000000000000" pitchFamily="2" charset="2"/>
              <a:buChar char="Ø"/>
            </a:pPr>
            <a:r>
              <a:rPr lang="en-GB" sz="2000" dirty="0"/>
              <a:t>Islamic bank can carry out investment activities on leasing (</a:t>
            </a:r>
            <a:r>
              <a:rPr lang="en-GB" sz="2000" i="1" dirty="0" err="1"/>
              <a:t>ijara</a:t>
            </a:r>
            <a:r>
              <a:rPr lang="en-GB" sz="2000" dirty="0"/>
              <a:t>) conditions. One of the types of </a:t>
            </a:r>
            <a:r>
              <a:rPr lang="en-GB" sz="2000" i="1" dirty="0" err="1"/>
              <a:t>ijara</a:t>
            </a:r>
            <a:r>
              <a:rPr lang="en-GB" sz="2000" dirty="0"/>
              <a:t> contract is forward</a:t>
            </a:r>
            <a:r>
              <a:rPr lang="en-GB" sz="2000" i="1" dirty="0"/>
              <a:t> </a:t>
            </a:r>
            <a:r>
              <a:rPr lang="en-GB" sz="2000" i="1" dirty="0" err="1" smtClean="0"/>
              <a:t>ijara</a:t>
            </a:r>
            <a:r>
              <a:rPr lang="en-GB" sz="2000" dirty="0" smtClean="0"/>
              <a:t>. With </a:t>
            </a:r>
            <a:r>
              <a:rPr lang="en-GB" sz="2000" dirty="0"/>
              <a:t>forward </a:t>
            </a:r>
            <a:r>
              <a:rPr lang="en-GB" sz="2000" i="1" dirty="0" err="1"/>
              <a:t>ijarah</a:t>
            </a:r>
            <a:r>
              <a:rPr lang="en-GB" sz="2000" dirty="0"/>
              <a:t>, an Islamic bank undertakes payment during the construction period, whilst customer's payment starts within a specific period after completion. However, </a:t>
            </a:r>
            <a:r>
              <a:rPr lang="en-GB" sz="2000" b="1" dirty="0">
                <a:solidFill>
                  <a:srgbClr val="0065B0"/>
                </a:solidFill>
              </a:rPr>
              <a:t>according to the current legislation, only non-expendable items can be the subject matter of leasing (</a:t>
            </a:r>
            <a:r>
              <a:rPr lang="en-GB" sz="2000" b="1" i="1" dirty="0" err="1">
                <a:solidFill>
                  <a:srgbClr val="0065B0"/>
                </a:solidFill>
              </a:rPr>
              <a:t>ijara</a:t>
            </a:r>
            <a:r>
              <a:rPr lang="en-GB" sz="2000" b="1" dirty="0">
                <a:solidFill>
                  <a:srgbClr val="0065B0"/>
                </a:solidFill>
              </a:rPr>
              <a:t>) contract</a:t>
            </a:r>
            <a:r>
              <a:rPr lang="en-GB" sz="2000" dirty="0"/>
              <a:t>. </a:t>
            </a:r>
            <a:endParaRPr lang="ru-RU" sz="2000" dirty="0"/>
          </a:p>
          <a:p>
            <a:pPr marL="342900" indent="-342900" algn="just">
              <a:spcBef>
                <a:spcPts val="1200"/>
              </a:spcBef>
              <a:buFont typeface="Wingdings" panose="05000000000000000000" pitchFamily="2" charset="2"/>
              <a:buChar char="Ø"/>
            </a:pPr>
            <a:endParaRPr lang="ru-RU" sz="2200" dirty="0"/>
          </a:p>
        </p:txBody>
      </p:sp>
    </p:spTree>
    <p:extLst>
      <p:ext uri="{BB962C8B-B14F-4D97-AF65-F5344CB8AC3E}">
        <p14:creationId xmlns:p14="http://schemas.microsoft.com/office/powerpoint/2010/main" val="325634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304793" y="1668087"/>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30077" y="258046"/>
            <a:ext cx="8229600" cy="11433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r>
              <a:rPr lang="en-GB" sz="5400" b="1" dirty="0" smtClean="0">
                <a:solidFill>
                  <a:srgbClr val="002060"/>
                </a:solidFill>
                <a:effectLst>
                  <a:outerShdw blurRad="38100" dist="38100" dir="2700000" algn="tl">
                    <a:srgbClr val="000000">
                      <a:alpha val="43137"/>
                    </a:srgbClr>
                  </a:outerShdw>
                </a:effectLst>
              </a:rPr>
              <a:t>5. Prospects</a:t>
            </a:r>
            <a:r>
              <a:rPr lang="en-GB" sz="4800" b="1" dirty="0" smtClean="0">
                <a:solidFill>
                  <a:srgbClr val="002060"/>
                </a:solidFill>
                <a:effectLst>
                  <a:outerShdw blurRad="38100" dist="38100" dir="2700000" algn="tl">
                    <a:srgbClr val="000000">
                      <a:alpha val="43137"/>
                    </a:srgbClr>
                  </a:outerShdw>
                </a:effectLst>
              </a:rPr>
              <a:t> </a:t>
            </a:r>
          </a:p>
        </p:txBody>
      </p:sp>
      <p:sp>
        <p:nvSpPr>
          <p:cNvPr id="3" name="Прямоугольник 2"/>
          <p:cNvSpPr/>
          <p:nvPr/>
        </p:nvSpPr>
        <p:spPr>
          <a:xfrm>
            <a:off x="611559" y="1668087"/>
            <a:ext cx="8048117" cy="2523768"/>
          </a:xfrm>
          <a:prstGeom prst="rect">
            <a:avLst/>
          </a:prstGeom>
        </p:spPr>
        <p:txBody>
          <a:bodyPr wrap="square">
            <a:spAutoFit/>
          </a:bodyPr>
          <a:lstStyle/>
          <a:p>
            <a:pPr marL="457200" indent="-457200">
              <a:spcBef>
                <a:spcPts val="1800"/>
              </a:spcBef>
              <a:buFont typeface="Wingdings" panose="05000000000000000000" pitchFamily="2" charset="2"/>
              <a:buChar char="Ø"/>
            </a:pPr>
            <a:r>
              <a:rPr lang="en-GB" sz="3200" b="1" dirty="0"/>
              <a:t>P</a:t>
            </a:r>
            <a:r>
              <a:rPr lang="en-GB" sz="3200" b="1" dirty="0" smtClean="0"/>
              <a:t>olitical backing</a:t>
            </a:r>
            <a:endParaRPr lang="en-GB" sz="3200" b="1" dirty="0"/>
          </a:p>
          <a:p>
            <a:pPr marL="457200" indent="-457200">
              <a:spcBef>
                <a:spcPts val="1800"/>
              </a:spcBef>
              <a:buFont typeface="Wingdings" panose="05000000000000000000" pitchFamily="2" charset="2"/>
              <a:buChar char="Ø"/>
            </a:pPr>
            <a:r>
              <a:rPr lang="en-GB" sz="3200" b="1" dirty="0" smtClean="0"/>
              <a:t>Demand </a:t>
            </a:r>
            <a:r>
              <a:rPr lang="en-GB" sz="3200" b="1" dirty="0"/>
              <a:t>for</a:t>
            </a:r>
            <a:r>
              <a:rPr lang="en-GB" sz="3200" b="1" i="1" dirty="0"/>
              <a:t> </a:t>
            </a:r>
            <a:r>
              <a:rPr lang="en-GB" sz="3200" b="1" i="1" dirty="0" err="1"/>
              <a:t>Shari’ah</a:t>
            </a:r>
            <a:r>
              <a:rPr lang="en-GB" sz="3200" b="1" i="1" dirty="0"/>
              <a:t> </a:t>
            </a:r>
            <a:r>
              <a:rPr lang="en-GB" sz="3200" b="1" dirty="0"/>
              <a:t>compliant financial services </a:t>
            </a:r>
          </a:p>
          <a:p>
            <a:pPr marL="457200" indent="-457200">
              <a:spcBef>
                <a:spcPts val="1800"/>
              </a:spcBef>
              <a:buFont typeface="Wingdings" panose="05000000000000000000" pitchFamily="2" charset="2"/>
              <a:buChar char="Ø"/>
            </a:pPr>
            <a:r>
              <a:rPr lang="en-GB" sz="3200" b="1" dirty="0" smtClean="0"/>
              <a:t>Growing </a:t>
            </a:r>
            <a:r>
              <a:rPr lang="en-GB" sz="3200" b="1" dirty="0"/>
              <a:t>interest from the foreign </a:t>
            </a:r>
            <a:r>
              <a:rPr lang="en-GB" sz="3200" b="1" dirty="0" smtClean="0"/>
              <a:t>investors </a:t>
            </a:r>
            <a:endParaRPr lang="ru-RU" sz="3200" b="1" dirty="0"/>
          </a:p>
        </p:txBody>
      </p:sp>
    </p:spTree>
    <p:extLst>
      <p:ext uri="{BB962C8B-B14F-4D97-AF65-F5344CB8AC3E}">
        <p14:creationId xmlns:p14="http://schemas.microsoft.com/office/powerpoint/2010/main" val="3001775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304793" y="1668087"/>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30077" y="258046"/>
            <a:ext cx="8229600" cy="11433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GB" sz="3200" b="1" dirty="0">
                <a:solidFill>
                  <a:srgbClr val="002060"/>
                </a:solidFill>
              </a:rPr>
              <a:t>The most important amendments </a:t>
            </a:r>
            <a:r>
              <a:rPr lang="en-GB" sz="3200" b="1" dirty="0" smtClean="0">
                <a:solidFill>
                  <a:srgbClr val="002060"/>
                </a:solidFill>
              </a:rPr>
              <a:t>to </a:t>
            </a:r>
            <a:r>
              <a:rPr lang="en-GB" sz="3200" b="1" dirty="0">
                <a:solidFill>
                  <a:srgbClr val="002060"/>
                </a:solidFill>
              </a:rPr>
              <a:t>Islamic finance </a:t>
            </a:r>
            <a:r>
              <a:rPr lang="en-GB" sz="3200" b="1" dirty="0" smtClean="0">
                <a:solidFill>
                  <a:srgbClr val="002060"/>
                </a:solidFill>
              </a:rPr>
              <a:t>legislation, 2015 </a:t>
            </a:r>
          </a:p>
        </p:txBody>
      </p:sp>
      <p:sp>
        <p:nvSpPr>
          <p:cNvPr id="2" name="Прямоугольник 1"/>
          <p:cNvSpPr/>
          <p:nvPr/>
        </p:nvSpPr>
        <p:spPr>
          <a:xfrm>
            <a:off x="430076" y="1489956"/>
            <a:ext cx="8390395" cy="4262705"/>
          </a:xfrm>
          <a:prstGeom prst="rect">
            <a:avLst/>
          </a:prstGeom>
        </p:spPr>
        <p:txBody>
          <a:bodyPr wrap="square">
            <a:spAutoFit/>
          </a:bodyPr>
          <a:lstStyle/>
          <a:p>
            <a:pPr marL="285750" lvl="0" indent="-285750" algn="just">
              <a:spcBef>
                <a:spcPts val="1200"/>
              </a:spcBef>
              <a:buFont typeface="Wingdings" panose="05000000000000000000" pitchFamily="2" charset="2"/>
              <a:buChar char="Ø"/>
            </a:pPr>
            <a:r>
              <a:rPr lang="en-GB" sz="2100" dirty="0"/>
              <a:t>Commodity </a:t>
            </a:r>
            <a:r>
              <a:rPr lang="en-GB" sz="2100" i="1" dirty="0" err="1"/>
              <a:t>murabaha</a:t>
            </a:r>
            <a:r>
              <a:rPr lang="en-GB" sz="2100" dirty="0"/>
              <a:t> will be recognized as a transaction of an Islamic bank (Bank </a:t>
            </a:r>
            <a:r>
              <a:rPr lang="en-GB" sz="2100" dirty="0" smtClean="0"/>
              <a:t>Law)</a:t>
            </a:r>
          </a:p>
          <a:p>
            <a:pPr marL="285750" lvl="0" indent="-285750" algn="just">
              <a:spcBef>
                <a:spcPts val="1200"/>
              </a:spcBef>
              <a:buFont typeface="Wingdings" panose="05000000000000000000" pitchFamily="2" charset="2"/>
              <a:buChar char="Ø"/>
            </a:pPr>
            <a:r>
              <a:rPr lang="en-GB" sz="2100" dirty="0" smtClean="0"/>
              <a:t>The </a:t>
            </a:r>
            <a:r>
              <a:rPr lang="en-GB" sz="2100" dirty="0"/>
              <a:t>income from commodity </a:t>
            </a:r>
            <a:r>
              <a:rPr lang="en-GB" sz="2100" i="1" dirty="0" err="1"/>
              <a:t>murabaha</a:t>
            </a:r>
            <a:r>
              <a:rPr lang="en-GB" sz="2100" dirty="0"/>
              <a:t> transaction as a mark-up on the commodity will be exempted from VAT, and both as an Islamic bank so as its clients using proportional method to make offset have the right to apply separate accounting method of VAT for such transaction (Tax </a:t>
            </a:r>
            <a:r>
              <a:rPr lang="en-GB" sz="2100" dirty="0" smtClean="0"/>
              <a:t>Law)</a:t>
            </a:r>
          </a:p>
          <a:p>
            <a:pPr marL="285750" lvl="0" indent="-285750" algn="just">
              <a:spcBef>
                <a:spcPts val="1200"/>
              </a:spcBef>
              <a:buFont typeface="Wingdings" panose="05000000000000000000" pitchFamily="2" charset="2"/>
              <a:buChar char="Ø"/>
            </a:pPr>
            <a:r>
              <a:rPr lang="en-GB" sz="2100" i="1" dirty="0" err="1" smtClean="0"/>
              <a:t>Wakala</a:t>
            </a:r>
            <a:r>
              <a:rPr lang="en-GB" sz="2100" dirty="0" smtClean="0"/>
              <a:t> </a:t>
            </a:r>
            <a:r>
              <a:rPr lang="en-GB" sz="2100" dirty="0"/>
              <a:t>principle will be approved for accepting investment accounts by an Islamic bank (Bank Law</a:t>
            </a:r>
            <a:r>
              <a:rPr lang="en-GB" sz="2100" dirty="0" smtClean="0"/>
              <a:t>) </a:t>
            </a:r>
          </a:p>
          <a:p>
            <a:pPr marL="285750" lvl="0" indent="-285750" algn="just">
              <a:spcBef>
                <a:spcPts val="1200"/>
              </a:spcBef>
              <a:buFont typeface="Wingdings" panose="05000000000000000000" pitchFamily="2" charset="2"/>
              <a:buChar char="Ø"/>
            </a:pPr>
            <a:r>
              <a:rPr lang="en-GB" sz="2100" dirty="0" smtClean="0"/>
              <a:t>Islamic </a:t>
            </a:r>
            <a:r>
              <a:rPr lang="en-GB" sz="2100" i="1" dirty="0" err="1"/>
              <a:t>ijara</a:t>
            </a:r>
            <a:r>
              <a:rPr lang="en-GB" sz="2100" dirty="0"/>
              <a:t> as a specific form of leasing will be introduced (Lease </a:t>
            </a:r>
            <a:r>
              <a:rPr lang="en-GB" sz="2100" dirty="0" smtClean="0"/>
              <a:t>Law)</a:t>
            </a:r>
          </a:p>
          <a:p>
            <a:pPr marL="285750" lvl="0" indent="-285750" algn="just">
              <a:spcBef>
                <a:spcPts val="1200"/>
              </a:spcBef>
              <a:buFont typeface="Wingdings" panose="05000000000000000000" pitchFamily="2" charset="2"/>
              <a:buChar char="Ø"/>
            </a:pPr>
            <a:r>
              <a:rPr lang="en-GB" sz="2100" dirty="0" smtClean="0"/>
              <a:t>Islamic </a:t>
            </a:r>
            <a:r>
              <a:rPr lang="en-GB" sz="2100" dirty="0"/>
              <a:t>insurance as a separate type of insurance will be introduced (Insurance Law</a:t>
            </a:r>
            <a:r>
              <a:rPr lang="en-GB" sz="2100" dirty="0" smtClean="0"/>
              <a:t>) </a:t>
            </a:r>
            <a:endParaRPr lang="ru-RU" sz="2100" dirty="0"/>
          </a:p>
        </p:txBody>
      </p:sp>
    </p:spTree>
    <p:extLst>
      <p:ext uri="{BB962C8B-B14F-4D97-AF65-F5344CB8AC3E}">
        <p14:creationId xmlns:p14="http://schemas.microsoft.com/office/powerpoint/2010/main" val="2286916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txBody>
          <a:bodyPr>
            <a:normAutofit fontScale="90000"/>
          </a:bodyPr>
          <a:lstStyle/>
          <a:p>
            <a:pPr algn="just"/>
            <a:r>
              <a:rPr lang="en-US" b="1" dirty="0" smtClean="0">
                <a:solidFill>
                  <a:srgbClr val="002060"/>
                </a:solidFill>
              </a:rPr>
              <a:t>National Bank </a:t>
            </a:r>
            <a:r>
              <a:rPr lang="en-GB" b="1" dirty="0">
                <a:solidFill>
                  <a:srgbClr val="002060"/>
                </a:solidFill>
              </a:rPr>
              <a:t>of </a:t>
            </a:r>
            <a:r>
              <a:rPr lang="en-GB" b="1" dirty="0" smtClean="0">
                <a:solidFill>
                  <a:srgbClr val="002060"/>
                </a:solidFill>
              </a:rPr>
              <a:t>Kazakhstan (NBK) </a:t>
            </a:r>
            <a:r>
              <a:rPr lang="en-US" b="1" dirty="0" smtClean="0">
                <a:solidFill>
                  <a:srgbClr val="002060"/>
                </a:solidFill>
              </a:rPr>
              <a:t>&amp; Islamic Finance</a:t>
            </a:r>
            <a:endParaRPr lang="ru-RU" b="1" dirty="0">
              <a:solidFill>
                <a:srgbClr val="002060"/>
              </a:solidFill>
            </a:endParaRPr>
          </a:p>
        </p:txBody>
      </p:sp>
      <p:sp>
        <p:nvSpPr>
          <p:cNvPr id="3" name="Объект 2"/>
          <p:cNvSpPr>
            <a:spLocks noGrp="1"/>
          </p:cNvSpPr>
          <p:nvPr>
            <p:ph idx="1"/>
          </p:nvPr>
        </p:nvSpPr>
        <p:spPr/>
        <p:txBody>
          <a:bodyPr>
            <a:normAutofit/>
          </a:bodyPr>
          <a:lstStyle/>
          <a:p>
            <a:pPr algn="just">
              <a:spcBef>
                <a:spcPts val="1200"/>
              </a:spcBef>
              <a:buFont typeface="Wingdings" panose="05000000000000000000" pitchFamily="2" charset="2"/>
              <a:buChar char="Ø"/>
            </a:pPr>
            <a:r>
              <a:rPr lang="en-GB" sz="2200" dirty="0"/>
              <a:t>I</a:t>
            </a:r>
            <a:r>
              <a:rPr lang="en-GB" sz="2200" dirty="0" smtClean="0"/>
              <a:t>n </a:t>
            </a:r>
            <a:r>
              <a:rPr lang="en-GB" sz="2200" dirty="0"/>
              <a:t>2015 the </a:t>
            </a:r>
            <a:r>
              <a:rPr lang="en-GB" sz="2200" dirty="0" smtClean="0"/>
              <a:t>NBK has </a:t>
            </a:r>
            <a:r>
              <a:rPr lang="en-GB" sz="2200" dirty="0"/>
              <a:t>signed </a:t>
            </a:r>
            <a:r>
              <a:rPr lang="en-GB" sz="2200" dirty="0" smtClean="0"/>
              <a:t>an agreement </a:t>
            </a:r>
            <a:r>
              <a:rPr lang="en-GB" sz="2200" dirty="0"/>
              <a:t>with International legal firm Norton Rose Fulbright to elaborate a new </a:t>
            </a:r>
            <a:r>
              <a:rPr lang="en-GB" sz="2200" dirty="0" smtClean="0"/>
              <a:t>standalone comprehensive law </a:t>
            </a:r>
            <a:r>
              <a:rPr lang="en-GB" sz="2200" dirty="0"/>
              <a:t>on Islamic finance in the </a:t>
            </a:r>
            <a:r>
              <a:rPr lang="en-GB" sz="2200" dirty="0" smtClean="0"/>
              <a:t>country</a:t>
            </a:r>
          </a:p>
          <a:p>
            <a:pPr algn="just">
              <a:spcBef>
                <a:spcPts val="1200"/>
              </a:spcBef>
              <a:buFont typeface="Wingdings" panose="05000000000000000000" pitchFamily="2" charset="2"/>
              <a:buChar char="Ø"/>
            </a:pPr>
            <a:r>
              <a:rPr lang="en-GB" sz="2200" dirty="0" smtClean="0"/>
              <a:t>The NBK is </a:t>
            </a:r>
            <a:r>
              <a:rPr lang="en-GB" sz="2200" dirty="0"/>
              <a:t>working out a new concept for development of special financial zone in the country. </a:t>
            </a:r>
            <a:r>
              <a:rPr lang="en-GB" sz="2200" dirty="0" smtClean="0"/>
              <a:t>This</a:t>
            </a:r>
            <a:r>
              <a:rPr lang="en-GB" sz="2200" dirty="0"/>
              <a:t>, as expected, will allow Kazakhstan to become a financial hub in the CIS and Central </a:t>
            </a:r>
            <a:r>
              <a:rPr lang="en-GB" sz="2200" dirty="0" smtClean="0"/>
              <a:t>Asia</a:t>
            </a:r>
            <a:endParaRPr lang="ru-RU" sz="2200" dirty="0"/>
          </a:p>
        </p:txBody>
      </p:sp>
      <p:sp>
        <p:nvSpPr>
          <p:cNvPr id="4" name="Минус 3"/>
          <p:cNvSpPr/>
          <p:nvPr/>
        </p:nvSpPr>
        <p:spPr>
          <a:xfrm>
            <a:off x="0" y="1401076"/>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Минус 4"/>
          <p:cNvSpPr/>
          <p:nvPr/>
        </p:nvSpPr>
        <p:spPr>
          <a:xfrm>
            <a:off x="16858" y="5877272"/>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44308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01076"/>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304793" y="1668087"/>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10" name="Заголовок 1"/>
          <p:cNvSpPr txBox="1">
            <a:spLocks/>
          </p:cNvSpPr>
          <p:nvPr/>
        </p:nvSpPr>
        <p:spPr>
          <a:xfrm>
            <a:off x="430077" y="258046"/>
            <a:ext cx="8229600" cy="11433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GB" sz="3600" b="1" dirty="0" smtClean="0">
                <a:solidFill>
                  <a:srgbClr val="002060"/>
                </a:solidFill>
              </a:rPr>
              <a:t>Demand for</a:t>
            </a:r>
            <a:r>
              <a:rPr lang="en-GB" sz="3600" b="1" dirty="0">
                <a:solidFill>
                  <a:srgbClr val="002060"/>
                </a:solidFill>
              </a:rPr>
              <a:t> </a:t>
            </a:r>
            <a:r>
              <a:rPr lang="en-GB" sz="3600" b="1" dirty="0" err="1">
                <a:solidFill>
                  <a:srgbClr val="002060"/>
                </a:solidFill>
              </a:rPr>
              <a:t>Shari’ah</a:t>
            </a:r>
            <a:r>
              <a:rPr lang="en-GB" sz="3600" b="1" dirty="0">
                <a:solidFill>
                  <a:srgbClr val="002060"/>
                </a:solidFill>
              </a:rPr>
              <a:t> compliant financial services </a:t>
            </a:r>
          </a:p>
        </p:txBody>
      </p:sp>
      <p:sp>
        <p:nvSpPr>
          <p:cNvPr id="3" name="Прямоугольник 2"/>
          <p:cNvSpPr/>
          <p:nvPr/>
        </p:nvSpPr>
        <p:spPr>
          <a:xfrm>
            <a:off x="430077" y="1656410"/>
            <a:ext cx="8229600" cy="3477875"/>
          </a:xfrm>
          <a:prstGeom prst="rect">
            <a:avLst/>
          </a:prstGeom>
        </p:spPr>
        <p:txBody>
          <a:bodyPr wrap="square">
            <a:spAutoFit/>
          </a:bodyPr>
          <a:lstStyle/>
          <a:p>
            <a:pPr marL="285750" indent="-285750" algn="just">
              <a:buFont typeface="Wingdings" panose="05000000000000000000" pitchFamily="2" charset="2"/>
              <a:buChar char="Ø"/>
            </a:pPr>
            <a:r>
              <a:rPr lang="en-GB" sz="2200" dirty="0" smtClean="0"/>
              <a:t>According </a:t>
            </a:r>
            <a:r>
              <a:rPr lang="en-GB" sz="2200" dirty="0"/>
              <a:t>to official data, the number of Muslims in Kazakhstan exceeds 10 </a:t>
            </a:r>
            <a:r>
              <a:rPr lang="en-GB" sz="2200" dirty="0" err="1"/>
              <a:t>mln</a:t>
            </a:r>
            <a:r>
              <a:rPr lang="en-GB" sz="2200" dirty="0"/>
              <a:t> people which can be considered as potential customers under the conditions that Islamic banks would be able to offer competitive financial </a:t>
            </a:r>
            <a:r>
              <a:rPr lang="en-GB" sz="2200" dirty="0" smtClean="0"/>
              <a:t>services</a:t>
            </a:r>
            <a:endParaRPr lang="en-GB" sz="2200" dirty="0"/>
          </a:p>
          <a:p>
            <a:pPr algn="just"/>
            <a:endParaRPr lang="en-GB" sz="2200" dirty="0"/>
          </a:p>
          <a:p>
            <a:pPr marL="285750" indent="-285750" algn="just">
              <a:buFont typeface="Wingdings" panose="05000000000000000000" pitchFamily="2" charset="2"/>
              <a:buChar char="Ø"/>
            </a:pPr>
            <a:r>
              <a:rPr lang="en-GB" sz="2200" dirty="0" smtClean="0"/>
              <a:t>“As </a:t>
            </a:r>
            <a:r>
              <a:rPr lang="en-GB" sz="2200" dirty="0"/>
              <a:t>of today, the number of Muslims in CIS and Central Asia exceeds 75 million, and by 2030 it will increase up to 100 million. Since the Islamic finance market is equally accessible for all, irrespective of faith and confession, the demand for Islamic financial products is expected to keep growing.”</a:t>
            </a:r>
            <a:r>
              <a:rPr lang="en-GB" sz="2200" b="1" i="1" dirty="0"/>
              <a:t> </a:t>
            </a:r>
            <a:r>
              <a:rPr lang="en-GB" sz="2200" dirty="0"/>
              <a:t>(</a:t>
            </a:r>
            <a:r>
              <a:rPr lang="en-GB" sz="2200" i="1" dirty="0" err="1"/>
              <a:t>Kelimbetov</a:t>
            </a:r>
            <a:r>
              <a:rPr lang="en-GB" sz="2200" i="1" dirty="0"/>
              <a:t>, KIFC 2014</a:t>
            </a:r>
            <a:r>
              <a:rPr lang="en-GB" sz="2200" dirty="0"/>
              <a:t>).</a:t>
            </a:r>
            <a:r>
              <a:rPr lang="en-GB" sz="2200" b="1" i="1" dirty="0"/>
              <a:t>  </a:t>
            </a:r>
            <a:endParaRPr lang="ru-RU" sz="2200" dirty="0"/>
          </a:p>
        </p:txBody>
      </p:sp>
    </p:spTree>
    <p:extLst>
      <p:ext uri="{BB962C8B-B14F-4D97-AF65-F5344CB8AC3E}">
        <p14:creationId xmlns:p14="http://schemas.microsoft.com/office/powerpoint/2010/main" val="837520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Autofit/>
          </a:bodyPr>
          <a:lstStyle/>
          <a:p>
            <a:pPr algn="just"/>
            <a:r>
              <a:rPr lang="en-US" sz="3600" b="1" dirty="0" smtClean="0">
                <a:solidFill>
                  <a:srgbClr val="002060"/>
                </a:solidFill>
              </a:rPr>
              <a:t>Islamic Growth Markets Investment Outlook, Thomson Routers  2015</a:t>
            </a:r>
            <a:endParaRPr lang="ru-RU" sz="3600" dirty="0"/>
          </a:p>
        </p:txBody>
      </p:sp>
      <p:sp>
        <p:nvSpPr>
          <p:cNvPr id="3" name="Объект 2"/>
          <p:cNvSpPr>
            <a:spLocks noGrp="1"/>
          </p:cNvSpPr>
          <p:nvPr>
            <p:ph idx="1"/>
          </p:nvPr>
        </p:nvSpPr>
        <p:spPr>
          <a:xfrm>
            <a:off x="426368" y="6237312"/>
            <a:ext cx="8291264" cy="392907"/>
          </a:xfrm>
        </p:spPr>
        <p:txBody>
          <a:bodyPr>
            <a:normAutofit/>
          </a:bodyPr>
          <a:lstStyle/>
          <a:p>
            <a:pPr marL="0" indent="0">
              <a:buNone/>
            </a:pPr>
            <a:r>
              <a:rPr lang="en-GB" sz="1400" dirty="0" smtClean="0"/>
              <a:t>Source</a:t>
            </a:r>
            <a:r>
              <a:rPr lang="en-GB" sz="1400" dirty="0"/>
              <a:t>: www.zawya.com/ifg-publications</a:t>
            </a:r>
            <a:endParaRPr lang="ru-RU" sz="1400" dirty="0"/>
          </a:p>
          <a:p>
            <a:pPr marL="0" indent="0">
              <a:buNone/>
            </a:pPr>
            <a:endParaRPr lang="ru-RU" dirty="0"/>
          </a:p>
        </p:txBody>
      </p:sp>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p:nvPr/>
        </p:nvPicPr>
        <p:blipFill>
          <a:blip r:embed="rId2"/>
          <a:stretch>
            <a:fillRect/>
          </a:stretch>
        </p:blipFill>
        <p:spPr>
          <a:xfrm>
            <a:off x="755575" y="1678106"/>
            <a:ext cx="7920879" cy="4107984"/>
          </a:xfrm>
          <a:prstGeom prst="rect">
            <a:avLst/>
          </a:prstGeom>
        </p:spPr>
      </p:pic>
      <p:pic>
        <p:nvPicPr>
          <p:cNvPr id="11" name="Рисунок 10"/>
          <p:cNvPicPr/>
          <p:nvPr/>
        </p:nvPicPr>
        <p:blipFill>
          <a:blip r:embed="rId3"/>
          <a:stretch>
            <a:fillRect/>
          </a:stretch>
        </p:blipFill>
        <p:spPr>
          <a:xfrm>
            <a:off x="2771800" y="5923854"/>
            <a:ext cx="1221100" cy="241449"/>
          </a:xfrm>
          <a:prstGeom prst="rect">
            <a:avLst/>
          </a:prstGeom>
        </p:spPr>
      </p:pic>
      <p:pic>
        <p:nvPicPr>
          <p:cNvPr id="12" name="Рисунок 11"/>
          <p:cNvPicPr/>
          <p:nvPr/>
        </p:nvPicPr>
        <p:blipFill>
          <a:blip r:embed="rId4"/>
          <a:stretch>
            <a:fillRect/>
          </a:stretch>
        </p:blipFill>
        <p:spPr>
          <a:xfrm>
            <a:off x="4211960" y="5919106"/>
            <a:ext cx="1285483" cy="246198"/>
          </a:xfrm>
          <a:prstGeom prst="rect">
            <a:avLst/>
          </a:prstGeom>
        </p:spPr>
      </p:pic>
      <p:pic>
        <p:nvPicPr>
          <p:cNvPr id="13" name="Рисунок 12"/>
          <p:cNvPicPr/>
          <p:nvPr/>
        </p:nvPicPr>
        <p:blipFill>
          <a:blip r:embed="rId5"/>
          <a:stretch>
            <a:fillRect/>
          </a:stretch>
        </p:blipFill>
        <p:spPr>
          <a:xfrm>
            <a:off x="5559807" y="5919105"/>
            <a:ext cx="1244441" cy="246197"/>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501009"/>
            <a:ext cx="2163242" cy="44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158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a:spLocks/>
          </p:cNvSpPr>
          <p:nvPr/>
        </p:nvSpPr>
        <p:spPr>
          <a:xfrm>
            <a:off x="488032" y="351818"/>
            <a:ext cx="8229600" cy="10661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b="1" dirty="0" smtClean="0">
              <a:solidFill>
                <a:srgbClr val="002060"/>
              </a:solidFill>
              <a:effectLst>
                <a:outerShdw blurRad="38100" dist="38100" dir="2700000" algn="tl">
                  <a:srgbClr val="000000">
                    <a:alpha val="43137"/>
                  </a:srgbClr>
                </a:outerShdw>
              </a:effectLst>
            </a:endParaRPr>
          </a:p>
        </p:txBody>
      </p:sp>
      <p:sp>
        <p:nvSpPr>
          <p:cNvPr id="13" name="Заголовок 1"/>
          <p:cNvSpPr txBox="1">
            <a:spLocks/>
          </p:cNvSpPr>
          <p:nvPr/>
        </p:nvSpPr>
        <p:spPr>
          <a:xfrm>
            <a:off x="323529" y="1686100"/>
            <a:ext cx="8640960" cy="26790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400" b="1" dirty="0" smtClean="0">
              <a:solidFill>
                <a:srgbClr val="0065B0"/>
              </a:solidFill>
            </a:endParaRPr>
          </a:p>
        </p:txBody>
      </p:sp>
      <p:sp>
        <p:nvSpPr>
          <p:cNvPr id="3" name="Заголовок 2"/>
          <p:cNvSpPr>
            <a:spLocks noGrp="1"/>
          </p:cNvSpPr>
          <p:nvPr>
            <p:ph type="title"/>
          </p:nvPr>
        </p:nvSpPr>
        <p:spPr>
          <a:xfrm>
            <a:off x="485312" y="1490475"/>
            <a:ext cx="8229600" cy="3247808"/>
          </a:xfrm>
        </p:spPr>
        <p:txBody>
          <a:bodyPr/>
          <a:lstStyle/>
          <a:p>
            <a:r>
              <a:rPr lang="en-US" b="1" dirty="0" smtClean="0"/>
              <a:t>Thank you for your attention</a:t>
            </a:r>
            <a:br>
              <a:rPr lang="en-US" b="1" dirty="0" smtClean="0"/>
            </a:br>
            <a:endParaRPr lang="ru-RU" b="1" dirty="0"/>
          </a:p>
        </p:txBody>
      </p:sp>
      <p:pic>
        <p:nvPicPr>
          <p:cNvPr id="15" name="Picture 26"/>
          <p:cNvPicPr/>
          <p:nvPr/>
        </p:nvPicPr>
        <p:blipFill>
          <a:blip r:embed="rId2" cstate="print">
            <a:extLst>
              <a:ext uri="{28A0092B-C50C-407E-A947-70E740481C1C}">
                <a14:useLocalDpi xmlns:a14="http://schemas.microsoft.com/office/drawing/2010/main" val="0"/>
              </a:ext>
            </a:extLst>
          </a:blip>
          <a:stretch>
            <a:fillRect/>
          </a:stretch>
        </p:blipFill>
        <p:spPr>
          <a:xfrm>
            <a:off x="4343400" y="3284984"/>
            <a:ext cx="457200" cy="687070"/>
          </a:xfrm>
          <a:prstGeom prst="rect">
            <a:avLst/>
          </a:prstGeom>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45" y="3972054"/>
            <a:ext cx="7966728" cy="168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981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Autofit/>
          </a:bodyPr>
          <a:lstStyle/>
          <a:p>
            <a:pPr algn="l"/>
            <a:r>
              <a:rPr lang="en-GB" sz="3200" b="1" dirty="0" smtClean="0">
                <a:solidFill>
                  <a:srgbClr val="002060"/>
                </a:solidFill>
                <a:effectLst>
                  <a:outerShdw blurRad="38100" dist="38100" dir="2700000" algn="tl">
                    <a:srgbClr val="000000">
                      <a:alpha val="43137"/>
                    </a:srgbClr>
                  </a:outerShdw>
                </a:effectLst>
              </a:rPr>
              <a:t>1. Introduction</a:t>
            </a:r>
            <a:br>
              <a:rPr lang="en-GB" sz="3200" b="1" dirty="0" smtClean="0">
                <a:solidFill>
                  <a:srgbClr val="002060"/>
                </a:solidFill>
                <a:effectLst>
                  <a:outerShdw blurRad="38100" dist="38100" dir="2700000" algn="tl">
                    <a:srgbClr val="000000">
                      <a:alpha val="43137"/>
                    </a:srgbClr>
                  </a:outerShdw>
                </a:effectLst>
              </a:rPr>
            </a:br>
            <a:r>
              <a:rPr lang="en-GB" sz="3200" b="1" dirty="0" smtClean="0">
                <a:solidFill>
                  <a:srgbClr val="002060"/>
                </a:solidFill>
                <a:effectLst>
                  <a:outerShdw blurRad="38100" dist="38100" dir="2700000" algn="tl">
                    <a:srgbClr val="000000">
                      <a:alpha val="43137"/>
                    </a:srgbClr>
                  </a:outerShdw>
                </a:effectLst>
              </a:rPr>
              <a:t>Islamic </a:t>
            </a:r>
            <a:r>
              <a:rPr lang="en-GB" sz="3200" b="1" dirty="0">
                <a:solidFill>
                  <a:srgbClr val="002060"/>
                </a:solidFill>
                <a:effectLst>
                  <a:outerShdw blurRad="38100" dist="38100" dir="2700000" algn="tl">
                    <a:srgbClr val="000000">
                      <a:alpha val="43137"/>
                    </a:srgbClr>
                  </a:outerShdw>
                </a:effectLst>
              </a:rPr>
              <a:t>Finance Development Indicator, 2013</a:t>
            </a:r>
            <a:endParaRPr lang="ru-RU" sz="3200" dirty="0">
              <a:solidFill>
                <a:srgbClr val="00206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26368" y="6237312"/>
            <a:ext cx="8291264" cy="392907"/>
          </a:xfrm>
        </p:spPr>
        <p:txBody>
          <a:bodyPr>
            <a:normAutofit/>
          </a:bodyPr>
          <a:lstStyle/>
          <a:p>
            <a:pPr marL="0" indent="0">
              <a:buNone/>
            </a:pPr>
            <a:r>
              <a:rPr lang="en-GB" sz="1600" dirty="0"/>
              <a:t>Source: https://www.zawya.com/islamic-finance-development-indicator/#</a:t>
            </a:r>
            <a:endParaRPr lang="ru-RU" sz="1600" dirty="0"/>
          </a:p>
          <a:p>
            <a:pPr marL="0" indent="0">
              <a:buNone/>
            </a:pPr>
            <a:endParaRPr lang="ru-RU" sz="1600" dirty="0"/>
          </a:p>
        </p:txBody>
      </p:sp>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Диаграмма 6"/>
          <p:cNvGraphicFramePr/>
          <p:nvPr>
            <p:extLst>
              <p:ext uri="{D42A27DB-BD31-4B8C-83A1-F6EECF244321}">
                <p14:modId xmlns:p14="http://schemas.microsoft.com/office/powerpoint/2010/main" val="1345391743"/>
              </p:ext>
            </p:extLst>
          </p:nvPr>
        </p:nvGraphicFramePr>
        <p:xfrm>
          <a:off x="539552" y="1700808"/>
          <a:ext cx="828092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485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endParaRPr lang="ru-RU" dirty="0"/>
          </a:p>
        </p:txBody>
      </p:sp>
      <p:sp>
        <p:nvSpPr>
          <p:cNvPr id="4" name="Объект 3"/>
          <p:cNvSpPr>
            <a:spLocks noGrp="1"/>
          </p:cNvSpPr>
          <p:nvPr>
            <p:ph idx="1"/>
          </p:nvPr>
        </p:nvSpPr>
        <p:spPr/>
        <p:txBody>
          <a:bodyPr>
            <a:normAutofit/>
          </a:bodyPr>
          <a:lstStyle/>
          <a:p>
            <a:pPr marL="0" lvl="0" indent="0" algn="ctr">
              <a:buNone/>
            </a:pPr>
            <a:r>
              <a:rPr lang="en-US" sz="6000" b="1" dirty="0" smtClean="0">
                <a:solidFill>
                  <a:srgbClr val="002060"/>
                </a:solidFill>
              </a:rPr>
              <a:t>2. Legal framework: </a:t>
            </a:r>
          </a:p>
          <a:p>
            <a:pPr marL="0" lvl="0" indent="0" algn="ctr">
              <a:buNone/>
            </a:pPr>
            <a:r>
              <a:rPr lang="en-US" sz="6000" b="1" dirty="0" smtClean="0">
                <a:solidFill>
                  <a:srgbClr val="002060"/>
                </a:solidFill>
              </a:rPr>
              <a:t>Bank Law &amp; Tax Code</a:t>
            </a:r>
            <a:endParaRPr lang="ru-RU" sz="6000" dirty="0"/>
          </a:p>
        </p:txBody>
      </p:sp>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108072" y="580526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Rectangle 3"/>
          <p:cNvSpPr txBox="1">
            <a:spLocks noChangeArrowheads="1"/>
          </p:cNvSpPr>
          <p:nvPr/>
        </p:nvSpPr>
        <p:spPr>
          <a:xfrm>
            <a:off x="304800" y="1628800"/>
            <a:ext cx="85344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ru-RU" altLang="ru-RU" dirty="0" smtClean="0"/>
          </a:p>
        </p:txBody>
      </p:sp>
    </p:spTree>
    <p:extLst>
      <p:ext uri="{BB962C8B-B14F-4D97-AF65-F5344CB8AC3E}">
        <p14:creationId xmlns:p14="http://schemas.microsoft.com/office/powerpoint/2010/main" val="651518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fontScale="90000"/>
          </a:bodyPr>
          <a:lstStyle/>
          <a:p>
            <a:pPr algn="just"/>
            <a:r>
              <a:rPr lang="en-GB" sz="3600" b="1" dirty="0">
                <a:solidFill>
                  <a:srgbClr val="002060"/>
                </a:solidFill>
              </a:rPr>
              <a:t>The most important amendments to the </a:t>
            </a:r>
            <a:r>
              <a:rPr lang="en-GB" sz="3600" b="1" i="1" dirty="0" smtClean="0">
                <a:solidFill>
                  <a:srgbClr val="002060"/>
                </a:solidFill>
              </a:rPr>
              <a:t>Law “On </a:t>
            </a:r>
            <a:r>
              <a:rPr lang="en-GB" sz="3600" b="1" i="1" dirty="0">
                <a:solidFill>
                  <a:srgbClr val="002060"/>
                </a:solidFill>
              </a:rPr>
              <a:t>Banks and Banking </a:t>
            </a:r>
            <a:r>
              <a:rPr lang="en-GB" sz="3600" b="1" i="1" dirty="0" smtClean="0">
                <a:solidFill>
                  <a:srgbClr val="002060"/>
                </a:solidFill>
              </a:rPr>
              <a:t>Activity”, 2009</a:t>
            </a:r>
            <a:endParaRPr lang="ru-RU" sz="3600" b="1" dirty="0">
              <a:solidFill>
                <a:srgbClr val="002060"/>
              </a:solidFill>
            </a:endParaRPr>
          </a:p>
        </p:txBody>
      </p:sp>
      <p:sp>
        <p:nvSpPr>
          <p:cNvPr id="3" name="Объект 2"/>
          <p:cNvSpPr>
            <a:spLocks noGrp="1"/>
          </p:cNvSpPr>
          <p:nvPr>
            <p:ph idx="1"/>
          </p:nvPr>
        </p:nvSpPr>
        <p:spPr>
          <a:xfrm>
            <a:off x="426368" y="6237312"/>
            <a:ext cx="8291264" cy="392907"/>
          </a:xfrm>
        </p:spPr>
        <p:txBody>
          <a:bodyPr>
            <a:normAutofit fontScale="70000" lnSpcReduction="20000"/>
          </a:bodyPr>
          <a:lstStyle/>
          <a:p>
            <a:pPr marL="0" indent="0">
              <a:buNone/>
            </a:pPr>
            <a:endParaRPr lang="ru-RU" dirty="0"/>
          </a:p>
        </p:txBody>
      </p:sp>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95536" y="1475241"/>
            <a:ext cx="8424936" cy="4131900"/>
          </a:xfrm>
          <a:prstGeom prst="rect">
            <a:avLst/>
          </a:prstGeom>
        </p:spPr>
        <p:txBody>
          <a:bodyPr wrap="square">
            <a:spAutoFit/>
          </a:bodyPr>
          <a:lstStyle/>
          <a:p>
            <a:pPr marL="285750" lvl="0" indent="-285750" algn="just">
              <a:spcBef>
                <a:spcPts val="900"/>
              </a:spcBef>
              <a:buFont typeface="Wingdings" panose="05000000000000000000" pitchFamily="2" charset="2"/>
              <a:buChar char="Ø"/>
            </a:pPr>
            <a:r>
              <a:rPr lang="en-GB" sz="2000" dirty="0" smtClean="0"/>
              <a:t>Establishing basic requirements to Islamic bank activity based on Islamic financing principals</a:t>
            </a:r>
            <a:r>
              <a:rPr lang="ru-RU" sz="2000" dirty="0" smtClean="0"/>
              <a:t>.  </a:t>
            </a:r>
            <a:r>
              <a:rPr lang="en-GB" sz="2000" dirty="0" smtClean="0"/>
              <a:t>Deposits in Islamic banks are not guaranteed by the deposits obligatory insurance system</a:t>
            </a:r>
          </a:p>
          <a:p>
            <a:pPr marL="285750" lvl="0" indent="-285750" algn="just">
              <a:spcBef>
                <a:spcPts val="900"/>
              </a:spcBef>
              <a:buFont typeface="Wingdings" panose="05000000000000000000" pitchFamily="2" charset="2"/>
              <a:buChar char="Ø"/>
            </a:pPr>
            <a:r>
              <a:rPr lang="en-GB" sz="2000" dirty="0" smtClean="0"/>
              <a:t>Prohibiting</a:t>
            </a:r>
            <a:r>
              <a:rPr lang="en-GB" sz="2000" i="1" dirty="0" smtClean="0"/>
              <a:t> </a:t>
            </a:r>
            <a:r>
              <a:rPr lang="en-GB" sz="2000" dirty="0" smtClean="0"/>
              <a:t>Islamic branch or window in commercial bank. Islamic bank has to operate as a full-fledged Islamic financial institution </a:t>
            </a:r>
          </a:p>
          <a:p>
            <a:pPr marL="285750" lvl="0" indent="-285750" algn="just">
              <a:spcBef>
                <a:spcPts val="900"/>
              </a:spcBef>
              <a:buFont typeface="Wingdings" panose="05000000000000000000" pitchFamily="2" charset="2"/>
              <a:buChar char="Ø"/>
            </a:pPr>
            <a:r>
              <a:rPr lang="en-GB" sz="2000" dirty="0" smtClean="0"/>
              <a:t>Appointing the Council on Islamic Finance Principles by the General Shareholders Meeting of an Islamic bank,</a:t>
            </a:r>
            <a:r>
              <a:rPr lang="en-GB" sz="2000" b="1" dirty="0" smtClean="0"/>
              <a:t> </a:t>
            </a:r>
            <a:r>
              <a:rPr lang="en-GB" sz="2000" dirty="0" smtClean="0"/>
              <a:t>which is an analogue to </a:t>
            </a:r>
            <a:r>
              <a:rPr lang="en-GB" sz="2000" i="1" dirty="0" err="1" smtClean="0"/>
              <a:t>Shari’ah</a:t>
            </a:r>
            <a:r>
              <a:rPr lang="en-GB" sz="2000" dirty="0" smtClean="0"/>
              <a:t> Supervisory Boards (SBB) </a:t>
            </a:r>
          </a:p>
          <a:p>
            <a:pPr marL="285750" lvl="0" indent="-285750" algn="just">
              <a:spcBef>
                <a:spcPts val="900"/>
              </a:spcBef>
              <a:buFont typeface="Wingdings" panose="05000000000000000000" pitchFamily="2" charset="2"/>
              <a:buChar char="Ø"/>
            </a:pPr>
            <a:r>
              <a:rPr lang="en-GB" sz="2000" dirty="0" smtClean="0"/>
              <a:t>Removing restrictions on the participation of Islamic banks in capital of business entities, as well as restrictions prohibiting Islamic banks to be engaged in any activity other than banking. Islamic banks are allowed to be engaged in trading activities and to share profits and losses with their clients</a:t>
            </a:r>
            <a:endParaRPr lang="en-GB" sz="2000" dirty="0"/>
          </a:p>
        </p:txBody>
      </p:sp>
    </p:spTree>
    <p:extLst>
      <p:ext uri="{BB962C8B-B14F-4D97-AF65-F5344CB8AC3E}">
        <p14:creationId xmlns:p14="http://schemas.microsoft.com/office/powerpoint/2010/main" val="3515485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Autofit/>
          </a:bodyPr>
          <a:lstStyle/>
          <a:p>
            <a:pPr algn="just"/>
            <a:r>
              <a:rPr lang="en-GB" sz="3200" b="1" i="1" dirty="0" smtClean="0">
                <a:solidFill>
                  <a:srgbClr val="002060"/>
                </a:solidFill>
              </a:rPr>
              <a:t>Banking </a:t>
            </a:r>
            <a:r>
              <a:rPr lang="en-GB" sz="3200" b="1" i="1" dirty="0">
                <a:solidFill>
                  <a:srgbClr val="002060"/>
                </a:solidFill>
              </a:rPr>
              <a:t>transactions of Islamic Bank </a:t>
            </a:r>
            <a:r>
              <a:rPr lang="en-GB" sz="3200" b="1" dirty="0" smtClean="0">
                <a:solidFill>
                  <a:srgbClr val="002060"/>
                </a:solidFill>
              </a:rPr>
              <a:t>according </a:t>
            </a:r>
            <a:r>
              <a:rPr lang="en-GB" sz="3200" b="1" dirty="0">
                <a:solidFill>
                  <a:srgbClr val="002060"/>
                </a:solidFill>
              </a:rPr>
              <a:t>to </a:t>
            </a:r>
            <a:r>
              <a:rPr lang="en-GB" sz="3200" b="1" dirty="0" smtClean="0">
                <a:solidFill>
                  <a:srgbClr val="002060"/>
                </a:solidFill>
              </a:rPr>
              <a:t>the </a:t>
            </a:r>
            <a:r>
              <a:rPr lang="en-GB" sz="3200" b="1" dirty="0">
                <a:solidFill>
                  <a:srgbClr val="002060"/>
                </a:solidFill>
              </a:rPr>
              <a:t>Law</a:t>
            </a:r>
            <a:endParaRPr lang="ru-RU" sz="3200" b="1" dirty="0">
              <a:solidFill>
                <a:srgbClr val="00206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26368" y="6237312"/>
            <a:ext cx="8291264" cy="392907"/>
          </a:xfrm>
        </p:spPr>
        <p:txBody>
          <a:bodyPr>
            <a:normAutofit fontScale="70000" lnSpcReduction="20000"/>
          </a:bodyPr>
          <a:lstStyle/>
          <a:p>
            <a:pPr marL="0" indent="0">
              <a:buNone/>
            </a:pPr>
            <a:endParaRPr lang="ru-RU" dirty="0"/>
          </a:p>
        </p:txBody>
      </p:sp>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31540" y="1513747"/>
            <a:ext cx="8280920" cy="4278094"/>
          </a:xfrm>
          <a:prstGeom prst="rect">
            <a:avLst/>
          </a:prstGeom>
        </p:spPr>
        <p:txBody>
          <a:bodyPr wrap="square">
            <a:spAutoFit/>
          </a:bodyPr>
          <a:lstStyle/>
          <a:p>
            <a:pPr marL="285750" lvl="0" indent="-285750" algn="just">
              <a:spcBef>
                <a:spcPts val="900"/>
              </a:spcBef>
              <a:buFont typeface="Wingdings" panose="05000000000000000000" pitchFamily="2" charset="2"/>
              <a:buChar char="Ø"/>
            </a:pPr>
            <a:r>
              <a:rPr lang="en-GB" sz="2200" dirty="0"/>
              <a:t>Accepting interest-free demand </a:t>
            </a:r>
            <a:r>
              <a:rPr lang="en-GB" sz="2200" dirty="0" smtClean="0"/>
              <a:t> and investment </a:t>
            </a:r>
            <a:r>
              <a:rPr lang="en-GB" sz="2200" dirty="0"/>
              <a:t>deposits from individuals and entities, opening and maintaining their bank </a:t>
            </a:r>
            <a:r>
              <a:rPr lang="en-GB" sz="2200" dirty="0" smtClean="0"/>
              <a:t>accounts</a:t>
            </a:r>
            <a:endParaRPr lang="ru-RU" sz="2200" dirty="0"/>
          </a:p>
          <a:p>
            <a:pPr marL="285750" lvl="0" indent="-285750" algn="just">
              <a:spcBef>
                <a:spcPts val="900"/>
              </a:spcBef>
              <a:buFont typeface="Wingdings" panose="05000000000000000000" pitchFamily="2" charset="2"/>
              <a:buChar char="Ø"/>
            </a:pPr>
            <a:r>
              <a:rPr lang="en-GB" sz="2200" dirty="0" smtClean="0"/>
              <a:t>Bank </a:t>
            </a:r>
            <a:r>
              <a:rPr lang="en-GB" sz="2200" dirty="0"/>
              <a:t>borrowing: providing interest-free cash loans repayable within specified </a:t>
            </a:r>
            <a:r>
              <a:rPr lang="en-GB" sz="2200" dirty="0" smtClean="0"/>
              <a:t>periods</a:t>
            </a:r>
            <a:endParaRPr lang="ru-RU" sz="2200" dirty="0"/>
          </a:p>
          <a:p>
            <a:pPr marL="285750" lvl="0" indent="-285750" algn="just">
              <a:spcBef>
                <a:spcPts val="900"/>
              </a:spcBef>
              <a:buFont typeface="Wingdings" panose="05000000000000000000" pitchFamily="2" charset="2"/>
              <a:buChar char="Ø"/>
            </a:pPr>
            <a:r>
              <a:rPr lang="en-GB" sz="2200" dirty="0"/>
              <a:t>Supporting entrepreneurial activities by: financing trading activities as a commercial agent by providing a commercial loan; and financing manufacturing and trading activities through acquiring an </a:t>
            </a:r>
            <a:r>
              <a:rPr lang="en-GB" sz="2200" dirty="0" smtClean="0"/>
              <a:t>share </a:t>
            </a:r>
            <a:r>
              <a:rPr lang="en-GB" sz="2200" dirty="0"/>
              <a:t>in corporate equities </a:t>
            </a:r>
            <a:r>
              <a:rPr lang="en-GB" sz="2200" dirty="0" smtClean="0"/>
              <a:t> or </a:t>
            </a:r>
            <a:r>
              <a:rPr lang="en-GB" sz="2200" dirty="0"/>
              <a:t>on partnership </a:t>
            </a:r>
            <a:r>
              <a:rPr lang="en-GB" sz="2200" dirty="0" smtClean="0"/>
              <a:t>conditions</a:t>
            </a:r>
            <a:endParaRPr lang="ru-RU" sz="2200" dirty="0"/>
          </a:p>
          <a:p>
            <a:pPr marL="285750" lvl="0" indent="-285750" algn="just">
              <a:spcBef>
                <a:spcPts val="900"/>
              </a:spcBef>
              <a:buFont typeface="Wingdings" panose="05000000000000000000" pitchFamily="2" charset="2"/>
              <a:buChar char="Ø"/>
            </a:pPr>
            <a:r>
              <a:rPr lang="en-GB" sz="2200" dirty="0"/>
              <a:t>Investment activities on leasing/renting </a:t>
            </a:r>
            <a:r>
              <a:rPr lang="en-GB" sz="2200" dirty="0" smtClean="0"/>
              <a:t>conditions</a:t>
            </a:r>
            <a:endParaRPr lang="ru-RU" sz="2200" dirty="0"/>
          </a:p>
          <a:p>
            <a:pPr marL="285750" lvl="0" indent="-285750" algn="just">
              <a:spcBef>
                <a:spcPts val="900"/>
              </a:spcBef>
              <a:buFont typeface="Wingdings" panose="05000000000000000000" pitchFamily="2" charset="2"/>
              <a:buChar char="Ø"/>
            </a:pPr>
            <a:r>
              <a:rPr lang="en-GB" sz="2200" dirty="0"/>
              <a:t>Agency for the Islamic Bank’s banking </a:t>
            </a:r>
            <a:r>
              <a:rPr lang="en-GB" sz="2200" dirty="0" smtClean="0"/>
              <a:t>transactions</a:t>
            </a:r>
            <a:endParaRPr lang="ru-RU" sz="2200" dirty="0"/>
          </a:p>
        </p:txBody>
      </p:sp>
    </p:spTree>
    <p:extLst>
      <p:ext uri="{BB962C8B-B14F-4D97-AF65-F5344CB8AC3E}">
        <p14:creationId xmlns:p14="http://schemas.microsoft.com/office/powerpoint/2010/main" val="3515485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Autofit/>
          </a:bodyPr>
          <a:lstStyle/>
          <a:p>
            <a:pPr algn="just"/>
            <a:r>
              <a:rPr lang="en-GB" sz="3200" b="1" dirty="0">
                <a:solidFill>
                  <a:srgbClr val="002060"/>
                </a:solidFill>
              </a:rPr>
              <a:t>The most important amendments to the </a:t>
            </a:r>
            <a:r>
              <a:rPr lang="en-GB" sz="3200" b="1" dirty="0" smtClean="0">
                <a:solidFill>
                  <a:srgbClr val="002060"/>
                </a:solidFill>
              </a:rPr>
              <a:t/>
            </a:r>
            <a:br>
              <a:rPr lang="en-GB" sz="3200" b="1" dirty="0" smtClean="0">
                <a:solidFill>
                  <a:srgbClr val="002060"/>
                </a:solidFill>
              </a:rPr>
            </a:br>
            <a:r>
              <a:rPr lang="en-GB" sz="3200" b="1" i="1" dirty="0" smtClean="0">
                <a:solidFill>
                  <a:srgbClr val="002060"/>
                </a:solidFill>
              </a:rPr>
              <a:t>Tax</a:t>
            </a:r>
            <a:r>
              <a:rPr lang="en-GB" sz="3200" b="1" dirty="0" smtClean="0">
                <a:solidFill>
                  <a:srgbClr val="002060"/>
                </a:solidFill>
              </a:rPr>
              <a:t> </a:t>
            </a:r>
            <a:r>
              <a:rPr lang="en-GB" sz="3200" b="1" i="1" dirty="0" smtClean="0">
                <a:solidFill>
                  <a:srgbClr val="002060"/>
                </a:solidFill>
              </a:rPr>
              <a:t>Code </a:t>
            </a:r>
            <a:endParaRPr lang="ru-RU" sz="3200" dirty="0"/>
          </a:p>
        </p:txBody>
      </p:sp>
      <p:sp>
        <p:nvSpPr>
          <p:cNvPr id="3" name="Объект 2"/>
          <p:cNvSpPr>
            <a:spLocks noGrp="1"/>
          </p:cNvSpPr>
          <p:nvPr>
            <p:ph idx="1"/>
          </p:nvPr>
        </p:nvSpPr>
        <p:spPr>
          <a:xfrm>
            <a:off x="426368" y="6237312"/>
            <a:ext cx="8291264" cy="392907"/>
          </a:xfrm>
        </p:spPr>
        <p:txBody>
          <a:bodyPr>
            <a:normAutofit fontScale="70000" lnSpcReduction="20000"/>
          </a:bodyPr>
          <a:lstStyle/>
          <a:p>
            <a:pPr marL="0" indent="0">
              <a:buNone/>
            </a:pPr>
            <a:endParaRPr lang="ru-RU" dirty="0"/>
          </a:p>
        </p:txBody>
      </p:sp>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87524" y="1521776"/>
            <a:ext cx="8568952" cy="4678204"/>
          </a:xfrm>
          <a:prstGeom prst="rect">
            <a:avLst/>
          </a:prstGeom>
        </p:spPr>
        <p:txBody>
          <a:bodyPr wrap="square">
            <a:spAutoFit/>
          </a:bodyPr>
          <a:lstStyle/>
          <a:p>
            <a:pPr marL="285750" indent="-285750" algn="just">
              <a:spcBef>
                <a:spcPts val="1200"/>
              </a:spcBef>
              <a:buFont typeface="Wingdings" panose="05000000000000000000" pitchFamily="2" charset="2"/>
              <a:buChar char="Ø"/>
            </a:pPr>
            <a:r>
              <a:rPr lang="en-GB" sz="2000" b="1" i="1" dirty="0"/>
              <a:t>Corporate income tax</a:t>
            </a:r>
            <a:r>
              <a:rPr lang="en-GB" sz="2000" dirty="0"/>
              <a:t>. </a:t>
            </a:r>
            <a:r>
              <a:rPr lang="en-GB" sz="2000" dirty="0" smtClean="0"/>
              <a:t>The </a:t>
            </a:r>
            <a:r>
              <a:rPr lang="en-GB" sz="2000" i="1" dirty="0"/>
              <a:t>incomes obtained by an Islamic bank within the process of managing funds received in the form of investment deposits, transferred to depositors of these investment deposits and remaining there </a:t>
            </a:r>
            <a:r>
              <a:rPr lang="en-GB" sz="2000" i="1" dirty="0" smtClean="0"/>
              <a:t>  are </a:t>
            </a:r>
            <a:r>
              <a:rPr lang="en-GB" sz="2000" i="1" dirty="0"/>
              <a:t>tax </a:t>
            </a:r>
            <a:r>
              <a:rPr lang="en-GB" sz="2000" i="1" dirty="0" smtClean="0"/>
              <a:t>exempt</a:t>
            </a:r>
          </a:p>
          <a:p>
            <a:pPr marL="285750" indent="-285750" algn="just">
              <a:spcBef>
                <a:spcPts val="1200"/>
              </a:spcBef>
              <a:buFont typeface="Wingdings" panose="05000000000000000000" pitchFamily="2" charset="2"/>
              <a:buChar char="Ø"/>
            </a:pPr>
            <a:r>
              <a:rPr lang="en-GB" sz="2000" b="1" i="1" dirty="0" smtClean="0"/>
              <a:t>Value-added </a:t>
            </a:r>
            <a:r>
              <a:rPr lang="en-GB" sz="2000" b="1" i="1" dirty="0"/>
              <a:t>tax (VAT)</a:t>
            </a:r>
            <a:r>
              <a:rPr lang="en-GB" sz="2000" b="1" dirty="0"/>
              <a:t>. </a:t>
            </a:r>
            <a:r>
              <a:rPr lang="en-GB" sz="2000" dirty="0"/>
              <a:t>According to the Tax Code, the following bank transactions of Islamic banks which operate on the basis of a received license are VAT exempt:</a:t>
            </a:r>
            <a:endParaRPr lang="ru-RU" sz="2000" dirty="0"/>
          </a:p>
          <a:p>
            <a:pPr marL="742950" lvl="1" indent="-285750" algn="just">
              <a:spcBef>
                <a:spcPts val="600"/>
              </a:spcBef>
              <a:buFont typeface="Arial" panose="020B0604020202020204" pitchFamily="34" charset="0"/>
              <a:buChar char="•"/>
            </a:pPr>
            <a:r>
              <a:rPr lang="en-GB" sz="2000" dirty="0"/>
              <a:t>Acceptance of interest-free </a:t>
            </a:r>
            <a:r>
              <a:rPr lang="en-GB" sz="2000" dirty="0" smtClean="0"/>
              <a:t>demand and investment deposits </a:t>
            </a:r>
            <a:r>
              <a:rPr lang="en-GB" sz="2000" dirty="0"/>
              <a:t>of individuals and legal persons, opening and maintenance of </a:t>
            </a:r>
            <a:r>
              <a:rPr lang="en-GB" sz="2000" dirty="0" smtClean="0"/>
              <a:t>their bank </a:t>
            </a:r>
            <a:r>
              <a:rPr lang="en-GB" sz="2000" dirty="0"/>
              <a:t>accounts </a:t>
            </a:r>
            <a:endParaRPr lang="en-GB" sz="2000" dirty="0" smtClean="0"/>
          </a:p>
          <a:p>
            <a:pPr marL="742950" lvl="1" indent="-285750" algn="just">
              <a:spcBef>
                <a:spcPts val="600"/>
              </a:spcBef>
              <a:buFont typeface="Arial" panose="020B0604020202020204" pitchFamily="34" charset="0"/>
              <a:buChar char="•"/>
            </a:pPr>
            <a:r>
              <a:rPr lang="en-GB" sz="2000" dirty="0" smtClean="0"/>
              <a:t>Banking </a:t>
            </a:r>
            <a:r>
              <a:rPr lang="en-GB" sz="2000" dirty="0"/>
              <a:t>borrowing transactions: provision by an Islamic bank of credits in cash on terms of maturity, collectability and without charging of </a:t>
            </a:r>
            <a:r>
              <a:rPr lang="en-GB" sz="2000" dirty="0" smtClean="0"/>
              <a:t>commission</a:t>
            </a:r>
            <a:endParaRPr lang="ru-RU" sz="2000" dirty="0"/>
          </a:p>
          <a:p>
            <a:pPr marL="285750" indent="-285750">
              <a:buFont typeface="Wingdings" panose="05000000000000000000" pitchFamily="2" charset="2"/>
              <a:buChar char="Ø"/>
            </a:pPr>
            <a:endParaRPr lang="en-GB" dirty="0" smtClean="0"/>
          </a:p>
        </p:txBody>
      </p:sp>
    </p:spTree>
    <p:extLst>
      <p:ext uri="{BB962C8B-B14F-4D97-AF65-F5344CB8AC3E}">
        <p14:creationId xmlns:p14="http://schemas.microsoft.com/office/powerpoint/2010/main" val="3515485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fontScale="90000"/>
          </a:bodyPr>
          <a:lstStyle/>
          <a:p>
            <a:pPr algn="just"/>
            <a:r>
              <a:rPr lang="en-GB" b="1" dirty="0">
                <a:solidFill>
                  <a:srgbClr val="002060"/>
                </a:solidFill>
              </a:rPr>
              <a:t>The most important amendments to the </a:t>
            </a:r>
            <a:r>
              <a:rPr lang="en-GB" b="1" i="1" dirty="0">
                <a:solidFill>
                  <a:srgbClr val="002060"/>
                </a:solidFill>
              </a:rPr>
              <a:t>Tax</a:t>
            </a:r>
            <a:r>
              <a:rPr lang="en-GB" b="1" dirty="0">
                <a:solidFill>
                  <a:srgbClr val="002060"/>
                </a:solidFill>
              </a:rPr>
              <a:t> </a:t>
            </a:r>
            <a:r>
              <a:rPr lang="en-GB" b="1" i="1" dirty="0">
                <a:solidFill>
                  <a:srgbClr val="002060"/>
                </a:solidFill>
              </a:rPr>
              <a:t>Code </a:t>
            </a:r>
            <a:r>
              <a:rPr lang="en-GB" b="1" i="1" dirty="0" smtClean="0">
                <a:solidFill>
                  <a:srgbClr val="002060"/>
                </a:solidFill>
              </a:rPr>
              <a:t> (VAT) </a:t>
            </a:r>
            <a:endParaRPr lang="ru-RU" dirty="0"/>
          </a:p>
        </p:txBody>
      </p:sp>
      <p:sp>
        <p:nvSpPr>
          <p:cNvPr id="3" name="Объект 2"/>
          <p:cNvSpPr>
            <a:spLocks noGrp="1"/>
          </p:cNvSpPr>
          <p:nvPr>
            <p:ph idx="1"/>
          </p:nvPr>
        </p:nvSpPr>
        <p:spPr>
          <a:xfrm>
            <a:off x="426368" y="6237312"/>
            <a:ext cx="8291264" cy="392907"/>
          </a:xfrm>
        </p:spPr>
        <p:txBody>
          <a:bodyPr>
            <a:normAutofit fontScale="70000" lnSpcReduction="20000"/>
          </a:bodyPr>
          <a:lstStyle/>
          <a:p>
            <a:pPr marL="0" indent="0">
              <a:buNone/>
            </a:pPr>
            <a:endParaRPr lang="ru-RU" dirty="0"/>
          </a:p>
        </p:txBody>
      </p:sp>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23528" y="1628800"/>
            <a:ext cx="8568952" cy="3247043"/>
          </a:xfrm>
          <a:prstGeom prst="rect">
            <a:avLst/>
          </a:prstGeom>
        </p:spPr>
        <p:txBody>
          <a:bodyPr wrap="square">
            <a:spAutoFit/>
          </a:bodyPr>
          <a:lstStyle/>
          <a:p>
            <a:pPr marL="285750" indent="-285750" algn="just">
              <a:spcBef>
                <a:spcPts val="600"/>
              </a:spcBef>
              <a:buFont typeface="Wingdings" panose="05000000000000000000" pitchFamily="2" charset="2"/>
              <a:buChar char="Ø"/>
            </a:pPr>
            <a:r>
              <a:rPr lang="en-GB" sz="2000" i="1" dirty="0">
                <a:solidFill>
                  <a:srgbClr val="0070C0"/>
                </a:solidFill>
              </a:rPr>
              <a:t>The transfer of the property by Islamic bank shall be exempted from VAT</a:t>
            </a:r>
            <a:r>
              <a:rPr lang="en-GB" sz="2000" dirty="0"/>
              <a:t> in the part of the incomes </a:t>
            </a:r>
            <a:r>
              <a:rPr lang="en-GB" sz="2000" dirty="0" smtClean="0"/>
              <a:t>(</a:t>
            </a:r>
            <a:r>
              <a:rPr lang="en-GB" sz="2000" i="1" dirty="0" smtClean="0"/>
              <a:t>mark-up sum) </a:t>
            </a:r>
            <a:r>
              <a:rPr lang="en-GB" sz="2000" dirty="0" smtClean="0"/>
              <a:t>receivable </a:t>
            </a:r>
            <a:r>
              <a:rPr lang="en-GB" sz="2000" dirty="0"/>
              <a:t>by an Islamic bank in the framework of financing trading activity as a trade mediator that offers commercial </a:t>
            </a:r>
            <a:r>
              <a:rPr lang="en-GB" sz="2000" dirty="0" smtClean="0"/>
              <a:t>loan. </a:t>
            </a:r>
            <a:endParaRPr lang="en-GB" sz="2000" dirty="0" smtClean="0"/>
          </a:p>
          <a:p>
            <a:pPr marL="285750" indent="-285750" algn="just">
              <a:spcBef>
                <a:spcPts val="600"/>
              </a:spcBef>
              <a:buFont typeface="Wingdings" panose="05000000000000000000" pitchFamily="2" charset="2"/>
              <a:buChar char="Ø"/>
            </a:pPr>
            <a:r>
              <a:rPr lang="en-GB" sz="2000" i="1" dirty="0" smtClean="0">
                <a:solidFill>
                  <a:srgbClr val="0070C0"/>
                </a:solidFill>
              </a:rPr>
              <a:t>Islamic </a:t>
            </a:r>
            <a:r>
              <a:rPr lang="en-GB" sz="2000" i="1" dirty="0">
                <a:solidFill>
                  <a:srgbClr val="0070C0"/>
                </a:solidFill>
              </a:rPr>
              <a:t>banks using proportional method to make offset have the right to apply the separate accounting method of VAT amounts on turnovers </a:t>
            </a:r>
            <a:r>
              <a:rPr lang="en-GB" sz="2000" dirty="0"/>
              <a:t>relating to acquiring and transferring property in the framework of financing trading activity as a trade mediator that offers commercial loan. This provision allows Islamic banks to avoid increasing their tax base, and as a result to decrease the amount of VAT due. </a:t>
            </a:r>
            <a:endParaRPr lang="ru-RU" sz="2000" dirty="0"/>
          </a:p>
        </p:txBody>
      </p:sp>
    </p:spTree>
    <p:extLst>
      <p:ext uri="{BB962C8B-B14F-4D97-AF65-F5344CB8AC3E}">
        <p14:creationId xmlns:p14="http://schemas.microsoft.com/office/powerpoint/2010/main" val="3515485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a:bodyPr>
          <a:lstStyle/>
          <a:p>
            <a:pPr lvl="0" algn="just"/>
            <a:r>
              <a:rPr lang="en-GB" b="1" dirty="0" smtClean="0">
                <a:solidFill>
                  <a:srgbClr val="002060"/>
                </a:solidFill>
                <a:effectLst>
                  <a:outerShdw blurRad="38100" dist="38100" dir="2700000" algn="tl">
                    <a:srgbClr val="000000">
                      <a:alpha val="43137"/>
                    </a:srgbClr>
                  </a:outerShdw>
                </a:effectLst>
              </a:rPr>
              <a:t>3. Islamic Banking</a:t>
            </a:r>
            <a:endParaRPr lang="ru-RU" dirty="0">
              <a:solidFill>
                <a:srgbClr val="00206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26368" y="6237312"/>
            <a:ext cx="8291264" cy="392907"/>
          </a:xfrm>
        </p:spPr>
        <p:txBody>
          <a:bodyPr>
            <a:normAutofit fontScale="70000" lnSpcReduction="20000"/>
          </a:bodyPr>
          <a:lstStyle/>
          <a:p>
            <a:pPr marL="0" indent="0">
              <a:buNone/>
            </a:pPr>
            <a:endParaRPr lang="ru-RU" dirty="0"/>
          </a:p>
        </p:txBody>
      </p:sp>
      <p:sp>
        <p:nvSpPr>
          <p:cNvPr id="5" name="Минус 4"/>
          <p:cNvSpPr/>
          <p:nvPr/>
        </p:nvSpPr>
        <p:spPr>
          <a:xfrm>
            <a:off x="0" y="1417948"/>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0" y="6165304"/>
            <a:ext cx="91440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23528" y="1556792"/>
            <a:ext cx="8352928" cy="3954929"/>
          </a:xfrm>
          <a:prstGeom prst="rect">
            <a:avLst/>
          </a:prstGeom>
        </p:spPr>
        <p:txBody>
          <a:bodyPr wrap="square">
            <a:spAutoFit/>
          </a:bodyPr>
          <a:lstStyle/>
          <a:p>
            <a:pPr marL="285750" indent="-285750" algn="just">
              <a:spcBef>
                <a:spcPts val="1200"/>
              </a:spcBef>
              <a:buFont typeface="Wingdings" panose="05000000000000000000" pitchFamily="2" charset="2"/>
              <a:buChar char="Ø"/>
            </a:pPr>
            <a:r>
              <a:rPr lang="en-GB" sz="2100" dirty="0"/>
              <a:t>Al </a:t>
            </a:r>
            <a:r>
              <a:rPr lang="en-GB" sz="2100" dirty="0" err="1"/>
              <a:t>Hilal</a:t>
            </a:r>
            <a:r>
              <a:rPr lang="en-GB" sz="2100" dirty="0"/>
              <a:t> Bank is the first </a:t>
            </a:r>
            <a:r>
              <a:rPr lang="en-GB" sz="2100" dirty="0" smtClean="0"/>
              <a:t>Islamic </a:t>
            </a:r>
            <a:r>
              <a:rPr lang="en-GB" sz="2100" dirty="0"/>
              <a:t>bank established in Kazakhstan and CIS countries. </a:t>
            </a:r>
            <a:r>
              <a:rPr lang="en-GB" sz="2100" dirty="0" smtClean="0"/>
              <a:t> Al </a:t>
            </a:r>
            <a:r>
              <a:rPr lang="en-GB" sz="2100" dirty="0" err="1"/>
              <a:t>Hilal</a:t>
            </a:r>
            <a:r>
              <a:rPr lang="en-GB" sz="2100" dirty="0"/>
              <a:t> Islamic Bank is a 100% subsidiary of Al </a:t>
            </a:r>
            <a:r>
              <a:rPr lang="en-GB" sz="2100" dirty="0" err="1"/>
              <a:t>Hilal</a:t>
            </a:r>
            <a:r>
              <a:rPr lang="en-GB" sz="2100" dirty="0"/>
              <a:t> Bank of the UAE, which is the only bank fully owned by the Government of Abu </a:t>
            </a:r>
            <a:r>
              <a:rPr lang="en-GB" sz="2100" dirty="0" smtClean="0"/>
              <a:t>Dhabi</a:t>
            </a:r>
          </a:p>
          <a:p>
            <a:pPr marL="285750" indent="-285750" algn="just">
              <a:spcBef>
                <a:spcPts val="1200"/>
              </a:spcBef>
              <a:buFont typeface="Wingdings" panose="05000000000000000000" pitchFamily="2" charset="2"/>
              <a:buChar char="Ø"/>
            </a:pPr>
            <a:r>
              <a:rPr lang="en-GB" sz="2100" dirty="0" smtClean="0"/>
              <a:t>According </a:t>
            </a:r>
            <a:r>
              <a:rPr lang="en-GB" sz="2100" dirty="0"/>
              <a:t>to the Development Strategy, the bank positions itself as a corporate financing institution, and also takes deposits from individuals. It pays special focus on governmental, quasi-governmental companies and corporate clients. </a:t>
            </a:r>
            <a:r>
              <a:rPr lang="en-US" sz="2100" dirty="0" smtClean="0"/>
              <a:t>The bank does not finance retail sector. </a:t>
            </a:r>
            <a:endParaRPr lang="en-GB" sz="2100" dirty="0" smtClean="0"/>
          </a:p>
          <a:p>
            <a:pPr marL="285750" indent="-285750" algn="just">
              <a:spcBef>
                <a:spcPts val="1200"/>
              </a:spcBef>
              <a:buFont typeface="Wingdings" panose="05000000000000000000" pitchFamily="2" charset="2"/>
              <a:buChar char="Ø"/>
            </a:pPr>
            <a:r>
              <a:rPr lang="en-GB" sz="2100" dirty="0" smtClean="0"/>
              <a:t>Nowadays</a:t>
            </a:r>
            <a:r>
              <a:rPr lang="en-GB" sz="2100" dirty="0"/>
              <a:t>, the bank offers to clients the following products for business financing: corporate </a:t>
            </a:r>
            <a:r>
              <a:rPr lang="en-GB" sz="2100" i="1" dirty="0" err="1"/>
              <a:t>murabahah</a:t>
            </a:r>
            <a:r>
              <a:rPr lang="en-GB" sz="2100" dirty="0"/>
              <a:t> facility, commodity </a:t>
            </a:r>
            <a:r>
              <a:rPr lang="en-GB" sz="2100" i="1" dirty="0" err="1"/>
              <a:t>murabahah</a:t>
            </a:r>
            <a:r>
              <a:rPr lang="en-GB" sz="2100" dirty="0"/>
              <a:t> facility and</a:t>
            </a:r>
            <a:r>
              <a:rPr lang="en-GB" sz="2100" i="1" dirty="0"/>
              <a:t> </a:t>
            </a:r>
            <a:r>
              <a:rPr lang="en-GB" sz="2100" i="1" dirty="0" err="1"/>
              <a:t>ijarah</a:t>
            </a:r>
            <a:r>
              <a:rPr lang="en-GB" sz="2100" dirty="0"/>
              <a:t> </a:t>
            </a:r>
            <a:r>
              <a:rPr lang="en-GB" sz="2100" i="1" dirty="0" err="1"/>
              <a:t>muntahiya</a:t>
            </a:r>
            <a:r>
              <a:rPr lang="en-GB" sz="2100" i="1" dirty="0"/>
              <a:t> bi </a:t>
            </a:r>
            <a:r>
              <a:rPr lang="en-GB" sz="2100" i="1" dirty="0" err="1"/>
              <a:t>tamlek</a:t>
            </a:r>
            <a:r>
              <a:rPr lang="en-GB" sz="2100" dirty="0"/>
              <a:t>. </a:t>
            </a:r>
            <a:endParaRPr lang="ru-RU" sz="2100" dirty="0"/>
          </a:p>
        </p:txBody>
      </p:sp>
    </p:spTree>
    <p:extLst>
      <p:ext uri="{BB962C8B-B14F-4D97-AF65-F5344CB8AC3E}">
        <p14:creationId xmlns:p14="http://schemas.microsoft.com/office/powerpoint/2010/main" val="3515485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3340</TotalTime>
  <Words>1952</Words>
  <Application>Microsoft Office PowerPoint</Application>
  <PresentationFormat>Экран (4:3)</PresentationFormat>
  <Paragraphs>103</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The 1st Islamic Finance Law Conference</vt:lpstr>
      <vt:lpstr>Issues </vt:lpstr>
      <vt:lpstr>1. Introduction Islamic Finance Development Indicator, 2013</vt:lpstr>
      <vt:lpstr>Презентация PowerPoint</vt:lpstr>
      <vt:lpstr>The most important amendments to the Law “On Banks and Banking Activity”, 2009</vt:lpstr>
      <vt:lpstr>Banking transactions of Islamic Bank according to the Law</vt:lpstr>
      <vt:lpstr>The most important amendments to the  Tax Code </vt:lpstr>
      <vt:lpstr>The most important amendments to the Tax Code  (VAT) </vt:lpstr>
      <vt:lpstr>3. Islamic Banking</vt:lpstr>
      <vt:lpstr>Trends in Islamic Banking </vt:lpstr>
      <vt:lpstr>Trends in Islamic Banking    Al Hilal Bank portfolio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National Bank of Kazakhstan (NBK) &amp; Islamic Finance</vt:lpstr>
      <vt:lpstr>Презентация PowerPoint</vt:lpstr>
      <vt:lpstr>Islamic Growth Markets Investment Outlook, Thomson Routers  2015</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10th World Takaful Conference</dc:title>
  <dc:creator>user</dc:creator>
  <cp:lastModifiedBy>user</cp:lastModifiedBy>
  <cp:revision>58</cp:revision>
  <dcterms:created xsi:type="dcterms:W3CDTF">2015-04-08T18:12:31Z</dcterms:created>
  <dcterms:modified xsi:type="dcterms:W3CDTF">2015-05-15T05:04:05Z</dcterms:modified>
</cp:coreProperties>
</file>