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91" y="-158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x-none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x-none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x-none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CB8126CB-7FDF-43B9-B2EF-CD18105C62DB}" type="slidenum">
              <a:t>‹#›</a:t>
            </a:fld>
            <a:endParaRPr lang="x-none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17976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C2B9AE87-0E97-4AD6-8D29-C1C984E87FEE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3889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F16C15A-CF95-4C5D-9098-C7457123D9F1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42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0F6CC65-F9BB-40C1-894E-A84FD6DBC7A8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481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C032F75-51B7-4BAD-8918-90AC718F4AE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422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26E6E9F-ABC8-4F40-9DF0-BFBD79C4EFBC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63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FB649E6-85FC-4E96-8270-E933FB9FC9F0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730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997826D-A1E6-477B-A825-2A49AECA6B6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194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235D3A6-AD5C-49A9-9CD7-EFF3E9C13C69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375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20E9971-88CA-4FA8-8C83-29DA6E54320F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172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EC69239-C017-4C34-AEBD-7786C732E926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824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A3281DB-8D02-4094-B45A-67381B300599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69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C868F94-35A0-49D8-90D3-9FA9A056D92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789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CD745E40-2DA2-4023-8451-C1A1560D130E}" type="slidenum"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x-none" sz="44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x-none" sz="32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1.jp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1080000" y="0"/>
            <a:ext cx="1116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4031999" y="782999"/>
            <a:ext cx="5544000" cy="231444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3600" b="1">
                <a:latin typeface="Baskerville Old Face" pitchFamily="18"/>
              </a:rPr>
              <a:t>Creating Islamic Finance Regulations in Hostile Jurisdictions</a:t>
            </a:r>
            <a:r>
              <a:rPr lang="x-none" b="1">
                <a:latin typeface="Baskerville Old Face" pitchFamily="18"/>
              </a:rPr>
              <a:t> </a:t>
            </a:r>
            <a:br>
              <a:rPr lang="x-none" b="1">
                <a:latin typeface="Baskerville Old Face" pitchFamily="18"/>
              </a:rPr>
            </a:br>
            <a:r>
              <a:rPr lang="x-none" sz="2200" b="1">
                <a:latin typeface="Baskerville Old Face" pitchFamily="18"/>
              </a:rPr>
              <a:t>The Case Study of Bosnia &amp; Herzegovina</a:t>
            </a:r>
            <a:br>
              <a:rPr lang="x-none" sz="2200" b="1">
                <a:latin typeface="Baskerville Old Face" pitchFamily="18"/>
              </a:rPr>
            </a:br>
            <a:endParaRPr lang="x-none" sz="2200" b="1">
              <a:latin typeface="Baskerville Old Face" pitchFamily="18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72000" y="5688000"/>
            <a:ext cx="2015999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152000" y="4779000"/>
            <a:ext cx="1872000" cy="16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4248000" y="648000"/>
            <a:ext cx="5330520" cy="6146280"/>
          </a:xfrm>
          <a:blipFill>
            <a:blip r:embed="rId6"/>
            <a:stretch>
              <a:fillRect/>
            </a:stretch>
          </a:blipFill>
          <a:ln w="36000">
            <a:solidFill>
              <a:srgbClr val="000000"/>
            </a:solidFill>
            <a:prstDash val="solid"/>
          </a:ln>
        </p:spPr>
        <p:txBody>
          <a:bodyPr lIns="18000" tIns="18000" rIns="18000" bIns="1800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x-none">
                <a:solidFill>
                  <a:srgbClr val="000000"/>
                </a:solidFill>
              </a:rPr>
              <a:t>Structure</a:t>
            </a:r>
          </a:p>
          <a:p>
            <a:pPr lvl="1" rtl="0" hangingPunct="0"/>
            <a:r>
              <a:rPr lang="x-none">
                <a:solidFill>
                  <a:srgbClr val="000000"/>
                </a:solidFill>
              </a:rPr>
              <a:t>Functional description</a:t>
            </a:r>
          </a:p>
          <a:p>
            <a:pPr lvl="1" rtl="0" hangingPunct="0"/>
            <a:r>
              <a:rPr lang="x-none">
                <a:solidFill>
                  <a:srgbClr val="000000"/>
                </a:solidFill>
              </a:rPr>
              <a:t>Rationale</a:t>
            </a:r>
          </a:p>
          <a:p>
            <a:pPr lvl="1" rtl="0" hangingPunct="0"/>
            <a:r>
              <a:rPr lang="x-none">
                <a:solidFill>
                  <a:srgbClr val="000000"/>
                </a:solidFill>
              </a:rPr>
              <a:t>Examples</a:t>
            </a:r>
          </a:p>
          <a:p>
            <a:pPr lvl="0"/>
            <a:r>
              <a:rPr lang="x-none">
                <a:solidFill>
                  <a:srgbClr val="000000"/>
                </a:solidFill>
              </a:rPr>
              <a:t>Underlying assumption</a:t>
            </a:r>
          </a:p>
          <a:p>
            <a:pPr lvl="1" rtl="0" hangingPunct="0"/>
            <a:r>
              <a:rPr lang="x-none">
                <a:solidFill>
                  <a:srgbClr val="000000"/>
                </a:solidFill>
              </a:rPr>
              <a:t>How to approve this?</a:t>
            </a:r>
          </a:p>
          <a:p>
            <a:pPr lvl="0"/>
            <a:r>
              <a:rPr lang="x-none">
                <a:solidFill>
                  <a:srgbClr val="000000"/>
                </a:solidFill>
              </a:rPr>
              <a:t>Admit shortcomings</a:t>
            </a:r>
          </a:p>
          <a:p>
            <a:pPr lvl="1" rtl="0" hangingPunct="0"/>
            <a:r>
              <a:rPr lang="x-none">
                <a:solidFill>
                  <a:srgbClr val="000000"/>
                </a:solidFill>
              </a:rPr>
              <a:t>Bosnia's uniqueness</a:t>
            </a:r>
          </a:p>
          <a:p>
            <a:pPr lvl="1" rtl="0" hangingPunct="0"/>
            <a:r>
              <a:rPr lang="x-none">
                <a:solidFill>
                  <a:srgbClr val="000000"/>
                </a:solidFill>
              </a:rPr>
              <a:t>Widespread v. magnitude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503999" y="648000"/>
            <a:ext cx="3311999" cy="3131999"/>
          </a:xfrm>
          <a:ln w="36000">
            <a:solidFill>
              <a:srgbClr val="000000"/>
            </a:solidFill>
            <a:prstDash val="solid"/>
          </a:ln>
        </p:spPr>
        <p:txBody>
          <a:bodyPr lIns="18000" tIns="18000" rIns="18000" bIns="1800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CCCCCC"/>
                </a:solidFill>
                <a:latin typeface="Baskerville Old Face" pitchFamily="18"/>
              </a:rPr>
              <a:t> Brief Explanatory             Note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CCCCCC"/>
                </a:solidFill>
                <a:latin typeface="Baskerville Old Face" pitchFamily="18"/>
              </a:rPr>
              <a:t>  </a:t>
            </a:r>
            <a:r>
              <a:rPr lang="x-none" sz="2200" b="1">
                <a:solidFill>
                  <a:srgbClr val="CCCCCC"/>
                </a:solidFill>
                <a:latin typeface="Baskerville Old Face" pitchFamily="18"/>
              </a:rPr>
              <a:t>The Jurisdiction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CCCCCC"/>
                </a:solidFill>
                <a:latin typeface="Baskerville Old Face" pitchFamily="18"/>
              </a:rPr>
              <a:t>  Bigotry Measures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CCCCCC"/>
                </a:solidFill>
                <a:latin typeface="Baskerville Old Face" pitchFamily="18"/>
              </a:rPr>
              <a:t>  </a:t>
            </a:r>
            <a:r>
              <a:rPr lang="x-none" sz="2200" b="1">
                <a:solidFill>
                  <a:srgbClr val="CCCCCC"/>
                </a:solidFill>
                <a:latin typeface="Baskerville Old Face" pitchFamily="18"/>
              </a:rPr>
              <a:t>Legal Comparisons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 </a:t>
            </a:r>
            <a:r>
              <a:rPr lang="x-none" sz="2600" b="1">
                <a:solidFill>
                  <a:srgbClr val="000000"/>
                </a:solidFill>
                <a:latin typeface="Baskerville Old Face" pitchFamily="18"/>
              </a:rPr>
              <a:t>Analysis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32000" y="3960000"/>
            <a:ext cx="1800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560592" y="1907629"/>
            <a:ext cx="1224000" cy="100799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592000" y="360"/>
            <a:ext cx="7559640" cy="7559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>
                <a:latin typeface="Baskerville Old Face" pitchFamily="18"/>
              </a:rPr>
              <a:t>Conclusion: Cause for Hope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x-none">
                <a:latin typeface="Baskerville Old Face" pitchFamily="18"/>
              </a:rPr>
              <a:t>The underlying assumption to both UK/Luxembourg</a:t>
            </a:r>
          </a:p>
          <a:p>
            <a:pPr lvl="1" rtl="0" hangingPunct="0"/>
            <a:r>
              <a:rPr lang="x-none">
                <a:latin typeface="Baskerville Old Face" pitchFamily="18"/>
              </a:rPr>
              <a:t>The true meaning of these laws</a:t>
            </a:r>
          </a:p>
          <a:p>
            <a:pPr lvl="1" rtl="0" hangingPunct="0"/>
            <a:r>
              <a:rPr lang="x-none">
                <a:latin typeface="Baskerville Old Face" pitchFamily="18"/>
              </a:rPr>
              <a:t>'Adaptive' &amp; the maqasid-as-sharia</a:t>
            </a:r>
          </a:p>
          <a:p>
            <a:pPr lvl="0"/>
            <a:r>
              <a:rPr lang="x-none">
                <a:latin typeface="Baskerville Old Face" pitchFamily="18"/>
              </a:rPr>
              <a:t>Bosnia doesn't have these problems</a:t>
            </a:r>
          </a:p>
          <a:p>
            <a:pPr lvl="1" rtl="0" hangingPunct="0"/>
            <a:r>
              <a:rPr lang="x-none">
                <a:latin typeface="Baskerville Old Face" pitchFamily="18"/>
              </a:rPr>
              <a:t>Tax-free on critical instruments</a:t>
            </a:r>
          </a:p>
          <a:p>
            <a:pPr lvl="1" rtl="0" hangingPunct="0"/>
            <a:r>
              <a:rPr lang="x-none">
                <a:latin typeface="Baskerville Old Face" pitchFamily="18"/>
              </a:rPr>
              <a:t>A huge opportunity, if lacking sophistication</a:t>
            </a:r>
          </a:p>
          <a:p>
            <a:pPr lvl="1" rtl="0" hangingPunct="0"/>
            <a:r>
              <a:rPr lang="x-none">
                <a:latin typeface="Baskerville Old Face" pitchFamily="18"/>
              </a:rPr>
              <a:t>Great timing</a:t>
            </a:r>
          </a:p>
          <a:p>
            <a:pPr lvl="1" rtl="0" hangingPunct="0"/>
            <a:r>
              <a:rPr lang="x-none">
                <a:latin typeface="Baskerville Old Face" pitchFamily="18"/>
              </a:rPr>
              <a:t>Recent example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295200"/>
            <a:ext cx="9071640" cy="127476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u="sng">
                <a:latin typeface="Baskerville Old Face" pitchFamily="18"/>
              </a:rPr>
              <a:t>Thank You!</a:t>
            </a:r>
            <a:br>
              <a:rPr lang="x-none" u="sng">
                <a:latin typeface="Baskerville Old Face" pitchFamily="18"/>
              </a:rPr>
            </a:br>
            <a:endParaRPr lang="x-none" u="sng">
              <a:latin typeface="Baskerville Old Face" pitchFamily="1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300760" y="2677680"/>
            <a:ext cx="5619240" cy="24476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295200"/>
            <a:ext cx="9071640" cy="127476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u="sng">
                <a:latin typeface="Baskerville Old Face" pitchFamily="18"/>
              </a:rPr>
              <a:t>Content</a:t>
            </a:r>
            <a:br>
              <a:rPr lang="x-none" u="sng">
                <a:latin typeface="Baskerville Old Face" pitchFamily="18"/>
              </a:rPr>
            </a:br>
            <a:endParaRPr lang="x-none" u="sng">
              <a:latin typeface="Baskerville Old Face" pitchFamily="18"/>
            </a:endParaRP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4294967295"/>
          </p:nvPr>
        </p:nvSpPr>
        <p:spPr>
          <a:xfrm>
            <a:off x="648000" y="2376000"/>
            <a:ext cx="4608000" cy="48960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l">
              <a:buNone/>
            </a:pPr>
            <a:r>
              <a:rPr lang="x-none">
                <a:latin typeface="Baskerville Old Face" pitchFamily="18"/>
              </a:rPr>
              <a:t>Invocation &amp; Thanks</a:t>
            </a:r>
            <a:br>
              <a:rPr lang="x-none">
                <a:latin typeface="Baskerville Old Face" pitchFamily="18"/>
              </a:rPr>
            </a:br>
            <a:endParaRPr lang="x-none">
              <a:latin typeface="Baskerville Old Face" pitchFamily="18"/>
            </a:endParaRPr>
          </a:p>
          <a:p>
            <a:pPr marL="0" lvl="0" indent="0" algn="l">
              <a:buSzPct val="100000"/>
              <a:buAutoNum type="romanUcPeriod"/>
            </a:pPr>
            <a:r>
              <a:rPr lang="x-none">
                <a:latin typeface="Baskerville Old Face" pitchFamily="18"/>
              </a:rPr>
              <a:t>     Brief Explanatory Note</a:t>
            </a:r>
          </a:p>
          <a:p>
            <a:pPr marL="0" lvl="0" indent="0" algn="l">
              <a:buSzPct val="100000"/>
              <a:buAutoNum type="romanUcPeriod"/>
            </a:pPr>
            <a:r>
              <a:rPr lang="x-none">
                <a:latin typeface="Baskerville Old Face" pitchFamily="18"/>
              </a:rPr>
              <a:t>   The Jurisdiction</a:t>
            </a:r>
          </a:p>
          <a:p>
            <a:pPr marL="0" lvl="0" indent="0" algn="l">
              <a:buSzPct val="100000"/>
              <a:buAutoNum type="romanUcPeriod"/>
            </a:pPr>
            <a:r>
              <a:rPr lang="x-none">
                <a:latin typeface="Baskerville Old Face" pitchFamily="18"/>
              </a:rPr>
              <a:t>  Bigotry Measures</a:t>
            </a:r>
          </a:p>
          <a:p>
            <a:pPr marL="0" lvl="0" indent="0" algn="l">
              <a:buSzPct val="100000"/>
              <a:buAutoNum type="romanUcPeriod"/>
            </a:pPr>
            <a:r>
              <a:rPr lang="x-none">
                <a:latin typeface="Baskerville Old Face" pitchFamily="18"/>
              </a:rPr>
              <a:t>  Legal Comparisons</a:t>
            </a:r>
          </a:p>
          <a:p>
            <a:pPr marL="0" lvl="0" indent="0" algn="l">
              <a:buSzPct val="100000"/>
              <a:buAutoNum type="romanUcPeriod"/>
            </a:pPr>
            <a:r>
              <a:rPr lang="x-none">
                <a:latin typeface="Baskerville Old Face" pitchFamily="18"/>
              </a:rPr>
              <a:t>   Analysis</a:t>
            </a:r>
          </a:p>
          <a:p>
            <a:pPr marL="0" lvl="0" indent="0" algn="l">
              <a:buSzPct val="100000"/>
              <a:buAutoNum type="romanUcPeriod"/>
            </a:pPr>
            <a:endParaRPr lang="x-none">
              <a:latin typeface="Baskerville Old Face" pitchFamily="18"/>
            </a:endParaRPr>
          </a:p>
          <a:p>
            <a:pPr marL="0" lvl="0" indent="0" algn="l">
              <a:buNone/>
            </a:pPr>
            <a:r>
              <a:rPr lang="x-none">
                <a:latin typeface="Baskerville Old Face" pitchFamily="18"/>
              </a:rPr>
              <a:t>Conclusion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35138"/>
          <a:stretch>
            <a:fillRect/>
          </a:stretch>
        </p:blipFill>
        <p:spPr>
          <a:xfrm>
            <a:off x="5040000" y="0"/>
            <a:ext cx="5040000" cy="76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295200"/>
            <a:ext cx="9071640" cy="127476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u="sng">
                <a:latin typeface="Baskerville Old Face" pitchFamily="18"/>
              </a:rPr>
              <a:t>Invocation</a:t>
            </a:r>
            <a:br>
              <a:rPr lang="x-none" u="sng">
                <a:latin typeface="Baskerville Old Face" pitchFamily="18"/>
              </a:rPr>
            </a:br>
            <a:endParaRPr lang="x-none" u="sng">
              <a:latin typeface="Baskerville Old Face" pitchFamily="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0" y="1053000"/>
            <a:ext cx="5754600" cy="629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503999" y="648000"/>
            <a:ext cx="3311999" cy="3131999"/>
          </a:xfrm>
          <a:ln w="36000">
            <a:solidFill>
              <a:srgbClr val="000000"/>
            </a:solidFill>
            <a:prstDash val="solid"/>
          </a:ln>
        </p:spPr>
        <p:txBody>
          <a:bodyPr lIns="18000" tIns="18000" rIns="18000" bIns="1800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 algn="l">
              <a:buSzPct val="100000"/>
              <a:buAutoNum type="romanUcPeriod"/>
            </a:pPr>
            <a:r>
              <a:rPr lang="x-none" sz="2200">
                <a:latin typeface="Baskerville Old Face" pitchFamily="18"/>
              </a:rPr>
              <a:t> </a:t>
            </a:r>
            <a:r>
              <a:rPr lang="x-none" sz="2600" b="1">
                <a:latin typeface="Baskerville Old Face" pitchFamily="18"/>
              </a:rPr>
              <a:t>Brief Explanatory       Note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 The Jurisdiction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Bigotry Measures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Legal Comparisons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 Analysis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4248000" y="648000"/>
            <a:ext cx="5330520" cy="6146280"/>
          </a:xfrm>
          <a:blipFill>
            <a:blip r:embed="rId3"/>
            <a:stretch>
              <a:fillRect/>
            </a:stretch>
          </a:blipFill>
          <a:ln w="36000">
            <a:solidFill>
              <a:srgbClr val="000000"/>
            </a:solidFill>
            <a:prstDash val="solid"/>
          </a:ln>
        </p:spPr>
        <p:txBody>
          <a:bodyPr lIns="18000" tIns="18000" rIns="18000" bIns="1800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x-none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181160" y="4156200"/>
            <a:ext cx="2015999" cy="23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4248000" y="648000"/>
            <a:ext cx="5330520" cy="6146280"/>
          </a:xfrm>
          <a:blipFill>
            <a:blip r:embed="rId3"/>
            <a:stretch>
              <a:fillRect/>
            </a:stretch>
          </a:blipFill>
          <a:ln w="36000">
            <a:solidFill>
              <a:srgbClr val="000000"/>
            </a:solidFill>
            <a:prstDash val="solid"/>
          </a:ln>
        </p:spPr>
        <p:txBody>
          <a:bodyPr lIns="18000" tIns="18000" rIns="18000" bIns="1800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x-none"/>
              <a:t>Bosnia's War-Torn History</a:t>
            </a:r>
          </a:p>
          <a:p>
            <a:pPr lvl="0"/>
            <a:r>
              <a:rPr lang="x-none"/>
              <a:t>Dayton Accords</a:t>
            </a:r>
          </a:p>
          <a:p>
            <a:pPr lvl="0"/>
            <a:r>
              <a:rPr lang="x-none"/>
              <a:t>Current Government Structure</a:t>
            </a:r>
          </a:p>
          <a:p>
            <a:pPr lvl="0"/>
            <a:r>
              <a:rPr lang="x-none"/>
              <a:t>Implications</a:t>
            </a:r>
          </a:p>
          <a:p>
            <a:pPr lvl="1" rtl="0" hangingPunct="0"/>
            <a:r>
              <a:rPr lang="x-none"/>
              <a:t>Minority Power</a:t>
            </a:r>
          </a:p>
          <a:p>
            <a:pPr lvl="1" rtl="0" hangingPunct="0"/>
            <a:r>
              <a:rPr lang="x-none"/>
              <a:t>Impact on Legislation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648000"/>
            <a:ext cx="3311999" cy="3131999"/>
          </a:xfrm>
          <a:ln w="36000">
            <a:solidFill>
              <a:srgbClr val="000000"/>
            </a:solidFill>
            <a:prstDash val="solid"/>
          </a:ln>
        </p:spPr>
        <p:txBody>
          <a:bodyPr lIns="18000" tIns="18000" rIns="18000" bIns="1800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CCCCCC"/>
                </a:solidFill>
                <a:latin typeface="Baskerville Old Face" pitchFamily="18"/>
              </a:rPr>
              <a:t> Brief Explanatory             Note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</a:t>
            </a:r>
            <a:r>
              <a:rPr lang="x-none" sz="2600" b="1">
                <a:solidFill>
                  <a:srgbClr val="000000"/>
                </a:solidFill>
                <a:latin typeface="Baskerville Old Face" pitchFamily="18"/>
              </a:rPr>
              <a:t>The Jurisdiction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Bigotry Measures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Legal Comparisons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181160" y="4156200"/>
            <a:ext cx="2015999" cy="23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688000" y="4931965"/>
            <a:ext cx="2394047" cy="1764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4248000" y="648000"/>
            <a:ext cx="5330520" cy="6146280"/>
          </a:xfrm>
          <a:blipFill>
            <a:blip r:embed="rId3"/>
            <a:stretch>
              <a:fillRect/>
            </a:stretch>
          </a:blipFill>
          <a:ln w="36000">
            <a:solidFill>
              <a:srgbClr val="000000"/>
            </a:solidFill>
            <a:prstDash val="solid"/>
          </a:ln>
        </p:spPr>
        <p:txBody>
          <a:bodyPr lIns="18000" tIns="18000" rIns="18000" bIns="1800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endParaRPr lang="en-IE" dirty="0" smtClean="0"/>
          </a:p>
          <a:p>
            <a:pPr lvl="0"/>
            <a:r>
              <a:rPr lang="x-none" smtClean="0"/>
              <a:t>Why </a:t>
            </a:r>
            <a:r>
              <a:rPr lang="x-none"/>
              <a:t>is this needed?</a:t>
            </a:r>
          </a:p>
          <a:p>
            <a:pPr lvl="0"/>
            <a:r>
              <a:rPr lang="x-none"/>
              <a:t>2007 Study</a:t>
            </a:r>
          </a:p>
          <a:p>
            <a:pPr lvl="1" rtl="0" hangingPunct="0"/>
            <a:r>
              <a:rPr lang="x-none"/>
              <a:t>UK</a:t>
            </a:r>
          </a:p>
          <a:p>
            <a:pPr lvl="1" rtl="0" hangingPunct="0"/>
            <a:r>
              <a:rPr lang="x-none"/>
              <a:t>Luxembourg</a:t>
            </a:r>
          </a:p>
          <a:p>
            <a:pPr lvl="0"/>
            <a:r>
              <a:rPr lang="x-none"/>
              <a:t>Pew Studies</a:t>
            </a:r>
          </a:p>
          <a:p>
            <a:pPr lvl="1" rtl="0" hangingPunct="0"/>
            <a:r>
              <a:rPr lang="x-none"/>
              <a:t>Yearly rank v. Trends</a:t>
            </a:r>
          </a:p>
          <a:p>
            <a:pPr lvl="0"/>
            <a:r>
              <a:rPr lang="x-none"/>
              <a:t>Political movement to the right</a:t>
            </a:r>
          </a:p>
          <a:p>
            <a:pPr marL="108000" lvl="0" indent="0">
              <a:buNone/>
            </a:pPr>
            <a:r>
              <a:rPr lang="x-none"/>
              <a:t> </a:t>
            </a:r>
          </a:p>
          <a:p>
            <a:pPr lvl="0"/>
            <a:endParaRPr lang="x-none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648000"/>
            <a:ext cx="3311999" cy="3131999"/>
          </a:xfrm>
          <a:ln w="36000">
            <a:solidFill>
              <a:srgbClr val="000000"/>
            </a:solidFill>
            <a:prstDash val="solid"/>
          </a:ln>
        </p:spPr>
        <p:txBody>
          <a:bodyPr lIns="18000" tIns="18000" rIns="18000" bIns="1800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CCCCCC"/>
                </a:solidFill>
                <a:latin typeface="Baskerville Old Face" pitchFamily="18"/>
              </a:rPr>
              <a:t> Brief Explanatory             Note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</a:t>
            </a:r>
            <a:r>
              <a:rPr lang="x-none" sz="2200" b="1">
                <a:solidFill>
                  <a:srgbClr val="CCCCCC"/>
                </a:solidFill>
                <a:latin typeface="Baskerville Old Face" pitchFamily="18"/>
              </a:rPr>
              <a:t>The Jurisdiction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</a:t>
            </a:r>
            <a:r>
              <a:rPr lang="x-none" sz="2600" b="1">
                <a:solidFill>
                  <a:srgbClr val="000000"/>
                </a:solidFill>
                <a:latin typeface="Baskerville Old Face" pitchFamily="18"/>
              </a:rPr>
              <a:t>Bigotry Measures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Legal Comparisons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624488" y="1403573"/>
            <a:ext cx="3024000" cy="310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03999" y="4031999"/>
            <a:ext cx="1872000" cy="15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910519" y="4695480"/>
            <a:ext cx="1872000" cy="162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4248000" y="648000"/>
            <a:ext cx="5330520" cy="6146280"/>
          </a:xfrm>
          <a:blipFill>
            <a:blip r:embed="rId4"/>
            <a:stretch>
              <a:fillRect/>
            </a:stretch>
          </a:blipFill>
          <a:ln w="36000">
            <a:solidFill>
              <a:srgbClr val="000000"/>
            </a:solidFill>
            <a:prstDash val="solid"/>
          </a:ln>
        </p:spPr>
        <p:txBody>
          <a:bodyPr lIns="18000" tIns="18000" rIns="18000" bIns="1800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x-none"/>
              <a:t>Multiple changes (2003, 2005, etc.)</a:t>
            </a:r>
          </a:p>
          <a:p>
            <a:pPr lvl="0"/>
            <a:r>
              <a:rPr lang="x-none"/>
              <a:t>Section 47 of Finance Act</a:t>
            </a:r>
          </a:p>
          <a:p>
            <a:pPr lvl="1" rtl="0" hangingPunct="0"/>
            <a:r>
              <a:rPr lang="x-none"/>
              <a:t>Transactional Description, with Particularity</a:t>
            </a:r>
          </a:p>
          <a:p>
            <a:pPr lvl="1" rtl="0" hangingPunct="0"/>
            <a:r>
              <a:rPr lang="x-none"/>
              <a:t>Examples, descriptions, exemptions, rationale</a:t>
            </a:r>
          </a:p>
          <a:p>
            <a:pPr lvl="0"/>
            <a:r>
              <a:rPr lang="x-none"/>
              <a:t>Key underlying assumption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648000"/>
            <a:ext cx="3311999" cy="3131999"/>
          </a:xfrm>
          <a:ln w="36000">
            <a:solidFill>
              <a:srgbClr val="000000"/>
            </a:solidFill>
            <a:prstDash val="solid"/>
          </a:ln>
        </p:spPr>
        <p:txBody>
          <a:bodyPr lIns="18000" tIns="18000" rIns="18000" bIns="1800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CCCCCC"/>
                </a:solidFill>
                <a:latin typeface="Baskerville Old Face" pitchFamily="18"/>
              </a:rPr>
              <a:t> Brief Explanatory             Note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</a:t>
            </a:r>
            <a:r>
              <a:rPr lang="x-none" sz="2200" b="1">
                <a:solidFill>
                  <a:srgbClr val="CCCCCC"/>
                </a:solidFill>
                <a:latin typeface="Baskerville Old Face" pitchFamily="18"/>
              </a:rPr>
              <a:t>The Jurisdiction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Bigotry Measures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</a:t>
            </a:r>
            <a:r>
              <a:rPr lang="x-none" sz="2600" b="1">
                <a:solidFill>
                  <a:srgbClr val="000000"/>
                </a:solidFill>
                <a:latin typeface="Baskerville Old Face" pitchFamily="18"/>
              </a:rPr>
              <a:t>Legal Comparisons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282680" y="4415760"/>
            <a:ext cx="1872000" cy="15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344568" y="4896000"/>
            <a:ext cx="2126160" cy="1800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4248000" y="648000"/>
            <a:ext cx="5330520" cy="6146280"/>
          </a:xfrm>
          <a:blipFill>
            <a:blip r:embed="rId4"/>
            <a:stretch>
              <a:fillRect/>
            </a:stretch>
          </a:blipFill>
          <a:ln w="36000">
            <a:solidFill>
              <a:srgbClr val="000000"/>
            </a:solidFill>
            <a:prstDash val="solid"/>
          </a:ln>
        </p:spPr>
        <p:txBody>
          <a:bodyPr lIns="18000" tIns="18000" rIns="18000" bIns="1800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x-none">
                <a:solidFill>
                  <a:srgbClr val="000000"/>
                </a:solidFill>
              </a:rPr>
              <a:t>Impressive history—1983, 1</a:t>
            </a:r>
            <a:r>
              <a:rPr lang="x-none" baseline="30000">
                <a:solidFill>
                  <a:srgbClr val="000000"/>
                </a:solidFill>
              </a:rPr>
              <a:t>st</a:t>
            </a:r>
            <a:r>
              <a:rPr lang="x-none">
                <a:solidFill>
                  <a:srgbClr val="000000"/>
                </a:solidFill>
              </a:rPr>
              <a:t> takaful, sukuk</a:t>
            </a:r>
          </a:p>
          <a:p>
            <a:pPr lvl="0"/>
            <a:r>
              <a:rPr lang="x-none">
                <a:solidFill>
                  <a:srgbClr val="000000"/>
                </a:solidFill>
              </a:rPr>
              <a:t>Taxation Circular</a:t>
            </a:r>
          </a:p>
          <a:p>
            <a:pPr lvl="1" rtl="0" hangingPunct="0"/>
            <a:r>
              <a:rPr lang="x-none">
                <a:solidFill>
                  <a:srgbClr val="000000"/>
                </a:solidFill>
              </a:rPr>
              <a:t>Transactional Description, with Particularity</a:t>
            </a:r>
          </a:p>
          <a:p>
            <a:pPr lvl="1" rtl="0" hangingPunct="0"/>
            <a:r>
              <a:rPr lang="x-none">
                <a:solidFill>
                  <a:srgbClr val="000000"/>
                </a:solidFill>
              </a:rPr>
              <a:t>Examples, descriptions, exemptions</a:t>
            </a:r>
          </a:p>
          <a:p>
            <a:pPr lvl="0"/>
            <a:r>
              <a:rPr lang="x-none">
                <a:solidFill>
                  <a:srgbClr val="000000"/>
                </a:solidFill>
              </a:rPr>
              <a:t>Note on Luxembourg's slightly different emphasis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648000"/>
            <a:ext cx="3311999" cy="3131999"/>
          </a:xfrm>
          <a:ln w="36000">
            <a:solidFill>
              <a:srgbClr val="000000"/>
            </a:solidFill>
            <a:prstDash val="solid"/>
          </a:ln>
        </p:spPr>
        <p:txBody>
          <a:bodyPr lIns="18000" tIns="18000" rIns="18000" bIns="1800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CCCCCC"/>
                </a:solidFill>
                <a:latin typeface="Baskerville Old Face" pitchFamily="18"/>
              </a:rPr>
              <a:t> Brief Explanatory             Note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</a:t>
            </a:r>
            <a:r>
              <a:rPr lang="x-none" sz="2200" b="1">
                <a:solidFill>
                  <a:srgbClr val="CCCCCC"/>
                </a:solidFill>
                <a:latin typeface="Baskerville Old Face" pitchFamily="18"/>
              </a:rPr>
              <a:t>The Jurisdiction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Bigotry Measures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</a:t>
            </a:r>
            <a:r>
              <a:rPr lang="x-none" sz="2600" b="1">
                <a:solidFill>
                  <a:srgbClr val="000000"/>
                </a:solidFill>
                <a:latin typeface="Baskerville Old Face" pitchFamily="18"/>
              </a:rPr>
              <a:t>Legal Comparisons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281600" y="4533480"/>
            <a:ext cx="1872000" cy="16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048000" y="5347979"/>
            <a:ext cx="1943280" cy="141012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4248000" y="648000"/>
            <a:ext cx="5330520" cy="6146280"/>
          </a:xfrm>
          <a:blipFill>
            <a:blip r:embed="rId4"/>
            <a:stretch>
              <a:fillRect/>
            </a:stretch>
          </a:blipFill>
          <a:ln w="36000">
            <a:solidFill>
              <a:srgbClr val="000000"/>
            </a:solidFill>
            <a:prstDash val="solid"/>
          </a:ln>
        </p:spPr>
        <p:txBody>
          <a:bodyPr lIns="18000" tIns="18000" rIns="18000" bIns="1800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x-none">
                <a:solidFill>
                  <a:srgbClr val="000000"/>
                </a:solidFill>
              </a:rPr>
              <a:t>One Islamic Bank seeking to promote IF</a:t>
            </a:r>
          </a:p>
          <a:p>
            <a:pPr lvl="0"/>
            <a:r>
              <a:rPr lang="x-none">
                <a:solidFill>
                  <a:srgbClr val="000000"/>
                </a:solidFill>
              </a:rPr>
              <a:t>Letter of request</a:t>
            </a:r>
          </a:p>
          <a:p>
            <a:pPr lvl="1" rtl="0" hangingPunct="0"/>
            <a:r>
              <a:rPr lang="x-none">
                <a:solidFill>
                  <a:srgbClr val="000000"/>
                </a:solidFill>
              </a:rPr>
              <a:t>Add </a:t>
            </a:r>
            <a:r>
              <a:rPr lang="x-none" smtClean="0">
                <a:solidFill>
                  <a:srgbClr val="000000"/>
                </a:solidFill>
              </a:rPr>
              <a:t>“making </a:t>
            </a:r>
            <a:r>
              <a:rPr lang="x-none">
                <a:solidFill>
                  <a:srgbClr val="000000"/>
                </a:solidFill>
              </a:rPr>
              <a:t>and purchasing loans and financial leasing.”</a:t>
            </a:r>
          </a:p>
          <a:p>
            <a:pPr lvl="1" rtl="0" hangingPunct="0"/>
            <a:r>
              <a:rPr lang="x-none">
                <a:solidFill>
                  <a:srgbClr val="000000"/>
                </a:solidFill>
              </a:rPr>
              <a:t>2 Arguments</a:t>
            </a:r>
          </a:p>
          <a:p>
            <a:pPr lvl="0"/>
            <a:r>
              <a:rPr lang="x-none">
                <a:solidFill>
                  <a:srgbClr val="000000"/>
                </a:solidFill>
              </a:rPr>
              <a:t>Denied twice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648000"/>
            <a:ext cx="3311999" cy="3131999"/>
          </a:xfrm>
          <a:ln w="36000">
            <a:solidFill>
              <a:srgbClr val="000000"/>
            </a:solidFill>
            <a:prstDash val="solid"/>
          </a:ln>
        </p:spPr>
        <p:txBody>
          <a:bodyPr lIns="18000" tIns="18000" rIns="18000" bIns="1800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x-non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CCCCCC"/>
                </a:solidFill>
                <a:latin typeface="Baskerville Old Face" pitchFamily="18"/>
              </a:rPr>
              <a:t> Brief Explanatory             Note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</a:t>
            </a:r>
            <a:r>
              <a:rPr lang="x-none" sz="2200" b="1">
                <a:solidFill>
                  <a:srgbClr val="B2B2B2"/>
                </a:solidFill>
                <a:latin typeface="Baskerville Old Face" pitchFamily="18"/>
              </a:rPr>
              <a:t>T</a:t>
            </a:r>
            <a:r>
              <a:rPr lang="x-none" sz="2200" b="1">
                <a:solidFill>
                  <a:srgbClr val="CCCCCC"/>
                </a:solidFill>
                <a:latin typeface="Baskerville Old Face" pitchFamily="18"/>
              </a:rPr>
              <a:t>he Jurisdiction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Bigotry Measures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</a:t>
            </a:r>
            <a:r>
              <a:rPr lang="x-none" sz="2600" b="1">
                <a:solidFill>
                  <a:srgbClr val="000000"/>
                </a:solidFill>
                <a:latin typeface="Baskerville Old Face" pitchFamily="18"/>
              </a:rPr>
              <a:t>Legal Comparisons</a:t>
            </a:r>
          </a:p>
          <a:p>
            <a:pPr lvl="0" algn="l">
              <a:buSzPct val="100000"/>
              <a:buAutoNum type="romanUcPeriod"/>
            </a:pPr>
            <a:r>
              <a:rPr lang="x-none" sz="2200">
                <a:solidFill>
                  <a:srgbClr val="B2B2B2"/>
                </a:solidFill>
                <a:latin typeface="Baskerville Old Face" pitchFamily="18"/>
              </a:rPr>
              <a:t>  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180800" y="4155839"/>
            <a:ext cx="2015999" cy="23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104000" y="3816000"/>
            <a:ext cx="5650200" cy="346607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297</Words>
  <Application>Microsoft Office PowerPoint</Application>
  <PresentationFormat>Custom</PresentationFormat>
  <Paragraphs>96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</vt:lpstr>
      <vt:lpstr>Creating Islamic Finance Regulations in Hostile Jurisdictions  The Case Study of Bosnia &amp; Herzegovina </vt:lpstr>
      <vt:lpstr>Content </vt:lpstr>
      <vt:lpstr>Invocation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Conclusion: Cause for Hope</vt:lpstr>
      <vt:lpstr>Thank You!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Islamic Finance Regulations in Hostile Jurisdictions  The Case Study of Bosnia &amp; Herzegovina </dc:title>
  <dc:creator>Omar Yunus</dc:creator>
  <cp:lastModifiedBy>Podium Login</cp:lastModifiedBy>
  <cp:revision>40</cp:revision>
  <dcterms:created xsi:type="dcterms:W3CDTF">2015-05-13T22:01:27Z</dcterms:created>
  <dcterms:modified xsi:type="dcterms:W3CDTF">2015-05-14T11:00:10Z</dcterms:modified>
</cp:coreProperties>
</file>