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41EB-B051-4EEE-8820-27026502BB52}" type="datetimeFigureOut">
              <a:rPr lang="en-GB" smtClean="0"/>
              <a:t>04/05/2015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86FE-FDAC-4DF6-9A33-3A86FDBF8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112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41EB-B051-4EEE-8820-27026502BB52}" type="datetimeFigureOut">
              <a:rPr lang="en-GB" smtClean="0"/>
              <a:t>04/05/2015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86FE-FDAC-4DF6-9A33-3A86FDBF8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562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41EB-B051-4EEE-8820-27026502BB52}" type="datetimeFigureOut">
              <a:rPr lang="en-GB" smtClean="0"/>
              <a:t>04/05/2015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86FE-FDAC-4DF6-9A33-3A86FDBF8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0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41EB-B051-4EEE-8820-27026502BB52}" type="datetimeFigureOut">
              <a:rPr lang="en-GB" smtClean="0"/>
              <a:t>04/05/2015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86FE-FDAC-4DF6-9A33-3A86FDBF8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38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41EB-B051-4EEE-8820-27026502BB52}" type="datetimeFigureOut">
              <a:rPr lang="en-GB" smtClean="0"/>
              <a:t>04/05/2015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86FE-FDAC-4DF6-9A33-3A86FDBF8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25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41EB-B051-4EEE-8820-27026502BB52}" type="datetimeFigureOut">
              <a:rPr lang="en-GB" smtClean="0"/>
              <a:t>04/05/2015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86FE-FDAC-4DF6-9A33-3A86FDBF8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49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41EB-B051-4EEE-8820-27026502BB52}" type="datetimeFigureOut">
              <a:rPr lang="en-GB" smtClean="0"/>
              <a:t>04/05/2015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86FE-FDAC-4DF6-9A33-3A86FDBF8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35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41EB-B051-4EEE-8820-27026502BB52}" type="datetimeFigureOut">
              <a:rPr lang="en-GB" smtClean="0"/>
              <a:t>04/05/2015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86FE-FDAC-4DF6-9A33-3A86FDBF8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14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41EB-B051-4EEE-8820-27026502BB52}" type="datetimeFigureOut">
              <a:rPr lang="en-GB" smtClean="0"/>
              <a:t>04/05/2015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86FE-FDAC-4DF6-9A33-3A86FDBF8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44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41EB-B051-4EEE-8820-27026502BB52}" type="datetimeFigureOut">
              <a:rPr lang="en-GB" smtClean="0"/>
              <a:t>04/05/2015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86FE-FDAC-4DF6-9A33-3A86FDBF8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58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41EB-B051-4EEE-8820-27026502BB52}" type="datetimeFigureOut">
              <a:rPr lang="en-GB" smtClean="0"/>
              <a:t>04/05/2015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86FE-FDAC-4DF6-9A33-3A86FDBF8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241EB-B051-4EEE-8820-27026502BB52}" type="datetimeFigureOut">
              <a:rPr lang="en-GB" smtClean="0"/>
              <a:t>04/05/2015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586FE-FDAC-4DF6-9A33-3A86FDBF8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27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1143000"/>
            <a:ext cx="6858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478302"/>
            <a:ext cx="9144000" cy="2890985"/>
          </a:xfrm>
        </p:spPr>
        <p:txBody>
          <a:bodyPr/>
          <a:lstStyle/>
          <a:p>
            <a:r>
              <a:rPr lang="en-GB" b="1" dirty="0" smtClean="0"/>
              <a:t>Islamic Finance Disputes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83582"/>
            <a:ext cx="9144000" cy="4374418"/>
          </a:xfrm>
        </p:spPr>
        <p:txBody>
          <a:bodyPr>
            <a:normAutofit/>
          </a:bodyPr>
          <a:lstStyle/>
          <a:p>
            <a:r>
              <a:rPr lang="en-GB" sz="4000" b="1" dirty="0" smtClean="0"/>
              <a:t>In Ireland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sz="3200" b="1" dirty="0" smtClean="0"/>
          </a:p>
          <a:p>
            <a:endParaRPr lang="en-GB" sz="3200" b="1" dirty="0"/>
          </a:p>
          <a:p>
            <a:r>
              <a:rPr lang="en-GB" sz="2800" b="1" dirty="0" smtClean="0"/>
              <a:t>Edana Richardson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7083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Governance in accordance with Islamic Law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Islamic</a:t>
            </a:r>
            <a:r>
              <a:rPr lang="en-GB" dirty="0" smtClean="0"/>
              <a:t> finance contracts governed by a non-Islamic national law</a:t>
            </a:r>
          </a:p>
          <a:p>
            <a:pPr lvl="1">
              <a:spcBef>
                <a:spcPts val="1800"/>
              </a:spcBef>
            </a:pPr>
            <a:r>
              <a:rPr lang="en-GB" b="1" i="1" dirty="0" smtClean="0">
                <a:solidFill>
                  <a:srgbClr val="3333CC"/>
                </a:solidFill>
              </a:rPr>
              <a:t>Islamic Investment Company of the Gulf (Bahamas) Ltd v Symphony Gems N.V. and Others </a:t>
            </a:r>
            <a:r>
              <a:rPr lang="en-GB" dirty="0" smtClean="0"/>
              <a:t>– Governed by English law </a:t>
            </a:r>
          </a:p>
          <a:p>
            <a:pPr lvl="1">
              <a:spcBef>
                <a:spcPts val="1800"/>
              </a:spcBef>
            </a:pPr>
            <a:r>
              <a:rPr lang="en-GB" b="1" i="1" dirty="0" err="1" smtClean="0">
                <a:solidFill>
                  <a:srgbClr val="3333CC"/>
                </a:solidFill>
              </a:rPr>
              <a:t>Kutchera</a:t>
            </a:r>
            <a:r>
              <a:rPr lang="en-GB" b="1" i="1" dirty="0" smtClean="0">
                <a:solidFill>
                  <a:srgbClr val="3333CC"/>
                </a:solidFill>
              </a:rPr>
              <a:t> v Buckingham International Holdings Ltd.</a:t>
            </a:r>
          </a:p>
          <a:p>
            <a:pPr marL="457200" lvl="1" indent="0">
              <a:buNone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Islamic finance </a:t>
            </a:r>
            <a:r>
              <a:rPr lang="en-GB" dirty="0" smtClean="0"/>
              <a:t>contracts </a:t>
            </a:r>
            <a:r>
              <a:rPr lang="en-GB" dirty="0"/>
              <a:t>governed (in whole or part) by Islamic </a:t>
            </a:r>
            <a:r>
              <a:rPr lang="en-GB" dirty="0" smtClean="0"/>
              <a:t>law</a:t>
            </a:r>
          </a:p>
          <a:p>
            <a:pPr lvl="1">
              <a:spcBef>
                <a:spcPts val="1800"/>
              </a:spcBef>
            </a:pPr>
            <a:r>
              <a:rPr lang="en-GB" b="1" i="1" dirty="0">
                <a:solidFill>
                  <a:srgbClr val="3333CC"/>
                </a:solidFill>
              </a:rPr>
              <a:t>Shamil Bank of Bahrain EC v </a:t>
            </a:r>
            <a:r>
              <a:rPr lang="en-GB" b="1" i="1" dirty="0" err="1">
                <a:solidFill>
                  <a:srgbClr val="3333CC"/>
                </a:solidFill>
              </a:rPr>
              <a:t>Beximco</a:t>
            </a:r>
            <a:r>
              <a:rPr lang="en-GB" b="1" i="1" dirty="0">
                <a:solidFill>
                  <a:srgbClr val="3333CC"/>
                </a:solidFill>
              </a:rPr>
              <a:t> Pharmaceuticals </a:t>
            </a:r>
            <a:r>
              <a:rPr lang="en-GB" b="1" i="1" dirty="0" smtClean="0">
                <a:solidFill>
                  <a:srgbClr val="3333CC"/>
                </a:solidFill>
              </a:rPr>
              <a:t>Ltd.</a:t>
            </a:r>
            <a:r>
              <a:rPr lang="en-GB" i="1" dirty="0" smtClean="0">
                <a:solidFill>
                  <a:srgbClr val="3333CC"/>
                </a:solidFill>
              </a:rPr>
              <a:t> </a:t>
            </a:r>
            <a:r>
              <a:rPr lang="en-GB" dirty="0" smtClean="0"/>
              <a:t>– </a:t>
            </a:r>
            <a:r>
              <a:rPr lang="en-GB" dirty="0" smtClean="0"/>
              <a:t>“[s]</a:t>
            </a:r>
            <a:r>
              <a:rPr lang="en-GB" dirty="0" err="1" smtClean="0"/>
              <a:t>ubject</a:t>
            </a:r>
            <a:r>
              <a:rPr lang="en-GB" dirty="0" smtClean="0"/>
              <a:t> to the principles of Glorious </a:t>
            </a:r>
            <a:r>
              <a:rPr lang="en-GB" i="1" dirty="0" err="1" smtClean="0"/>
              <a:t>Sharia’a</a:t>
            </a:r>
            <a:r>
              <a:rPr lang="en-GB" dirty="0" smtClean="0"/>
              <a:t>...”</a:t>
            </a:r>
          </a:p>
          <a:p>
            <a:pPr lvl="1">
              <a:spcBef>
                <a:spcPts val="1800"/>
              </a:spcBef>
            </a:pPr>
            <a:r>
              <a:rPr lang="en-GB" b="1" i="1" dirty="0" smtClean="0">
                <a:solidFill>
                  <a:srgbClr val="3333CC"/>
                </a:solidFill>
              </a:rPr>
              <a:t>O’Keefe v Cardinal Cullen </a:t>
            </a:r>
            <a:r>
              <a:rPr lang="en-GB" dirty="0" smtClean="0"/>
              <a:t>– Internal governance structure of a voluntary organisation</a:t>
            </a:r>
          </a:p>
          <a:p>
            <a:pPr lvl="1">
              <a:spcBef>
                <a:spcPts val="1800"/>
              </a:spcBef>
            </a:pPr>
            <a:r>
              <a:rPr lang="en-GB" b="1" i="1" dirty="0" smtClean="0">
                <a:solidFill>
                  <a:srgbClr val="3333CC"/>
                </a:solidFill>
              </a:rPr>
              <a:t>O’Callaghan v O’Sullivan </a:t>
            </a:r>
            <a:r>
              <a:rPr lang="en-GB" dirty="0" smtClean="0"/>
              <a:t>– Systematic form of a code</a:t>
            </a:r>
          </a:p>
          <a:p>
            <a:pPr lvl="2"/>
            <a:endParaRPr lang="en-GB" dirty="0" smtClean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8486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Other mechanisms for facilitating oversight in disputes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Reliance on the constitutional documents of a company</a:t>
            </a:r>
          </a:p>
          <a:p>
            <a:pPr lvl="1"/>
            <a:r>
              <a:rPr lang="en-GB" b="1" i="1" dirty="0">
                <a:solidFill>
                  <a:srgbClr val="3333CC"/>
                </a:solidFill>
              </a:rPr>
              <a:t>The Investment DAR Company KSCC v </a:t>
            </a:r>
            <a:r>
              <a:rPr lang="en-GB" b="1" i="1" dirty="0" err="1" smtClean="0">
                <a:solidFill>
                  <a:srgbClr val="3333CC"/>
                </a:solidFill>
              </a:rPr>
              <a:t>Blom</a:t>
            </a:r>
            <a:r>
              <a:rPr lang="en-GB" b="1" i="1" dirty="0" smtClean="0">
                <a:solidFill>
                  <a:srgbClr val="3333CC"/>
                </a:solidFill>
              </a:rPr>
              <a:t> </a:t>
            </a:r>
            <a:r>
              <a:rPr lang="en-GB" dirty="0" smtClean="0"/>
              <a:t>– Application of the </a:t>
            </a:r>
            <a:r>
              <a:rPr lang="en-GB" i="1" dirty="0" smtClean="0"/>
              <a:t>ultra vires </a:t>
            </a:r>
            <a:r>
              <a:rPr lang="en-GB" dirty="0" smtClean="0"/>
              <a:t>doctrine</a:t>
            </a:r>
          </a:p>
          <a:p>
            <a:pPr lvl="1"/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Incorporation of Specific Islamic Legal Principles</a:t>
            </a:r>
          </a:p>
          <a:p>
            <a:pPr lvl="1"/>
            <a:r>
              <a:rPr lang="en-GB" dirty="0" smtClean="0"/>
              <a:t>Not governing law but a term of the contract</a:t>
            </a:r>
          </a:p>
          <a:p>
            <a:pPr lvl="1"/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Arbitration</a:t>
            </a:r>
          </a:p>
          <a:p>
            <a:pPr lvl="1"/>
            <a:r>
              <a:rPr lang="en-GB" dirty="0" smtClean="0"/>
              <a:t>Less restrictive legislative framework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0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Conclusion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Judicial determination on matters of conscience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Careful planning by participants in Islamic finance transactions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So far there is a lack of precedent in Ireland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13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3658" y="-1990335"/>
            <a:ext cx="5804681" cy="10515601"/>
          </a:xfrm>
        </p:spPr>
      </p:pic>
    </p:spTree>
    <p:extLst>
      <p:ext uri="{BB962C8B-B14F-4D97-AF65-F5344CB8AC3E}">
        <p14:creationId xmlns:p14="http://schemas.microsoft.com/office/powerpoint/2010/main" val="137931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179</Words>
  <Application>Microsoft Office PowerPoint</Application>
  <PresentationFormat>Widescreen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Islamic Finance Disputes</vt:lpstr>
      <vt:lpstr>Governance in accordance with Islamic Law</vt:lpstr>
      <vt:lpstr>Other mechanisms for facilitating oversight in disputes</vt:lpstr>
      <vt:lpstr>Conclusion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Islamic Finance Disputes</dc:title>
  <dc:creator>Edana Richardson</dc:creator>
  <cp:lastModifiedBy>Edana Richardson</cp:lastModifiedBy>
  <cp:revision>8</cp:revision>
  <dcterms:created xsi:type="dcterms:W3CDTF">2015-05-04T14:47:07Z</dcterms:created>
  <dcterms:modified xsi:type="dcterms:W3CDTF">2015-05-04T15:42:05Z</dcterms:modified>
</cp:coreProperties>
</file>