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57" r:id="rId5"/>
    <p:sldId id="268" r:id="rId6"/>
    <p:sldId id="269" r:id="rId7"/>
    <p:sldId id="270" r:id="rId8"/>
    <p:sldId id="271" r:id="rId9"/>
    <p:sldId id="267" r:id="rId10"/>
    <p:sldId id="272" r:id="rId11"/>
    <p:sldId id="276" r:id="rId12"/>
    <p:sldId id="258" r:id="rId13"/>
    <p:sldId id="259" r:id="rId14"/>
    <p:sldId id="260" r:id="rId15"/>
    <p:sldId id="273" r:id="rId16"/>
    <p:sldId id="261" r:id="rId17"/>
    <p:sldId id="262" r:id="rId18"/>
    <p:sldId id="26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17302E-22D1-4ED7-8F3A-FECD05634C44}" type="datetimeFigureOut">
              <a:rPr lang="en-IE" smtClean="0"/>
              <a:t>12/05/2015</a:t>
            </a:fld>
            <a:endParaRPr lang="en-IE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2C77F6-3462-4A0C-A98E-A24707E8395F}" type="slidenum">
              <a:rPr lang="en-IE" smtClean="0"/>
              <a:t>‹#›</a:t>
            </a:fld>
            <a:endParaRPr lang="en-IE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008" y="1628800"/>
            <a:ext cx="8928992" cy="2232248"/>
          </a:xfrm>
        </p:spPr>
        <p:txBody>
          <a:bodyPr>
            <a:noAutofit/>
          </a:bodyPr>
          <a:lstStyle/>
          <a:p>
            <a:r>
              <a:rPr lang="en-IE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Islamic </a:t>
            </a:r>
            <a:r>
              <a:rPr lang="en-IE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 in Europe</a:t>
            </a:r>
            <a:br>
              <a:rPr lang="en-IE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Developments in Ireland</a:t>
            </a:r>
            <a:br>
              <a:rPr lang="en-IE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941168"/>
            <a:ext cx="7854696" cy="1752600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Faiza Ismail</a:t>
            </a:r>
          </a:p>
          <a:p>
            <a:r>
              <a:rPr lang="en-I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Irish Research Council Scholar</a:t>
            </a:r>
          </a:p>
          <a:p>
            <a:r>
              <a:rPr lang="en-I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College Dublin</a:t>
            </a:r>
          </a:p>
          <a:p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4572000" y="3206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37000" y="12488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933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79296" cy="1143000"/>
          </a:xfrm>
        </p:spPr>
        <p:txBody>
          <a:bodyPr>
            <a:normAutofit fontScale="90000"/>
          </a:bodyPr>
          <a:lstStyle/>
          <a:p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/>
            </a:r>
            <a:br>
              <a:rPr lang="en-IE" dirty="0" smtClean="0"/>
            </a:br>
            <a:r>
              <a:rPr lang="en-IE" dirty="0"/>
              <a:t/>
            </a:r>
            <a:br>
              <a:rPr lang="en-IE" dirty="0"/>
            </a:br>
            <a:r>
              <a:rPr lang="en-IE" dirty="0" smtClean="0"/>
              <a:t>	</a:t>
            </a:r>
            <a:r>
              <a:rPr lang="en-IE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IF develpoments are made in Ireland?</a:t>
            </a:r>
            <a:endParaRPr lang="en-IE" sz="5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Gateway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euro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region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Lowest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tax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speaking country and </a:t>
            </a: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 2010</a:t>
            </a: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Taxation Agreements</a:t>
            </a: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Irish Stock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Amendment in Central Bank Act 1971-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 (Supervision and Enforcement) Act 2013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61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856984" cy="1143000"/>
          </a:xfrm>
        </p:spPr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	Potential Opportunities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latin typeface="Times New Roman"/>
              <a:cs typeface="Times New Roman"/>
            </a:endParaRPr>
          </a:p>
          <a:p>
            <a:r>
              <a:rPr lang="en-US" sz="2800" dirty="0" smtClean="0">
                <a:latin typeface="Times New Roman"/>
                <a:cs typeface="Times New Roman"/>
              </a:rPr>
              <a:t>Fund Industry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Aviation Industry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SPV Industry</a:t>
            </a:r>
          </a:p>
          <a:p>
            <a:r>
              <a:rPr lang="en-US" sz="2800" dirty="0" smtClean="0">
                <a:latin typeface="Times New Roman"/>
                <a:cs typeface="Times New Roman"/>
              </a:rPr>
              <a:t>Trade financing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5554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80920" cy="864096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	</a:t>
            </a:r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Irish </a:t>
            </a:r>
            <a:r>
              <a:rPr lang="en-IE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 Industry</a:t>
            </a:r>
            <a:r>
              <a:rPr lang="en-IE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424936" cy="5040560"/>
          </a:xfrm>
        </p:spPr>
        <p:txBody>
          <a:bodyPr/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Kuwait Finance House (KFH), currently in Europe largest number of Islamic funds are listed in Ireland. </a:t>
            </a: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issues: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irst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funds are listed in Ireland but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	domiciled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country. </a:t>
            </a: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of the fund industry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replicated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to attract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Islamic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funds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develop in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9271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	</a:t>
            </a:r>
            <a:br>
              <a:rPr lang="en-IE" b="1" dirty="0" smtClean="0"/>
            </a:b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Irish </a:t>
            </a:r>
            <a:r>
              <a:rPr lang="en-IE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viation </a:t>
            </a:r>
            <a:r>
              <a:rPr lang="en-IE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inance </a:t>
            </a:r>
            <a:r>
              <a:rPr lang="en-IE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ndustry</a:t>
            </a: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79776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‘More than 50% of the world’s leased fleet is managed from Ireland. As the aviation growth markets shift towards Asia and the Middle East, this dominance is under threat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.’ </a:t>
            </a:r>
          </a:p>
          <a:p>
            <a:pPr marL="0" indent="0">
              <a:buNone/>
            </a:pPr>
            <a:r>
              <a:rPr lang="en-I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</a:t>
            </a:r>
            <a:r>
              <a:rPr lang="en-I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Tourism and Sport, ‘An Integrated Irish Aviation Policy: Issues Paper for Consultation’ (2013)</a:t>
            </a:r>
            <a:endParaRPr lang="en-IE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Irish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aviation industry can get a competitive boost if the industry gets finance from Asian investors and financiers. </a:t>
            </a:r>
          </a:p>
        </p:txBody>
      </p:sp>
    </p:spTree>
    <p:extLst>
      <p:ext uri="{BB962C8B-B14F-4D97-AF65-F5344CB8AC3E}">
        <p14:creationId xmlns:p14="http://schemas.microsoft.com/office/powerpoint/2010/main" val="1289001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92696"/>
            <a:ext cx="7272808" cy="866360"/>
          </a:xfrm>
        </p:spPr>
        <p:txBody>
          <a:bodyPr>
            <a:normAutofit/>
          </a:bodyPr>
          <a:lstStyle/>
          <a:p>
            <a:r>
              <a:rPr lang="en-IE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Islamic aviation finance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984775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043608" y="5770130"/>
            <a:ext cx="6624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Jia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Hui Yip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‘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Islamic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Aircraft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Financing’ Bird &amp; Bird </a:t>
            </a:r>
          </a:p>
        </p:txBody>
      </p:sp>
    </p:spTree>
    <p:extLst>
      <p:ext uri="{BB962C8B-B14F-4D97-AF65-F5344CB8AC3E}">
        <p14:creationId xmlns:p14="http://schemas.microsoft.com/office/powerpoint/2010/main" val="2358226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7499176" cy="1143000"/>
          </a:xfrm>
        </p:spPr>
        <p:txBody>
          <a:bodyPr>
            <a:normAutofit/>
          </a:bodyPr>
          <a:lstStyle/>
          <a:p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Islamic Aviation Financing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combination of </a:t>
            </a:r>
            <a:r>
              <a:rPr lang="en-I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Ijarah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(lease) and </a:t>
            </a:r>
            <a:r>
              <a:rPr lang="en-I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Mudaraba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commonly used IF structures to invest in aviation finance. There is a sale and purchase agreement between aircraft manufacturer and airline to purchase an aircraft. </a:t>
            </a:r>
          </a:p>
        </p:txBody>
      </p:sp>
    </p:spTree>
    <p:extLst>
      <p:ext uri="{BB962C8B-B14F-4D97-AF65-F5344CB8AC3E}">
        <p14:creationId xmlns:p14="http://schemas.microsoft.com/office/powerpoint/2010/main" val="686642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626152" cy="1512168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>	</a:t>
            </a:r>
            <a:br>
              <a:rPr lang="en-IE" b="1" dirty="0" smtClean="0"/>
            </a:b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b="1" dirty="0"/>
              <a:t/>
            </a:r>
            <a:br>
              <a:rPr lang="en-IE" b="1" dirty="0"/>
            </a:br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en-IE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Vehicle (SPV) </a:t>
            </a:r>
            <a:r>
              <a:rPr lang="en-IE" sz="5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Industry </a:t>
            </a:r>
            <a:r>
              <a:rPr lang="en-IE" sz="5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Ireland</a:t>
            </a:r>
            <a:r>
              <a:rPr lang="en-IE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5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852936"/>
            <a:ext cx="8568952" cy="3744416"/>
          </a:xfrm>
        </p:spPr>
        <p:txBody>
          <a:bodyPr/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‘According to the Irish Debt Securities Association around €500 billion of SPV assets are already resident in Ireland representing approximately 22 per cent of all European SPV assets.’ </a:t>
            </a:r>
          </a:p>
          <a:p>
            <a:pPr marL="0" indent="0">
              <a:buNone/>
            </a:pP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‘</a:t>
            </a:r>
            <a:r>
              <a:rPr lang="en-I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Targets Structured Finance as Growth Sector’ 18 (1) Finance Dublin, 4</a:t>
            </a:r>
            <a:r>
              <a:rPr lang="en-IE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I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Sukuk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heavily relies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SPVs and </a:t>
            </a:r>
            <a:r>
              <a:rPr lang="en-I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enhances </a:t>
            </a:r>
            <a:r>
              <a:rPr lang="en-IE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growth of Irish SPV industry.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0956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075240" cy="1368152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		</a:t>
            </a: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Trade </a:t>
            </a:r>
            <a:r>
              <a:rPr lang="en-IE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</a:t>
            </a:r>
            <a:r>
              <a:rPr lang="en-IE" dirty="0"/>
              <a:t/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653760"/>
          </a:xfrm>
        </p:spPr>
        <p:txBody>
          <a:bodyPr>
            <a:normAutofit/>
          </a:bodyPr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xtensive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treaty network with 60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countries</a:t>
            </a:r>
          </a:p>
          <a:p>
            <a:pPr marL="0" indent="0">
              <a:buNone/>
            </a:pP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Royal College of Surgeons Ireland in collaboration with Medical University of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Bahrain</a:t>
            </a:r>
          </a:p>
          <a:p>
            <a:pPr marL="0" indent="0">
              <a:buNone/>
            </a:pP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ESBI, Kerry Group Plc, Mercury and </a:t>
            </a:r>
            <a:r>
              <a:rPr lang="en-I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Kentz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Irish </a:t>
            </a:r>
            <a:r>
              <a:rPr lang="en-IE" sz="2800" dirty="0"/>
              <a:t>traders conducting business in Arab countries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31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en-IE" b="1" dirty="0" smtClean="0"/>
              <a:t>		</a:t>
            </a:r>
            <a:r>
              <a:rPr lang="en-IE" sz="4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en-IE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4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4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en-IE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Sukuk</a:t>
            </a:r>
            <a:r>
              <a:rPr lang="en-I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channel of utilising highlighted industry to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 Islamic investment</a:t>
            </a:r>
          </a:p>
          <a:p>
            <a:pPr marL="0" indent="0">
              <a:buNone/>
            </a:pP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Towards </a:t>
            </a:r>
            <a:r>
              <a:rPr lang="en-I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future strategy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Networking-EI and JAICC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Working group-EI, IDA, CBI and RC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Marketing- Road shows, seminars, conferences, 	research and publications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990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854968"/>
          </a:xfrm>
        </p:spPr>
        <p:txBody>
          <a:bodyPr>
            <a:normAutofit/>
          </a:bodyPr>
          <a:lstStyle/>
          <a:p>
            <a:r>
              <a:rPr lang="en-I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enough done to increase FDI through Islamic financing in Ireland? In this regard it is essential to examine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1-What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 exist in the country to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	promote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IF?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2-How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these opportunities be utilised to bring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in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Islamic investors?</a:t>
            </a:r>
          </a:p>
          <a:p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322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8368"/>
          </a:xfrm>
        </p:spPr>
        <p:txBody>
          <a:bodyPr>
            <a:normAutofit/>
          </a:bodyPr>
          <a:lstStyle/>
          <a:p>
            <a:r>
              <a:rPr lang="en-I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</a:t>
            </a:r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640960" cy="4896544"/>
          </a:xfrm>
        </p:spPr>
        <p:txBody>
          <a:bodyPr>
            <a:normAutofit/>
          </a:bodyPr>
          <a:lstStyle/>
          <a:p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Explores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developments in Europe i.e. UK, France and Germany.</a:t>
            </a:r>
          </a:p>
          <a:p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Examines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in Ireland-identifies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funds industry, aviation finance, SPV industry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trade financing as potential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promote IF in the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country.</a:t>
            </a:r>
            <a:endParaRPr lang="en-I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Suggests </a:t>
            </a:r>
            <a:r>
              <a:rPr lang="en-IE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sukuk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issuance, networking,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setting up working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an active marketing strategy </a:t>
            </a:r>
            <a:r>
              <a:rPr lang="en-I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utilise potential industries to develop IF in </a:t>
            </a:r>
            <a:r>
              <a:rPr lang="en-I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Ireland.</a:t>
            </a:r>
            <a:endParaRPr lang="en-IE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1285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632848" cy="1368152"/>
          </a:xfrm>
        </p:spPr>
        <p:txBody>
          <a:bodyPr>
            <a:noAutofit/>
          </a:bodyPr>
          <a:lstStyle/>
          <a:p>
            <a:pPr fontAlgn="base"/>
            <a:r>
              <a:rPr lang="en-I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IF is being promoted in Europe?</a:t>
            </a:r>
            <a:endParaRPr lang="en-I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8373616" cy="4389120"/>
          </a:xfrm>
        </p:spPr>
        <p:txBody>
          <a:bodyPr/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crisis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</a:p>
          <a:p>
            <a:pPr marL="0" indent="0">
              <a:buNone/>
            </a:pP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Alternate to conventional finance/ethical financing</a:t>
            </a:r>
          </a:p>
          <a:p>
            <a:pPr marL="0" indent="0">
              <a:buNone/>
            </a:pP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Liquidity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resulting from rising oil prices and </a:t>
            </a: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European Muslim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population demand for Islamic financing.</a:t>
            </a:r>
          </a:p>
        </p:txBody>
      </p:sp>
    </p:spTree>
    <p:extLst>
      <p:ext uri="{BB962C8B-B14F-4D97-AF65-F5344CB8AC3E}">
        <p14:creationId xmlns:p14="http://schemas.microsoft.com/office/powerpoint/2010/main" val="425815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8219256" cy="926976"/>
          </a:xfrm>
        </p:spPr>
        <p:txBody>
          <a:bodyPr>
            <a:normAutofit/>
          </a:bodyPr>
          <a:lstStyle/>
          <a:p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in European Countries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564904"/>
            <a:ext cx="7200800" cy="3759696"/>
          </a:xfrm>
        </p:spPr>
        <p:txBody>
          <a:bodyPr>
            <a:normAutofit/>
          </a:bodyPr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United Kingdom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France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Germany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Ireland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622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908720"/>
            <a:ext cx="6995120" cy="1152128"/>
          </a:xfrm>
        </p:spPr>
        <p:txBody>
          <a:bodyPr>
            <a:normAutofit fontScale="90000"/>
          </a:bodyPr>
          <a:lstStyle/>
          <a:p>
            <a: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IE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Kingdom</a:t>
            </a:r>
            <a:br>
              <a:rPr lang="en-IE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2.9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million Muslim population</a:t>
            </a: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1980 when London Metal exchange facilitated </a:t>
            </a:r>
            <a:r>
              <a:rPr lang="en-I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Murabaha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deposit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arrangement</a:t>
            </a: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1990s Islamic banking began operating in the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2004 double stamp duty and double taxation got resolved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 UK IF Task force was set up</a:t>
            </a: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 100 m sovereign </a:t>
            </a:r>
            <a:r>
              <a:rPr lang="en-IE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sukuk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was issued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77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075240" cy="864096"/>
          </a:xfrm>
        </p:spPr>
        <p:txBody>
          <a:bodyPr>
            <a:normAutofit fontScale="90000"/>
          </a:bodyPr>
          <a:lstStyle/>
          <a:p>
            <a:r>
              <a:rPr lang="en-I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France</a:t>
            </a:r>
            <a:r>
              <a:rPr lang="en-IE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E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4896544"/>
          </a:xfrm>
        </p:spPr>
        <p:txBody>
          <a:bodyPr>
            <a:normAutofit/>
          </a:bodyPr>
          <a:lstStyle/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Paris stock exchange set up a separate segment for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Sukuk.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2007- Islamic Finance Commission was formed by Paris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EUROPLACE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2008-Tax amendment to facilitate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Sukuk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2010- Removal of double stamp duty and capital gains on property facilitated S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ukuk issuance</a:t>
            </a:r>
          </a:p>
          <a:p>
            <a:r>
              <a:rPr lang="en-IE" sz="2800" dirty="0"/>
              <a:t>‘</a:t>
            </a:r>
            <a:r>
              <a:rPr lang="en-IE" sz="2800" dirty="0">
                <a:latin typeface="Times New Roman"/>
                <a:cs typeface="Times New Roman"/>
              </a:rPr>
              <a:t>In 2011, Chaabi Bank, through its 17 branches across France, launched Islamic deposit account to its customers</a:t>
            </a:r>
            <a:r>
              <a:rPr lang="en-IE" sz="2800" dirty="0"/>
              <a:t>’</a:t>
            </a:r>
            <a:r>
              <a:rPr lang="en-GB" sz="2800" dirty="0"/>
              <a:t> </a:t>
            </a:r>
            <a:endParaRPr lang="en-I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9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</p:spPr>
        <p:txBody>
          <a:bodyPr/>
          <a:lstStyle/>
          <a:p>
            <a:r>
              <a:rPr lang="en-IE" dirty="0" smtClean="0"/>
              <a:t>			</a:t>
            </a:r>
            <a:r>
              <a:rPr lang="en-IE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Germany</a:t>
            </a:r>
            <a:endParaRPr lang="en-IE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/>
          </a:bodyPr>
          <a:lstStyle/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2004-2009- First European Sukuk was issued</a:t>
            </a:r>
          </a:p>
          <a:p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2009-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Islamic financial institution was permitted to operate in the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country</a:t>
            </a:r>
          </a:p>
          <a:p>
            <a:pPr marL="0" indent="0">
              <a:buNone/>
            </a:pPr>
            <a:endParaRPr lang="en-IE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2015- Federal Financial Supervisory Authority (</a:t>
            </a:r>
            <a:r>
              <a:rPr lang="en-I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Bafin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issued licence to </a:t>
            </a:r>
            <a:r>
              <a:rPr lang="en-I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Kuveyt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Turk (KT) to open a bank branch with initial investment of 45 million euro.</a:t>
            </a:r>
          </a:p>
        </p:txBody>
      </p:sp>
    </p:spTree>
    <p:extLst>
      <p:ext uri="{BB962C8B-B14F-4D97-AF65-F5344CB8AC3E}">
        <p14:creationId xmlns:p14="http://schemas.microsoft.com/office/powerpoint/2010/main" val="4095174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8136904" cy="936104"/>
          </a:xfrm>
        </p:spPr>
        <p:txBody>
          <a:bodyPr>
            <a:normAutofit/>
          </a:bodyPr>
          <a:lstStyle/>
          <a:p>
            <a:r>
              <a:rPr lang="en-IE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Ireland and Islamic Financing</a:t>
            </a:r>
            <a:endParaRPr lang="en-I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445624" cy="396044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‘A Strategy for Ireland’s International Financial Services 2015-2020’</a:t>
            </a:r>
          </a:p>
          <a:p>
            <a:pPr marL="0" indent="0">
              <a:buNone/>
            </a:pP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‘Islamic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will continue to feature in the sectoral and regional strategies outlined in </a:t>
            </a:r>
            <a:r>
              <a:rPr lang="en-IE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IFS </a:t>
            </a:r>
            <a:r>
              <a:rPr lang="en-I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2020’.</a:t>
            </a:r>
          </a:p>
        </p:txBody>
      </p:sp>
    </p:spTree>
    <p:extLst>
      <p:ext uri="{BB962C8B-B14F-4D97-AF65-F5344CB8AC3E}">
        <p14:creationId xmlns:p14="http://schemas.microsoft.com/office/powerpoint/2010/main" val="3304246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6195</TotalTime>
  <Words>609</Words>
  <Application>Microsoft Macintosh PowerPoint</Application>
  <PresentationFormat>On-screen Show (4:3)</PresentationFormat>
  <Paragraphs>92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Flow</vt:lpstr>
      <vt:lpstr>Islamic Financing in Europe Recent Developments in Ireland </vt:lpstr>
      <vt:lpstr>   Problem</vt:lpstr>
      <vt:lpstr>   Methodology</vt:lpstr>
      <vt:lpstr>Why IF is being promoted in Europe?</vt:lpstr>
      <vt:lpstr>IF in European Countries</vt:lpstr>
      <vt:lpstr>        United Kingdom </vt:lpstr>
      <vt:lpstr>   France </vt:lpstr>
      <vt:lpstr>   Germany</vt:lpstr>
      <vt:lpstr>Ireland and Islamic Financing</vt:lpstr>
      <vt:lpstr>            What IF develpoments are made in Ireland?</vt:lpstr>
      <vt:lpstr> Potential Opportunities</vt:lpstr>
      <vt:lpstr> Irish Fund Industry </vt:lpstr>
      <vt:lpstr>  Irish Aviation Finance Industry </vt:lpstr>
      <vt:lpstr>Islamic aviation finance</vt:lpstr>
      <vt:lpstr>Islamic Aviation Financing</vt:lpstr>
      <vt:lpstr>            Special Purpose Vehicle (SPV)  Industry in Ireland </vt:lpstr>
      <vt:lpstr>  Trade finance </vt:lpstr>
      <vt:lpstr>  Recommendations </vt:lpstr>
    </vt:vector>
  </TitlesOfParts>
  <Company>UCD Staff ONLY!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Islamic Financing in Europe Recent Developments in Ireland </dc:title>
  <dc:creator>Faiza</dc:creator>
  <cp:lastModifiedBy>Faiza ismail</cp:lastModifiedBy>
  <cp:revision>150</cp:revision>
  <dcterms:created xsi:type="dcterms:W3CDTF">2015-04-27T12:29:01Z</dcterms:created>
  <dcterms:modified xsi:type="dcterms:W3CDTF">2015-05-12T14:42:14Z</dcterms:modified>
</cp:coreProperties>
</file>