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1496" r:id="rId2"/>
    <p:sldId id="1539" r:id="rId3"/>
    <p:sldId id="1538" r:id="rId4"/>
    <p:sldId id="1541" r:id="rId5"/>
    <p:sldId id="1544" r:id="rId6"/>
    <p:sldId id="1546" r:id="rId7"/>
    <p:sldId id="1559" r:id="rId8"/>
    <p:sldId id="1547" r:id="rId9"/>
    <p:sldId id="1549" r:id="rId10"/>
    <p:sldId id="1550" r:id="rId11"/>
    <p:sldId id="1551" r:id="rId12"/>
    <p:sldId id="1552" r:id="rId13"/>
    <p:sldId id="1357" r:id="rId14"/>
    <p:sldId id="1555" r:id="rId15"/>
    <p:sldId id="1554" r:id="rId16"/>
    <p:sldId id="1548" r:id="rId17"/>
  </p:sldIdLst>
  <p:sldSz cx="9144000" cy="6858000" type="screen4x3"/>
  <p:notesSz cx="6858000" cy="9144000"/>
  <p:defaultTextStyle>
    <a:defPPr>
      <a:defRPr lang="en-I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99B"/>
    <a:srgbClr val="DDDDDD"/>
    <a:srgbClr val="EAEAEA"/>
    <a:srgbClr val="0066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11" autoAdjust="0"/>
  </p:normalViewPr>
  <p:slideViewPr>
    <p:cSldViewPr>
      <p:cViewPr>
        <p:scale>
          <a:sx n="71" d="100"/>
          <a:sy n="71" d="100"/>
        </p:scale>
        <p:origin x="-113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92"/>
    </p:cViewPr>
  </p:sorterViewPr>
  <p:notesViewPr>
    <p:cSldViewPr>
      <p:cViewPr varScale="1">
        <p:scale>
          <a:sx n="56" d="100"/>
          <a:sy n="56" d="100"/>
        </p:scale>
        <p:origin x="-12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7C37A41-34DE-49FC-9592-1082CCDFB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92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53D2F2B-77EB-4553-AB93-B9AEBB8E24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0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AAOIFI set up in 1991 to prepare accounting, auditing, governance, ethics and </a:t>
            </a:r>
            <a:r>
              <a:rPr lang="en-GB" sz="1200" i="1" dirty="0" err="1" smtClean="0"/>
              <a:t>shari’ah</a:t>
            </a:r>
            <a:r>
              <a:rPr lang="en-GB" sz="1200" dirty="0" smtClean="0"/>
              <a:t> standards.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2F2B-77EB-4553-AB93-B9AEBB8E24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9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AAOIFI was set up in 1991 to prepare accounting, auditing, governance, ethics and </a:t>
            </a:r>
            <a:r>
              <a:rPr lang="en-GB" sz="1200" i="1" dirty="0" err="1" smtClean="0"/>
              <a:t>shari’ah</a:t>
            </a:r>
            <a:r>
              <a:rPr lang="en-GB" sz="1200" dirty="0" smtClean="0"/>
              <a:t> standards.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2F2B-77EB-4553-AB93-B9AEBB8E24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7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AAOIFI was set up in 1991 to prepare accounting, auditing, governance, ethics and </a:t>
            </a:r>
            <a:r>
              <a:rPr lang="en-GB" sz="1200" i="1" dirty="0" err="1" smtClean="0"/>
              <a:t>shari’ah</a:t>
            </a:r>
            <a:r>
              <a:rPr lang="en-GB" sz="1200" dirty="0" smtClean="0"/>
              <a:t> standards.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2F2B-77EB-4553-AB93-B9AEBB8E24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7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71550" y="2420938"/>
            <a:ext cx="7772400" cy="1462087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005263"/>
            <a:ext cx="8172450" cy="160813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IE"/>
              <a:t>Department of Accounting, Finance &amp; Information Systems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187450" y="6237288"/>
            <a:ext cx="2520950" cy="457200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IE"/>
              <a:t>http://www.ucc.ie/accfin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FFE3C4-3AFC-4557-8BBF-4FAC4756B4AA}" type="slidenum">
              <a:rPr lang="en-IE"/>
              <a:pPr/>
              <a:t>‹#›</a:t>
            </a:fld>
            <a:endParaRPr lang="en-IE"/>
          </a:p>
        </p:txBody>
      </p:sp>
      <p:pic>
        <p:nvPicPr>
          <p:cNvPr id="5137" name="Picture 17" descr="UC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75"/>
            <a:ext cx="2843213" cy="1422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34011-BEE0-48CB-957F-044483AC20DD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7DFAD-52F9-4A74-9F6E-2DAB09A385BC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F75938E-A46D-4D49-8CE3-B9B47135B02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A26816-C88B-400F-8469-FA7E798F8912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881F98-7ABC-4156-A6D4-7A90DC587DB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707FAFE-B501-4CA6-A9E7-E9D11B2F1745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6E201-AB4C-4A5B-932A-321A58AC0F5C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ACBF2-D65D-49BD-9C2A-0565E73EEDD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3AC75-8F31-4B8B-A8E6-144BD6A0DD5C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59855-EFA2-48D9-8B55-57F4CF6960D0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03EAC-0E79-44A0-A213-726601580171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F298A-9D99-40B8-B198-C625F71C508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18609-FC5B-41E0-B943-ACCE2682CAE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51D21-8173-4AB4-BD49-F004AA81DF56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IE"/>
              <a:t>Mark Mulcahy, CFA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IE"/>
              <a:t>ORB 3.09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63E0A9-3C39-4515-934D-9B084E5F6494}" type="slidenum">
              <a:rPr lang="en-IE"/>
              <a:pPr/>
              <a:t>‹#›</a:t>
            </a:fld>
            <a:endParaRPr lang="en-IE"/>
          </a:p>
        </p:txBody>
      </p:sp>
      <p:pic>
        <p:nvPicPr>
          <p:cNvPr id="4111" name="Picture 15"/>
          <p:cNvPicPr>
            <a:picLocks noChangeAspect="1" noChangeArrowheads="1"/>
          </p:cNvPicPr>
          <p:nvPr userDrawn="1"/>
        </p:nvPicPr>
        <p:blipFill>
          <a:blip r:embed="rId17" cstate="print"/>
          <a:srcRect b="16000"/>
          <a:stretch>
            <a:fillRect/>
          </a:stretch>
        </p:blipFill>
        <p:spPr bwMode="auto">
          <a:xfrm>
            <a:off x="7239000" y="6057900"/>
            <a:ext cx="19050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3717032"/>
            <a:ext cx="7412037" cy="1462088"/>
          </a:xfrm>
        </p:spPr>
        <p:txBody>
          <a:bodyPr/>
          <a:lstStyle/>
          <a:p>
            <a:r>
              <a:rPr lang="en-IE" sz="4000" dirty="0"/>
              <a:t/>
            </a:r>
            <a:br>
              <a:rPr lang="en-IE" sz="4000" dirty="0"/>
            </a:br>
            <a:r>
              <a:rPr lang="en-GB" sz="4000" dirty="0"/>
              <a:t>Shortcomings in the regulations pertaining to the purification of Islamic equities: Innovations from </a:t>
            </a:r>
            <a:r>
              <a:rPr lang="en-GB" sz="4000" dirty="0" smtClean="0"/>
              <a:t>corporate finance</a:t>
            </a:r>
            <a:endParaRPr lang="en-GB" sz="4000" dirty="0"/>
          </a:p>
        </p:txBody>
      </p:sp>
      <p:sp>
        <p:nvSpPr>
          <p:cNvPr id="1661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5517232"/>
            <a:ext cx="8027987" cy="1654175"/>
          </a:xfrm>
        </p:spPr>
        <p:txBody>
          <a:bodyPr/>
          <a:lstStyle/>
          <a:p>
            <a:pPr>
              <a:buClrTx/>
              <a:buFont typeface="Arial" charset="0"/>
              <a:buNone/>
            </a:pPr>
            <a:r>
              <a:rPr lang="en-IE" sz="3200" dirty="0" err="1" smtClean="0"/>
              <a:t>Dr.</a:t>
            </a:r>
            <a:r>
              <a:rPr lang="en-IE" sz="3200" dirty="0" smtClean="0"/>
              <a:t> Mark </a:t>
            </a:r>
            <a:r>
              <a:rPr lang="en-IE" sz="3200" dirty="0"/>
              <a:t>Mulcahy, CFA</a:t>
            </a:r>
          </a:p>
          <a:p>
            <a:r>
              <a:rPr lang="en-IE" sz="2300" dirty="0"/>
              <a:t>Department of Accounting, Finance &amp; Information Systems</a:t>
            </a:r>
            <a:endParaRPr lang="en-GB" sz="2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Comprehensive Purification</a:t>
            </a:r>
            <a:endParaRPr lang="en-I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2017713"/>
                <a:ext cx="8415536" cy="4114800"/>
              </a:xfrm>
            </p:spPr>
            <p:txBody>
              <a:bodyPr/>
              <a:lstStyle/>
              <a:p>
                <a:r>
                  <a:rPr lang="en-IE" sz="2800" dirty="0" smtClean="0"/>
                  <a:t>Assuming </a:t>
                </a:r>
                <a:r>
                  <a:rPr lang="en-IE" sz="2800" i="1" dirty="0" smtClean="0"/>
                  <a:t>haram</a:t>
                </a:r>
                <a:r>
                  <a:rPr lang="en-IE" sz="2800" dirty="0" smtClean="0"/>
                  <a:t> revenue from operations = 0</a:t>
                </a:r>
              </a:p>
              <a:p>
                <a:endParaRPr lang="en-IE" sz="1200" dirty="0" smtClean="0"/>
              </a:p>
              <a:p>
                <a:r>
                  <a:rPr lang="en-IE" sz="2800" dirty="0" smtClean="0"/>
                  <a:t>The equation to purify gains from </a:t>
                </a:r>
                <a:r>
                  <a:rPr lang="en-IE" sz="2800" i="1" dirty="0" err="1" smtClean="0"/>
                  <a:t>riba</a:t>
                </a:r>
                <a:r>
                  <a:rPr lang="en-IE" sz="2800" dirty="0" smtClean="0"/>
                  <a:t> from </a:t>
                </a:r>
                <a:r>
                  <a:rPr lang="en-IE" sz="2800" dirty="0"/>
                  <a:t>company, </a:t>
                </a:r>
                <a:r>
                  <a:rPr lang="en-IE" sz="2800" i="1" dirty="0"/>
                  <a:t>j</a:t>
                </a:r>
                <a:r>
                  <a:rPr lang="en-IE" sz="2800" dirty="0"/>
                  <a:t>, in any year, </a:t>
                </a:r>
                <a:r>
                  <a:rPr lang="en-IE" sz="2800" i="1" dirty="0"/>
                  <a:t>t</a:t>
                </a:r>
                <a:r>
                  <a:rPr lang="en-IE" sz="2800" dirty="0"/>
                  <a:t>, is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E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IE" i="1">
                              <a:latin typeface="Cambria Math"/>
                            </a:rPr>
                            <m:t>𝑗𝑡</m:t>
                          </m:r>
                        </m:sub>
                      </m:sSub>
                      <m:r>
                        <a:rPr lang="en-IE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IE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IE" i="1">
                              <a:latin typeface="Cambria Math"/>
                            </a:rPr>
                            <m:t>𝑗𝑡</m:t>
                          </m:r>
                        </m:sub>
                      </m:sSub>
                      <m:sSub>
                        <m:sSubPr>
                          <m:ctrlPr>
                            <a:rPr lang="en-IE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IE" i="1">
                              <a:latin typeface="Cambria Math"/>
                            </a:rPr>
                            <m:t>𝑗𝑡</m:t>
                          </m:r>
                        </m:sub>
                      </m:sSub>
                    </m:oMath>
                  </m:oMathPara>
                </a14:m>
                <a:endParaRPr lang="en-IE" dirty="0" smtClean="0"/>
              </a:p>
              <a:p>
                <a:endParaRPr lang="en-IE" sz="1200" dirty="0" smtClean="0"/>
              </a:p>
              <a:p>
                <a:r>
                  <a:rPr lang="en-IE" sz="2800" dirty="0" smtClean="0"/>
                  <a:t>Where </a:t>
                </a:r>
                <a14:m>
                  <m:oMath xmlns:m="http://schemas.openxmlformats.org/officeDocument/2006/math">
                    <m:r>
                      <a:rPr lang="en-IE" sz="2800" i="1">
                        <a:latin typeface="Cambria Math"/>
                      </a:rPr>
                      <m:t>𝐼</m:t>
                    </m:r>
                  </m:oMath>
                </a14:m>
                <a:r>
                  <a:rPr lang="en-IE" sz="2800" dirty="0" smtClean="0"/>
                  <a:t> = interest income received from cash,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/>
                      </a:rPr>
                      <m:t>              </m:t>
                    </m:r>
                    <m:r>
                      <a:rPr lang="en-IE" sz="2800" i="1">
                        <a:latin typeface="Cambria Math"/>
                      </a:rPr>
                      <m:t>𝑋</m:t>
                    </m:r>
                  </m:oMath>
                </a14:m>
                <a:r>
                  <a:rPr lang="en-IE" sz="2800" dirty="0" smtClean="0"/>
                  <a:t> = interest expense paid on debt, and 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/>
                      </a:rPr>
                      <m:t>               </m:t>
                    </m:r>
                    <m:r>
                      <a:rPr lang="en-IE" sz="2800" i="1">
                        <a:latin typeface="Cambria Math"/>
                      </a:rPr>
                      <m:t>𝜏</m:t>
                    </m:r>
                  </m:oMath>
                </a14:m>
                <a:r>
                  <a:rPr lang="en-IE" sz="2800" dirty="0" smtClean="0"/>
                  <a:t> = tax rate</a:t>
                </a:r>
              </a:p>
              <a:p>
                <a:pPr lvl="1"/>
                <a:r>
                  <a:rPr lang="en-IE" sz="2600" dirty="0" smtClean="0"/>
                  <a:t>Not difficult to estimate</a:t>
                </a:r>
                <a:endParaRPr lang="en-IE" sz="2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2017713"/>
                <a:ext cx="8415536" cy="4114800"/>
              </a:xfrm>
              <a:blipFill rotWithShape="1">
                <a:blip r:embed="rId2"/>
                <a:stretch>
                  <a:fillRect l="-362" t="-1481" b="-5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84588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Example: Dow Chemical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en-IE" sz="2800" dirty="0" smtClean="0"/>
              <a:t>Interest income received on cash: $40m</a:t>
            </a:r>
          </a:p>
          <a:p>
            <a:r>
              <a:rPr lang="en-IE" sz="2800" dirty="0" smtClean="0"/>
              <a:t>Interest expense paid on debt: $1,341m</a:t>
            </a:r>
          </a:p>
          <a:p>
            <a:r>
              <a:rPr lang="en-IE" sz="2800" dirty="0" smtClean="0"/>
              <a:t>Tax rate 2011 = 22.7%</a:t>
            </a:r>
          </a:p>
          <a:p>
            <a:endParaRPr lang="en-IE" sz="2800" dirty="0" smtClean="0"/>
          </a:p>
          <a:p>
            <a:r>
              <a:rPr lang="en-IE" sz="2800" dirty="0" smtClean="0"/>
              <a:t>Amount to be purified: </a:t>
            </a:r>
          </a:p>
          <a:p>
            <a:pPr lvl="1"/>
            <a:r>
              <a:rPr lang="en-IE" sz="2600" dirty="0" smtClean="0"/>
              <a:t>$40m + (0.227*$304m) = $344m</a:t>
            </a:r>
          </a:p>
          <a:p>
            <a:pPr lvl="1"/>
            <a:r>
              <a:rPr lang="en-IE" sz="2600" dirty="0" smtClean="0"/>
              <a:t>760% higher than the $40m  if you only view </a:t>
            </a:r>
            <a:r>
              <a:rPr lang="en-IE" sz="2600" i="1" dirty="0" err="1" smtClean="0"/>
              <a:t>riba</a:t>
            </a:r>
            <a:r>
              <a:rPr lang="en-IE" sz="2600" dirty="0" smtClean="0"/>
              <a:t> as interest </a:t>
            </a:r>
            <a:r>
              <a:rPr lang="en-IE" sz="2600" dirty="0" smtClean="0">
                <a:solidFill>
                  <a:srgbClr val="FF0000"/>
                </a:solidFill>
              </a:rPr>
              <a:t>income</a:t>
            </a:r>
            <a:r>
              <a:rPr lang="en-IE" sz="2600" dirty="0" smtClean="0"/>
              <a:t> only!</a:t>
            </a:r>
            <a:endParaRPr lang="en-IE" sz="26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34041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604448" cy="4114800"/>
          </a:xfrm>
        </p:spPr>
        <p:txBody>
          <a:bodyPr/>
          <a:lstStyle/>
          <a:p>
            <a:r>
              <a:rPr lang="en-IE" sz="2800" dirty="0" smtClean="0"/>
              <a:t>Purification practices vary</a:t>
            </a:r>
          </a:p>
          <a:p>
            <a:pPr lvl="1"/>
            <a:r>
              <a:rPr lang="en-IE" sz="2600" dirty="0" smtClean="0"/>
              <a:t>Many Islamic funds seem to do no purification (no pro quo).</a:t>
            </a:r>
          </a:p>
          <a:p>
            <a:pPr lvl="1"/>
            <a:r>
              <a:rPr lang="en-IE" sz="2600" dirty="0" smtClean="0"/>
              <a:t>Others purify interest received only (or other non-comprehensive variations).</a:t>
            </a:r>
          </a:p>
          <a:p>
            <a:endParaRPr lang="en-IE" sz="1600" dirty="0" smtClean="0"/>
          </a:p>
          <a:p>
            <a:r>
              <a:rPr lang="en-IE" sz="2800" dirty="0" smtClean="0"/>
              <a:t>It is the contention here that, based on the benefits accruing to investors from its application, the interest tax shield also needs to be purified from Islamic portfolios.</a:t>
            </a:r>
            <a:endParaRPr lang="en-IE" sz="28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9740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017713"/>
            <a:ext cx="8064500" cy="4114800"/>
          </a:xfrm>
        </p:spPr>
        <p:txBody>
          <a:bodyPr/>
          <a:lstStyle/>
          <a:p>
            <a:endParaRPr lang="en-GB"/>
          </a:p>
          <a:p>
            <a:endParaRPr lang="en-GB"/>
          </a:p>
          <a:p>
            <a:pPr>
              <a:buFont typeface="Wingdings" pitchFamily="2" charset="2"/>
              <a:buNone/>
            </a:pPr>
            <a:r>
              <a:rPr lang="en-GB"/>
              <a:t>					</a:t>
            </a:r>
          </a:p>
          <a:p>
            <a:pPr>
              <a:buFont typeface="Wingdings" pitchFamily="2" charset="2"/>
              <a:buNone/>
            </a:pPr>
            <a:r>
              <a:rPr lang="en-GB"/>
              <a:t>				     END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Islam Prohibits </a:t>
            </a:r>
            <a:r>
              <a:rPr lang="en-IE" dirty="0" err="1"/>
              <a:t>Riba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en-IE" sz="2800" dirty="0"/>
              <a:t>At the time of the revelation of the verses about </a:t>
            </a:r>
            <a:r>
              <a:rPr lang="en-IE" sz="2800" i="1" dirty="0" err="1"/>
              <a:t>riba</a:t>
            </a:r>
            <a:r>
              <a:rPr lang="en-IE" sz="2800" dirty="0"/>
              <a:t>, the only type of </a:t>
            </a:r>
            <a:r>
              <a:rPr lang="en-IE" sz="2800" i="1" dirty="0" err="1"/>
              <a:t>riba</a:t>
            </a:r>
            <a:r>
              <a:rPr lang="en-IE" sz="2800" dirty="0"/>
              <a:t> known was </a:t>
            </a:r>
            <a:r>
              <a:rPr lang="en-IE" sz="2800" i="1" dirty="0" err="1"/>
              <a:t>riba</a:t>
            </a:r>
            <a:r>
              <a:rPr lang="en-IE" sz="2800" dirty="0"/>
              <a:t> </a:t>
            </a:r>
            <a:r>
              <a:rPr lang="en-IE" sz="2800" i="1" dirty="0" smtClean="0"/>
              <a:t>al-</a:t>
            </a:r>
            <a:r>
              <a:rPr lang="en-IE" sz="2800" i="1" dirty="0" err="1" smtClean="0"/>
              <a:t>nasi’ah</a:t>
            </a:r>
            <a:endParaRPr lang="en-IE" sz="2800" dirty="0"/>
          </a:p>
          <a:p>
            <a:pPr lvl="1"/>
            <a:r>
              <a:rPr lang="en-IE" sz="2600" dirty="0" smtClean="0"/>
              <a:t>pertaining </a:t>
            </a:r>
            <a:r>
              <a:rPr lang="en-IE" sz="2600" dirty="0"/>
              <a:t>to the application of an exploitative, exorbitant or penal rate of </a:t>
            </a:r>
            <a:r>
              <a:rPr lang="en-IE" sz="2600" dirty="0" smtClean="0"/>
              <a:t>interest. </a:t>
            </a:r>
          </a:p>
          <a:p>
            <a:endParaRPr lang="en-IE" sz="280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47562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Islam Prohibits </a:t>
            </a:r>
            <a:r>
              <a:rPr lang="en-IE" dirty="0" err="1" smtClean="0"/>
              <a:t>Riba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en-IE" sz="2800" dirty="0"/>
              <a:t>Based on the strict application of this </a:t>
            </a:r>
            <a:r>
              <a:rPr lang="en-IE" sz="2800" i="1" dirty="0" err="1"/>
              <a:t>Qur’anical</a:t>
            </a:r>
            <a:r>
              <a:rPr lang="en-IE" sz="2800" dirty="0"/>
              <a:t> prohibition, it is not permitted for devout Muslims to be involved with </a:t>
            </a:r>
            <a:r>
              <a:rPr lang="en-IE" sz="2800" i="1" dirty="0" err="1"/>
              <a:t>riba</a:t>
            </a:r>
            <a:r>
              <a:rPr lang="en-IE" sz="2800" dirty="0"/>
              <a:t> in any way.</a:t>
            </a:r>
          </a:p>
          <a:p>
            <a:endParaRPr lang="en-IE" sz="2800" dirty="0"/>
          </a:p>
          <a:p>
            <a:r>
              <a:rPr lang="en-IE" sz="2800" dirty="0" smtClean="0"/>
              <a:t>a </a:t>
            </a:r>
            <a:r>
              <a:rPr lang="en-IE" sz="2800" i="1" dirty="0"/>
              <a:t>hadith</a:t>
            </a:r>
            <a:r>
              <a:rPr lang="en-IE" sz="2800" dirty="0"/>
              <a:t> narrated by ‘Abu </a:t>
            </a:r>
            <a:r>
              <a:rPr lang="en-IE" sz="2800" dirty="0" err="1"/>
              <a:t>Dawud</a:t>
            </a:r>
            <a:r>
              <a:rPr lang="en-IE" sz="2800" dirty="0"/>
              <a:t> states that ‘</a:t>
            </a:r>
            <a:r>
              <a:rPr lang="en-GB" sz="2800" dirty="0"/>
              <a:t>The Messenger of Allah cursed the one who devours </a:t>
            </a:r>
            <a:r>
              <a:rPr lang="en-GB" sz="2800" i="1" dirty="0" err="1"/>
              <a:t>riba</a:t>
            </a:r>
            <a:r>
              <a:rPr lang="en-GB" sz="2800" dirty="0"/>
              <a:t>, the one who pays it, the one who witnesses it, and the one who documents it’.  </a:t>
            </a:r>
            <a:endParaRPr lang="en-IE" sz="2800" dirty="0"/>
          </a:p>
          <a:p>
            <a:endParaRPr lang="en-I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92258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Interest Tax Shield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en-IE" sz="2800" dirty="0" smtClean="0"/>
              <a:t>Hadith </a:t>
            </a:r>
            <a:r>
              <a:rPr lang="en-IE" sz="2800" dirty="0"/>
              <a:t>states that even the most trifling of gifts as a condition of a loan is </a:t>
            </a:r>
            <a:r>
              <a:rPr lang="en-IE" sz="2800" dirty="0" smtClean="0"/>
              <a:t>prohibited.</a:t>
            </a:r>
          </a:p>
          <a:p>
            <a:endParaRPr lang="en-IE" sz="2800" dirty="0" smtClean="0"/>
          </a:p>
          <a:p>
            <a:r>
              <a:rPr lang="en-IE" sz="2800" dirty="0" err="1" smtClean="0"/>
              <a:t>Anas</a:t>
            </a:r>
            <a:r>
              <a:rPr lang="en-IE" sz="2800" dirty="0" smtClean="0"/>
              <a:t> </a:t>
            </a:r>
            <a:r>
              <a:rPr lang="en-IE" sz="2800" dirty="0" err="1"/>
              <a:t>Ibn</a:t>
            </a:r>
            <a:r>
              <a:rPr lang="en-IE" sz="2800" dirty="0"/>
              <a:t> Malik on the authority of al </a:t>
            </a:r>
            <a:r>
              <a:rPr lang="en-IE" sz="2800" dirty="0" err="1"/>
              <a:t>Bayhaqi</a:t>
            </a:r>
            <a:r>
              <a:rPr lang="en-IE" sz="2800" dirty="0"/>
              <a:t>: </a:t>
            </a:r>
            <a:r>
              <a:rPr lang="en-IE" sz="2800" dirty="0" smtClean="0"/>
              <a:t>The </a:t>
            </a:r>
            <a:r>
              <a:rPr lang="en-IE" sz="2800" dirty="0"/>
              <a:t>Prophet said: “When one grants you a loan and the borrower offers him a dish, he should not accept it; and if the borrower offers him a ride on an animal, he should not ride . . .”</a:t>
            </a:r>
          </a:p>
          <a:p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E" smtClean="0"/>
              <a:t>Mark Mulcahy, CFA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366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075583"/>
          </a:xfrm>
        </p:spPr>
        <p:txBody>
          <a:bodyPr/>
          <a:lstStyle/>
          <a:p>
            <a:r>
              <a:rPr lang="en-IE" sz="2800" dirty="0" smtClean="0"/>
              <a:t>The Islamic </a:t>
            </a:r>
            <a:r>
              <a:rPr lang="en-IE" sz="2800" dirty="0"/>
              <a:t>funds industry is estimated at 5.5 </a:t>
            </a:r>
            <a:r>
              <a:rPr lang="en-IE" sz="2800" dirty="0" smtClean="0"/>
              <a:t>% of </a:t>
            </a:r>
            <a:r>
              <a:rPr lang="en-IE" sz="2800" dirty="0"/>
              <a:t>the over $1.0 trillion </a:t>
            </a:r>
            <a:r>
              <a:rPr lang="en-IE" sz="2800" dirty="0" smtClean="0"/>
              <a:t>global </a:t>
            </a:r>
            <a:r>
              <a:rPr lang="en-IE" sz="2800" dirty="0"/>
              <a:t>Islamic finance </a:t>
            </a:r>
            <a:r>
              <a:rPr lang="en-IE" sz="2800" dirty="0" smtClean="0"/>
              <a:t>industry</a:t>
            </a:r>
            <a:r>
              <a:rPr lang="en-IE" sz="2800" dirty="0"/>
              <a:t> (Wilson, 2009)</a:t>
            </a:r>
            <a:r>
              <a:rPr lang="en-IE" sz="2800" dirty="0" smtClean="0"/>
              <a:t>. </a:t>
            </a:r>
          </a:p>
          <a:p>
            <a:endParaRPr lang="en-IE" sz="1200" dirty="0"/>
          </a:p>
          <a:p>
            <a:r>
              <a:rPr lang="en-IE" sz="2800" dirty="0" smtClean="0"/>
              <a:t>Both have high growth potential</a:t>
            </a:r>
          </a:p>
          <a:p>
            <a:pPr lvl="1"/>
            <a:r>
              <a:rPr lang="en-IE" sz="2400" dirty="0" smtClean="0"/>
              <a:t>23</a:t>
            </a:r>
            <a:r>
              <a:rPr lang="en-IE" sz="2400" dirty="0"/>
              <a:t>% of the world’s population are Muslim</a:t>
            </a:r>
          </a:p>
          <a:p>
            <a:endParaRPr lang="en-IE" sz="1200" dirty="0" smtClean="0"/>
          </a:p>
          <a:p>
            <a:r>
              <a:rPr lang="en-IE" sz="2800" dirty="0" smtClean="0"/>
              <a:t>Focus here is on innovation in the Islamic funds industry</a:t>
            </a:r>
          </a:p>
          <a:p>
            <a:pPr lvl="1"/>
            <a:r>
              <a:rPr lang="en-IE" sz="2400" dirty="0" smtClean="0"/>
              <a:t>Portfolio management and individual investors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3319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Islam Prohibits </a:t>
            </a:r>
            <a:r>
              <a:rPr lang="en-IE" dirty="0" err="1" smtClean="0"/>
              <a:t>Riba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280920" cy="4114800"/>
          </a:xfrm>
        </p:spPr>
        <p:txBody>
          <a:bodyPr/>
          <a:lstStyle/>
          <a:p>
            <a:r>
              <a:rPr lang="en-IE" sz="2800" dirty="0" smtClean="0"/>
              <a:t>I</a:t>
            </a:r>
            <a:r>
              <a:rPr lang="en-GB" sz="2800" dirty="0" smtClean="0"/>
              <a:t>n </a:t>
            </a:r>
            <a:r>
              <a:rPr lang="en-GB" sz="2800" dirty="0"/>
              <a:t>modern Islamic finance </a:t>
            </a:r>
            <a:r>
              <a:rPr lang="en-IE" sz="2800" i="1" dirty="0" err="1" smtClean="0"/>
              <a:t>riba</a:t>
            </a:r>
            <a:r>
              <a:rPr lang="en-IE" sz="2800" dirty="0" smtClean="0"/>
              <a:t> </a:t>
            </a:r>
            <a:r>
              <a:rPr lang="en-IE" sz="2800" dirty="0"/>
              <a:t>(excess) </a:t>
            </a:r>
            <a:r>
              <a:rPr lang="en-GB" sz="2800" dirty="0" smtClean="0"/>
              <a:t>has </a:t>
            </a:r>
            <a:r>
              <a:rPr lang="en-GB" sz="2800" dirty="0"/>
              <a:t>become synonymous with interest-related activity</a:t>
            </a:r>
            <a:endParaRPr lang="en-IE" sz="2800" dirty="0" smtClean="0"/>
          </a:p>
          <a:p>
            <a:endParaRPr lang="en-IE" sz="2800" dirty="0" smtClean="0"/>
          </a:p>
          <a:p>
            <a:r>
              <a:rPr lang="en-IE" sz="2800" i="1" dirty="0" err="1" smtClean="0"/>
              <a:t>Riba</a:t>
            </a:r>
            <a:r>
              <a:rPr lang="en-IE" sz="2800" dirty="0" smtClean="0"/>
              <a:t> is unequivocally forbidden in the Qur’an [2:278] </a:t>
            </a:r>
          </a:p>
          <a:p>
            <a:pPr marL="914400" lvl="1" indent="-514350">
              <a:buAutoNum type="arabicPlain" startAt="278"/>
            </a:pPr>
            <a:r>
              <a:rPr lang="en-IE" sz="2600" dirty="0" smtClean="0"/>
              <a:t>. . . give </a:t>
            </a:r>
            <a:r>
              <a:rPr lang="en-IE" sz="2600" dirty="0"/>
              <a:t>up what remains [due to you] of interest, if you should be believers. </a:t>
            </a:r>
            <a:endParaRPr lang="en-IE" sz="2600" dirty="0" smtClean="0"/>
          </a:p>
          <a:p>
            <a:pPr marL="0" indent="0">
              <a:buNone/>
            </a:pPr>
            <a:endParaRPr lang="en-IE" sz="2600" dirty="0" smtClean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0204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Permissible Variation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en-GB" sz="2800" dirty="0" smtClean="0"/>
              <a:t>An absolute </a:t>
            </a:r>
            <a:r>
              <a:rPr lang="en-GB" sz="2800" dirty="0"/>
              <a:t>interpretation of the prohibition against </a:t>
            </a:r>
            <a:r>
              <a:rPr lang="en-GB" sz="2800" i="1" dirty="0" err="1"/>
              <a:t>riba</a:t>
            </a:r>
            <a:r>
              <a:rPr lang="en-GB" sz="2800" dirty="0"/>
              <a:t> </a:t>
            </a:r>
            <a:r>
              <a:rPr lang="en-GB" sz="2800" dirty="0" smtClean="0"/>
              <a:t>would result in the </a:t>
            </a:r>
            <a:r>
              <a:rPr lang="en-GB" sz="2800" dirty="0"/>
              <a:t>funds industry </a:t>
            </a:r>
            <a:r>
              <a:rPr lang="en-GB" sz="2800" dirty="0" smtClean="0"/>
              <a:t>being, </a:t>
            </a:r>
            <a:r>
              <a:rPr lang="en-GB" sz="2800" dirty="0"/>
              <a:t>ipso facto, off limits for Muslim </a:t>
            </a:r>
            <a:r>
              <a:rPr lang="en-GB" sz="2800" dirty="0" smtClean="0"/>
              <a:t>investors (</a:t>
            </a:r>
            <a:r>
              <a:rPr lang="en-GB" sz="2800" dirty="0" err="1" smtClean="0"/>
              <a:t>McMillen</a:t>
            </a:r>
            <a:r>
              <a:rPr lang="en-GB" sz="2800" dirty="0"/>
              <a:t>, </a:t>
            </a:r>
            <a:r>
              <a:rPr lang="en-GB" sz="2800" dirty="0" smtClean="0"/>
              <a:t>2011). </a:t>
            </a:r>
            <a:endParaRPr lang="en-IE" sz="1200" dirty="0" smtClean="0"/>
          </a:p>
          <a:p>
            <a:pPr marL="0" indent="0">
              <a:buNone/>
            </a:pPr>
            <a:r>
              <a:rPr lang="en-IE" sz="1200" dirty="0" smtClean="0"/>
              <a:t> </a:t>
            </a:r>
          </a:p>
          <a:p>
            <a:r>
              <a:rPr lang="en-IE" sz="2800" dirty="0" smtClean="0"/>
              <a:t>Absolute </a:t>
            </a:r>
            <a:r>
              <a:rPr lang="en-IE" sz="2800" dirty="0"/>
              <a:t>application has been replaced by permissible </a:t>
            </a:r>
            <a:r>
              <a:rPr lang="en-IE" sz="2800" dirty="0" smtClean="0"/>
              <a:t>variation (</a:t>
            </a:r>
            <a:r>
              <a:rPr lang="en-IE" sz="2800" dirty="0" err="1"/>
              <a:t>Haniffa</a:t>
            </a:r>
            <a:r>
              <a:rPr lang="en-IE" sz="2800" dirty="0"/>
              <a:t> and </a:t>
            </a:r>
            <a:r>
              <a:rPr lang="en-IE" sz="2800" dirty="0" err="1"/>
              <a:t>Hudaib</a:t>
            </a:r>
            <a:r>
              <a:rPr lang="en-IE" sz="2800" dirty="0"/>
              <a:t>, </a:t>
            </a:r>
            <a:r>
              <a:rPr lang="en-IE" sz="2800" dirty="0" smtClean="0"/>
              <a:t>2010). </a:t>
            </a:r>
            <a:endParaRPr lang="en-IE" sz="2800" i="1" dirty="0" smtClean="0"/>
          </a:p>
          <a:p>
            <a:pPr lvl="1"/>
            <a:r>
              <a:rPr lang="en-IE" sz="2600" dirty="0" smtClean="0"/>
              <a:t>The result is </a:t>
            </a:r>
            <a:r>
              <a:rPr lang="en-IE" sz="2600" i="1" dirty="0" smtClean="0"/>
              <a:t>“</a:t>
            </a:r>
            <a:r>
              <a:rPr lang="en-IE" sz="2600" i="1" dirty="0" err="1" smtClean="0"/>
              <a:t>shari’ah</a:t>
            </a:r>
            <a:r>
              <a:rPr lang="en-IE" sz="2600" dirty="0" smtClean="0"/>
              <a:t>-compliant” products. </a:t>
            </a:r>
            <a:endParaRPr lang="en-IE" sz="26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5080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Permissible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en-IE" sz="2800" dirty="0" smtClean="0"/>
              <a:t>The implications of permissible variation for this paper are that some contamination by interest and debt is acceptable must be within “acceptable” levels (</a:t>
            </a:r>
            <a:r>
              <a:rPr lang="en-IE" sz="2600" dirty="0" err="1" smtClean="0"/>
              <a:t>Derigs</a:t>
            </a:r>
            <a:r>
              <a:rPr lang="en-IE" sz="2600" dirty="0" smtClean="0"/>
              <a:t> </a:t>
            </a:r>
            <a:r>
              <a:rPr lang="en-IE" sz="2600" dirty="0"/>
              <a:t>and </a:t>
            </a:r>
            <a:r>
              <a:rPr lang="en-IE" sz="2600" dirty="0" err="1" smtClean="0"/>
              <a:t>Marzban</a:t>
            </a:r>
            <a:r>
              <a:rPr lang="en-IE" sz="2600" dirty="0" smtClean="0"/>
              <a:t>, 2008).</a:t>
            </a:r>
            <a:endParaRPr lang="en-IE" sz="2600" dirty="0"/>
          </a:p>
          <a:p>
            <a:endParaRPr lang="en-IE" sz="1600" dirty="0" smtClean="0"/>
          </a:p>
          <a:p>
            <a:r>
              <a:rPr lang="en-IE" sz="2800" dirty="0"/>
              <a:t>The quid pro quo of permissible variation is that these need to be estimated and </a:t>
            </a:r>
            <a:r>
              <a:rPr lang="en-IE" sz="2800" dirty="0" smtClean="0"/>
              <a:t>purified.</a:t>
            </a:r>
          </a:p>
          <a:p>
            <a:pPr lvl="1"/>
            <a:r>
              <a:rPr lang="en-IE" sz="2600" dirty="0" smtClean="0"/>
              <a:t>How?</a:t>
            </a:r>
            <a:endParaRPr lang="en-IE" sz="2600" dirty="0"/>
          </a:p>
          <a:p>
            <a:endParaRPr lang="en-IE" sz="280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5209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to Purify?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415536" cy="4114800"/>
          </a:xfrm>
        </p:spPr>
        <p:txBody>
          <a:bodyPr/>
          <a:lstStyle/>
          <a:p>
            <a:r>
              <a:rPr lang="en-GB" sz="2800" dirty="0"/>
              <a:t>Accounting and Auditing Organisation for Islamic Financial Institutions (AAOIFI)</a:t>
            </a:r>
            <a:r>
              <a:rPr lang="en-IE" sz="2800" dirty="0" smtClean="0"/>
              <a:t> </a:t>
            </a:r>
            <a:r>
              <a:rPr lang="en-IE" sz="2800" i="1" dirty="0" err="1" smtClean="0"/>
              <a:t>Shari’ah</a:t>
            </a:r>
            <a:r>
              <a:rPr lang="en-IE" sz="2800" i="1" dirty="0" smtClean="0"/>
              <a:t> </a:t>
            </a:r>
            <a:r>
              <a:rPr lang="en-IE" sz="2800" dirty="0" smtClean="0"/>
              <a:t>Standard 21 </a:t>
            </a:r>
          </a:p>
          <a:p>
            <a:pPr lvl="1"/>
            <a:r>
              <a:rPr lang="en-IE" sz="2600" dirty="0" smtClean="0"/>
              <a:t>“The figure [to be purified]. . . is arrived at by dividing the total prohibited </a:t>
            </a:r>
            <a:r>
              <a:rPr lang="en-IE" sz="2600" dirty="0" smtClean="0">
                <a:solidFill>
                  <a:srgbClr val="FF0000"/>
                </a:solidFill>
              </a:rPr>
              <a:t>income</a:t>
            </a:r>
            <a:r>
              <a:rPr lang="en-IE" sz="2600" dirty="0" smtClean="0"/>
              <a:t> of the corporation whose shares are traded by the number of shares of the corporation” 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586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to Purify?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604448" cy="4114800"/>
          </a:xfrm>
        </p:spPr>
        <p:txBody>
          <a:bodyPr/>
          <a:lstStyle/>
          <a:p>
            <a:r>
              <a:rPr lang="en-IE" sz="2800" dirty="0" smtClean="0"/>
              <a:t>S21 clearly c</a:t>
            </a:r>
            <a:r>
              <a:rPr lang="en-IE" sz="2600" dirty="0" smtClean="0"/>
              <a:t>overs interest </a:t>
            </a:r>
            <a:r>
              <a:rPr lang="en-IE" sz="2600" dirty="0" smtClean="0">
                <a:solidFill>
                  <a:srgbClr val="FF0000"/>
                </a:solidFill>
              </a:rPr>
              <a:t>income</a:t>
            </a:r>
            <a:r>
              <a:rPr lang="en-IE" sz="2600" dirty="0" smtClean="0"/>
              <a:t> received </a:t>
            </a:r>
            <a:r>
              <a:rPr lang="en-IE" sz="2600" dirty="0"/>
              <a:t>from </a:t>
            </a:r>
            <a:r>
              <a:rPr lang="en-IE" sz="2600" dirty="0" smtClean="0"/>
              <a:t>cash</a:t>
            </a:r>
          </a:p>
          <a:p>
            <a:pPr lvl="1"/>
            <a:r>
              <a:rPr lang="en-IE" sz="2600" dirty="0" smtClean="0"/>
              <a:t>What </a:t>
            </a:r>
            <a:r>
              <a:rPr lang="en-IE" sz="2600" dirty="0"/>
              <a:t>about </a:t>
            </a:r>
            <a:r>
              <a:rPr lang="en-IE" sz="2600" dirty="0" smtClean="0"/>
              <a:t>gains from the interest </a:t>
            </a:r>
            <a:r>
              <a:rPr lang="en-IE" sz="2600" dirty="0"/>
              <a:t>tax </a:t>
            </a:r>
            <a:r>
              <a:rPr lang="en-IE" sz="2600" dirty="0" smtClean="0"/>
              <a:t>shield from debt?</a:t>
            </a:r>
          </a:p>
          <a:p>
            <a:endParaRPr lang="en-IE" sz="1600" dirty="0" smtClean="0"/>
          </a:p>
          <a:p>
            <a:r>
              <a:rPr lang="en-IE" sz="2800" dirty="0"/>
              <a:t>The interest </a:t>
            </a:r>
            <a:r>
              <a:rPr lang="en-IE" sz="2800" dirty="0" smtClean="0"/>
              <a:t>tax </a:t>
            </a:r>
            <a:r>
              <a:rPr lang="en-IE" sz="2800" dirty="0"/>
              <a:t>shield arises because interest </a:t>
            </a:r>
            <a:r>
              <a:rPr lang="en-IE" sz="2800" dirty="0" smtClean="0"/>
              <a:t>expense on </a:t>
            </a:r>
            <a:r>
              <a:rPr lang="en-IE" sz="2800" dirty="0"/>
              <a:t>debt is tax-deductible such that by taking on debt (i.e. leverage) a company can reduce its tax bill.</a:t>
            </a:r>
          </a:p>
          <a:p>
            <a:pPr lvl="1"/>
            <a:endParaRPr lang="en-IE" sz="2600" dirty="0"/>
          </a:p>
          <a:p>
            <a:endParaRPr lang="en-IE" sz="280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3453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Interest Tax Shield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17713"/>
            <a:ext cx="8676456" cy="4114800"/>
          </a:xfrm>
        </p:spPr>
        <p:txBody>
          <a:bodyPr/>
          <a:lstStyle/>
          <a:p>
            <a:r>
              <a:rPr lang="en-IE" sz="2800" dirty="0" smtClean="0"/>
              <a:t>The interest tax shield is acknowledged as a significant </a:t>
            </a:r>
            <a:r>
              <a:rPr lang="en-GB" sz="2800" dirty="0"/>
              <a:t>material benefit </a:t>
            </a:r>
            <a:r>
              <a:rPr lang="en-GB" sz="2800" dirty="0" smtClean="0"/>
              <a:t>to firms and investors </a:t>
            </a:r>
            <a:r>
              <a:rPr lang="en-IE" sz="2800" dirty="0" smtClean="0"/>
              <a:t>in the corporate finance literature, </a:t>
            </a:r>
          </a:p>
          <a:p>
            <a:pPr lvl="1"/>
            <a:r>
              <a:rPr lang="en-IE" sz="2400" dirty="0" smtClean="0"/>
              <a:t>Cooper </a:t>
            </a:r>
            <a:r>
              <a:rPr lang="en-IE" sz="2400" dirty="0"/>
              <a:t>and </a:t>
            </a:r>
            <a:r>
              <a:rPr lang="en-IE" sz="2400" dirty="0" err="1"/>
              <a:t>Nyborg</a:t>
            </a:r>
            <a:r>
              <a:rPr lang="en-IE" sz="2400" dirty="0"/>
              <a:t> (</a:t>
            </a:r>
            <a:r>
              <a:rPr lang="en-IE" sz="2400" dirty="0" smtClean="0"/>
              <a:t>2006), Modigliani </a:t>
            </a:r>
            <a:r>
              <a:rPr lang="en-IE" sz="2400" dirty="0"/>
              <a:t>and Miller (1963), Miles and </a:t>
            </a:r>
            <a:r>
              <a:rPr lang="en-IE" sz="2400" dirty="0" err="1"/>
              <a:t>Ezzell</a:t>
            </a:r>
            <a:r>
              <a:rPr lang="en-IE" sz="2400" dirty="0"/>
              <a:t> (1980, 1985</a:t>
            </a:r>
            <a:r>
              <a:rPr lang="en-IE" sz="2400" dirty="0" smtClean="0"/>
              <a:t>), </a:t>
            </a:r>
            <a:r>
              <a:rPr lang="en-IE" sz="2400" dirty="0"/>
              <a:t>and </a:t>
            </a:r>
            <a:r>
              <a:rPr lang="en-IE" sz="2400" dirty="0" err="1"/>
              <a:t>Ruback</a:t>
            </a:r>
            <a:r>
              <a:rPr lang="en-IE" sz="2400" dirty="0"/>
              <a:t> (2002)</a:t>
            </a:r>
            <a:endParaRPr lang="en-IE" sz="2400" dirty="0" smtClean="0"/>
          </a:p>
          <a:p>
            <a:endParaRPr lang="en-IE" sz="1000" dirty="0" smtClean="0"/>
          </a:p>
          <a:p>
            <a:r>
              <a:rPr lang="en-GB" sz="2800" dirty="0"/>
              <a:t>Because of the </a:t>
            </a:r>
            <a:r>
              <a:rPr lang="en-GB" sz="2800" dirty="0" err="1"/>
              <a:t>Qura’nical</a:t>
            </a:r>
            <a:r>
              <a:rPr lang="en-GB" sz="2800" dirty="0"/>
              <a:t> prohibition, the duty of care required to avoid </a:t>
            </a:r>
            <a:r>
              <a:rPr lang="en-GB" sz="2800" dirty="0" err="1"/>
              <a:t>riba</a:t>
            </a:r>
            <a:r>
              <a:rPr lang="en-GB" sz="2800" dirty="0"/>
              <a:t> is enhanced. </a:t>
            </a:r>
          </a:p>
          <a:p>
            <a:pPr lvl="1"/>
            <a:r>
              <a:rPr lang="en-GB" sz="2600" dirty="0"/>
              <a:t>Any material benefit above the capital sum lent is prohibited (Ahmad and Hassan, 2007). </a:t>
            </a:r>
          </a:p>
          <a:p>
            <a:endParaRPr lang="en-IE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94791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The Interest Tax Shield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17713"/>
            <a:ext cx="8604448" cy="4114800"/>
          </a:xfrm>
        </p:spPr>
        <p:txBody>
          <a:bodyPr/>
          <a:lstStyle/>
          <a:p>
            <a:r>
              <a:rPr lang="en-IE" sz="2800" dirty="0"/>
              <a:t>The reduction in tax is a benefit to the firm but society as a whole loses </a:t>
            </a:r>
            <a:r>
              <a:rPr lang="en-IE" sz="2800" dirty="0" smtClean="0"/>
              <a:t>out </a:t>
            </a:r>
          </a:p>
          <a:p>
            <a:pPr lvl="1"/>
            <a:r>
              <a:rPr lang="en-IE" sz="2600" dirty="0"/>
              <a:t>erodes the corporate tax base (</a:t>
            </a:r>
            <a:r>
              <a:rPr lang="en-IE" sz="2600" dirty="0" err="1"/>
              <a:t>DeMooij</a:t>
            </a:r>
            <a:r>
              <a:rPr lang="en-IE" sz="2600" dirty="0"/>
              <a:t>, 2011)</a:t>
            </a:r>
          </a:p>
          <a:p>
            <a:endParaRPr lang="en-IE" sz="1200" dirty="0" smtClean="0"/>
          </a:p>
          <a:p>
            <a:r>
              <a:rPr lang="en-IE" sz="2800" dirty="0"/>
              <a:t>The shield is a “gift” to the </a:t>
            </a:r>
            <a:r>
              <a:rPr lang="en-IE" sz="2800" dirty="0" smtClean="0"/>
              <a:t>firm and its investors  </a:t>
            </a:r>
            <a:r>
              <a:rPr lang="en-IE" sz="2800" dirty="0"/>
              <a:t>from society</a:t>
            </a:r>
          </a:p>
          <a:p>
            <a:pPr lvl="1"/>
            <a:r>
              <a:rPr lang="en-IE" sz="2600" dirty="0" smtClean="0"/>
              <a:t>should this be allowed when Islam is based on social justice?</a:t>
            </a:r>
          </a:p>
          <a:p>
            <a:pPr lvl="1"/>
            <a:r>
              <a:rPr lang="en-IE" sz="2600" dirty="0"/>
              <a:t>tends to reinforce the unequal distribution of capital (</a:t>
            </a:r>
            <a:r>
              <a:rPr lang="en-IE" sz="2600" dirty="0" err="1"/>
              <a:t>Bigsten</a:t>
            </a:r>
            <a:r>
              <a:rPr lang="en-IE" sz="2600" dirty="0"/>
              <a:t>, 1987)</a:t>
            </a:r>
          </a:p>
          <a:p>
            <a:pPr lvl="1"/>
            <a:endParaRPr lang="en-IE" sz="260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50" y="6237288"/>
            <a:ext cx="2232174" cy="457200"/>
          </a:xfrm>
        </p:spPr>
        <p:txBody>
          <a:bodyPr/>
          <a:lstStyle/>
          <a:p>
            <a:r>
              <a:rPr lang="en-IE" dirty="0" err="1" smtClean="0"/>
              <a:t>Dr.</a:t>
            </a:r>
            <a:r>
              <a:rPr lang="en-IE" dirty="0" smtClean="0"/>
              <a:t> Mark Mulcahy, CFA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007769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156595</TotalTime>
  <Words>997</Words>
  <Application>Microsoft Office PowerPoint</Application>
  <PresentationFormat>On-screen Show (4:3)</PresentationFormat>
  <Paragraphs>108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Blends</vt:lpstr>
      <vt:lpstr> Shortcomings in the regulations pertaining to the purification of Islamic equities: Innovations from corporate finance</vt:lpstr>
      <vt:lpstr>Background</vt:lpstr>
      <vt:lpstr>Islam Prohibits Riba</vt:lpstr>
      <vt:lpstr>Permissible Variation</vt:lpstr>
      <vt:lpstr>Permissible Variation</vt:lpstr>
      <vt:lpstr>What to Purify?</vt:lpstr>
      <vt:lpstr>What to Purify?</vt:lpstr>
      <vt:lpstr>The Interest Tax Shield</vt:lpstr>
      <vt:lpstr>The Interest Tax Shield</vt:lpstr>
      <vt:lpstr>Comprehensive Purification</vt:lpstr>
      <vt:lpstr>Example: Dow Chemical</vt:lpstr>
      <vt:lpstr>Conclusion</vt:lpstr>
      <vt:lpstr>PowerPoint Presentation</vt:lpstr>
      <vt:lpstr>Islam Prohibits Riba</vt:lpstr>
      <vt:lpstr>Islam Prohibits Riba</vt:lpstr>
      <vt:lpstr>The Interest Tax Shield</vt:lpstr>
    </vt:vector>
  </TitlesOfParts>
  <Company>University College Cork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Portfolios and the Interest Tax Shield</dc:title>
  <dc:creator>MMulcahy</dc:creator>
  <cp:lastModifiedBy>Mulcahy, Mark</cp:lastModifiedBy>
  <cp:revision>736</cp:revision>
  <dcterms:created xsi:type="dcterms:W3CDTF">2005-11-09T12:10:30Z</dcterms:created>
  <dcterms:modified xsi:type="dcterms:W3CDTF">2015-05-12T13:26:05Z</dcterms:modified>
</cp:coreProperties>
</file>