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70" r:id="rId2"/>
    <p:sldId id="272" r:id="rId3"/>
    <p:sldId id="271" r:id="rId4"/>
    <p:sldId id="276" r:id="rId5"/>
    <p:sldId id="260" r:id="rId6"/>
    <p:sldId id="262" r:id="rId7"/>
    <p:sldId id="263" r:id="rId8"/>
    <p:sldId id="264" r:id="rId9"/>
    <p:sldId id="274" r:id="rId10"/>
    <p:sldId id="265" r:id="rId11"/>
    <p:sldId id="266" r:id="rId12"/>
    <p:sldId id="275" r:id="rId13"/>
    <p:sldId id="269" r:id="rId14"/>
    <p:sldId id="277"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580" autoAdjust="0"/>
  </p:normalViewPr>
  <p:slideViewPr>
    <p:cSldViewPr>
      <p:cViewPr varScale="1">
        <p:scale>
          <a:sx n="79" d="100"/>
          <a:sy n="79" d="100"/>
        </p:scale>
        <p:origin x="-250"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0736E2-B8BF-4B65-8AAF-3628392980A1}" type="datetimeFigureOut">
              <a:rPr lang="en-MY" smtClean="0"/>
              <a:t>15/5/2015</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BC98C9-4D7D-4026-8E82-F7C5C6D56778}" type="slidenum">
              <a:rPr lang="en-MY" smtClean="0"/>
              <a:t>‹#›</a:t>
            </a:fld>
            <a:endParaRPr lang="en-MY"/>
          </a:p>
        </p:txBody>
      </p:sp>
    </p:spTree>
    <p:extLst>
      <p:ext uri="{BB962C8B-B14F-4D97-AF65-F5344CB8AC3E}">
        <p14:creationId xmlns:p14="http://schemas.microsoft.com/office/powerpoint/2010/main" val="992890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1</a:t>
            </a:fld>
            <a:endParaRPr lang="en-MY"/>
          </a:p>
        </p:txBody>
      </p:sp>
    </p:spTree>
    <p:extLst>
      <p:ext uri="{BB962C8B-B14F-4D97-AF65-F5344CB8AC3E}">
        <p14:creationId xmlns:p14="http://schemas.microsoft.com/office/powerpoint/2010/main" val="394630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10</a:t>
            </a:fld>
            <a:endParaRPr lang="en-MY"/>
          </a:p>
        </p:txBody>
      </p:sp>
    </p:spTree>
    <p:extLst>
      <p:ext uri="{BB962C8B-B14F-4D97-AF65-F5344CB8AC3E}">
        <p14:creationId xmlns:p14="http://schemas.microsoft.com/office/powerpoint/2010/main" val="19920563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11</a:t>
            </a:fld>
            <a:endParaRPr lang="en-MY"/>
          </a:p>
        </p:txBody>
      </p:sp>
    </p:spTree>
    <p:extLst>
      <p:ext uri="{BB962C8B-B14F-4D97-AF65-F5344CB8AC3E}">
        <p14:creationId xmlns:p14="http://schemas.microsoft.com/office/powerpoint/2010/main" val="2721162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12</a:t>
            </a:fld>
            <a:endParaRPr lang="en-MY"/>
          </a:p>
        </p:txBody>
      </p:sp>
    </p:spTree>
    <p:extLst>
      <p:ext uri="{BB962C8B-B14F-4D97-AF65-F5344CB8AC3E}">
        <p14:creationId xmlns:p14="http://schemas.microsoft.com/office/powerpoint/2010/main" val="924254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13</a:t>
            </a:fld>
            <a:endParaRPr lang="en-MY"/>
          </a:p>
        </p:txBody>
      </p:sp>
    </p:spTree>
    <p:extLst>
      <p:ext uri="{BB962C8B-B14F-4D97-AF65-F5344CB8AC3E}">
        <p14:creationId xmlns:p14="http://schemas.microsoft.com/office/powerpoint/2010/main" val="182108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14</a:t>
            </a:fld>
            <a:endParaRPr lang="en-MY"/>
          </a:p>
        </p:txBody>
      </p:sp>
    </p:spTree>
    <p:extLst>
      <p:ext uri="{BB962C8B-B14F-4D97-AF65-F5344CB8AC3E}">
        <p14:creationId xmlns:p14="http://schemas.microsoft.com/office/powerpoint/2010/main" val="4047182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15</a:t>
            </a:fld>
            <a:endParaRPr lang="en-MY"/>
          </a:p>
        </p:txBody>
      </p:sp>
    </p:spTree>
    <p:extLst>
      <p:ext uri="{BB962C8B-B14F-4D97-AF65-F5344CB8AC3E}">
        <p14:creationId xmlns:p14="http://schemas.microsoft.com/office/powerpoint/2010/main" val="3195535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2</a:t>
            </a:fld>
            <a:endParaRPr lang="en-MY"/>
          </a:p>
        </p:txBody>
      </p:sp>
    </p:spTree>
    <p:extLst>
      <p:ext uri="{BB962C8B-B14F-4D97-AF65-F5344CB8AC3E}">
        <p14:creationId xmlns:p14="http://schemas.microsoft.com/office/powerpoint/2010/main" val="46056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3</a:t>
            </a:fld>
            <a:endParaRPr lang="en-MY"/>
          </a:p>
        </p:txBody>
      </p:sp>
    </p:spTree>
    <p:extLst>
      <p:ext uri="{BB962C8B-B14F-4D97-AF65-F5344CB8AC3E}">
        <p14:creationId xmlns:p14="http://schemas.microsoft.com/office/powerpoint/2010/main" val="339970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4</a:t>
            </a:fld>
            <a:endParaRPr lang="en-MY"/>
          </a:p>
        </p:txBody>
      </p:sp>
    </p:spTree>
    <p:extLst>
      <p:ext uri="{BB962C8B-B14F-4D97-AF65-F5344CB8AC3E}">
        <p14:creationId xmlns:p14="http://schemas.microsoft.com/office/powerpoint/2010/main" val="4183738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5</a:t>
            </a:fld>
            <a:endParaRPr lang="en-MY"/>
          </a:p>
        </p:txBody>
      </p:sp>
    </p:spTree>
    <p:extLst>
      <p:ext uri="{BB962C8B-B14F-4D97-AF65-F5344CB8AC3E}">
        <p14:creationId xmlns:p14="http://schemas.microsoft.com/office/powerpoint/2010/main" val="2512077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6</a:t>
            </a:fld>
            <a:endParaRPr lang="en-MY"/>
          </a:p>
        </p:txBody>
      </p:sp>
    </p:spTree>
    <p:extLst>
      <p:ext uri="{BB962C8B-B14F-4D97-AF65-F5344CB8AC3E}">
        <p14:creationId xmlns:p14="http://schemas.microsoft.com/office/powerpoint/2010/main" val="3078286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7</a:t>
            </a:fld>
            <a:endParaRPr lang="en-MY"/>
          </a:p>
        </p:txBody>
      </p:sp>
    </p:spTree>
    <p:extLst>
      <p:ext uri="{BB962C8B-B14F-4D97-AF65-F5344CB8AC3E}">
        <p14:creationId xmlns:p14="http://schemas.microsoft.com/office/powerpoint/2010/main" val="778256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8</a:t>
            </a:fld>
            <a:endParaRPr lang="en-MY"/>
          </a:p>
        </p:txBody>
      </p:sp>
    </p:spTree>
    <p:extLst>
      <p:ext uri="{BB962C8B-B14F-4D97-AF65-F5344CB8AC3E}">
        <p14:creationId xmlns:p14="http://schemas.microsoft.com/office/powerpoint/2010/main" val="1499056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D2BC98C9-4D7D-4026-8E82-F7C5C6D56778}" type="slidenum">
              <a:rPr lang="en-MY" smtClean="0"/>
              <a:t>9</a:t>
            </a:fld>
            <a:endParaRPr lang="en-MY"/>
          </a:p>
        </p:txBody>
      </p:sp>
    </p:spTree>
    <p:extLst>
      <p:ext uri="{BB962C8B-B14F-4D97-AF65-F5344CB8AC3E}">
        <p14:creationId xmlns:p14="http://schemas.microsoft.com/office/powerpoint/2010/main" val="31993712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base">
              <a:spcBef>
                <a:spcPct val="0"/>
              </a:spcBef>
              <a:spcAft>
                <a:spcPct val="0"/>
              </a:spcAft>
              <a:defRPr/>
            </a:pPr>
            <a:endParaRPr lang="en-US">
              <a:solidFill>
                <a:prstClr val="black"/>
              </a:solidFill>
              <a:latin typeface="Arial" charset="0"/>
              <a:cs typeface="Arial" charset="0"/>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endParaRPr lang="es-ES"/>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es-ES"/>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2940793C-AF79-4CA3-B858-CCBCCF4F7542}" type="slidenum">
              <a:rPr lang="es-ES"/>
              <a:pPr>
                <a:defRPr/>
              </a:pPr>
              <a:t>‹#›</a:t>
            </a:fld>
            <a:endParaRPr lang="es-ES"/>
          </a:p>
        </p:txBody>
      </p:sp>
    </p:spTree>
    <p:extLst>
      <p:ext uri="{BB962C8B-B14F-4D97-AF65-F5344CB8AC3E}">
        <p14:creationId xmlns:p14="http://schemas.microsoft.com/office/powerpoint/2010/main" val="172647382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s-ES">
              <a:solidFill>
                <a:srgbClr val="B13F9A"/>
              </a:solidFill>
            </a:endParaRPr>
          </a:p>
        </p:txBody>
      </p:sp>
      <p:sp>
        <p:nvSpPr>
          <p:cNvPr id="5" name="Footer Placeholder 3"/>
          <p:cNvSpPr>
            <a:spLocks noGrp="1"/>
          </p:cNvSpPr>
          <p:nvPr>
            <p:ph type="ftr" sz="quarter" idx="11"/>
          </p:nvPr>
        </p:nvSpPr>
        <p:spPr/>
        <p:txBody>
          <a:bodyPr/>
          <a:lstStyle>
            <a:lvl1pPr>
              <a:defRPr/>
            </a:lvl1pPr>
          </a:lstStyle>
          <a:p>
            <a:pPr>
              <a:defRPr/>
            </a:pPr>
            <a:endParaRPr lang="es-ES">
              <a:solidFill>
                <a:srgbClr val="B13F9A"/>
              </a:solidFill>
            </a:endParaRPr>
          </a:p>
        </p:txBody>
      </p:sp>
      <p:sp>
        <p:nvSpPr>
          <p:cNvPr id="6" name="Slide Number Placeholder 15"/>
          <p:cNvSpPr>
            <a:spLocks noGrp="1"/>
          </p:cNvSpPr>
          <p:nvPr>
            <p:ph type="sldNum" sz="quarter" idx="12"/>
          </p:nvPr>
        </p:nvSpPr>
        <p:spPr/>
        <p:txBody>
          <a:bodyPr/>
          <a:lstStyle>
            <a:lvl1pPr>
              <a:defRPr/>
            </a:lvl1pPr>
          </a:lstStyle>
          <a:p>
            <a:pPr>
              <a:defRPr/>
            </a:pPr>
            <a:fld id="{F8A34E47-542D-4DB0-9D84-20CB57D5427D}" type="slidenum">
              <a:rPr lang="es-ES">
                <a:solidFill>
                  <a:srgbClr val="B13F9A"/>
                </a:solidFill>
              </a:rPr>
              <a:pPr>
                <a:defRPr/>
              </a:pPr>
              <a:t>‹#›</a:t>
            </a:fld>
            <a:endParaRPr lang="es-ES">
              <a:solidFill>
                <a:srgbClr val="B13F9A"/>
              </a:solidFill>
            </a:endParaRPr>
          </a:p>
        </p:txBody>
      </p:sp>
    </p:spTree>
    <p:extLst>
      <p:ext uri="{BB962C8B-B14F-4D97-AF65-F5344CB8AC3E}">
        <p14:creationId xmlns:p14="http://schemas.microsoft.com/office/powerpoint/2010/main" val="2751682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endParaRPr lang="es-ES">
              <a:solidFill>
                <a:srgbClr val="B13F9A"/>
              </a:solidFill>
            </a:endParaRPr>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s-ES">
              <a:solidFill>
                <a:srgbClr val="B13F9A"/>
              </a:solidFill>
            </a:endParaRPr>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76DF65B8-1DA1-4DB8-B355-7535E8504C96}" type="slidenum">
              <a:rPr lang="es-ES">
                <a:solidFill>
                  <a:srgbClr val="B13F9A"/>
                </a:solidFill>
              </a:rPr>
              <a:pPr>
                <a:defRPr/>
              </a:pPr>
              <a:t>‹#›</a:t>
            </a:fld>
            <a:endParaRPr lang="es-ES">
              <a:solidFill>
                <a:srgbClr val="B13F9A"/>
              </a:solidFill>
            </a:endParaRPr>
          </a:p>
        </p:txBody>
      </p:sp>
    </p:spTree>
    <p:extLst>
      <p:ext uri="{BB962C8B-B14F-4D97-AF65-F5344CB8AC3E}">
        <p14:creationId xmlns:p14="http://schemas.microsoft.com/office/powerpoint/2010/main" val="228266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s-ES">
              <a:solidFill>
                <a:srgbClr val="B13F9A"/>
              </a:solidFill>
            </a:endParaRPr>
          </a:p>
        </p:txBody>
      </p:sp>
      <p:sp>
        <p:nvSpPr>
          <p:cNvPr id="5" name="Footer Placeholder 3"/>
          <p:cNvSpPr>
            <a:spLocks noGrp="1"/>
          </p:cNvSpPr>
          <p:nvPr>
            <p:ph type="ftr" sz="quarter" idx="11"/>
          </p:nvPr>
        </p:nvSpPr>
        <p:spPr/>
        <p:txBody>
          <a:bodyPr/>
          <a:lstStyle>
            <a:lvl1pPr>
              <a:defRPr/>
            </a:lvl1pPr>
          </a:lstStyle>
          <a:p>
            <a:pPr>
              <a:defRPr/>
            </a:pPr>
            <a:endParaRPr lang="es-ES">
              <a:solidFill>
                <a:srgbClr val="B13F9A"/>
              </a:solidFill>
            </a:endParaRPr>
          </a:p>
        </p:txBody>
      </p:sp>
      <p:sp>
        <p:nvSpPr>
          <p:cNvPr id="6" name="Slide Number Placeholder 15"/>
          <p:cNvSpPr>
            <a:spLocks noGrp="1"/>
          </p:cNvSpPr>
          <p:nvPr>
            <p:ph type="sldNum" sz="quarter" idx="12"/>
          </p:nvPr>
        </p:nvSpPr>
        <p:spPr/>
        <p:txBody>
          <a:bodyPr/>
          <a:lstStyle>
            <a:lvl1pPr>
              <a:defRPr/>
            </a:lvl1pPr>
          </a:lstStyle>
          <a:p>
            <a:pPr>
              <a:defRPr/>
            </a:pPr>
            <a:fld id="{770CF422-32A1-4D45-82C9-CE71423EC380}" type="slidenum">
              <a:rPr lang="es-ES">
                <a:solidFill>
                  <a:srgbClr val="B13F9A"/>
                </a:solidFill>
              </a:rPr>
              <a:pPr>
                <a:defRPr/>
              </a:pPr>
              <a:t>‹#›</a:t>
            </a:fld>
            <a:endParaRPr lang="es-ES">
              <a:solidFill>
                <a:srgbClr val="B13F9A"/>
              </a:solidFill>
            </a:endParaRPr>
          </a:p>
        </p:txBody>
      </p:sp>
    </p:spTree>
    <p:extLst>
      <p:ext uri="{BB962C8B-B14F-4D97-AF65-F5344CB8AC3E}">
        <p14:creationId xmlns:p14="http://schemas.microsoft.com/office/powerpoint/2010/main" val="1767408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endParaRPr lang="es-ES">
              <a:solidFill>
                <a:srgbClr val="B13F9A"/>
              </a:solidFill>
            </a:endParaRPr>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s-ES">
              <a:solidFill>
                <a:srgbClr val="B13F9A"/>
              </a:solidFill>
            </a:endParaRPr>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D6B618E0-F4AF-4984-8D9C-24D4BA7F7D5D}" type="slidenum">
              <a:rPr lang="es-ES">
                <a:solidFill>
                  <a:srgbClr val="B13F9A"/>
                </a:solidFill>
              </a:rPr>
              <a:pPr>
                <a:defRPr/>
              </a:pPr>
              <a:t>‹#›</a:t>
            </a:fld>
            <a:endParaRPr lang="es-ES">
              <a:solidFill>
                <a:srgbClr val="B13F9A"/>
              </a:solidFill>
            </a:endParaRPr>
          </a:p>
        </p:txBody>
      </p:sp>
    </p:spTree>
    <p:extLst>
      <p:ext uri="{BB962C8B-B14F-4D97-AF65-F5344CB8AC3E}">
        <p14:creationId xmlns:p14="http://schemas.microsoft.com/office/powerpoint/2010/main" val="12323985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s-ES">
              <a:solidFill>
                <a:srgbClr val="B13F9A"/>
              </a:solidFill>
            </a:endParaRPr>
          </a:p>
        </p:txBody>
      </p:sp>
      <p:sp>
        <p:nvSpPr>
          <p:cNvPr id="6" name="Footer Placeholder 3"/>
          <p:cNvSpPr>
            <a:spLocks noGrp="1"/>
          </p:cNvSpPr>
          <p:nvPr>
            <p:ph type="ftr" sz="quarter" idx="11"/>
          </p:nvPr>
        </p:nvSpPr>
        <p:spPr/>
        <p:txBody>
          <a:bodyPr/>
          <a:lstStyle>
            <a:lvl1pPr>
              <a:defRPr/>
            </a:lvl1pPr>
          </a:lstStyle>
          <a:p>
            <a:pPr>
              <a:defRPr/>
            </a:pPr>
            <a:endParaRPr lang="es-ES">
              <a:solidFill>
                <a:srgbClr val="B13F9A"/>
              </a:solidFill>
            </a:endParaRPr>
          </a:p>
        </p:txBody>
      </p:sp>
      <p:sp>
        <p:nvSpPr>
          <p:cNvPr id="7" name="Slide Number Placeholder 15"/>
          <p:cNvSpPr>
            <a:spLocks noGrp="1"/>
          </p:cNvSpPr>
          <p:nvPr>
            <p:ph type="sldNum" sz="quarter" idx="12"/>
          </p:nvPr>
        </p:nvSpPr>
        <p:spPr/>
        <p:txBody>
          <a:bodyPr/>
          <a:lstStyle>
            <a:lvl1pPr>
              <a:defRPr/>
            </a:lvl1pPr>
          </a:lstStyle>
          <a:p>
            <a:pPr>
              <a:defRPr/>
            </a:pPr>
            <a:fld id="{B130BF91-48DA-4937-B18D-0765E9150B4C}" type="slidenum">
              <a:rPr lang="es-ES">
                <a:solidFill>
                  <a:srgbClr val="B13F9A"/>
                </a:solidFill>
              </a:rPr>
              <a:pPr>
                <a:defRPr/>
              </a:pPr>
              <a:t>‹#›</a:t>
            </a:fld>
            <a:endParaRPr lang="es-ES">
              <a:solidFill>
                <a:srgbClr val="B13F9A"/>
              </a:solidFill>
            </a:endParaRPr>
          </a:p>
        </p:txBody>
      </p:sp>
    </p:spTree>
    <p:extLst>
      <p:ext uri="{BB962C8B-B14F-4D97-AF65-F5344CB8AC3E}">
        <p14:creationId xmlns:p14="http://schemas.microsoft.com/office/powerpoint/2010/main" val="4046313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endParaRPr lang="es-ES">
              <a:solidFill>
                <a:srgbClr val="B13F9A"/>
              </a:solidFill>
            </a:endParaRPr>
          </a:p>
        </p:txBody>
      </p:sp>
      <p:sp>
        <p:nvSpPr>
          <p:cNvPr id="8" name="Footer Placeholder 3"/>
          <p:cNvSpPr>
            <a:spLocks noGrp="1"/>
          </p:cNvSpPr>
          <p:nvPr>
            <p:ph type="ftr" sz="quarter" idx="11"/>
          </p:nvPr>
        </p:nvSpPr>
        <p:spPr/>
        <p:txBody>
          <a:bodyPr/>
          <a:lstStyle>
            <a:lvl1pPr>
              <a:defRPr/>
            </a:lvl1pPr>
          </a:lstStyle>
          <a:p>
            <a:pPr>
              <a:defRPr/>
            </a:pPr>
            <a:endParaRPr lang="es-ES">
              <a:solidFill>
                <a:srgbClr val="B13F9A"/>
              </a:solidFill>
            </a:endParaRPr>
          </a:p>
        </p:txBody>
      </p:sp>
      <p:sp>
        <p:nvSpPr>
          <p:cNvPr id="9" name="Slide Number Placeholder 15"/>
          <p:cNvSpPr>
            <a:spLocks noGrp="1"/>
          </p:cNvSpPr>
          <p:nvPr>
            <p:ph type="sldNum" sz="quarter" idx="12"/>
          </p:nvPr>
        </p:nvSpPr>
        <p:spPr/>
        <p:txBody>
          <a:bodyPr/>
          <a:lstStyle>
            <a:lvl1pPr>
              <a:defRPr/>
            </a:lvl1pPr>
          </a:lstStyle>
          <a:p>
            <a:pPr>
              <a:defRPr/>
            </a:pPr>
            <a:fld id="{575BF8C3-30BD-4443-AD88-593E35321FC2}" type="slidenum">
              <a:rPr lang="es-ES">
                <a:solidFill>
                  <a:srgbClr val="B13F9A"/>
                </a:solidFill>
              </a:rPr>
              <a:pPr>
                <a:defRPr/>
              </a:pPr>
              <a:t>‹#›</a:t>
            </a:fld>
            <a:endParaRPr lang="es-ES">
              <a:solidFill>
                <a:srgbClr val="B13F9A"/>
              </a:solidFill>
            </a:endParaRPr>
          </a:p>
        </p:txBody>
      </p:sp>
    </p:spTree>
    <p:extLst>
      <p:ext uri="{BB962C8B-B14F-4D97-AF65-F5344CB8AC3E}">
        <p14:creationId xmlns:p14="http://schemas.microsoft.com/office/powerpoint/2010/main" val="2429900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endParaRPr lang="es-ES">
              <a:solidFill>
                <a:srgbClr val="B13F9A"/>
              </a:solidFill>
            </a:endParaRPr>
          </a:p>
        </p:txBody>
      </p:sp>
      <p:sp>
        <p:nvSpPr>
          <p:cNvPr id="4" name="Footer Placeholder 3"/>
          <p:cNvSpPr>
            <a:spLocks noGrp="1"/>
          </p:cNvSpPr>
          <p:nvPr>
            <p:ph type="ftr" sz="quarter" idx="11"/>
          </p:nvPr>
        </p:nvSpPr>
        <p:spPr/>
        <p:txBody>
          <a:bodyPr/>
          <a:lstStyle>
            <a:lvl1pPr>
              <a:defRPr/>
            </a:lvl1pPr>
          </a:lstStyle>
          <a:p>
            <a:pPr>
              <a:defRPr/>
            </a:pPr>
            <a:endParaRPr lang="es-ES">
              <a:solidFill>
                <a:srgbClr val="B13F9A"/>
              </a:solidFill>
            </a:endParaRPr>
          </a:p>
        </p:txBody>
      </p:sp>
      <p:sp>
        <p:nvSpPr>
          <p:cNvPr id="5" name="Slide Number Placeholder 15"/>
          <p:cNvSpPr>
            <a:spLocks noGrp="1"/>
          </p:cNvSpPr>
          <p:nvPr>
            <p:ph type="sldNum" sz="quarter" idx="12"/>
          </p:nvPr>
        </p:nvSpPr>
        <p:spPr/>
        <p:txBody>
          <a:bodyPr/>
          <a:lstStyle>
            <a:lvl1pPr>
              <a:defRPr/>
            </a:lvl1pPr>
          </a:lstStyle>
          <a:p>
            <a:pPr>
              <a:defRPr/>
            </a:pPr>
            <a:fld id="{A0634C79-2740-4332-BCE2-24F65000BC69}" type="slidenum">
              <a:rPr lang="es-ES">
                <a:solidFill>
                  <a:srgbClr val="B13F9A"/>
                </a:solidFill>
              </a:rPr>
              <a:pPr>
                <a:defRPr/>
              </a:pPr>
              <a:t>‹#›</a:t>
            </a:fld>
            <a:endParaRPr lang="es-ES">
              <a:solidFill>
                <a:srgbClr val="B13F9A"/>
              </a:solidFill>
            </a:endParaRPr>
          </a:p>
        </p:txBody>
      </p:sp>
    </p:spTree>
    <p:extLst>
      <p:ext uri="{BB962C8B-B14F-4D97-AF65-F5344CB8AC3E}">
        <p14:creationId xmlns:p14="http://schemas.microsoft.com/office/powerpoint/2010/main" val="560702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endParaRPr lang="es-ES">
              <a:solidFill>
                <a:srgbClr val="B13F9A"/>
              </a:solidFill>
            </a:endParaRPr>
          </a:p>
        </p:txBody>
      </p:sp>
      <p:sp>
        <p:nvSpPr>
          <p:cNvPr id="3" name="Footer Placeholder 3"/>
          <p:cNvSpPr>
            <a:spLocks noGrp="1"/>
          </p:cNvSpPr>
          <p:nvPr>
            <p:ph type="ftr" sz="quarter" idx="11"/>
          </p:nvPr>
        </p:nvSpPr>
        <p:spPr/>
        <p:txBody>
          <a:bodyPr/>
          <a:lstStyle>
            <a:lvl1pPr>
              <a:defRPr/>
            </a:lvl1pPr>
          </a:lstStyle>
          <a:p>
            <a:pPr>
              <a:defRPr/>
            </a:pPr>
            <a:endParaRPr lang="es-ES">
              <a:solidFill>
                <a:srgbClr val="B13F9A"/>
              </a:solidFill>
            </a:endParaRPr>
          </a:p>
        </p:txBody>
      </p:sp>
      <p:sp>
        <p:nvSpPr>
          <p:cNvPr id="4" name="Slide Number Placeholder 15"/>
          <p:cNvSpPr>
            <a:spLocks noGrp="1"/>
          </p:cNvSpPr>
          <p:nvPr>
            <p:ph type="sldNum" sz="quarter" idx="12"/>
          </p:nvPr>
        </p:nvSpPr>
        <p:spPr/>
        <p:txBody>
          <a:bodyPr/>
          <a:lstStyle>
            <a:lvl1pPr>
              <a:defRPr/>
            </a:lvl1pPr>
          </a:lstStyle>
          <a:p>
            <a:pPr>
              <a:defRPr/>
            </a:pPr>
            <a:fld id="{C3474EC9-A93F-4394-BEE8-8C7F7BE012D9}" type="slidenum">
              <a:rPr lang="es-ES">
                <a:solidFill>
                  <a:srgbClr val="B13F9A"/>
                </a:solidFill>
              </a:rPr>
              <a:pPr>
                <a:defRPr/>
              </a:pPr>
              <a:t>‹#›</a:t>
            </a:fld>
            <a:endParaRPr lang="es-ES">
              <a:solidFill>
                <a:srgbClr val="B13F9A"/>
              </a:solidFill>
            </a:endParaRPr>
          </a:p>
        </p:txBody>
      </p:sp>
    </p:spTree>
    <p:extLst>
      <p:ext uri="{BB962C8B-B14F-4D97-AF65-F5344CB8AC3E}">
        <p14:creationId xmlns:p14="http://schemas.microsoft.com/office/powerpoint/2010/main" val="1568381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s-ES">
              <a:solidFill>
                <a:srgbClr val="B13F9A"/>
              </a:solidFill>
            </a:endParaRPr>
          </a:p>
        </p:txBody>
      </p:sp>
      <p:sp>
        <p:nvSpPr>
          <p:cNvPr id="6" name="Footer Placeholder 3"/>
          <p:cNvSpPr>
            <a:spLocks noGrp="1"/>
          </p:cNvSpPr>
          <p:nvPr>
            <p:ph type="ftr" sz="quarter" idx="11"/>
          </p:nvPr>
        </p:nvSpPr>
        <p:spPr/>
        <p:txBody>
          <a:bodyPr/>
          <a:lstStyle>
            <a:lvl1pPr>
              <a:defRPr/>
            </a:lvl1pPr>
          </a:lstStyle>
          <a:p>
            <a:pPr>
              <a:defRPr/>
            </a:pPr>
            <a:endParaRPr lang="es-ES">
              <a:solidFill>
                <a:srgbClr val="B13F9A"/>
              </a:solidFill>
            </a:endParaRPr>
          </a:p>
        </p:txBody>
      </p:sp>
      <p:sp>
        <p:nvSpPr>
          <p:cNvPr id="7" name="Slide Number Placeholder 15"/>
          <p:cNvSpPr>
            <a:spLocks noGrp="1"/>
          </p:cNvSpPr>
          <p:nvPr>
            <p:ph type="sldNum" sz="quarter" idx="12"/>
          </p:nvPr>
        </p:nvSpPr>
        <p:spPr/>
        <p:txBody>
          <a:bodyPr/>
          <a:lstStyle>
            <a:lvl1pPr>
              <a:defRPr/>
            </a:lvl1pPr>
          </a:lstStyle>
          <a:p>
            <a:pPr>
              <a:defRPr/>
            </a:pPr>
            <a:fld id="{2D7515B7-5A78-4285-9539-D2AAAB34971B}" type="slidenum">
              <a:rPr lang="es-ES">
                <a:solidFill>
                  <a:srgbClr val="B13F9A"/>
                </a:solidFill>
              </a:rPr>
              <a:pPr>
                <a:defRPr/>
              </a:pPr>
              <a:t>‹#›</a:t>
            </a:fld>
            <a:endParaRPr lang="es-ES">
              <a:solidFill>
                <a:srgbClr val="B13F9A"/>
              </a:solidFill>
            </a:endParaRPr>
          </a:p>
        </p:txBody>
      </p:sp>
    </p:spTree>
    <p:extLst>
      <p:ext uri="{BB962C8B-B14F-4D97-AF65-F5344CB8AC3E}">
        <p14:creationId xmlns:p14="http://schemas.microsoft.com/office/powerpoint/2010/main" val="23038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endParaRPr lang="es-ES">
              <a:solidFill>
                <a:srgbClr val="F4E7ED"/>
              </a:solidFill>
            </a:endParaRPr>
          </a:p>
        </p:txBody>
      </p:sp>
      <p:sp>
        <p:nvSpPr>
          <p:cNvPr id="8" name="Footer Placeholder 5"/>
          <p:cNvSpPr>
            <a:spLocks noGrp="1"/>
          </p:cNvSpPr>
          <p:nvPr>
            <p:ph type="ftr" sz="quarter" idx="11"/>
          </p:nvPr>
        </p:nvSpPr>
        <p:spPr/>
        <p:txBody>
          <a:bodyPr/>
          <a:lstStyle>
            <a:lvl1pPr>
              <a:defRPr/>
            </a:lvl1pPr>
            <a:extLst/>
          </a:lstStyle>
          <a:p>
            <a:pPr>
              <a:defRPr/>
            </a:pPr>
            <a:endParaRPr lang="es-ES">
              <a:solidFill>
                <a:srgbClr val="F4E7ED"/>
              </a:solidFill>
            </a:endParaRPr>
          </a:p>
        </p:txBody>
      </p:sp>
      <p:sp>
        <p:nvSpPr>
          <p:cNvPr id="9" name="Slide Number Placeholder 6"/>
          <p:cNvSpPr>
            <a:spLocks noGrp="1"/>
          </p:cNvSpPr>
          <p:nvPr>
            <p:ph type="sldNum" sz="quarter" idx="12"/>
          </p:nvPr>
        </p:nvSpPr>
        <p:spPr/>
        <p:txBody>
          <a:bodyPr/>
          <a:lstStyle>
            <a:lvl1pPr>
              <a:defRPr/>
            </a:lvl1pPr>
            <a:extLst/>
          </a:lstStyle>
          <a:p>
            <a:pPr>
              <a:defRPr/>
            </a:pPr>
            <a:fld id="{0B74AAB7-D64B-4BDB-A73E-F0A0AB4944EF}" type="slidenum">
              <a:rPr lang="es-ES">
                <a:solidFill>
                  <a:srgbClr val="F4E7ED"/>
                </a:solidFill>
              </a:rPr>
              <a:pPr>
                <a:defRPr/>
              </a:pPr>
              <a:t>‹#›</a:t>
            </a:fld>
            <a:endParaRPr lang="es-ES">
              <a:solidFill>
                <a:srgbClr val="F4E7ED"/>
              </a:solidFill>
            </a:endParaRPr>
          </a:p>
        </p:txBody>
      </p:sp>
    </p:spTree>
    <p:extLst>
      <p:ext uri="{BB962C8B-B14F-4D97-AF65-F5344CB8AC3E}">
        <p14:creationId xmlns:p14="http://schemas.microsoft.com/office/powerpoint/2010/main" val="130136924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latin typeface="Arial" charset="0"/>
                <a:cs typeface="Arial" charset="0"/>
              </a:defRPr>
            </a:lvl1pPr>
            <a:extLst/>
          </a:lstStyle>
          <a:p>
            <a:pPr fontAlgn="base">
              <a:spcBef>
                <a:spcPct val="0"/>
              </a:spcBef>
              <a:spcAft>
                <a:spcPct val="0"/>
              </a:spcAft>
              <a:defRPr/>
            </a:pPr>
            <a:endParaRPr lang="es-ES">
              <a:solidFill>
                <a:srgbClr val="B13F9A"/>
              </a:solidFill>
            </a:endParaRPr>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latin typeface="Arial" charset="0"/>
                <a:cs typeface="Arial" charset="0"/>
              </a:defRPr>
            </a:lvl1pPr>
            <a:extLst/>
          </a:lstStyle>
          <a:p>
            <a:pPr fontAlgn="base">
              <a:spcBef>
                <a:spcPct val="0"/>
              </a:spcBef>
              <a:spcAft>
                <a:spcPct val="0"/>
              </a:spcAft>
              <a:defRPr/>
            </a:pPr>
            <a:endParaRPr lang="es-ES">
              <a:solidFill>
                <a:srgbClr val="B13F9A"/>
              </a:solidFill>
            </a:endParaRPr>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a:solidFill>
                  <a:schemeClr val="tx2"/>
                </a:solidFill>
                <a:latin typeface="Arial" charset="0"/>
                <a:cs typeface="Arial" charset="0"/>
              </a:defRPr>
            </a:lvl1pPr>
            <a:extLst/>
          </a:lstStyle>
          <a:p>
            <a:pPr fontAlgn="base">
              <a:spcBef>
                <a:spcPct val="0"/>
              </a:spcBef>
              <a:spcAft>
                <a:spcPct val="0"/>
              </a:spcAft>
              <a:defRPr/>
            </a:pPr>
            <a:fld id="{C765F6A0-7C36-46A2-8156-E379E4A9A083}" type="slidenum">
              <a:rPr lang="es-ES">
                <a:solidFill>
                  <a:srgbClr val="B13F9A"/>
                </a:solidFill>
              </a:rPr>
              <a:pPr fontAlgn="base">
                <a:spcBef>
                  <a:spcPct val="0"/>
                </a:spcBef>
                <a:spcAft>
                  <a:spcPct val="0"/>
                </a:spcAft>
                <a:defRPr/>
              </a:pPr>
              <a:t>‹#›</a:t>
            </a:fld>
            <a:endParaRPr lang="es-ES">
              <a:solidFill>
                <a:srgbClr val="B13F9A"/>
              </a:solidFill>
            </a:endParaRPr>
          </a:p>
        </p:txBody>
      </p:sp>
    </p:spTree>
    <p:extLst>
      <p:ext uri="{BB962C8B-B14F-4D97-AF65-F5344CB8AC3E}">
        <p14:creationId xmlns:p14="http://schemas.microsoft.com/office/powerpoint/2010/main" val="116350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2699792" y="0"/>
            <a:ext cx="6444208" cy="3645024"/>
          </a:xfrm>
          <a:solidFill>
            <a:schemeClr val="bg1"/>
          </a:solidFill>
          <a:ln>
            <a:solidFill>
              <a:schemeClr val="bg1"/>
            </a:solidFill>
          </a:ln>
        </p:spPr>
        <p:txBody>
          <a:bodyPr>
            <a:normAutofit/>
          </a:bodyPr>
          <a:lstStyle/>
          <a:p>
            <a:pPr algn="ctr" eaLnBrk="1" fontAlgn="auto" hangingPunct="1">
              <a:spcAft>
                <a:spcPts val="0"/>
              </a:spcAft>
              <a:defRPr/>
            </a:pPr>
            <a:r>
              <a:rPr lang="en-MY" sz="4000" b="0" cap="none" dirty="0" err="1">
                <a:solidFill>
                  <a:schemeClr val="tx1"/>
                </a:solidFill>
                <a:latin typeface="Times New Roman" pitchFamily="18" charset="0"/>
                <a:cs typeface="Times New Roman" pitchFamily="18" charset="0"/>
              </a:rPr>
              <a:t>Shariah</a:t>
            </a:r>
            <a:r>
              <a:rPr lang="en-MY" sz="4000" b="0" cap="none" dirty="0">
                <a:solidFill>
                  <a:schemeClr val="tx1"/>
                </a:solidFill>
                <a:latin typeface="Times New Roman" pitchFamily="18" charset="0"/>
                <a:cs typeface="Times New Roman" pitchFamily="18" charset="0"/>
              </a:rPr>
              <a:t> </a:t>
            </a:r>
            <a:r>
              <a:rPr lang="en-MY" sz="4000" b="0" cap="none" dirty="0" smtClean="0">
                <a:solidFill>
                  <a:schemeClr val="tx1"/>
                </a:solidFill>
                <a:latin typeface="Times New Roman" pitchFamily="18" charset="0"/>
                <a:cs typeface="Times New Roman" pitchFamily="18" charset="0"/>
              </a:rPr>
              <a:t>Review of Profit rate </a:t>
            </a:r>
            <a:r>
              <a:rPr lang="en-MY" sz="4000" b="0" cap="none" dirty="0">
                <a:solidFill>
                  <a:schemeClr val="tx1"/>
                </a:solidFill>
                <a:latin typeface="Times New Roman" pitchFamily="18" charset="0"/>
                <a:cs typeface="Times New Roman" pitchFamily="18" charset="0"/>
              </a:rPr>
              <a:t>Swap Strategies in Islamic financial institutions: The case of Malaysia</a:t>
            </a:r>
            <a:endParaRPr lang="es-ES" sz="4000" b="0" cap="none" dirty="0">
              <a:solidFill>
                <a:schemeClr val="tx1"/>
              </a:solidFill>
              <a:latin typeface="Times New Roman" pitchFamily="18" charset="0"/>
              <a:cs typeface="Times New Roman" pitchFamily="18" charset="0"/>
            </a:endParaRPr>
          </a:p>
        </p:txBody>
      </p:sp>
      <p:sp>
        <p:nvSpPr>
          <p:cNvPr id="6147" name="Rectangle 165"/>
          <p:cNvSpPr>
            <a:spLocks noChangeArrowheads="1"/>
          </p:cNvSpPr>
          <p:nvPr/>
        </p:nvSpPr>
        <p:spPr bwMode="auto">
          <a:xfrm>
            <a:off x="2700338" y="1916113"/>
            <a:ext cx="6443662" cy="494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endParaRPr lang="es-UY" sz="3200" b="1" dirty="0">
              <a:solidFill>
                <a:prstClr val="white"/>
              </a:solidFill>
              <a:latin typeface="Times New Roman" pitchFamily="18" charset="0"/>
              <a:cs typeface="Times New Roman" pitchFamily="18" charset="0"/>
            </a:endParaRPr>
          </a:p>
          <a:p>
            <a:pPr algn="ctr" fontAlgn="base">
              <a:spcBef>
                <a:spcPct val="0"/>
              </a:spcBef>
              <a:spcAft>
                <a:spcPct val="0"/>
              </a:spcAft>
            </a:pPr>
            <a:endParaRPr lang="es-UY" sz="3200" b="1" dirty="0">
              <a:solidFill>
                <a:prstClr val="white"/>
              </a:solidFill>
              <a:latin typeface="Times New Roman" pitchFamily="18" charset="0"/>
              <a:cs typeface="Times New Roman" pitchFamily="18" charset="0"/>
            </a:endParaRPr>
          </a:p>
          <a:p>
            <a:pPr algn="ctr" fontAlgn="base">
              <a:spcBef>
                <a:spcPct val="0"/>
              </a:spcBef>
              <a:spcAft>
                <a:spcPct val="0"/>
              </a:spcAft>
            </a:pPr>
            <a:endParaRPr lang="es-UY" sz="2800" b="1" dirty="0">
              <a:solidFill>
                <a:prstClr val="white"/>
              </a:solidFill>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0338" y="3717032"/>
            <a:ext cx="6443662" cy="2707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14048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251520" y="188640"/>
            <a:ext cx="8610600" cy="533400"/>
          </a:xfrm>
        </p:spPr>
        <p:txBody>
          <a:bodyPr/>
          <a:lstStyle/>
          <a:p>
            <a:r>
              <a:rPr lang="en-US" sz="2400" dirty="0">
                <a:solidFill>
                  <a:schemeClr val="tx1"/>
                </a:solidFill>
              </a:rPr>
              <a:t>THE DYNAMICS OF IPRS</a:t>
            </a:r>
          </a:p>
        </p:txBody>
      </p:sp>
      <p:sp>
        <p:nvSpPr>
          <p:cNvPr id="172037" name="Oval 5"/>
          <p:cNvSpPr>
            <a:spLocks noGrp="1" noChangeArrowheads="1"/>
          </p:cNvSpPr>
          <p:nvPr>
            <p:ph idx="1"/>
          </p:nvPr>
        </p:nvSpPr>
        <p:spPr>
          <a:xfrm>
            <a:off x="3657600" y="3124200"/>
            <a:ext cx="1752600" cy="609600"/>
          </a:xfrm>
          <a:prstGeom prst="ellipse">
            <a:avLst/>
          </a:prstGeom>
          <a:solidFill>
            <a:srgbClr val="0000FF"/>
          </a:solidFill>
          <a:ln>
            <a:solidFill>
              <a:srgbClr val="000000"/>
            </a:solidFill>
            <a:round/>
            <a:headEnd/>
            <a:tailEnd/>
          </a:ln>
          <a:effectLst>
            <a:outerShdw dist="107763" dir="2700000" algn="ctr" rotWithShape="0">
              <a:srgbClr val="808080"/>
            </a:outerShdw>
          </a:effectLst>
        </p:spPr>
        <p:txBody>
          <a:bodyPr>
            <a:normAutofit/>
          </a:bodyPr>
          <a:lstStyle/>
          <a:p>
            <a:pPr algn="ctr">
              <a:lnSpc>
                <a:spcPct val="100000"/>
              </a:lnSpc>
              <a:spcBef>
                <a:spcPct val="0"/>
              </a:spcBef>
              <a:buClrTx/>
              <a:buFontTx/>
              <a:buNone/>
            </a:pPr>
            <a:r>
              <a:rPr lang="en-US" sz="2000" b="1" dirty="0" smtClean="0">
                <a:solidFill>
                  <a:schemeClr val="bg1"/>
                </a:solidFill>
                <a:latin typeface="Times New Roman" pitchFamily="18" charset="0"/>
              </a:rPr>
              <a:t>ABC</a:t>
            </a:r>
            <a:endParaRPr lang="en-US" sz="2000" b="1" dirty="0">
              <a:solidFill>
                <a:schemeClr val="bg1"/>
              </a:solidFill>
            </a:endParaRPr>
          </a:p>
        </p:txBody>
      </p:sp>
      <p:sp>
        <p:nvSpPr>
          <p:cNvPr id="15" name="Slide Number Placeholder 3"/>
          <p:cNvSpPr>
            <a:spLocks noGrp="1"/>
          </p:cNvSpPr>
          <p:nvPr>
            <p:ph type="sldNum" sz="quarter" idx="12"/>
          </p:nvPr>
        </p:nvSpPr>
        <p:spPr/>
        <p:txBody>
          <a:bodyPr/>
          <a:lstStyle/>
          <a:p>
            <a:r>
              <a:rPr lang="en-GB" dirty="0">
                <a:solidFill>
                  <a:srgbClr val="FFFFFF"/>
                </a:solidFill>
              </a:rPr>
              <a:t>Page </a:t>
            </a:r>
            <a:fld id="{9E6E49E5-58B8-4535-B691-EC572D6E4BEA}" type="slidenum">
              <a:rPr lang="en-GB">
                <a:solidFill>
                  <a:srgbClr val="FFFFFF"/>
                </a:solidFill>
              </a:rPr>
              <a:pPr/>
              <a:t>10</a:t>
            </a:fld>
            <a:endParaRPr lang="en-GB" dirty="0">
              <a:solidFill>
                <a:srgbClr val="FFFFFF"/>
              </a:solidFill>
            </a:endParaRPr>
          </a:p>
        </p:txBody>
      </p:sp>
      <p:sp>
        <p:nvSpPr>
          <p:cNvPr id="172046" name="Text Box 14"/>
          <p:cNvSpPr txBox="1">
            <a:spLocks noChangeArrowheads="1"/>
          </p:cNvSpPr>
          <p:nvPr/>
        </p:nvSpPr>
        <p:spPr bwMode="auto">
          <a:xfrm>
            <a:off x="5410200" y="3810000"/>
            <a:ext cx="1905000" cy="555104"/>
          </a:xfrm>
          <a:prstGeom prst="rect">
            <a:avLst/>
          </a:prstGeom>
          <a:solidFill>
            <a:srgbClr val="DDDDDD"/>
          </a:solidFill>
          <a:ln>
            <a:noFill/>
          </a:ln>
          <a:extLst>
            <a:ext uri="{91240B29-F687-4F45-9708-019B960494DF}">
              <a14:hiddenLine xmlns:a14="http://schemas.microsoft.com/office/drawing/2010/main" w="9525">
                <a:solidFill>
                  <a:srgbClr val="FFFFFF"/>
                </a:solidFill>
                <a:miter lim="800000"/>
                <a:headEnd/>
                <a:tailEnd/>
              </a14:hiddenLine>
            </a:ext>
          </a:extLst>
        </p:spPr>
        <p:txBody>
          <a:bodyPr/>
          <a:lstStyle/>
          <a:p>
            <a:pPr eaLnBrk="0" fontAlgn="base" hangingPunct="0">
              <a:spcBef>
                <a:spcPct val="0"/>
              </a:spcBef>
              <a:spcAft>
                <a:spcPct val="0"/>
              </a:spcAft>
            </a:pPr>
            <a:r>
              <a:rPr lang="en-US" sz="1600" b="1" dirty="0">
                <a:solidFill>
                  <a:srgbClr val="000066"/>
                </a:solidFill>
                <a:latin typeface="Times New Roman" pitchFamily="18" charset="0"/>
              </a:rPr>
              <a:t>Receives fixed returns</a:t>
            </a:r>
            <a:endParaRPr lang="en-US" sz="1600" b="1" dirty="0">
              <a:solidFill>
                <a:srgbClr val="000066"/>
              </a:solidFill>
              <a:effectLst>
                <a:outerShdw blurRad="38100" dist="38100" dir="2700000" algn="tl">
                  <a:srgbClr val="000000"/>
                </a:outerShdw>
              </a:effectLst>
              <a:latin typeface="Times New Roman" pitchFamily="18" charset="0"/>
            </a:endParaRPr>
          </a:p>
        </p:txBody>
      </p:sp>
      <p:sp>
        <p:nvSpPr>
          <p:cNvPr id="172038" name="Rectangle 6"/>
          <p:cNvSpPr>
            <a:spLocks noChangeArrowheads="1"/>
          </p:cNvSpPr>
          <p:nvPr/>
        </p:nvSpPr>
        <p:spPr bwMode="auto">
          <a:xfrm>
            <a:off x="838200" y="2819400"/>
            <a:ext cx="1371600" cy="990600"/>
          </a:xfrm>
          <a:prstGeom prst="rect">
            <a:avLst/>
          </a:prstGeom>
          <a:solidFill>
            <a:srgbClr val="00FFCC"/>
          </a:solidFill>
          <a:ln w="9525">
            <a:solidFill>
              <a:srgbClr val="000000"/>
            </a:solidFill>
            <a:miter lim="800000"/>
            <a:headEnd/>
            <a:tailEnd/>
          </a:ln>
          <a:effectLst>
            <a:outerShdw dist="107763" dir="2700000" algn="ctr" rotWithShape="0">
              <a:srgbClr val="808080"/>
            </a:outerShdw>
          </a:effectLst>
        </p:spPr>
        <p:txBody>
          <a:bodyPr/>
          <a:lstStyle/>
          <a:p>
            <a:pPr algn="ctr" eaLnBrk="0" fontAlgn="base" hangingPunct="0">
              <a:spcBef>
                <a:spcPct val="0"/>
              </a:spcBef>
              <a:spcAft>
                <a:spcPct val="0"/>
              </a:spcAft>
            </a:pPr>
            <a:r>
              <a:rPr lang="en-US" sz="2000" b="1" dirty="0">
                <a:solidFill>
                  <a:srgbClr val="000066"/>
                </a:solidFill>
                <a:latin typeface="Times New Roman" pitchFamily="18" charset="0"/>
              </a:rPr>
              <a:t>Financial Liabilities</a:t>
            </a:r>
            <a:endParaRPr lang="en-US" sz="2000" dirty="0">
              <a:solidFill>
                <a:srgbClr val="000000"/>
              </a:solidFill>
              <a:effectLst>
                <a:outerShdw blurRad="38100" dist="38100" dir="2700000" algn="tl">
                  <a:srgbClr val="FFFFFF"/>
                </a:outerShdw>
              </a:effectLst>
              <a:latin typeface="Times New Roman" pitchFamily="18" charset="0"/>
            </a:endParaRPr>
          </a:p>
        </p:txBody>
      </p:sp>
      <p:sp>
        <p:nvSpPr>
          <p:cNvPr id="172039" name="Rectangle 7"/>
          <p:cNvSpPr>
            <a:spLocks noChangeArrowheads="1"/>
          </p:cNvSpPr>
          <p:nvPr/>
        </p:nvSpPr>
        <p:spPr bwMode="auto">
          <a:xfrm>
            <a:off x="6934200" y="2895600"/>
            <a:ext cx="1371600" cy="990600"/>
          </a:xfrm>
          <a:prstGeom prst="rect">
            <a:avLst/>
          </a:prstGeom>
          <a:solidFill>
            <a:srgbClr val="FFFF99"/>
          </a:solidFill>
          <a:ln w="9525">
            <a:solidFill>
              <a:srgbClr val="000000"/>
            </a:solidFill>
            <a:miter lim="800000"/>
            <a:headEnd/>
            <a:tailEnd/>
          </a:ln>
          <a:effectLst>
            <a:outerShdw dist="107763" dir="2700000" algn="ctr" rotWithShape="0">
              <a:srgbClr val="808080"/>
            </a:outerShdw>
          </a:effectLst>
        </p:spPr>
        <p:txBody>
          <a:bodyPr/>
          <a:lstStyle/>
          <a:p>
            <a:pPr algn="ctr" eaLnBrk="0" fontAlgn="base" hangingPunct="0">
              <a:spcBef>
                <a:spcPct val="0"/>
              </a:spcBef>
              <a:spcAft>
                <a:spcPct val="0"/>
              </a:spcAft>
            </a:pPr>
            <a:r>
              <a:rPr lang="en-US" sz="2000" b="1" dirty="0">
                <a:solidFill>
                  <a:srgbClr val="000066"/>
                </a:solidFill>
                <a:latin typeface="Times New Roman" pitchFamily="18" charset="0"/>
              </a:rPr>
              <a:t>Financial Assets</a:t>
            </a:r>
            <a:endParaRPr lang="en-US" sz="2000" dirty="0">
              <a:solidFill>
                <a:srgbClr val="000066"/>
              </a:solidFill>
              <a:effectLst>
                <a:outerShdw blurRad="38100" dist="38100" dir="2700000" algn="tl">
                  <a:srgbClr val="000000"/>
                </a:outerShdw>
              </a:effectLst>
              <a:latin typeface="Times New Roman" pitchFamily="18" charset="0"/>
            </a:endParaRPr>
          </a:p>
        </p:txBody>
      </p:sp>
      <p:sp>
        <p:nvSpPr>
          <p:cNvPr id="172040" name="Line 8"/>
          <p:cNvSpPr>
            <a:spLocks noChangeShapeType="1"/>
          </p:cNvSpPr>
          <p:nvPr/>
        </p:nvSpPr>
        <p:spPr bwMode="auto">
          <a:xfrm flipH="1">
            <a:off x="2286000" y="3429000"/>
            <a:ext cx="1189038"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lgn="ctr" eaLnBrk="0" fontAlgn="base" hangingPunct="0">
              <a:spcBef>
                <a:spcPct val="0"/>
              </a:spcBef>
              <a:spcAft>
                <a:spcPct val="0"/>
              </a:spcAft>
            </a:pPr>
            <a:endParaRPr lang="en-MY" sz="2000">
              <a:solidFill>
                <a:srgbClr val="000066"/>
              </a:solidFill>
              <a:effectLst>
                <a:outerShdw blurRad="38100" dist="38100" dir="2700000" algn="tl">
                  <a:srgbClr val="000000">
                    <a:alpha val="43137"/>
                  </a:srgbClr>
                </a:outerShdw>
              </a:effectLst>
            </a:endParaRPr>
          </a:p>
        </p:txBody>
      </p:sp>
      <p:sp>
        <p:nvSpPr>
          <p:cNvPr id="172041" name="Line 9"/>
          <p:cNvSpPr>
            <a:spLocks noChangeShapeType="1"/>
          </p:cNvSpPr>
          <p:nvPr/>
        </p:nvSpPr>
        <p:spPr bwMode="auto">
          <a:xfrm flipV="1">
            <a:off x="4267200" y="1752600"/>
            <a:ext cx="0" cy="1143000"/>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eaLnBrk="0" fontAlgn="base" hangingPunct="0">
              <a:spcBef>
                <a:spcPct val="0"/>
              </a:spcBef>
              <a:spcAft>
                <a:spcPct val="0"/>
              </a:spcAft>
            </a:pPr>
            <a:endParaRPr lang="en-MY" sz="2000">
              <a:solidFill>
                <a:srgbClr val="000066"/>
              </a:solidFill>
              <a:effectLst>
                <a:outerShdw blurRad="38100" dist="38100" dir="2700000" algn="tl">
                  <a:srgbClr val="000000">
                    <a:alpha val="43137"/>
                  </a:srgbClr>
                </a:outerShdw>
              </a:effectLst>
            </a:endParaRPr>
          </a:p>
        </p:txBody>
      </p:sp>
      <p:sp>
        <p:nvSpPr>
          <p:cNvPr id="172042" name="Line 10"/>
          <p:cNvSpPr>
            <a:spLocks noChangeShapeType="1"/>
          </p:cNvSpPr>
          <p:nvPr/>
        </p:nvSpPr>
        <p:spPr bwMode="auto">
          <a:xfrm flipV="1">
            <a:off x="4724400" y="1752600"/>
            <a:ext cx="0" cy="1158875"/>
          </a:xfrm>
          <a:prstGeom prst="line">
            <a:avLst/>
          </a:prstGeom>
          <a:noFill/>
          <a:ln w="9525">
            <a:solidFill>
              <a:srgbClr val="000000"/>
            </a:solidFill>
            <a:prstDash val="sysDot"/>
            <a:round/>
            <a:headEnd type="triangle" w="med" len="med"/>
            <a:tailEnd/>
          </a:ln>
          <a:extLst>
            <a:ext uri="{909E8E84-426E-40DD-AFC4-6F175D3DCCD1}">
              <a14:hiddenFill xmlns:a14="http://schemas.microsoft.com/office/drawing/2010/main">
                <a:noFill/>
              </a14:hiddenFill>
            </a:ext>
          </a:extLst>
        </p:spPr>
        <p:txBody>
          <a:bodyPr/>
          <a:lstStyle/>
          <a:p>
            <a:pPr algn="ctr" eaLnBrk="0" fontAlgn="base" hangingPunct="0">
              <a:spcBef>
                <a:spcPct val="0"/>
              </a:spcBef>
              <a:spcAft>
                <a:spcPct val="0"/>
              </a:spcAft>
            </a:pPr>
            <a:endParaRPr lang="en-MY" sz="2000">
              <a:solidFill>
                <a:srgbClr val="000066"/>
              </a:solidFill>
              <a:effectLst>
                <a:outerShdw blurRad="38100" dist="38100" dir="2700000" algn="tl">
                  <a:srgbClr val="000000">
                    <a:alpha val="43137"/>
                  </a:srgbClr>
                </a:outerShdw>
              </a:effectLst>
            </a:endParaRPr>
          </a:p>
        </p:txBody>
      </p:sp>
      <p:sp>
        <p:nvSpPr>
          <p:cNvPr id="172043" name="Line 11"/>
          <p:cNvSpPr>
            <a:spLocks noChangeShapeType="1"/>
          </p:cNvSpPr>
          <p:nvPr/>
        </p:nvSpPr>
        <p:spPr bwMode="auto">
          <a:xfrm flipH="1">
            <a:off x="5562600" y="3429000"/>
            <a:ext cx="121920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lgn="ctr" eaLnBrk="0" fontAlgn="base" hangingPunct="0">
              <a:spcBef>
                <a:spcPct val="0"/>
              </a:spcBef>
              <a:spcAft>
                <a:spcPct val="0"/>
              </a:spcAft>
            </a:pPr>
            <a:endParaRPr lang="en-MY" sz="2000">
              <a:solidFill>
                <a:srgbClr val="000066"/>
              </a:solidFill>
              <a:effectLst>
                <a:outerShdw blurRad="38100" dist="38100" dir="2700000" algn="tl">
                  <a:srgbClr val="000000">
                    <a:alpha val="43137"/>
                  </a:srgbClr>
                </a:outerShdw>
              </a:effectLst>
            </a:endParaRPr>
          </a:p>
        </p:txBody>
      </p:sp>
      <p:sp>
        <p:nvSpPr>
          <p:cNvPr id="172044" name="Rectangle 12"/>
          <p:cNvSpPr>
            <a:spLocks noChangeArrowheads="1"/>
          </p:cNvSpPr>
          <p:nvPr/>
        </p:nvSpPr>
        <p:spPr bwMode="auto">
          <a:xfrm>
            <a:off x="2743200" y="1143000"/>
            <a:ext cx="3429000" cy="503238"/>
          </a:xfrm>
          <a:prstGeom prst="rect">
            <a:avLst/>
          </a:prstGeom>
          <a:solidFill>
            <a:srgbClr val="0000FF"/>
          </a:solidFill>
          <a:ln w="9525">
            <a:solidFill>
              <a:srgbClr val="000000"/>
            </a:solidFill>
            <a:miter lim="800000"/>
            <a:headEnd/>
            <a:tailEnd/>
          </a:ln>
          <a:effectLst>
            <a:outerShdw dist="107763" dir="2700000" algn="ctr" rotWithShape="0">
              <a:srgbClr val="808080"/>
            </a:outerShdw>
          </a:effectLst>
        </p:spPr>
        <p:txBody>
          <a:bodyPr/>
          <a:lstStyle/>
          <a:p>
            <a:pPr algn="ctr" eaLnBrk="0" fontAlgn="base" hangingPunct="0">
              <a:spcBef>
                <a:spcPct val="0"/>
              </a:spcBef>
              <a:spcAft>
                <a:spcPct val="0"/>
              </a:spcAft>
            </a:pPr>
            <a:r>
              <a:rPr lang="en-US" sz="2000" b="1" dirty="0">
                <a:solidFill>
                  <a:srgbClr val="FFFFFF"/>
                </a:solidFill>
                <a:latin typeface="Times New Roman" pitchFamily="18" charset="0"/>
              </a:rPr>
              <a:t>Islamic Swap Counter Party</a:t>
            </a:r>
            <a:endParaRPr lang="en-US" sz="2000" b="1" dirty="0">
              <a:solidFill>
                <a:srgbClr val="FFFFFF"/>
              </a:solidFill>
              <a:effectLst>
                <a:outerShdw blurRad="38100" dist="38100" dir="2700000" algn="tl">
                  <a:srgbClr val="000000"/>
                </a:outerShdw>
              </a:effectLst>
              <a:latin typeface="Times New Roman" pitchFamily="18" charset="0"/>
            </a:endParaRPr>
          </a:p>
        </p:txBody>
      </p:sp>
      <p:sp>
        <p:nvSpPr>
          <p:cNvPr id="172045" name="Text Box 13"/>
          <p:cNvSpPr txBox="1">
            <a:spLocks noChangeArrowheads="1"/>
          </p:cNvSpPr>
          <p:nvPr/>
        </p:nvSpPr>
        <p:spPr bwMode="auto">
          <a:xfrm>
            <a:off x="5029200" y="1905000"/>
            <a:ext cx="1447800" cy="731912"/>
          </a:xfrm>
          <a:prstGeom prst="rect">
            <a:avLst/>
          </a:prstGeom>
          <a:solidFill>
            <a:srgbClr val="DDDDDD"/>
          </a:solidFill>
          <a:ln>
            <a:noFill/>
          </a:ln>
          <a:extLst>
            <a:ext uri="{91240B29-F687-4F45-9708-019B960494DF}">
              <a14:hiddenLine xmlns:a14="http://schemas.microsoft.com/office/drawing/2010/main" w="9525">
                <a:solidFill>
                  <a:srgbClr val="FFFFFF"/>
                </a:solidFill>
                <a:miter lim="800000"/>
                <a:headEnd/>
                <a:tailEnd/>
              </a14:hiddenLine>
            </a:ext>
          </a:extLst>
        </p:spPr>
        <p:txBody>
          <a:bodyPr/>
          <a:lstStyle/>
          <a:p>
            <a:pPr eaLnBrk="0" fontAlgn="base" hangingPunct="0">
              <a:spcBef>
                <a:spcPct val="0"/>
              </a:spcBef>
              <a:spcAft>
                <a:spcPct val="0"/>
              </a:spcAft>
            </a:pPr>
            <a:r>
              <a:rPr lang="en-US" sz="1600" b="1" dirty="0">
                <a:solidFill>
                  <a:srgbClr val="000066"/>
                </a:solidFill>
                <a:latin typeface="Times New Roman" pitchFamily="18" charset="0"/>
              </a:rPr>
              <a:t>Receives floating profit rate</a:t>
            </a:r>
            <a:endParaRPr lang="en-US" sz="1600" b="1" dirty="0">
              <a:solidFill>
                <a:srgbClr val="000066"/>
              </a:solidFill>
              <a:effectLst>
                <a:outerShdw blurRad="38100" dist="38100" dir="2700000" algn="tl">
                  <a:srgbClr val="000000"/>
                </a:outerShdw>
              </a:effectLst>
              <a:latin typeface="Times New Roman" pitchFamily="18" charset="0"/>
            </a:endParaRPr>
          </a:p>
        </p:txBody>
      </p:sp>
      <p:sp>
        <p:nvSpPr>
          <p:cNvPr id="172047" name="Text Box 15"/>
          <p:cNvSpPr txBox="1">
            <a:spLocks noChangeArrowheads="1"/>
          </p:cNvSpPr>
          <p:nvPr/>
        </p:nvSpPr>
        <p:spPr bwMode="auto">
          <a:xfrm>
            <a:off x="2286000" y="3810000"/>
            <a:ext cx="2057400" cy="555104"/>
          </a:xfrm>
          <a:prstGeom prst="rect">
            <a:avLst/>
          </a:prstGeom>
          <a:solidFill>
            <a:srgbClr val="DDDDDD"/>
          </a:solidFill>
          <a:ln>
            <a:noFill/>
          </a:ln>
          <a:extLst>
            <a:ext uri="{91240B29-F687-4F45-9708-019B960494DF}">
              <a14:hiddenLine xmlns:a14="http://schemas.microsoft.com/office/drawing/2010/main" w="9525">
                <a:solidFill>
                  <a:srgbClr val="FFFFFF"/>
                </a:solidFill>
                <a:miter lim="800000"/>
                <a:headEnd/>
                <a:tailEnd/>
              </a14:hiddenLine>
            </a:ext>
          </a:extLst>
        </p:spPr>
        <p:txBody>
          <a:bodyPr/>
          <a:lstStyle/>
          <a:p>
            <a:pPr eaLnBrk="0" fontAlgn="base" hangingPunct="0">
              <a:spcBef>
                <a:spcPct val="0"/>
              </a:spcBef>
              <a:spcAft>
                <a:spcPct val="0"/>
              </a:spcAft>
            </a:pPr>
            <a:r>
              <a:rPr lang="en-US" sz="1600" b="1" dirty="0">
                <a:solidFill>
                  <a:srgbClr val="000066"/>
                </a:solidFill>
                <a:latin typeface="Times New Roman" pitchFamily="18" charset="0"/>
              </a:rPr>
              <a:t>Pays floating obligations</a:t>
            </a:r>
            <a:endParaRPr lang="en-US" sz="1600" b="1" dirty="0">
              <a:solidFill>
                <a:srgbClr val="000066"/>
              </a:solidFill>
              <a:effectLst>
                <a:outerShdw blurRad="38100" dist="38100" dir="2700000" algn="tl">
                  <a:srgbClr val="000000"/>
                </a:outerShdw>
              </a:effectLst>
              <a:latin typeface="Times New Roman" pitchFamily="18" charset="0"/>
            </a:endParaRPr>
          </a:p>
        </p:txBody>
      </p:sp>
      <p:sp>
        <p:nvSpPr>
          <p:cNvPr id="172048" name="Text Box 16"/>
          <p:cNvSpPr txBox="1">
            <a:spLocks noChangeArrowheads="1"/>
          </p:cNvSpPr>
          <p:nvPr/>
        </p:nvSpPr>
        <p:spPr bwMode="auto">
          <a:xfrm>
            <a:off x="3048000" y="1904999"/>
            <a:ext cx="1143000" cy="515889"/>
          </a:xfrm>
          <a:prstGeom prst="rect">
            <a:avLst/>
          </a:prstGeom>
          <a:solidFill>
            <a:srgbClr val="DDDDDD"/>
          </a:solidFill>
          <a:ln>
            <a:noFill/>
          </a:ln>
          <a:extLst>
            <a:ext uri="{91240B29-F687-4F45-9708-019B960494DF}">
              <a14:hiddenLine xmlns:a14="http://schemas.microsoft.com/office/drawing/2010/main" w="9525">
                <a:solidFill>
                  <a:schemeClr val="folHlink"/>
                </a:solidFill>
                <a:miter lim="800000"/>
                <a:headEnd/>
                <a:tailEnd/>
              </a14:hiddenLine>
            </a:ext>
          </a:extLst>
        </p:spPr>
        <p:txBody>
          <a:bodyPr/>
          <a:lstStyle/>
          <a:p>
            <a:pPr eaLnBrk="0" fontAlgn="base" hangingPunct="0">
              <a:spcBef>
                <a:spcPct val="0"/>
              </a:spcBef>
              <a:spcAft>
                <a:spcPct val="0"/>
              </a:spcAft>
            </a:pPr>
            <a:r>
              <a:rPr lang="en-US" sz="1600" b="1" smtClean="0">
                <a:solidFill>
                  <a:srgbClr val="000066"/>
                </a:solidFill>
                <a:latin typeface="Times New Roman" pitchFamily="18" charset="0"/>
              </a:rPr>
              <a:t>Pays fixed </a:t>
            </a:r>
            <a:r>
              <a:rPr lang="en-US" sz="1600" b="1" dirty="0">
                <a:solidFill>
                  <a:srgbClr val="000066"/>
                </a:solidFill>
                <a:latin typeface="Times New Roman" pitchFamily="18" charset="0"/>
              </a:rPr>
              <a:t>profit rate</a:t>
            </a:r>
            <a:endParaRPr lang="en-US" sz="1600" b="1" dirty="0">
              <a:solidFill>
                <a:srgbClr val="000066"/>
              </a:solidFill>
              <a:effectLst>
                <a:outerShdw blurRad="38100" dist="38100" dir="2700000" algn="tl">
                  <a:srgbClr val="000000"/>
                </a:outerShdw>
              </a:effectLst>
              <a:latin typeface="Times New Roman" pitchFamily="18" charset="0"/>
            </a:endParaRPr>
          </a:p>
        </p:txBody>
      </p:sp>
    </p:spTree>
    <p:extLst>
      <p:ext uri="{BB962C8B-B14F-4D97-AF65-F5344CB8AC3E}">
        <p14:creationId xmlns:p14="http://schemas.microsoft.com/office/powerpoint/2010/main" val="1811082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304800" y="152400"/>
            <a:ext cx="8610600" cy="533400"/>
          </a:xfrm>
        </p:spPr>
        <p:txBody>
          <a:bodyPr/>
          <a:lstStyle/>
          <a:p>
            <a:r>
              <a:rPr lang="en-US" sz="2400" dirty="0">
                <a:solidFill>
                  <a:schemeClr val="tx1"/>
                </a:solidFill>
              </a:rPr>
              <a:t>HOW IPRS WORKS</a:t>
            </a:r>
          </a:p>
        </p:txBody>
      </p:sp>
      <p:sp>
        <p:nvSpPr>
          <p:cNvPr id="181251" name="Rectangle 3"/>
          <p:cNvSpPr>
            <a:spLocks noGrp="1" noChangeArrowheads="1"/>
          </p:cNvSpPr>
          <p:nvPr>
            <p:ph idx="1"/>
          </p:nvPr>
        </p:nvSpPr>
        <p:spPr>
          <a:xfrm>
            <a:off x="-399706" y="920750"/>
            <a:ext cx="8610600" cy="4876800"/>
          </a:xfrm>
        </p:spPr>
        <p:txBody>
          <a:bodyPr/>
          <a:lstStyle/>
          <a:p>
            <a:pPr algn="ctr">
              <a:buFont typeface="Webdings" pitchFamily="18" charset="2"/>
              <a:buNone/>
            </a:pPr>
            <a:r>
              <a:rPr lang="en-GB" sz="2000" b="1" dirty="0" smtClean="0">
                <a:solidFill>
                  <a:srgbClr val="CC0000"/>
                </a:solidFill>
                <a:latin typeface="Times New Roman" pitchFamily="18" charset="0"/>
              </a:rPr>
              <a:t>IF ABC is out of the money: Will pay Fixed </a:t>
            </a:r>
            <a:r>
              <a:rPr lang="en-GB" sz="2000" b="1" dirty="0">
                <a:solidFill>
                  <a:srgbClr val="CC0000"/>
                </a:solidFill>
                <a:latin typeface="Times New Roman" pitchFamily="18" charset="0"/>
              </a:rPr>
              <a:t>Profit Rate</a:t>
            </a:r>
            <a:endParaRPr lang="en-US" sz="2000" b="1" dirty="0">
              <a:solidFill>
                <a:srgbClr val="CC0000"/>
              </a:solidFill>
              <a:latin typeface="Times New Roman" pitchFamily="18" charset="0"/>
            </a:endParaRPr>
          </a:p>
        </p:txBody>
      </p:sp>
      <p:sp>
        <p:nvSpPr>
          <p:cNvPr id="14" name="Slide Number Placeholder 3"/>
          <p:cNvSpPr>
            <a:spLocks noGrp="1"/>
          </p:cNvSpPr>
          <p:nvPr>
            <p:ph type="sldNum" sz="quarter" idx="12"/>
          </p:nvPr>
        </p:nvSpPr>
        <p:spPr/>
        <p:txBody>
          <a:bodyPr/>
          <a:lstStyle/>
          <a:p>
            <a:r>
              <a:rPr lang="en-GB" dirty="0">
                <a:solidFill>
                  <a:srgbClr val="FFFFFF"/>
                </a:solidFill>
              </a:rPr>
              <a:t>Page </a:t>
            </a:r>
            <a:fld id="{9CAB8E38-3136-4DF4-9A94-C8A061328091}" type="slidenum">
              <a:rPr lang="en-GB">
                <a:solidFill>
                  <a:srgbClr val="FFFFFF"/>
                </a:solidFill>
              </a:rPr>
              <a:pPr/>
              <a:t>11</a:t>
            </a:fld>
            <a:endParaRPr lang="en-GB" dirty="0">
              <a:solidFill>
                <a:srgbClr val="FFFFFF"/>
              </a:solidFill>
            </a:endParaRPr>
          </a:p>
        </p:txBody>
      </p:sp>
      <p:sp>
        <p:nvSpPr>
          <p:cNvPr id="181252" name="Oval 4"/>
          <p:cNvSpPr>
            <a:spLocks noChangeArrowheads="1"/>
          </p:cNvSpPr>
          <p:nvPr/>
        </p:nvSpPr>
        <p:spPr bwMode="auto">
          <a:xfrm>
            <a:off x="2633464" y="3754664"/>
            <a:ext cx="2514600" cy="1219200"/>
          </a:xfrm>
          <a:prstGeom prst="ellipse">
            <a:avLst/>
          </a:prstGeom>
          <a:solidFill>
            <a:srgbClr val="0000FF"/>
          </a:solidFill>
          <a:ln w="9525">
            <a:solidFill>
              <a:srgbClr val="000000"/>
            </a:solidFill>
            <a:round/>
            <a:headEnd/>
            <a:tailEnd/>
          </a:ln>
          <a:effectLst>
            <a:outerShdw dist="107763" dir="2700000" algn="ctr" rotWithShape="0">
              <a:srgbClr val="808080"/>
            </a:outerShdw>
          </a:effectLst>
        </p:spPr>
        <p:txBody>
          <a:bodyPr/>
          <a:lstStyle/>
          <a:p>
            <a:pPr marL="342900" indent="-342900" algn="ctr" eaLnBrk="0" fontAlgn="base" hangingPunct="0">
              <a:spcBef>
                <a:spcPct val="0"/>
              </a:spcBef>
              <a:spcAft>
                <a:spcPct val="0"/>
              </a:spcAft>
            </a:pPr>
            <a:endParaRPr lang="en-US" sz="2000" b="1" dirty="0">
              <a:solidFill>
                <a:srgbClr val="FFFFFF"/>
              </a:solidFill>
              <a:latin typeface="Times New Roman" pitchFamily="18" charset="0"/>
            </a:endParaRPr>
          </a:p>
          <a:p>
            <a:pPr marL="342900" indent="-342900" algn="ctr" eaLnBrk="0" fontAlgn="base" hangingPunct="0">
              <a:spcBef>
                <a:spcPct val="0"/>
              </a:spcBef>
              <a:spcAft>
                <a:spcPct val="0"/>
              </a:spcAft>
            </a:pPr>
            <a:r>
              <a:rPr lang="en-US" sz="2000" b="1" dirty="0" smtClean="0">
                <a:solidFill>
                  <a:srgbClr val="FFFFFF"/>
                </a:solidFill>
                <a:latin typeface="Times New Roman" pitchFamily="18" charset="0"/>
              </a:rPr>
              <a:t>ABC</a:t>
            </a:r>
            <a:endParaRPr lang="en-US" sz="2000" b="1" dirty="0">
              <a:solidFill>
                <a:srgbClr val="FFFFFF"/>
              </a:solidFill>
              <a:latin typeface="Times New Roman" pitchFamily="18" charset="0"/>
            </a:endParaRPr>
          </a:p>
          <a:p>
            <a:pPr marL="342900" indent="-342900" algn="ctr" eaLnBrk="0" fontAlgn="base" hangingPunct="0">
              <a:spcBef>
                <a:spcPct val="0"/>
              </a:spcBef>
              <a:spcAft>
                <a:spcPct val="0"/>
              </a:spcAft>
            </a:pPr>
            <a:endParaRPr lang="en-US" sz="2000" b="1" dirty="0">
              <a:solidFill>
                <a:srgbClr val="FFFFFF"/>
              </a:solidFill>
            </a:endParaRPr>
          </a:p>
        </p:txBody>
      </p:sp>
      <p:sp>
        <p:nvSpPr>
          <p:cNvPr id="181253" name="Rectangle 5"/>
          <p:cNvSpPr>
            <a:spLocks noChangeArrowheads="1"/>
          </p:cNvSpPr>
          <p:nvPr/>
        </p:nvSpPr>
        <p:spPr bwMode="auto">
          <a:xfrm>
            <a:off x="2252464" y="1474334"/>
            <a:ext cx="3276600" cy="503238"/>
          </a:xfrm>
          <a:prstGeom prst="rect">
            <a:avLst/>
          </a:prstGeom>
          <a:solidFill>
            <a:srgbClr val="0000FF"/>
          </a:solidFill>
          <a:ln w="9525">
            <a:solidFill>
              <a:srgbClr val="000000"/>
            </a:solidFill>
            <a:miter lim="800000"/>
            <a:headEnd/>
            <a:tailEnd/>
          </a:ln>
          <a:effectLst>
            <a:outerShdw dist="107763" dir="2700000" algn="ctr" rotWithShape="0">
              <a:srgbClr val="808080"/>
            </a:outerShdw>
          </a:effectLst>
        </p:spPr>
        <p:txBody>
          <a:bodyPr/>
          <a:lstStyle/>
          <a:p>
            <a:pPr algn="ctr" eaLnBrk="0" fontAlgn="base" hangingPunct="0">
              <a:spcBef>
                <a:spcPct val="0"/>
              </a:spcBef>
              <a:spcAft>
                <a:spcPct val="0"/>
              </a:spcAft>
            </a:pPr>
            <a:r>
              <a:rPr lang="en-US" sz="2000" b="1" dirty="0">
                <a:solidFill>
                  <a:srgbClr val="FFFFFF"/>
                </a:solidFill>
                <a:latin typeface="Times New Roman" pitchFamily="18" charset="0"/>
              </a:rPr>
              <a:t>Islamic Swap Counter Party</a:t>
            </a:r>
            <a:endParaRPr lang="en-US" sz="2000" b="1" dirty="0">
              <a:solidFill>
                <a:srgbClr val="FFFFFF"/>
              </a:solidFill>
              <a:effectLst>
                <a:outerShdw blurRad="38100" dist="38100" dir="2700000" algn="tl">
                  <a:srgbClr val="000000"/>
                </a:outerShdw>
              </a:effectLst>
              <a:latin typeface="Times New Roman" pitchFamily="18" charset="0"/>
            </a:endParaRPr>
          </a:p>
        </p:txBody>
      </p:sp>
      <p:sp>
        <p:nvSpPr>
          <p:cNvPr id="181254" name="Rectangle 6"/>
          <p:cNvSpPr>
            <a:spLocks noChangeArrowheads="1"/>
          </p:cNvSpPr>
          <p:nvPr/>
        </p:nvSpPr>
        <p:spPr bwMode="auto">
          <a:xfrm>
            <a:off x="3281164" y="2628741"/>
            <a:ext cx="1219200" cy="685800"/>
          </a:xfrm>
          <a:prstGeom prst="rect">
            <a:avLst/>
          </a:prstGeom>
          <a:solidFill>
            <a:srgbClr val="FFFF00"/>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eaLnBrk="0" fontAlgn="base" hangingPunct="0">
              <a:spcBef>
                <a:spcPct val="0"/>
              </a:spcBef>
              <a:spcAft>
                <a:spcPct val="0"/>
              </a:spcAft>
            </a:pPr>
            <a:r>
              <a:rPr lang="en-US" sz="2000" b="1" dirty="0">
                <a:solidFill>
                  <a:srgbClr val="000000"/>
                </a:solidFill>
                <a:effectLst>
                  <a:outerShdw blurRad="38100" dist="38100" dir="2700000" algn="tl">
                    <a:srgbClr val="FFFFFF"/>
                  </a:outerShdw>
                </a:effectLst>
              </a:rPr>
              <a:t>ASSET</a:t>
            </a:r>
          </a:p>
        </p:txBody>
      </p:sp>
      <p:sp>
        <p:nvSpPr>
          <p:cNvPr id="181256" name="Line 8"/>
          <p:cNvSpPr>
            <a:spLocks noChangeShapeType="1"/>
          </p:cNvSpPr>
          <p:nvPr/>
        </p:nvSpPr>
        <p:spPr bwMode="auto">
          <a:xfrm flipV="1">
            <a:off x="2915816" y="2312988"/>
            <a:ext cx="0" cy="129540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MY" sz="2000">
              <a:solidFill>
                <a:srgbClr val="000066"/>
              </a:solidFill>
              <a:effectLst>
                <a:outerShdw blurRad="38100" dist="38100" dir="2700000" algn="tl">
                  <a:srgbClr val="000000">
                    <a:alpha val="43137"/>
                  </a:srgbClr>
                </a:outerShdw>
              </a:effectLst>
            </a:endParaRPr>
          </a:p>
        </p:txBody>
      </p:sp>
      <p:sp>
        <p:nvSpPr>
          <p:cNvPr id="181257" name="Text Box 9"/>
          <p:cNvSpPr txBox="1">
            <a:spLocks noChangeArrowheads="1"/>
          </p:cNvSpPr>
          <p:nvPr/>
        </p:nvSpPr>
        <p:spPr bwMode="auto">
          <a:xfrm>
            <a:off x="457200" y="3211513"/>
            <a:ext cx="1828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endParaRPr lang="en-US" sz="2000">
              <a:solidFill>
                <a:srgbClr val="000066"/>
              </a:solidFill>
              <a:effectLst>
                <a:outerShdw blurRad="38100" dist="38100" dir="2700000" algn="tl">
                  <a:srgbClr val="C0C0C0"/>
                </a:outerShdw>
              </a:effectLst>
            </a:endParaRPr>
          </a:p>
        </p:txBody>
      </p:sp>
      <p:sp>
        <p:nvSpPr>
          <p:cNvPr id="181258" name="Text Box 10"/>
          <p:cNvSpPr txBox="1">
            <a:spLocks noChangeArrowheads="1"/>
          </p:cNvSpPr>
          <p:nvPr/>
        </p:nvSpPr>
        <p:spPr bwMode="auto">
          <a:xfrm>
            <a:off x="228600" y="2044700"/>
            <a:ext cx="228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sz="1600" b="1" dirty="0">
                <a:solidFill>
                  <a:srgbClr val="CC3300"/>
                </a:solidFill>
                <a:effectLst>
                  <a:outerShdw blurRad="38100" dist="38100" dir="2700000" algn="tl">
                    <a:srgbClr val="C0C0C0"/>
                  </a:outerShdw>
                </a:effectLst>
                <a:latin typeface="Times New Roman" pitchFamily="18" charset="0"/>
              </a:rPr>
              <a:t>STEP 1</a:t>
            </a:r>
            <a:r>
              <a:rPr lang="en-GB" sz="1600" b="1" dirty="0">
                <a:solidFill>
                  <a:srgbClr val="000066"/>
                </a:solidFill>
                <a:effectLst>
                  <a:outerShdw blurRad="38100" dist="38100" dir="2700000" algn="tl">
                    <a:srgbClr val="C0C0C0"/>
                  </a:outerShdw>
                </a:effectLst>
                <a:latin typeface="Times New Roman" pitchFamily="18" charset="0"/>
              </a:rPr>
              <a:t>                        </a:t>
            </a:r>
            <a:r>
              <a:rPr lang="en-GB" sz="1600" b="1" dirty="0" smtClean="0">
                <a:solidFill>
                  <a:srgbClr val="000000"/>
                </a:solidFill>
                <a:effectLst>
                  <a:outerShdw blurRad="38100" dist="38100" dir="2700000" algn="tl">
                    <a:srgbClr val="C0C0C0"/>
                  </a:outerShdw>
                </a:effectLst>
                <a:latin typeface="Times New Roman" pitchFamily="18" charset="0"/>
              </a:rPr>
              <a:t>ABC </a:t>
            </a:r>
            <a:r>
              <a:rPr lang="en-GB" sz="1600" b="1" dirty="0">
                <a:solidFill>
                  <a:srgbClr val="000000"/>
                </a:solidFill>
                <a:effectLst>
                  <a:outerShdw blurRad="38100" dist="38100" dir="2700000" algn="tl">
                    <a:srgbClr val="C0C0C0"/>
                  </a:outerShdw>
                </a:effectLst>
                <a:latin typeface="Times New Roman" pitchFamily="18" charset="0"/>
              </a:rPr>
              <a:t>sells Asset to Islamic Swap counter Party at notional principal of RM500k. </a:t>
            </a:r>
            <a:endParaRPr lang="en-US" sz="1600" dirty="0">
              <a:solidFill>
                <a:srgbClr val="000066"/>
              </a:solidFill>
              <a:effectLst>
                <a:outerShdw blurRad="38100" dist="38100" dir="2700000" algn="tl">
                  <a:srgbClr val="C0C0C0"/>
                </a:outerShdw>
              </a:effectLst>
              <a:latin typeface="Times New Roman" pitchFamily="18" charset="0"/>
            </a:endParaRPr>
          </a:p>
        </p:txBody>
      </p:sp>
      <p:sp>
        <p:nvSpPr>
          <p:cNvPr id="181259" name="Text Box 11"/>
          <p:cNvSpPr txBox="1">
            <a:spLocks noChangeArrowheads="1"/>
          </p:cNvSpPr>
          <p:nvPr/>
        </p:nvSpPr>
        <p:spPr bwMode="auto">
          <a:xfrm>
            <a:off x="5508104" y="2111828"/>
            <a:ext cx="2667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sz="1600" b="1" dirty="0">
                <a:solidFill>
                  <a:srgbClr val="CC3300"/>
                </a:solidFill>
                <a:latin typeface="Times New Roman" pitchFamily="18" charset="0"/>
              </a:rPr>
              <a:t>STEP 2</a:t>
            </a:r>
          </a:p>
          <a:p>
            <a:pPr algn="ctr" eaLnBrk="0" fontAlgn="base" hangingPunct="0">
              <a:spcBef>
                <a:spcPct val="0"/>
              </a:spcBef>
              <a:spcAft>
                <a:spcPct val="0"/>
              </a:spcAft>
            </a:pPr>
            <a:r>
              <a:rPr lang="en-GB" sz="1600" b="1" dirty="0">
                <a:solidFill>
                  <a:srgbClr val="000000"/>
                </a:solidFill>
                <a:latin typeface="Times New Roman" pitchFamily="18" charset="0"/>
              </a:rPr>
              <a:t>Islamic Swap Counter Party sells Asset to </a:t>
            </a:r>
            <a:r>
              <a:rPr lang="en-GB" sz="1600" b="1" dirty="0" smtClean="0">
                <a:solidFill>
                  <a:srgbClr val="000000"/>
                </a:solidFill>
                <a:latin typeface="Times New Roman" pitchFamily="18" charset="0"/>
              </a:rPr>
              <a:t>ABC </a:t>
            </a:r>
            <a:r>
              <a:rPr lang="en-GB" sz="1600" b="1" dirty="0">
                <a:solidFill>
                  <a:srgbClr val="000000"/>
                </a:solidFill>
                <a:latin typeface="Times New Roman" pitchFamily="18" charset="0"/>
              </a:rPr>
              <a:t>at notional principal RM500k  + mark-up based on fixed profit rate</a:t>
            </a:r>
            <a:endParaRPr lang="en-US" sz="1600" b="1" dirty="0">
              <a:solidFill>
                <a:srgbClr val="000000"/>
              </a:solidFill>
              <a:latin typeface="Times New Roman" pitchFamily="18" charset="0"/>
            </a:endParaRPr>
          </a:p>
        </p:txBody>
      </p:sp>
      <p:sp>
        <p:nvSpPr>
          <p:cNvPr id="181260" name="Line 12"/>
          <p:cNvSpPr>
            <a:spLocks noChangeShapeType="1"/>
          </p:cNvSpPr>
          <p:nvPr/>
        </p:nvSpPr>
        <p:spPr bwMode="auto">
          <a:xfrm>
            <a:off x="4860032" y="2349500"/>
            <a:ext cx="0" cy="13716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MY" sz="2000">
              <a:solidFill>
                <a:srgbClr val="000066"/>
              </a:solidFill>
              <a:effectLst>
                <a:outerShdw blurRad="38100" dist="38100" dir="2700000" algn="tl">
                  <a:srgbClr val="000000">
                    <a:alpha val="43137"/>
                  </a:srgbClr>
                </a:outerShdw>
              </a:effectLst>
            </a:endParaRPr>
          </a:p>
        </p:txBody>
      </p:sp>
      <p:sp>
        <p:nvSpPr>
          <p:cNvPr id="181263" name="Text Box 15"/>
          <p:cNvSpPr txBox="1">
            <a:spLocks noChangeArrowheads="1"/>
          </p:cNvSpPr>
          <p:nvPr/>
        </p:nvSpPr>
        <p:spPr bwMode="auto">
          <a:xfrm>
            <a:off x="228600" y="3721100"/>
            <a:ext cx="23622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sz="1600" b="1" dirty="0">
                <a:solidFill>
                  <a:srgbClr val="CC3300"/>
                </a:solidFill>
                <a:latin typeface="Times New Roman" pitchFamily="18" charset="0"/>
              </a:rPr>
              <a:t>STEP 3</a:t>
            </a:r>
            <a:endParaRPr lang="en-GB" sz="1600" b="1" dirty="0">
              <a:solidFill>
                <a:srgbClr val="000000"/>
              </a:solidFill>
              <a:latin typeface="Times New Roman" pitchFamily="18" charset="0"/>
            </a:endParaRPr>
          </a:p>
          <a:p>
            <a:pPr algn="ctr" eaLnBrk="0" fontAlgn="base" hangingPunct="0">
              <a:spcBef>
                <a:spcPct val="0"/>
              </a:spcBef>
              <a:spcAft>
                <a:spcPct val="0"/>
              </a:spcAft>
            </a:pPr>
            <a:r>
              <a:rPr lang="en-GB" sz="1600" b="1" dirty="0">
                <a:solidFill>
                  <a:srgbClr val="000000"/>
                </a:solidFill>
                <a:latin typeface="Times New Roman" pitchFamily="18" charset="0"/>
              </a:rPr>
              <a:t>Notional principal amount of RM500k owed by both </a:t>
            </a:r>
            <a:r>
              <a:rPr lang="en-GB" sz="1600" b="1" dirty="0" smtClean="0">
                <a:solidFill>
                  <a:srgbClr val="000000"/>
                </a:solidFill>
                <a:latin typeface="Times New Roman" pitchFamily="18" charset="0"/>
              </a:rPr>
              <a:t>ABC </a:t>
            </a:r>
            <a:r>
              <a:rPr lang="en-GB" sz="1600" b="1" dirty="0">
                <a:solidFill>
                  <a:srgbClr val="000000"/>
                </a:solidFill>
                <a:latin typeface="Times New Roman" pitchFamily="18" charset="0"/>
              </a:rPr>
              <a:t>and Islamic Swap party to each other is set off</a:t>
            </a:r>
          </a:p>
        </p:txBody>
      </p:sp>
      <p:sp>
        <p:nvSpPr>
          <p:cNvPr id="181264" name="Text Box 16"/>
          <p:cNvSpPr txBox="1">
            <a:spLocks noChangeArrowheads="1"/>
          </p:cNvSpPr>
          <p:nvPr/>
        </p:nvSpPr>
        <p:spPr bwMode="auto">
          <a:xfrm>
            <a:off x="5366161" y="3752850"/>
            <a:ext cx="28956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sz="1600" b="1" dirty="0">
                <a:solidFill>
                  <a:srgbClr val="CC3300"/>
                </a:solidFill>
                <a:effectLst>
                  <a:outerShdw blurRad="38100" dist="38100" dir="2700000" algn="tl">
                    <a:srgbClr val="C0C0C0"/>
                  </a:outerShdw>
                </a:effectLst>
                <a:latin typeface="Times New Roman" pitchFamily="18" charset="0"/>
              </a:rPr>
              <a:t>STEP 4 </a:t>
            </a:r>
          </a:p>
          <a:p>
            <a:pPr algn="ctr" eaLnBrk="0" fontAlgn="base" hangingPunct="0">
              <a:spcBef>
                <a:spcPct val="0"/>
              </a:spcBef>
              <a:spcAft>
                <a:spcPct val="0"/>
              </a:spcAft>
            </a:pPr>
            <a:r>
              <a:rPr lang="en-GB" sz="1600" b="1" dirty="0">
                <a:solidFill>
                  <a:srgbClr val="000000"/>
                </a:solidFill>
                <a:effectLst>
                  <a:outerShdw blurRad="38100" dist="38100" dir="2700000" algn="tl">
                    <a:srgbClr val="C0C0C0"/>
                  </a:outerShdw>
                </a:effectLst>
                <a:latin typeface="Times New Roman" pitchFamily="18" charset="0"/>
              </a:rPr>
              <a:t>The net </a:t>
            </a:r>
            <a:r>
              <a:rPr lang="en-GB" sz="1600" b="1" dirty="0" smtClean="0">
                <a:solidFill>
                  <a:srgbClr val="000000"/>
                </a:solidFill>
                <a:effectLst>
                  <a:outerShdw blurRad="38100" dist="38100" dir="2700000" algn="tl">
                    <a:srgbClr val="C0C0C0"/>
                  </a:outerShdw>
                </a:effectLst>
                <a:latin typeface="Times New Roman" pitchFamily="18" charset="0"/>
              </a:rPr>
              <a:t>difference, i.e. </a:t>
            </a:r>
            <a:r>
              <a:rPr lang="en-GB" sz="1600" b="1" dirty="0">
                <a:solidFill>
                  <a:srgbClr val="000000"/>
                </a:solidFill>
                <a:effectLst>
                  <a:outerShdw blurRad="38100" dist="38100" dir="2700000" algn="tl">
                    <a:srgbClr val="C0C0C0"/>
                  </a:outerShdw>
                </a:effectLst>
                <a:latin typeface="Times New Roman" pitchFamily="18" charset="0"/>
              </a:rPr>
              <a:t>the fixed profit rate in Step 2 is paid to Islamic Swap counter Party by </a:t>
            </a:r>
            <a:r>
              <a:rPr lang="en-GB" sz="1600" b="1" dirty="0" smtClean="0">
                <a:solidFill>
                  <a:srgbClr val="000000"/>
                </a:solidFill>
                <a:effectLst>
                  <a:outerShdw blurRad="38100" dist="38100" dir="2700000" algn="tl">
                    <a:srgbClr val="C0C0C0"/>
                  </a:outerShdw>
                </a:effectLst>
                <a:latin typeface="Times New Roman" pitchFamily="18" charset="0"/>
              </a:rPr>
              <a:t>ABC </a:t>
            </a:r>
            <a:r>
              <a:rPr lang="en-GB" sz="1600" b="1" dirty="0">
                <a:solidFill>
                  <a:srgbClr val="000000"/>
                </a:solidFill>
                <a:effectLst>
                  <a:outerShdw blurRad="38100" dist="38100" dir="2700000" algn="tl">
                    <a:srgbClr val="C0C0C0"/>
                  </a:outerShdw>
                </a:effectLst>
                <a:latin typeface="Times New Roman" pitchFamily="18" charset="0"/>
              </a:rPr>
              <a:t>at the agreed interval payment date of </a:t>
            </a:r>
            <a:r>
              <a:rPr lang="en-GB" sz="1600" b="1" dirty="0" smtClean="0">
                <a:solidFill>
                  <a:srgbClr val="000000"/>
                </a:solidFill>
                <a:effectLst>
                  <a:outerShdw blurRad="38100" dist="38100" dir="2700000" algn="tl">
                    <a:srgbClr val="C0C0C0"/>
                  </a:outerShdw>
                </a:effectLst>
                <a:latin typeface="Times New Roman" pitchFamily="18" charset="0"/>
              </a:rPr>
              <a:t>6 months</a:t>
            </a:r>
            <a:r>
              <a:rPr lang="en-GB" sz="1600" b="1" dirty="0" smtClean="0">
                <a:solidFill>
                  <a:srgbClr val="000066"/>
                </a:solidFill>
                <a:effectLst>
                  <a:outerShdw blurRad="38100" dist="38100" dir="2700000" algn="tl">
                    <a:srgbClr val="C0C0C0"/>
                  </a:outerShdw>
                </a:effectLst>
                <a:latin typeface="Times New Roman" pitchFamily="18" charset="0"/>
              </a:rPr>
              <a:t> </a:t>
            </a:r>
            <a:endParaRPr lang="en-GB" sz="1600" b="1" dirty="0">
              <a:solidFill>
                <a:srgbClr val="000066"/>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1701441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516037"/>
          </a:xfrm>
        </p:spPr>
        <p:txBody>
          <a:bodyPr>
            <a:normAutofit fontScale="90000"/>
          </a:bodyPr>
          <a:lstStyle/>
          <a:p>
            <a:endParaRPr lang="en-MY"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9512" y="260648"/>
            <a:ext cx="7920880" cy="6576938"/>
          </a:xfrm>
        </p:spPr>
      </p:pic>
    </p:spTree>
    <p:extLst>
      <p:ext uri="{BB962C8B-B14F-4D97-AF65-F5344CB8AC3E}">
        <p14:creationId xmlns:p14="http://schemas.microsoft.com/office/powerpoint/2010/main" val="41537001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smtClean="0">
                <a:solidFill>
                  <a:schemeClr val="tx1"/>
                </a:solidFill>
              </a:rPr>
              <a:t>Findings </a:t>
            </a:r>
            <a:endParaRPr lang="en-MY" dirty="0">
              <a:solidFill>
                <a:schemeClr val="tx1"/>
              </a:solidFill>
            </a:endParaRPr>
          </a:p>
        </p:txBody>
      </p:sp>
      <p:sp>
        <p:nvSpPr>
          <p:cNvPr id="3" name="Content Placeholder 2"/>
          <p:cNvSpPr>
            <a:spLocks noGrp="1"/>
          </p:cNvSpPr>
          <p:nvPr>
            <p:ph idx="1"/>
          </p:nvPr>
        </p:nvSpPr>
        <p:spPr/>
        <p:txBody>
          <a:bodyPr/>
          <a:lstStyle/>
          <a:p>
            <a:pPr algn="just"/>
            <a:r>
              <a:rPr lang="en-MY" dirty="0" smtClean="0">
                <a:latin typeface="Times New Roman" panose="02020603050405020304" pitchFamily="18" charset="0"/>
                <a:cs typeface="Times New Roman" panose="02020603050405020304" pitchFamily="18" charset="0"/>
              </a:rPr>
              <a:t>Combination of Several Contracts (</a:t>
            </a:r>
            <a:r>
              <a:rPr lang="ar-SA" dirty="0" smtClean="0">
                <a:latin typeface="Times New Roman" panose="02020603050405020304" pitchFamily="18" charset="0"/>
                <a:cs typeface="Times New Roman" panose="02020603050405020304" pitchFamily="18" charset="0"/>
              </a:rPr>
              <a:t>الجمع بين العقود</a:t>
            </a:r>
            <a:r>
              <a:rPr lang="en-US" dirty="0" smtClean="0">
                <a:latin typeface="Times New Roman" panose="02020603050405020304" pitchFamily="18" charset="0"/>
                <a:cs typeface="Times New Roman" panose="02020603050405020304" pitchFamily="18" charset="0"/>
              </a:rPr>
              <a:t>)</a:t>
            </a:r>
            <a:endParaRPr lang="en-MY" dirty="0" smtClean="0">
              <a:latin typeface="Times New Roman" panose="02020603050405020304" pitchFamily="18" charset="0"/>
              <a:cs typeface="Times New Roman" panose="02020603050405020304" pitchFamily="18" charset="0"/>
            </a:endParaRPr>
          </a:p>
          <a:p>
            <a:pPr algn="just"/>
            <a:r>
              <a:rPr lang="en-MY" dirty="0" smtClean="0">
                <a:latin typeface="Times New Roman" panose="02020603050405020304" pitchFamily="18" charset="0"/>
                <a:cs typeface="Times New Roman" panose="02020603050405020304" pitchFamily="18" charset="0"/>
              </a:rPr>
              <a:t>Use of same commodity for various </a:t>
            </a:r>
            <a:r>
              <a:rPr lang="en-MY" dirty="0" err="1" smtClean="0">
                <a:latin typeface="Times New Roman" panose="02020603050405020304" pitchFamily="18" charset="0"/>
                <a:cs typeface="Times New Roman" panose="02020603050405020304" pitchFamily="18" charset="0"/>
              </a:rPr>
              <a:t>Murabaha</a:t>
            </a:r>
            <a:r>
              <a:rPr lang="en-MY" dirty="0" smtClean="0">
                <a:latin typeface="Times New Roman" panose="02020603050405020304" pitchFamily="18" charset="0"/>
                <a:cs typeface="Times New Roman" panose="02020603050405020304" pitchFamily="18" charset="0"/>
              </a:rPr>
              <a:t> transitions (</a:t>
            </a:r>
            <a:r>
              <a:rPr lang="ps-AF" dirty="0">
                <a:latin typeface="Times New Roman" panose="02020603050405020304" pitchFamily="18" charset="0"/>
                <a:cs typeface="Times New Roman" panose="02020603050405020304" pitchFamily="18" charset="0"/>
              </a:rPr>
              <a:t>اتحاد </a:t>
            </a:r>
            <a:r>
              <a:rPr lang="ps-AF" dirty="0" smtClean="0">
                <a:latin typeface="Times New Roman" panose="02020603050405020304" pitchFamily="18" charset="0"/>
                <a:cs typeface="Times New Roman" panose="02020603050405020304" pitchFamily="18" charset="0"/>
              </a:rPr>
              <a:t>السلعة</a:t>
            </a:r>
            <a:r>
              <a:rPr lang="en-US" dirty="0" smtClean="0">
                <a:latin typeface="Times New Roman" panose="02020603050405020304" pitchFamily="18" charset="0"/>
                <a:cs typeface="Times New Roman" panose="02020603050405020304" pitchFamily="18" charset="0"/>
              </a:rPr>
              <a:t>)</a:t>
            </a:r>
            <a:endParaRPr lang="en-MY" dirty="0" smtClean="0">
              <a:latin typeface="Times New Roman" panose="02020603050405020304" pitchFamily="18" charset="0"/>
              <a:cs typeface="Times New Roman" panose="02020603050405020304" pitchFamily="18" charset="0"/>
            </a:endParaRPr>
          </a:p>
          <a:p>
            <a:pPr algn="just"/>
            <a:r>
              <a:rPr lang="en-MY" dirty="0" err="1" smtClean="0">
                <a:latin typeface="Times New Roman" panose="02020603050405020304" pitchFamily="18" charset="0"/>
                <a:cs typeface="Times New Roman" panose="02020603050405020304" pitchFamily="18" charset="0"/>
              </a:rPr>
              <a:t>Tawarruq</a:t>
            </a:r>
            <a:r>
              <a:rPr lang="en-MY" dirty="0" smtClean="0">
                <a:latin typeface="Times New Roman" panose="02020603050405020304" pitchFamily="18" charset="0"/>
                <a:cs typeface="Times New Roman" panose="02020603050405020304" pitchFamily="18" charset="0"/>
              </a:rPr>
              <a:t> </a:t>
            </a:r>
          </a:p>
          <a:p>
            <a:pPr algn="just"/>
            <a:r>
              <a:rPr lang="en-MY" dirty="0" err="1" smtClean="0">
                <a:latin typeface="Times New Roman" panose="02020603050405020304" pitchFamily="18" charset="0"/>
                <a:cs typeface="Times New Roman" panose="02020603050405020304" pitchFamily="18" charset="0"/>
              </a:rPr>
              <a:t>Wa`ad</a:t>
            </a:r>
            <a:r>
              <a:rPr lang="en-MY" dirty="0">
                <a:latin typeface="Times New Roman" panose="02020603050405020304" pitchFamily="18" charset="0"/>
                <a:cs typeface="Times New Roman" panose="02020603050405020304" pitchFamily="18" charset="0"/>
              </a:rPr>
              <a:t> </a:t>
            </a:r>
            <a:r>
              <a:rPr lang="en-MY" dirty="0" err="1" smtClean="0">
                <a:latin typeface="Times New Roman" panose="02020603050405020304" pitchFamily="18" charset="0"/>
                <a:cs typeface="Times New Roman" panose="02020603050405020304" pitchFamily="18" charset="0"/>
              </a:rPr>
              <a:t>Mulzim</a:t>
            </a:r>
            <a:r>
              <a:rPr lang="en-MY" dirty="0" smtClean="0">
                <a:latin typeface="Times New Roman" panose="02020603050405020304" pitchFamily="18" charset="0"/>
                <a:cs typeface="Times New Roman" panose="02020603050405020304" pitchFamily="18" charset="0"/>
              </a:rPr>
              <a:t>(unilateral binding promise) </a:t>
            </a:r>
          </a:p>
          <a:p>
            <a:pPr marL="0" indent="0" algn="just">
              <a:buNone/>
            </a:pPr>
            <a:endParaRPr lang="en-MY" dirty="0"/>
          </a:p>
        </p:txBody>
      </p:sp>
    </p:spTree>
    <p:extLst>
      <p:ext uri="{BB962C8B-B14F-4D97-AF65-F5344CB8AC3E}">
        <p14:creationId xmlns:p14="http://schemas.microsoft.com/office/powerpoint/2010/main" val="3733544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smtClean="0">
                <a:solidFill>
                  <a:schemeClr val="tx1"/>
                </a:solidFill>
              </a:rPr>
              <a:t>Conclusion</a:t>
            </a:r>
            <a:r>
              <a:rPr lang="en-MY" dirty="0" smtClean="0"/>
              <a:t> </a:t>
            </a:r>
            <a:endParaRPr lang="en-MY" dirty="0"/>
          </a:p>
        </p:txBody>
      </p:sp>
      <p:sp>
        <p:nvSpPr>
          <p:cNvPr id="3" name="Content Placeholder 2"/>
          <p:cNvSpPr>
            <a:spLocks noGrp="1"/>
          </p:cNvSpPr>
          <p:nvPr>
            <p:ph idx="1"/>
          </p:nvPr>
        </p:nvSpPr>
        <p:spPr/>
        <p:txBody>
          <a:bodyPr/>
          <a:lstStyle/>
          <a:p>
            <a:r>
              <a:rPr lang="en-MY" dirty="0"/>
              <a:t>Is </a:t>
            </a:r>
            <a:r>
              <a:rPr lang="en-MY" dirty="0" smtClean="0"/>
              <a:t>there a right way to </a:t>
            </a:r>
            <a:r>
              <a:rPr lang="en-MY" dirty="0"/>
              <a:t>do </a:t>
            </a:r>
            <a:r>
              <a:rPr lang="en-MY" dirty="0" smtClean="0"/>
              <a:t>the wrong thing?</a:t>
            </a:r>
            <a:endParaRPr lang="en-MY" dirty="0"/>
          </a:p>
          <a:p>
            <a:r>
              <a:rPr lang="en-MY" dirty="0"/>
              <a:t>Replica of conventional </a:t>
            </a:r>
            <a:r>
              <a:rPr lang="en-MY" dirty="0" smtClean="0"/>
              <a:t>finance??</a:t>
            </a:r>
            <a:endParaRPr lang="en-MY" dirty="0"/>
          </a:p>
          <a:p>
            <a:r>
              <a:rPr lang="en-MY" dirty="0"/>
              <a:t>Islamic derivatives or Islamic hedging </a:t>
            </a:r>
            <a:r>
              <a:rPr lang="en-MY" dirty="0" smtClean="0"/>
              <a:t>tools??</a:t>
            </a:r>
          </a:p>
          <a:p>
            <a:r>
              <a:rPr lang="en-MY" dirty="0" smtClean="0"/>
              <a:t>The </a:t>
            </a:r>
            <a:r>
              <a:rPr lang="en-MY" dirty="0"/>
              <a:t>Islamic scheme of reforming </a:t>
            </a:r>
          </a:p>
          <a:p>
            <a:r>
              <a:rPr lang="en-MY" dirty="0"/>
              <a:t>Changing the perception of wealth, </a:t>
            </a:r>
            <a:r>
              <a:rPr lang="en-MY" dirty="0" smtClean="0"/>
              <a:t>its creation </a:t>
            </a:r>
            <a:r>
              <a:rPr lang="en-MY" dirty="0"/>
              <a:t>and  distribution</a:t>
            </a:r>
          </a:p>
          <a:p>
            <a:r>
              <a:rPr lang="en-MY" dirty="0"/>
              <a:t>Reforming the existing financial system by </a:t>
            </a:r>
            <a:r>
              <a:rPr lang="en-MY" dirty="0" smtClean="0"/>
              <a:t>eliminating </a:t>
            </a:r>
            <a:r>
              <a:rPr lang="en-MY" dirty="0"/>
              <a:t>the prohibited </a:t>
            </a:r>
            <a:r>
              <a:rPr lang="en-MY" dirty="0" smtClean="0"/>
              <a:t>elements, i.e.  </a:t>
            </a:r>
            <a:r>
              <a:rPr lang="en-MY" dirty="0" err="1" smtClean="0"/>
              <a:t>Riba</a:t>
            </a:r>
            <a:r>
              <a:rPr lang="en-MY" dirty="0" smtClean="0"/>
              <a:t>, Gambling </a:t>
            </a:r>
            <a:r>
              <a:rPr lang="en-MY" dirty="0"/>
              <a:t>and </a:t>
            </a:r>
            <a:r>
              <a:rPr lang="en-MY" dirty="0" err="1" smtClean="0"/>
              <a:t>gharar</a:t>
            </a:r>
            <a:r>
              <a:rPr lang="en-MY" dirty="0" smtClean="0"/>
              <a:t> (uncertainty)</a:t>
            </a:r>
            <a:endParaRPr lang="en-MY" dirty="0"/>
          </a:p>
          <a:p>
            <a:endParaRPr lang="en-MY" dirty="0"/>
          </a:p>
        </p:txBody>
      </p:sp>
    </p:spTree>
    <p:extLst>
      <p:ext uri="{BB962C8B-B14F-4D97-AF65-F5344CB8AC3E}">
        <p14:creationId xmlns:p14="http://schemas.microsoft.com/office/powerpoint/2010/main" val="3332200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97369" y="2492896"/>
            <a:ext cx="3987309" cy="1754326"/>
          </a:xfrm>
          <a:prstGeom prst="rect">
            <a:avLst/>
          </a:prstGeom>
          <a:noFill/>
        </p:spPr>
        <p:txBody>
          <a:bodyPr wrap="none" lIns="91440" tIns="45720" rIns="91440" bIns="45720">
            <a:spAutoFit/>
          </a:bodyPr>
          <a:lstStyle/>
          <a:p>
            <a:pPr algn="ctr"/>
            <a:r>
              <a:rPr lang="en-US" sz="5400" b="1" cap="none" spc="0" dirty="0" smtClean="0">
                <a:ln w="18000">
                  <a:solidFill>
                    <a:schemeClr val="accent2">
                      <a:satMod val="140000"/>
                    </a:schemeClr>
                  </a:solidFill>
                  <a:prstDash val="solid"/>
                  <a:miter lim="800000"/>
                </a:ln>
                <a:effectLst>
                  <a:outerShdw blurRad="25500" dist="23000" dir="7020000" algn="tl">
                    <a:srgbClr val="000000">
                      <a:alpha val="50000"/>
                    </a:srgbClr>
                  </a:outerShdw>
                </a:effectLst>
              </a:rPr>
              <a:t>THANK YOU</a:t>
            </a:r>
          </a:p>
          <a:p>
            <a:pPr algn="ctr"/>
            <a:r>
              <a:rPr lang="ps-AF" sz="5400" b="1" dirty="0">
                <a:ln w="18000">
                  <a:solidFill>
                    <a:schemeClr val="accent2">
                      <a:satMod val="140000"/>
                    </a:schemeClr>
                  </a:solidFill>
                  <a:prstDash val="solid"/>
                  <a:miter lim="800000"/>
                </a:ln>
                <a:effectLst>
                  <a:outerShdw blurRad="25500" dist="23000" dir="7020000" algn="tl">
                    <a:srgbClr val="000000">
                      <a:alpha val="50000"/>
                    </a:srgbClr>
                  </a:outerShdw>
                </a:effectLst>
              </a:rPr>
              <a:t>والسلام</a:t>
            </a:r>
            <a:endParaRPr lang="en-US" sz="5400" b="1" cap="none" spc="0" dirty="0">
              <a:ln w="18000">
                <a:solidFill>
                  <a:schemeClr val="accent2">
                    <a:satMod val="140000"/>
                  </a:schemeClr>
                </a:solidFill>
                <a:prstDash val="solid"/>
                <a:miter lim="800000"/>
              </a:ln>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386821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solidFill>
                  <a:schemeClr val="tx1"/>
                </a:solidFill>
              </a:rPr>
              <a:t>Abstract</a:t>
            </a:r>
            <a:endParaRPr lang="en-US" dirty="0"/>
          </a:p>
        </p:txBody>
      </p:sp>
      <p:sp>
        <p:nvSpPr>
          <p:cNvPr id="3" name="Content Placeholder 2"/>
          <p:cNvSpPr>
            <a:spLocks noGrp="1"/>
          </p:cNvSpPr>
          <p:nvPr>
            <p:ph idx="1"/>
          </p:nvPr>
        </p:nvSpPr>
        <p:spPr/>
        <p:txBody>
          <a:bodyPr/>
          <a:lstStyle/>
          <a:p>
            <a:pPr algn="just"/>
            <a:r>
              <a:rPr lang="en-MY" sz="2500" dirty="0">
                <a:latin typeface="Times New Roman" panose="02020603050405020304" pitchFamily="18" charset="0"/>
                <a:cs typeface="Times New Roman" panose="02020603050405020304" pitchFamily="18" charset="0"/>
              </a:rPr>
              <a:t>As a </a:t>
            </a:r>
            <a:r>
              <a:rPr lang="en-MY" sz="2500" dirty="0" smtClean="0">
                <a:latin typeface="Times New Roman" panose="02020603050405020304" pitchFamily="18" charset="0"/>
                <a:cs typeface="Times New Roman" panose="02020603050405020304" pitchFamily="18" charset="0"/>
              </a:rPr>
              <a:t>growing financial </a:t>
            </a:r>
            <a:r>
              <a:rPr lang="en-MY" sz="2500" dirty="0">
                <a:latin typeface="Times New Roman" panose="02020603050405020304" pitchFamily="18" charset="0"/>
                <a:cs typeface="Times New Roman" panose="02020603050405020304" pitchFamily="18" charset="0"/>
              </a:rPr>
              <a:t>industry, Islamic finance needs hedging tools</a:t>
            </a:r>
            <a:r>
              <a:rPr lang="en-MY" sz="2500" dirty="0" smtClean="0">
                <a:latin typeface="Times New Roman" panose="02020603050405020304" pitchFamily="18" charset="0"/>
                <a:cs typeface="Times New Roman" panose="02020603050405020304" pitchFamily="18" charset="0"/>
              </a:rPr>
              <a:t>.</a:t>
            </a:r>
          </a:p>
          <a:p>
            <a:pPr algn="just"/>
            <a:r>
              <a:rPr lang="en-MY" sz="2500" dirty="0" smtClean="0">
                <a:latin typeface="Times New Roman" panose="02020603050405020304" pitchFamily="18" charset="0"/>
                <a:cs typeface="Times New Roman" panose="02020603050405020304" pitchFamily="18" charset="0"/>
              </a:rPr>
              <a:t>Islamic </a:t>
            </a:r>
            <a:r>
              <a:rPr lang="en-MY" sz="2500" dirty="0">
                <a:latin typeface="Times New Roman" panose="02020603050405020304" pitchFamily="18" charset="0"/>
                <a:cs typeface="Times New Roman" panose="02020603050405020304" pitchFamily="18" charset="0"/>
              </a:rPr>
              <a:t>Profit Rate Swap (IPRS) is a contract designed as a hedging mechanism to minimize the risk of </a:t>
            </a:r>
            <a:r>
              <a:rPr lang="en-MY" sz="2500" dirty="0" smtClean="0">
                <a:latin typeface="Times New Roman" panose="02020603050405020304" pitchFamily="18" charset="0"/>
                <a:cs typeface="Times New Roman" panose="02020603050405020304" pitchFamily="18" charset="0"/>
              </a:rPr>
              <a:t>rate of return.</a:t>
            </a:r>
            <a:endParaRPr lang="en-MY" sz="2500" dirty="0">
              <a:latin typeface="Times New Roman" panose="02020603050405020304" pitchFamily="18" charset="0"/>
              <a:cs typeface="Times New Roman" panose="02020603050405020304" pitchFamily="18" charset="0"/>
            </a:endParaRPr>
          </a:p>
          <a:p>
            <a:pPr algn="just"/>
            <a:r>
              <a:rPr lang="en-MY" sz="2500" dirty="0">
                <a:latin typeface="Times New Roman" panose="02020603050405020304" pitchFamily="18" charset="0"/>
                <a:cs typeface="Times New Roman" panose="02020603050405020304" pitchFamily="18" charset="0"/>
              </a:rPr>
              <a:t>According to Sami Al-</a:t>
            </a:r>
            <a:r>
              <a:rPr lang="en-MY" sz="2500" dirty="0" err="1">
                <a:latin typeface="Times New Roman" panose="02020603050405020304" pitchFamily="18" charset="0"/>
                <a:cs typeface="Times New Roman" panose="02020603050405020304" pitchFamily="18" charset="0"/>
              </a:rPr>
              <a:t>Suwailem</a:t>
            </a:r>
            <a:r>
              <a:rPr lang="en-MY" sz="2500" dirty="0">
                <a:latin typeface="Times New Roman" panose="02020603050405020304" pitchFamily="18" charset="0"/>
                <a:cs typeface="Times New Roman" panose="02020603050405020304" pitchFamily="18" charset="0"/>
              </a:rPr>
              <a:t> 97.30% of derivatives products are being used for speculation.</a:t>
            </a:r>
          </a:p>
          <a:p>
            <a:pPr algn="just"/>
            <a:r>
              <a:rPr lang="en-MY" sz="2500" dirty="0">
                <a:latin typeface="Times New Roman" panose="02020603050405020304" pitchFamily="18" charset="0"/>
                <a:cs typeface="Times New Roman" panose="02020603050405020304" pitchFamily="18" charset="0"/>
              </a:rPr>
              <a:t>This research, aims to review  from Shariah perspective ,the legality </a:t>
            </a:r>
            <a:r>
              <a:rPr lang="en-MY" sz="2500" dirty="0" smtClean="0">
                <a:latin typeface="Times New Roman" panose="02020603050405020304" pitchFamily="18" charset="0"/>
                <a:cs typeface="Times New Roman" panose="02020603050405020304" pitchFamily="18" charset="0"/>
              </a:rPr>
              <a:t>of </a:t>
            </a:r>
            <a:r>
              <a:rPr lang="en-MY" sz="2500" dirty="0">
                <a:latin typeface="Times New Roman" panose="02020603050405020304" pitchFamily="18" charset="0"/>
                <a:cs typeface="Times New Roman" panose="02020603050405020304" pitchFamily="18" charset="0"/>
              </a:rPr>
              <a:t>Islamic profit rate Swap as currently offered by many Islamic financial institutions in Malaysia.</a:t>
            </a:r>
          </a:p>
          <a:p>
            <a:endParaRPr lang="en-US" dirty="0"/>
          </a:p>
        </p:txBody>
      </p:sp>
    </p:spTree>
    <p:extLst>
      <p:ext uri="{BB962C8B-B14F-4D97-AF65-F5344CB8AC3E}">
        <p14:creationId xmlns:p14="http://schemas.microsoft.com/office/powerpoint/2010/main" val="3073683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smtClean="0">
                <a:solidFill>
                  <a:schemeClr val="tx1"/>
                </a:solidFill>
              </a:rPr>
              <a:t>Outline</a:t>
            </a:r>
            <a:endParaRPr lang="en-MY" dirty="0">
              <a:solidFill>
                <a:schemeClr val="tx1"/>
              </a:solidFill>
            </a:endParaRPr>
          </a:p>
        </p:txBody>
      </p:sp>
      <p:sp>
        <p:nvSpPr>
          <p:cNvPr id="3" name="Content Placeholder 2"/>
          <p:cNvSpPr>
            <a:spLocks noGrp="1"/>
          </p:cNvSpPr>
          <p:nvPr>
            <p:ph idx="1"/>
          </p:nvPr>
        </p:nvSpPr>
        <p:spPr/>
        <p:txBody>
          <a:bodyPr/>
          <a:lstStyle/>
          <a:p>
            <a:r>
              <a:rPr lang="en-MY" dirty="0" smtClean="0">
                <a:latin typeface="Times New Roman" panose="02020603050405020304" pitchFamily="18" charset="0"/>
                <a:cs typeface="Times New Roman" panose="02020603050405020304" pitchFamily="18" charset="0"/>
              </a:rPr>
              <a:t>Introduction</a:t>
            </a:r>
          </a:p>
          <a:p>
            <a:endParaRPr lang="en-MY" dirty="0" smtClean="0">
              <a:latin typeface="Times New Roman" panose="02020603050405020304" pitchFamily="18" charset="0"/>
              <a:cs typeface="Times New Roman" panose="02020603050405020304" pitchFamily="18" charset="0"/>
            </a:endParaRPr>
          </a:p>
          <a:p>
            <a:r>
              <a:rPr lang="en-MY" dirty="0" smtClean="0">
                <a:latin typeface="Times New Roman" panose="02020603050405020304" pitchFamily="18" charset="0"/>
                <a:cs typeface="Times New Roman" panose="02020603050405020304" pitchFamily="18" charset="0"/>
              </a:rPr>
              <a:t>Research Methodology</a:t>
            </a:r>
          </a:p>
          <a:p>
            <a:pPr marL="0" indent="0">
              <a:buNone/>
            </a:pPr>
            <a:endParaRPr lang="en-MY" dirty="0" smtClean="0">
              <a:latin typeface="Times New Roman" panose="02020603050405020304" pitchFamily="18" charset="0"/>
              <a:cs typeface="Times New Roman" panose="02020603050405020304" pitchFamily="18" charset="0"/>
            </a:endParaRPr>
          </a:p>
          <a:p>
            <a:r>
              <a:rPr lang="en-MY" dirty="0" smtClean="0">
                <a:latin typeface="Times New Roman" panose="02020603050405020304" pitchFamily="18" charset="0"/>
                <a:cs typeface="Times New Roman" panose="02020603050405020304" pitchFamily="18" charset="0"/>
              </a:rPr>
              <a:t>Swap as a Risk Management tool</a:t>
            </a:r>
          </a:p>
          <a:p>
            <a:pPr marL="0" indent="0">
              <a:buNone/>
            </a:pPr>
            <a:endParaRPr lang="en-MY" dirty="0" smtClean="0">
              <a:latin typeface="Times New Roman" panose="02020603050405020304" pitchFamily="18" charset="0"/>
              <a:cs typeface="Times New Roman" panose="02020603050405020304" pitchFamily="18" charset="0"/>
            </a:endParaRPr>
          </a:p>
          <a:p>
            <a:r>
              <a:rPr lang="en-MY" dirty="0" smtClean="0">
                <a:latin typeface="Times New Roman" panose="02020603050405020304" pitchFamily="18" charset="0"/>
                <a:cs typeface="Times New Roman" panose="02020603050405020304" pitchFamily="18" charset="0"/>
              </a:rPr>
              <a:t>Islamic profit rate swap Strategy</a:t>
            </a:r>
          </a:p>
          <a:p>
            <a:pPr marL="0" indent="0">
              <a:buNone/>
            </a:pPr>
            <a:endParaRPr lang="en-MY" dirty="0" smtClean="0">
              <a:latin typeface="Times New Roman" panose="02020603050405020304" pitchFamily="18" charset="0"/>
              <a:cs typeface="Times New Roman" panose="02020603050405020304" pitchFamily="18" charset="0"/>
            </a:endParaRPr>
          </a:p>
          <a:p>
            <a:r>
              <a:rPr lang="en-MY" dirty="0" smtClean="0">
                <a:latin typeface="Times New Roman" panose="02020603050405020304" pitchFamily="18" charset="0"/>
                <a:cs typeface="Times New Roman" panose="02020603050405020304" pitchFamily="18" charset="0"/>
              </a:rPr>
              <a:t>Findings </a:t>
            </a:r>
          </a:p>
          <a:p>
            <a:endParaRPr lang="en-MY" dirty="0"/>
          </a:p>
        </p:txBody>
      </p:sp>
    </p:spTree>
    <p:extLst>
      <p:ext uri="{BB962C8B-B14F-4D97-AF65-F5344CB8AC3E}">
        <p14:creationId xmlns:p14="http://schemas.microsoft.com/office/powerpoint/2010/main" val="3937897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239000" cy="1124744"/>
          </a:xfrm>
        </p:spPr>
        <p:txBody>
          <a:bodyPr/>
          <a:lstStyle/>
          <a:p>
            <a:r>
              <a:rPr lang="en-MY" dirty="0" smtClean="0">
                <a:solidFill>
                  <a:schemeClr val="tx1"/>
                </a:solidFill>
              </a:rPr>
              <a:t>Research Methodology </a:t>
            </a:r>
            <a:endParaRPr lang="en-MY" dirty="0">
              <a:solidFill>
                <a:schemeClr val="tx1"/>
              </a:solidFill>
            </a:endParaRPr>
          </a:p>
        </p:txBody>
      </p:sp>
      <p:sp>
        <p:nvSpPr>
          <p:cNvPr id="3" name="Content Placeholder 2"/>
          <p:cNvSpPr>
            <a:spLocks noGrp="1"/>
          </p:cNvSpPr>
          <p:nvPr>
            <p:ph idx="1"/>
          </p:nvPr>
        </p:nvSpPr>
        <p:spPr>
          <a:xfrm>
            <a:off x="467544" y="1556792"/>
            <a:ext cx="7239000" cy="5403627"/>
          </a:xfrm>
        </p:spPr>
        <p:txBody>
          <a:bodyPr/>
          <a:lstStyle/>
          <a:p>
            <a:pPr algn="just"/>
            <a:r>
              <a:rPr lang="en-MY" sz="2500" smtClean="0">
                <a:latin typeface="Times New Roman" panose="02020603050405020304" pitchFamily="18" charset="0"/>
                <a:cs typeface="Times New Roman" panose="02020603050405020304" pitchFamily="18" charset="0"/>
              </a:rPr>
              <a:t>Series of internal </a:t>
            </a:r>
            <a:r>
              <a:rPr lang="en-MY" sz="2500" dirty="0" smtClean="0">
                <a:latin typeface="Times New Roman" panose="02020603050405020304" pitchFamily="18" charset="0"/>
                <a:cs typeface="Times New Roman" panose="02020603050405020304" pitchFamily="18" charset="0"/>
              </a:rPr>
              <a:t>discussions with </a:t>
            </a:r>
            <a:r>
              <a:rPr lang="en-MY" sz="2500" dirty="0" err="1" smtClean="0">
                <a:latin typeface="Times New Roman" panose="02020603050405020304" pitchFamily="18" charset="0"/>
                <a:cs typeface="Times New Roman" panose="02020603050405020304" pitchFamily="18" charset="0"/>
              </a:rPr>
              <a:t>Shariah</a:t>
            </a:r>
            <a:r>
              <a:rPr lang="en-MY" sz="2500" dirty="0" smtClean="0">
                <a:latin typeface="Times New Roman" panose="02020603050405020304" pitchFamily="18" charset="0"/>
                <a:cs typeface="Times New Roman" panose="02020603050405020304" pitchFamily="18" charset="0"/>
              </a:rPr>
              <a:t> experts and operating officers from Malaysian Islamic </a:t>
            </a:r>
            <a:r>
              <a:rPr lang="en-MY" sz="2500" smtClean="0">
                <a:latin typeface="Times New Roman" panose="02020603050405020304" pitchFamily="18" charset="0"/>
                <a:cs typeface="Times New Roman" panose="02020603050405020304" pitchFamily="18" charset="0"/>
              </a:rPr>
              <a:t>financial institutions  .</a:t>
            </a:r>
            <a:endParaRPr lang="en-MY" sz="2500" dirty="0" smtClean="0">
              <a:latin typeface="Times New Roman" panose="02020603050405020304" pitchFamily="18" charset="0"/>
              <a:cs typeface="Times New Roman" panose="02020603050405020304" pitchFamily="18" charset="0"/>
            </a:endParaRPr>
          </a:p>
          <a:p>
            <a:pPr algn="just"/>
            <a:r>
              <a:rPr lang="en-MY" sz="2500" dirty="0" smtClean="0">
                <a:latin typeface="Times New Roman" panose="02020603050405020304" pitchFamily="18" charset="0"/>
                <a:cs typeface="Times New Roman" panose="02020603050405020304" pitchFamily="18" charset="0"/>
              </a:rPr>
              <a:t>Qualitative method of research: Inductive approach is adopted to abstract what has been written about IPRS theoretically and practically. It also adopts a deductive approach to derive legal provisions applied in derivative contracts from Quran and </a:t>
            </a:r>
            <a:r>
              <a:rPr lang="en-MY" sz="2500" dirty="0" err="1" smtClean="0">
                <a:latin typeface="Times New Roman" panose="02020603050405020304" pitchFamily="18" charset="0"/>
                <a:cs typeface="Times New Roman" panose="02020603050405020304" pitchFamily="18" charset="0"/>
              </a:rPr>
              <a:t>Sunnah</a:t>
            </a:r>
            <a:r>
              <a:rPr lang="en-MY" sz="2500" dirty="0" smtClean="0">
                <a:latin typeface="Times New Roman" panose="02020603050405020304" pitchFamily="18" charset="0"/>
                <a:cs typeface="Times New Roman" panose="02020603050405020304" pitchFamily="18" charset="0"/>
              </a:rPr>
              <a:t>.</a:t>
            </a:r>
            <a:endParaRPr lang="en-MY"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833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628" y="0"/>
            <a:ext cx="7211144" cy="692696"/>
          </a:xfrm>
          <a:solidFill>
            <a:schemeClr val="bg1"/>
          </a:solidFill>
          <a:ln>
            <a:solidFill>
              <a:schemeClr val="tx1"/>
            </a:solidFill>
          </a:ln>
        </p:spPr>
        <p:txBody>
          <a:bodyPr/>
          <a:lstStyle/>
          <a:p>
            <a:pPr eaLnBrk="1" fontAlgn="auto" hangingPunct="1">
              <a:spcAft>
                <a:spcPts val="0"/>
              </a:spcAft>
              <a:defRPr/>
            </a:pPr>
            <a:r>
              <a:rPr lang="en-US" dirty="0" smtClean="0">
                <a:solidFill>
                  <a:schemeClr val="tx1"/>
                </a:solidFill>
              </a:rPr>
              <a:t>          RISK IN BUSINESS </a:t>
            </a:r>
            <a:endParaRPr lang="en-US" dirty="0">
              <a:solidFill>
                <a:schemeClr val="tx1"/>
              </a:solidFill>
            </a:endParaRPr>
          </a:p>
        </p:txBody>
      </p:sp>
      <p:sp>
        <p:nvSpPr>
          <p:cNvPr id="8195" name="Content Placeholder 2"/>
          <p:cNvSpPr>
            <a:spLocks noGrp="1"/>
          </p:cNvSpPr>
          <p:nvPr>
            <p:ph idx="1"/>
          </p:nvPr>
        </p:nvSpPr>
        <p:spPr>
          <a:xfrm>
            <a:off x="0" y="692150"/>
            <a:ext cx="8820150" cy="5764213"/>
          </a:xfrm>
        </p:spPr>
        <p:txBody>
          <a:bodyPr/>
          <a:lstStyle/>
          <a:p>
            <a:pPr eaLnBrk="1" hangingPunct="1">
              <a:buFont typeface="Wingdings 2" pitchFamily="18" charset="2"/>
              <a:buNone/>
            </a:pPr>
            <a:endParaRPr lang="en-US" dirty="0" smtClean="0"/>
          </a:p>
          <a:p>
            <a:pPr eaLnBrk="1" hangingPunct="1">
              <a:buFont typeface="Wingdings 2" pitchFamily="18" charset="2"/>
              <a:buNone/>
            </a:pPr>
            <a:endParaRPr lang="en-US" dirty="0" smtClean="0"/>
          </a:p>
          <a:p>
            <a:pPr eaLnBrk="1" hangingPunct="1">
              <a:buFont typeface="Wingdings 2" pitchFamily="18" charset="2"/>
              <a:buNone/>
            </a:pPr>
            <a:endParaRPr lang="en-US" dirty="0" smtClean="0"/>
          </a:p>
          <a:p>
            <a:pPr eaLnBrk="1" hangingPunct="1">
              <a:buFont typeface="Wingdings 2" pitchFamily="18" charset="2"/>
              <a:buNone/>
            </a:pPr>
            <a:r>
              <a:rPr lang="en-US" sz="2800" b="1" dirty="0" smtClean="0">
                <a:latin typeface="Times New Roman" pitchFamily="18" charset="0"/>
                <a:cs typeface="Times New Roman" pitchFamily="18" charset="0"/>
              </a:rPr>
              <a:t>		Financial Risk                       Business Risk       </a:t>
            </a:r>
          </a:p>
          <a:p>
            <a:pPr indent="0" eaLnBrk="1" hangingPunct="1">
              <a:buNone/>
            </a:pPr>
            <a:r>
              <a:rPr lang="en-US" dirty="0" smtClean="0">
                <a:latin typeface="Times New Roman" panose="02020603050405020304" pitchFamily="18" charset="0"/>
                <a:cs typeface="Times New Roman" panose="02020603050405020304" pitchFamily="18" charset="0"/>
              </a:rPr>
              <a:t>	Profit/Interest rate                                 Future sales </a:t>
            </a:r>
          </a:p>
          <a:p>
            <a:pPr indent="0" eaLnBrk="1" hangingPunct="1">
              <a:buNone/>
            </a:pPr>
            <a:r>
              <a:rPr lang="en-US" dirty="0" smtClean="0">
                <a:latin typeface="Times New Roman" panose="02020603050405020304" pitchFamily="18" charset="0"/>
                <a:cs typeface="Times New Roman" panose="02020603050405020304" pitchFamily="18" charset="0"/>
              </a:rPr>
              <a:t>	Stock prices                                          Cost of input </a:t>
            </a:r>
          </a:p>
          <a:p>
            <a:pPr indent="0" eaLnBrk="1" hangingPunct="1">
              <a:buNone/>
            </a:pPr>
            <a:r>
              <a:rPr lang="en-US" dirty="0" smtClean="0">
                <a:latin typeface="Times New Roman" panose="02020603050405020304" pitchFamily="18" charset="0"/>
                <a:cs typeface="Times New Roman" panose="02020603050405020304" pitchFamily="18" charset="0"/>
              </a:rPr>
              <a:t>	Commodity prices </a:t>
            </a:r>
          </a:p>
          <a:p>
            <a:pPr eaLnBrk="1" hangingPunct="1">
              <a:buFont typeface="Wingdings" pitchFamily="2" charset="2"/>
              <a:buChar char="q"/>
            </a:pPr>
            <a:endParaRPr lang="en-US" dirty="0" smtClean="0"/>
          </a:p>
          <a:p>
            <a:pPr eaLnBrk="1" hangingPunct="1">
              <a:buFont typeface="Wingdings" pitchFamily="2" charset="2"/>
              <a:buChar char="q"/>
            </a:pPr>
            <a:endParaRPr lang="en-US" dirty="0" smtClean="0"/>
          </a:p>
          <a:p>
            <a:pPr eaLnBrk="1" hangingPunct="1">
              <a:buFont typeface="Wingdings" pitchFamily="2" charset="2"/>
              <a:buChar char="q"/>
            </a:pPr>
            <a:endParaRPr lang="en-US" dirty="0" smtClean="0"/>
          </a:p>
          <a:p>
            <a:pPr eaLnBrk="1" hangingPunct="1">
              <a:buFont typeface="Wingdings 2" pitchFamily="18" charset="2"/>
              <a:buNone/>
            </a:pPr>
            <a:r>
              <a:rPr lang="en-US" sz="4400" b="1" dirty="0" smtClean="0"/>
              <a:t>	  DERIVATIVES</a:t>
            </a:r>
            <a:r>
              <a:rPr lang="en-US" b="1" dirty="0" smtClean="0"/>
              <a:t> </a:t>
            </a:r>
          </a:p>
          <a:p>
            <a:pPr eaLnBrk="1" hangingPunct="1">
              <a:buFont typeface="Wingdings" pitchFamily="2" charset="2"/>
              <a:buChar char="q"/>
            </a:pPr>
            <a:endParaRPr lang="en-US" dirty="0" smtClean="0"/>
          </a:p>
          <a:p>
            <a:pPr eaLnBrk="1" hangingPunct="1">
              <a:buFont typeface="Wingdings 2" pitchFamily="18" charset="2"/>
              <a:buNone/>
            </a:pPr>
            <a:endParaRPr lang="en-US" dirty="0" smtClean="0"/>
          </a:p>
        </p:txBody>
      </p:sp>
      <p:cxnSp>
        <p:nvCxnSpPr>
          <p:cNvPr id="6" name="Straight Arrow Connector 5"/>
          <p:cNvCxnSpPr/>
          <p:nvPr/>
        </p:nvCxnSpPr>
        <p:spPr>
          <a:xfrm>
            <a:off x="4140200" y="692150"/>
            <a:ext cx="1944688" cy="13684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Arrow Connector 8"/>
          <p:cNvCxnSpPr/>
          <p:nvPr/>
        </p:nvCxnSpPr>
        <p:spPr>
          <a:xfrm flipH="1">
            <a:off x="2051050" y="692150"/>
            <a:ext cx="2016125" cy="12969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 name="Right Brace 6"/>
          <p:cNvSpPr/>
          <p:nvPr/>
        </p:nvSpPr>
        <p:spPr>
          <a:xfrm rot="5400000">
            <a:off x="1476077" y="3294519"/>
            <a:ext cx="1439863" cy="2736850"/>
          </a:xfrm>
          <a:prstGeom prst="rightBrace">
            <a:avLst/>
          </a:prstGeom>
        </p:spPr>
        <p:style>
          <a:lnRef idx="2">
            <a:schemeClr val="accent1"/>
          </a:lnRef>
          <a:fillRef idx="0">
            <a:schemeClr val="accent1"/>
          </a:fillRef>
          <a:effectRef idx="1">
            <a:schemeClr val="accent1"/>
          </a:effectRef>
          <a:fontRef idx="minor">
            <a:schemeClr val="tx1"/>
          </a:fontRef>
        </p:style>
        <p:txBody>
          <a:bodyPr anchor="ctr"/>
          <a:lstStyle/>
          <a:p>
            <a:pPr algn="ctr" fontAlgn="base">
              <a:spcBef>
                <a:spcPct val="0"/>
              </a:spcBef>
              <a:spcAft>
                <a:spcPct val="0"/>
              </a:spcAft>
              <a:defRPr/>
            </a:pPr>
            <a:endParaRPr lang="en-US">
              <a:solidFill>
                <a:prstClr val="black"/>
              </a:solidFill>
            </a:endParaRPr>
          </a:p>
        </p:txBody>
      </p:sp>
    </p:spTree>
    <p:extLst>
      <p:ext uri="{BB962C8B-B14F-4D97-AF65-F5344CB8AC3E}">
        <p14:creationId xmlns:p14="http://schemas.microsoft.com/office/powerpoint/2010/main" val="1476358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7239000" cy="684457"/>
          </a:xfrm>
        </p:spPr>
        <p:txBody>
          <a:bodyPr>
            <a:noAutofit/>
          </a:bodyPr>
          <a:lstStyle/>
          <a:p>
            <a:pPr algn="ctr"/>
            <a:r>
              <a:rPr lang="en-MY" sz="3200" dirty="0" smtClean="0">
                <a:solidFill>
                  <a:schemeClr val="tx1"/>
                </a:solidFill>
                <a:cs typeface="Times New Roman" pitchFamily="18" charset="0"/>
              </a:rPr>
              <a:t>Swap as a Risk Management tool</a:t>
            </a:r>
            <a:endParaRPr lang="en-MY" sz="3200" dirty="0">
              <a:solidFill>
                <a:schemeClr val="tx1"/>
              </a:solidFill>
            </a:endParaRPr>
          </a:p>
        </p:txBody>
      </p:sp>
      <p:sp>
        <p:nvSpPr>
          <p:cNvPr id="3" name="Content Placeholder 2"/>
          <p:cNvSpPr>
            <a:spLocks noGrp="1"/>
          </p:cNvSpPr>
          <p:nvPr>
            <p:ph idx="1"/>
          </p:nvPr>
        </p:nvSpPr>
        <p:spPr>
          <a:xfrm>
            <a:off x="0" y="1052736"/>
            <a:ext cx="8172400" cy="5805264"/>
          </a:xfrm>
        </p:spPr>
        <p:txBody>
          <a:bodyPr>
            <a:normAutofit/>
          </a:bodyPr>
          <a:lstStyle/>
          <a:p>
            <a:pPr algn="just"/>
            <a:r>
              <a:rPr lang="en-MY" sz="2500" dirty="0" smtClean="0">
                <a:latin typeface="Times New Roman" panose="02020603050405020304" pitchFamily="18" charset="0"/>
                <a:cs typeface="Times New Roman" panose="02020603050405020304" pitchFamily="18" charset="0"/>
              </a:rPr>
              <a:t>Swap is by nature a derivative product generally used for the purpose of hedging or mitigating risk faced by financial institutions. </a:t>
            </a:r>
          </a:p>
          <a:p>
            <a:pPr algn="just"/>
            <a:r>
              <a:rPr lang="en-MY" sz="2500" dirty="0" smtClean="0">
                <a:latin typeface="Times New Roman" panose="02020603050405020304" pitchFamily="18" charset="0"/>
                <a:cs typeface="Times New Roman" panose="02020603050405020304" pitchFamily="18" charset="0"/>
              </a:rPr>
              <a:t>An Interest Rate Swap is an agreement to exchange interest rate cash flows, calculated on a notional principal amount, at specified intervals (payment dates) during the life of the agreement. </a:t>
            </a:r>
          </a:p>
          <a:p>
            <a:pPr algn="just"/>
            <a:r>
              <a:rPr lang="en-MY" sz="2500" dirty="0" smtClean="0">
                <a:latin typeface="Times New Roman" panose="02020603050405020304" pitchFamily="18" charset="0"/>
                <a:cs typeface="Times New Roman" panose="02020603050405020304" pitchFamily="18" charset="0"/>
              </a:rPr>
              <a:t>Each party’s payment obligation is computed using a different interest rate. In an interest rate swap, the notional principal is never exchanged. Swap typically refers to a generic interest rate swap in which one party pays a fixed rate and another pays a floating rate.</a:t>
            </a:r>
            <a:endParaRPr lang="en-MY"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8812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8640"/>
            <a:ext cx="7239000" cy="6456363"/>
          </a:xfrm>
        </p:spPr>
        <p:txBody>
          <a:bodyPr/>
          <a:lstStyle/>
          <a:p>
            <a:pPr algn="just"/>
            <a:r>
              <a:rPr lang="en-MY" sz="2500" dirty="0" smtClean="0">
                <a:latin typeface="Times New Roman" panose="02020603050405020304" pitchFamily="18" charset="0"/>
                <a:cs typeface="Times New Roman" panose="02020603050405020304" pitchFamily="18" charset="0"/>
              </a:rPr>
              <a:t>According to the Bank of International Settlements, swap transactions in the global swaps market  </a:t>
            </a:r>
            <a:r>
              <a:rPr lang="en-MY" sz="2500" smtClean="0">
                <a:latin typeface="Times New Roman" panose="02020603050405020304" pitchFamily="18" charset="0"/>
                <a:cs typeface="Times New Roman" panose="02020603050405020304" pitchFamily="18" charset="0"/>
              </a:rPr>
              <a:t>reached USD1,415 </a:t>
            </a:r>
            <a:r>
              <a:rPr lang="en-MY" sz="2500" dirty="0" smtClean="0">
                <a:latin typeface="Times New Roman" panose="02020603050405020304" pitchFamily="18" charset="0"/>
                <a:cs typeface="Times New Roman" panose="02020603050405020304" pitchFamily="18" charset="0"/>
              </a:rPr>
              <a:t>trillion in April 2013, approximately 16 times more than the total Gross National Products of the world for the year 2013.</a:t>
            </a:r>
          </a:p>
          <a:p>
            <a:pPr algn="just"/>
            <a:endParaRPr lang="en-MY"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2492896"/>
            <a:ext cx="8064895" cy="436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9828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239000" cy="1143000"/>
          </a:xfrm>
        </p:spPr>
        <p:txBody>
          <a:bodyPr/>
          <a:lstStyle/>
          <a:p>
            <a:r>
              <a:rPr lang="en-MY" dirty="0" smtClean="0">
                <a:solidFill>
                  <a:schemeClr val="tx1"/>
                </a:solidFill>
              </a:rPr>
              <a:t>ISLAMIC PROFIT RATE SWAP </a:t>
            </a:r>
            <a:endParaRPr lang="en-MY" dirty="0">
              <a:solidFill>
                <a:schemeClr val="tx1"/>
              </a:solidFill>
            </a:endParaRPr>
          </a:p>
        </p:txBody>
      </p:sp>
      <p:sp>
        <p:nvSpPr>
          <p:cNvPr id="3" name="Content Placeholder 2"/>
          <p:cNvSpPr>
            <a:spLocks noGrp="1"/>
          </p:cNvSpPr>
          <p:nvPr>
            <p:ph idx="1"/>
          </p:nvPr>
        </p:nvSpPr>
        <p:spPr/>
        <p:txBody>
          <a:bodyPr/>
          <a:lstStyle/>
          <a:p>
            <a:pPr algn="just"/>
            <a:r>
              <a:rPr lang="en-MY" sz="2500" dirty="0" smtClean="0">
                <a:latin typeface="Times New Roman" panose="02020603050405020304" pitchFamily="18" charset="0"/>
                <a:cs typeface="Times New Roman" panose="02020603050405020304" pitchFamily="18" charset="0"/>
              </a:rPr>
              <a:t>An Islamic Profit Rate Swap is an agreement to exchange profit rates between a Fixed Rate Party and a Floating Rate Party or vice versa implemented through the execution of a series </a:t>
            </a:r>
            <a:r>
              <a:rPr lang="en-MY" sz="2500" smtClean="0">
                <a:latin typeface="Times New Roman" panose="02020603050405020304" pitchFamily="18" charset="0"/>
                <a:cs typeface="Times New Roman" panose="02020603050405020304" pitchFamily="18" charset="0"/>
              </a:rPr>
              <a:t>of Murabaha(sale </a:t>
            </a:r>
            <a:r>
              <a:rPr lang="en-MY" sz="2500" dirty="0" smtClean="0">
                <a:latin typeface="Times New Roman" panose="02020603050405020304" pitchFamily="18" charset="0"/>
                <a:cs typeface="Times New Roman" panose="02020603050405020304" pitchFamily="18" charset="0"/>
              </a:rPr>
              <a:t>of an asset </a:t>
            </a:r>
            <a:r>
              <a:rPr lang="en-MY" sz="2500" smtClean="0">
                <a:latin typeface="Times New Roman" panose="02020603050405020304" pitchFamily="18" charset="0"/>
                <a:cs typeface="Times New Roman" panose="02020603050405020304" pitchFamily="18" charset="0"/>
              </a:rPr>
              <a:t>with cost </a:t>
            </a:r>
            <a:r>
              <a:rPr lang="en-MY" sz="2500" dirty="0" smtClean="0">
                <a:latin typeface="Times New Roman" panose="02020603050405020304" pitchFamily="18" charset="0"/>
                <a:cs typeface="Times New Roman" panose="02020603050405020304" pitchFamily="18" charset="0"/>
              </a:rPr>
              <a:t>plus profit) contract.</a:t>
            </a:r>
          </a:p>
          <a:p>
            <a:pPr algn="just"/>
            <a:r>
              <a:rPr lang="en-MY" sz="2500" dirty="0" smtClean="0">
                <a:latin typeface="Times New Roman" panose="02020603050405020304" pitchFamily="18" charset="0"/>
                <a:cs typeface="Times New Roman" panose="02020603050405020304" pitchFamily="18" charset="0"/>
              </a:rPr>
              <a:t>The notional principal is never exchanged as it is netted off. Swap typically refers to the difference in the price over and above the notional principal in which one party pays a fixed rate and another pays a floating rate.</a:t>
            </a:r>
            <a:endParaRPr lang="en-MY"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6768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7239000" cy="908719"/>
          </a:xfrm>
        </p:spPr>
        <p:txBody>
          <a:bodyPr/>
          <a:lstStyle/>
          <a:p>
            <a:r>
              <a:rPr lang="en-MY" dirty="0">
                <a:solidFill>
                  <a:schemeClr val="tx1"/>
                </a:solidFill>
              </a:rPr>
              <a:t>OBJECTIVES OF IPRS</a:t>
            </a:r>
          </a:p>
        </p:txBody>
      </p:sp>
      <p:sp>
        <p:nvSpPr>
          <p:cNvPr id="3" name="Content Placeholder 2"/>
          <p:cNvSpPr>
            <a:spLocks noGrp="1"/>
          </p:cNvSpPr>
          <p:nvPr>
            <p:ph idx="1"/>
          </p:nvPr>
        </p:nvSpPr>
        <p:spPr>
          <a:xfrm>
            <a:off x="457200" y="980728"/>
            <a:ext cx="7239000" cy="5475635"/>
          </a:xfrm>
        </p:spPr>
        <p:txBody>
          <a:bodyPr/>
          <a:lstStyle/>
          <a:p>
            <a:r>
              <a:rPr lang="en-MY" dirty="0" smtClean="0">
                <a:latin typeface="Times New Roman" pitchFamily="18" charset="0"/>
                <a:cs typeface="Times New Roman" pitchFamily="18" charset="0"/>
              </a:rPr>
              <a:t>To </a:t>
            </a:r>
            <a:r>
              <a:rPr lang="en-MY" dirty="0">
                <a:latin typeface="Times New Roman" pitchFamily="18" charset="0"/>
                <a:cs typeface="Times New Roman" pitchFamily="18" charset="0"/>
              </a:rPr>
              <a:t>match funding rates with return rates (from investment);</a:t>
            </a:r>
          </a:p>
          <a:p>
            <a:r>
              <a:rPr lang="en-MY" dirty="0" smtClean="0">
                <a:latin typeface="Times New Roman" pitchFamily="18" charset="0"/>
                <a:cs typeface="Times New Roman" pitchFamily="18" charset="0"/>
              </a:rPr>
              <a:t>To </a:t>
            </a:r>
            <a:r>
              <a:rPr lang="en-MY" dirty="0">
                <a:latin typeface="Times New Roman" pitchFamily="18" charset="0"/>
                <a:cs typeface="Times New Roman" pitchFamily="18" charset="0"/>
              </a:rPr>
              <a:t>achieve lower cost of funding;</a:t>
            </a:r>
          </a:p>
          <a:p>
            <a:pPr algn="just"/>
            <a:r>
              <a:rPr lang="en-MY" dirty="0" smtClean="0">
                <a:latin typeface="Times New Roman" pitchFamily="18" charset="0"/>
                <a:cs typeface="Times New Roman" pitchFamily="18" charset="0"/>
              </a:rPr>
              <a:t>To </a:t>
            </a:r>
            <a:r>
              <a:rPr lang="en-MY" dirty="0">
                <a:latin typeface="Times New Roman" pitchFamily="18" charset="0"/>
                <a:cs typeface="Times New Roman" pitchFamily="18" charset="0"/>
              </a:rPr>
              <a:t>restructure existing debt profile without raising new finance, or altering the structure of the balance sheet;</a:t>
            </a:r>
          </a:p>
          <a:p>
            <a:pPr algn="just"/>
            <a:r>
              <a:rPr lang="en-MY" dirty="0" smtClean="0">
                <a:latin typeface="Times New Roman" pitchFamily="18" charset="0"/>
                <a:cs typeface="Times New Roman" pitchFamily="18" charset="0"/>
              </a:rPr>
              <a:t>To </a:t>
            </a:r>
            <a:r>
              <a:rPr lang="en-MY" dirty="0">
                <a:latin typeface="Times New Roman" pitchFamily="18" charset="0"/>
                <a:cs typeface="Times New Roman" pitchFamily="18" charset="0"/>
              </a:rPr>
              <a:t>manage exposure to interest rate movement as Islamic financial institutions still compete with conventional banks for market </a:t>
            </a:r>
            <a:r>
              <a:rPr lang="en-MY" dirty="0" smtClean="0">
                <a:latin typeface="Times New Roman" pitchFamily="18" charset="0"/>
                <a:cs typeface="Times New Roman" pitchFamily="18" charset="0"/>
              </a:rPr>
              <a:t>space</a:t>
            </a:r>
            <a:r>
              <a:rPr lang="en-MY" dirty="0">
                <a:latin typeface="Times New Roman" pitchFamily="18" charset="0"/>
                <a:cs typeface="Times New Roman" pitchFamily="18" charset="0"/>
              </a:rPr>
              <a:t>.</a:t>
            </a:r>
          </a:p>
        </p:txBody>
      </p:sp>
    </p:spTree>
    <p:extLst>
      <p:ext uri="{BB962C8B-B14F-4D97-AF65-F5344CB8AC3E}">
        <p14:creationId xmlns:p14="http://schemas.microsoft.com/office/powerpoint/2010/main" val="16607535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
  <TotalTime>433</TotalTime>
  <Words>726</Words>
  <Application>Microsoft Office PowerPoint</Application>
  <PresentationFormat>On-screen Show (4:3)</PresentationFormat>
  <Paragraphs>98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Shariah Review of Profit rate Swap Strategies in Islamic financial institutions: The case of Malaysia</vt:lpstr>
      <vt:lpstr>Abstract</vt:lpstr>
      <vt:lpstr>Outline</vt:lpstr>
      <vt:lpstr>Research Methodology </vt:lpstr>
      <vt:lpstr>          RISK IN BUSINESS </vt:lpstr>
      <vt:lpstr>Swap as a Risk Management tool</vt:lpstr>
      <vt:lpstr>PowerPoint Presentation</vt:lpstr>
      <vt:lpstr>ISLAMIC PROFIT RATE SWAP </vt:lpstr>
      <vt:lpstr>OBJECTIVES OF IPRS</vt:lpstr>
      <vt:lpstr>THE DYNAMICS OF IPRS</vt:lpstr>
      <vt:lpstr>HOW IPRS WORKS</vt:lpstr>
      <vt:lpstr>PowerPoint Presentation</vt:lpstr>
      <vt:lpstr>Findings </vt:lpstr>
      <vt:lpstr>Conclusion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Shariah Review of Profit  rate Swap Strategies in Islamic financial institutions: The case of Malaysia</dc:title>
  <dc:creator>User</dc:creator>
  <cp:lastModifiedBy>Podium Login</cp:lastModifiedBy>
  <cp:revision>30</cp:revision>
  <dcterms:created xsi:type="dcterms:W3CDTF">2015-05-08T20:15:27Z</dcterms:created>
  <dcterms:modified xsi:type="dcterms:W3CDTF">2015-05-15T13:09:23Z</dcterms:modified>
</cp:coreProperties>
</file>