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A0CED-E7F4-43EA-9CC0-027C3F44BC2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0213E-6FCF-43D3-97F4-7B72CEBD05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3408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A153F2-FA00-4A6F-9C92-4E99254F928E}" type="datetimeFigureOut">
              <a:rPr lang="en-MY" smtClean="0"/>
              <a:t>13/5/2015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MY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E180EC-765C-41A0-813B-67CABBBD5630}" type="slidenum">
              <a:rPr lang="en-MY" smtClean="0"/>
              <a:t>‹#›</a:t>
            </a:fld>
            <a:endParaRPr lang="en-MY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98898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Legal and regulatory issues in Islamic finance</a:t>
            </a:r>
            <a:endParaRPr lang="en-MY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7406640" cy="288032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Rodney Wilson</a:t>
            </a:r>
          </a:p>
          <a:p>
            <a:pPr algn="ctr"/>
            <a:endParaRPr lang="en-US" sz="3200" dirty="0"/>
          </a:p>
          <a:p>
            <a:pPr algn="ctr"/>
            <a:r>
              <a:rPr lang="en-US" sz="3200" i="1" dirty="0" smtClean="0"/>
              <a:t>UCD Sutherland School of Law, Dublin</a:t>
            </a:r>
          </a:p>
          <a:p>
            <a:pPr algn="ctr"/>
            <a:endParaRPr lang="en-US" sz="3200" i="1" dirty="0"/>
          </a:p>
          <a:p>
            <a:pPr algn="ctr"/>
            <a:r>
              <a:rPr lang="en-US" sz="3200" i="1" dirty="0" smtClean="0"/>
              <a:t>14</a:t>
            </a:r>
            <a:r>
              <a:rPr lang="en-US" sz="3200" i="1" baseline="30000" dirty="0" smtClean="0"/>
              <a:t>th</a:t>
            </a:r>
            <a:r>
              <a:rPr lang="en-US" sz="3200" i="1" dirty="0" smtClean="0"/>
              <a:t> May 2015</a:t>
            </a:r>
            <a:endParaRPr lang="en-MY" sz="3200" i="1" dirty="0"/>
          </a:p>
        </p:txBody>
      </p:sp>
    </p:spTree>
    <p:extLst>
      <p:ext uri="{BB962C8B-B14F-4D97-AF65-F5344CB8AC3E}">
        <p14:creationId xmlns:p14="http://schemas.microsoft.com/office/powerpoint/2010/main" val="2939143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98080" cy="1143000"/>
          </a:xfrm>
        </p:spPr>
        <p:txBody>
          <a:bodyPr/>
          <a:lstStyle/>
          <a:p>
            <a:r>
              <a:rPr lang="en-US" dirty="0" smtClean="0"/>
              <a:t>An Islamic finance strategy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124744"/>
            <a:ext cx="7498080" cy="50055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Long term commitment</a:t>
            </a:r>
          </a:p>
          <a:p>
            <a:pPr lvl="1"/>
            <a:r>
              <a:rPr lang="en-US" dirty="0" smtClean="0"/>
              <a:t>Not just responding opportunistically</a:t>
            </a:r>
          </a:p>
          <a:p>
            <a:pPr lvl="1"/>
            <a:r>
              <a:rPr lang="en-US" dirty="0" smtClean="0"/>
              <a:t>Promotion of Ireland because of its experience in UCITS administration and its skill base in fund management</a:t>
            </a:r>
          </a:p>
          <a:p>
            <a:r>
              <a:rPr lang="en-US" dirty="0" smtClean="0"/>
              <a:t>Increasing Ireland’s international profile</a:t>
            </a:r>
          </a:p>
          <a:p>
            <a:pPr lvl="1"/>
            <a:r>
              <a:rPr lang="en-US" dirty="0" smtClean="0"/>
              <a:t>Join the Islamic Financial Services Board as an Associate Member following precedent of Luxembourg</a:t>
            </a:r>
          </a:p>
          <a:p>
            <a:pPr lvl="1"/>
            <a:r>
              <a:rPr lang="en-US" dirty="0" smtClean="0"/>
              <a:t>Send delegates to Islamic asset management conferences in Dubai and Kuala Lumpur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1601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266"/>
            <a:ext cx="7498080" cy="1143000"/>
          </a:xfrm>
        </p:spPr>
        <p:txBody>
          <a:bodyPr/>
          <a:lstStyle/>
          <a:p>
            <a:r>
              <a:rPr lang="en-US" dirty="0" smtClean="0"/>
              <a:t>Contents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Islamic finance in Ireland</a:t>
            </a:r>
          </a:p>
          <a:p>
            <a:r>
              <a:rPr lang="en-US" dirty="0" smtClean="0"/>
              <a:t>Comparative legal experiences </a:t>
            </a:r>
          </a:p>
          <a:p>
            <a:pPr lvl="1"/>
            <a:r>
              <a:rPr lang="en-US" dirty="0" smtClean="0"/>
              <a:t>Malaysia, Gulf Cooperation Council, UK</a:t>
            </a:r>
          </a:p>
          <a:p>
            <a:r>
              <a:rPr lang="en-US" dirty="0" smtClean="0"/>
              <a:t>Legal systems</a:t>
            </a:r>
          </a:p>
          <a:p>
            <a:pPr lvl="1"/>
            <a:r>
              <a:rPr lang="en-US" dirty="0" smtClean="0"/>
              <a:t>Religious law and </a:t>
            </a:r>
            <a:r>
              <a:rPr lang="en-US" i="1" dirty="0" err="1" smtClean="0"/>
              <a:t>Shari’ah</a:t>
            </a:r>
            <a:r>
              <a:rPr lang="en-US" dirty="0" smtClean="0"/>
              <a:t> governance</a:t>
            </a:r>
          </a:p>
          <a:p>
            <a:pPr lvl="1"/>
            <a:r>
              <a:rPr lang="en-US" dirty="0" smtClean="0"/>
              <a:t>Common law, civil law and </a:t>
            </a:r>
            <a:r>
              <a:rPr lang="en-US" i="1" dirty="0" err="1" smtClean="0"/>
              <a:t>Shari’ah</a:t>
            </a:r>
            <a:endParaRPr lang="en-US" i="1" dirty="0" smtClean="0"/>
          </a:p>
          <a:p>
            <a:r>
              <a:rPr lang="en-US" i="1" dirty="0" err="1" smtClean="0"/>
              <a:t>Shari’ah</a:t>
            </a:r>
            <a:r>
              <a:rPr lang="en-US" i="1" dirty="0" smtClean="0"/>
              <a:t> </a:t>
            </a:r>
            <a:r>
              <a:rPr lang="en-US" dirty="0" smtClean="0"/>
              <a:t>compliant asset management</a:t>
            </a:r>
          </a:p>
          <a:p>
            <a:r>
              <a:rPr lang="en-US" dirty="0" smtClean="0"/>
              <a:t>Islamic funds</a:t>
            </a:r>
          </a:p>
          <a:p>
            <a:r>
              <a:rPr lang="en-US" dirty="0" smtClean="0"/>
              <a:t>An Islamic finance strategy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9020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Islamic finance in Ireland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areas of activity</a:t>
            </a:r>
          </a:p>
          <a:p>
            <a:pPr lvl="1"/>
            <a:r>
              <a:rPr lang="en-US" dirty="0" smtClean="0"/>
              <a:t>Islamic funds first established over a decade ago in Ireland</a:t>
            </a:r>
          </a:p>
          <a:p>
            <a:pPr lvl="1"/>
            <a:r>
              <a:rPr lang="en-US" i="1" dirty="0" err="1" smtClean="0"/>
              <a:t>Sukuk</a:t>
            </a:r>
            <a:r>
              <a:rPr lang="en-US" dirty="0" smtClean="0"/>
              <a:t> issuance since 2005</a:t>
            </a:r>
          </a:p>
          <a:p>
            <a:r>
              <a:rPr lang="en-US" dirty="0" smtClean="0"/>
              <a:t> Legal and regulatory framework</a:t>
            </a:r>
          </a:p>
          <a:p>
            <a:pPr lvl="1"/>
            <a:r>
              <a:rPr lang="en-US" dirty="0" smtClean="0"/>
              <a:t>Amendments in Finance Bills of 2009 and 2010 to facilitate Islamic finance</a:t>
            </a:r>
          </a:p>
          <a:p>
            <a:pPr lvl="1"/>
            <a:r>
              <a:rPr lang="en-US" dirty="0" smtClean="0"/>
              <a:t>Level playing field in tax treatment</a:t>
            </a:r>
          </a:p>
          <a:p>
            <a:r>
              <a:rPr lang="en-US" dirty="0" smtClean="0"/>
              <a:t>Regulation by Central Bank of Ireland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3145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Comparative legal experiences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196752"/>
            <a:ext cx="7498080" cy="525658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Malaysia</a:t>
            </a:r>
          </a:p>
          <a:p>
            <a:pPr lvl="1"/>
            <a:r>
              <a:rPr lang="en-US" dirty="0" smtClean="0"/>
              <a:t>Islamic banking and </a:t>
            </a:r>
            <a:r>
              <a:rPr lang="en-US" i="1" dirty="0" err="1" smtClean="0"/>
              <a:t>takaful</a:t>
            </a:r>
            <a:r>
              <a:rPr lang="en-US" dirty="0" smtClean="0"/>
              <a:t> legislation in 1983-84</a:t>
            </a:r>
          </a:p>
          <a:p>
            <a:pPr lvl="1"/>
            <a:r>
              <a:rPr lang="en-US" dirty="0" smtClean="0"/>
              <a:t>Islamic Financial Services Act, 2013</a:t>
            </a:r>
          </a:p>
          <a:p>
            <a:r>
              <a:rPr lang="en-US" dirty="0" smtClean="0"/>
              <a:t>Gulf Cooperation Council</a:t>
            </a:r>
          </a:p>
          <a:p>
            <a:pPr lvl="1"/>
            <a:r>
              <a:rPr lang="en-US" dirty="0" smtClean="0"/>
              <a:t>Amendment to banking act in Kuwait in 2003 to cover Islamic banking</a:t>
            </a:r>
          </a:p>
          <a:p>
            <a:pPr lvl="1"/>
            <a:r>
              <a:rPr lang="en-US" dirty="0" smtClean="0"/>
              <a:t>Legal provision in UAE since 1980s</a:t>
            </a:r>
          </a:p>
          <a:p>
            <a:pPr lvl="1"/>
            <a:r>
              <a:rPr lang="en-US" dirty="0" smtClean="0"/>
              <a:t>Special Islamic finance regulation in Qatar and Bahrain</a:t>
            </a:r>
          </a:p>
          <a:p>
            <a:r>
              <a:rPr lang="en-US" dirty="0" smtClean="0"/>
              <a:t>United Kingdom</a:t>
            </a:r>
          </a:p>
          <a:p>
            <a:pPr lvl="1"/>
            <a:r>
              <a:rPr lang="en-US" dirty="0" smtClean="0"/>
              <a:t>UK Finance Acts provision for more equitable tax treatment  for Islamic finance  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665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5121"/>
            <a:ext cx="7498080" cy="883599"/>
          </a:xfrm>
        </p:spPr>
        <p:txBody>
          <a:bodyPr/>
          <a:lstStyle/>
          <a:p>
            <a:r>
              <a:rPr lang="en-US" dirty="0" smtClean="0"/>
              <a:t>Legal systems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47260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Religious law</a:t>
            </a:r>
          </a:p>
          <a:p>
            <a:pPr lvl="1"/>
            <a:r>
              <a:rPr lang="en-US" i="1" dirty="0" err="1" smtClean="0"/>
              <a:t>Shari’ah</a:t>
            </a:r>
            <a:r>
              <a:rPr lang="en-US" dirty="0" smtClean="0"/>
              <a:t> based on the Quran, the </a:t>
            </a:r>
            <a:r>
              <a:rPr lang="en-US" i="1" dirty="0" smtClean="0"/>
              <a:t>hadith</a:t>
            </a:r>
            <a:r>
              <a:rPr lang="en-US" dirty="0" smtClean="0"/>
              <a:t> and the </a:t>
            </a:r>
            <a:r>
              <a:rPr lang="en-US" i="1" dirty="0" smtClean="0"/>
              <a:t>fatwa</a:t>
            </a:r>
            <a:r>
              <a:rPr lang="en-US" dirty="0" smtClean="0"/>
              <a:t> of Islamic scholars</a:t>
            </a:r>
          </a:p>
          <a:p>
            <a:pPr lvl="1"/>
            <a:r>
              <a:rPr lang="en-US" dirty="0" smtClean="0"/>
              <a:t>Constitutional provision for Islam in most Muslim majority countries</a:t>
            </a:r>
          </a:p>
          <a:p>
            <a:pPr lvl="1"/>
            <a:r>
              <a:rPr lang="en-US" dirty="0" smtClean="0"/>
              <a:t>In Ireland constitution refers to Christian values – not a secular state</a:t>
            </a:r>
          </a:p>
          <a:p>
            <a:r>
              <a:rPr lang="en-US" dirty="0" smtClean="0"/>
              <a:t>Commercial contracts</a:t>
            </a:r>
          </a:p>
          <a:p>
            <a:pPr lvl="1"/>
            <a:r>
              <a:rPr lang="en-US" dirty="0" smtClean="0"/>
              <a:t>Litigation dealt with by state courts, not </a:t>
            </a:r>
            <a:r>
              <a:rPr lang="en-US" i="1" dirty="0" err="1" smtClean="0"/>
              <a:t>Shari’ah</a:t>
            </a:r>
            <a:r>
              <a:rPr lang="en-US" dirty="0" smtClean="0"/>
              <a:t> courts, in Muslim majority states</a:t>
            </a:r>
          </a:p>
          <a:p>
            <a:pPr lvl="1"/>
            <a:r>
              <a:rPr lang="en-US" dirty="0" smtClean="0"/>
              <a:t>Irish courts could deal with disputes between the parties to Islamic financial contracts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55342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Shari’ah</a:t>
            </a:r>
            <a:r>
              <a:rPr lang="en-US" dirty="0" smtClean="0"/>
              <a:t> governance of financial institutions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Role of </a:t>
            </a:r>
            <a:r>
              <a:rPr lang="en-US" i="1" dirty="0" err="1" smtClean="0"/>
              <a:t>Shari’ah</a:t>
            </a:r>
            <a:r>
              <a:rPr lang="en-US" dirty="0" smtClean="0"/>
              <a:t> boards</a:t>
            </a:r>
          </a:p>
          <a:p>
            <a:pPr lvl="1"/>
            <a:r>
              <a:rPr lang="en-US" dirty="0" smtClean="0"/>
              <a:t>Vet Islamic financial contracts</a:t>
            </a:r>
          </a:p>
          <a:p>
            <a:pPr lvl="1"/>
            <a:r>
              <a:rPr lang="en-US" dirty="0" smtClean="0"/>
              <a:t>Eliminate </a:t>
            </a:r>
            <a:r>
              <a:rPr lang="en-US" i="1" dirty="0" err="1" smtClean="0"/>
              <a:t>riba</a:t>
            </a:r>
            <a:r>
              <a:rPr lang="en-US" dirty="0" smtClean="0"/>
              <a:t> and </a:t>
            </a:r>
            <a:r>
              <a:rPr lang="en-US" i="1" dirty="0" err="1" smtClean="0"/>
              <a:t>gharar</a:t>
            </a:r>
            <a:endParaRPr lang="en-US" i="1" dirty="0" smtClean="0"/>
          </a:p>
          <a:p>
            <a:pPr lvl="1"/>
            <a:r>
              <a:rPr lang="en-US" dirty="0" smtClean="0"/>
              <a:t>Scrutinize contracts for risk sharing</a:t>
            </a:r>
          </a:p>
          <a:p>
            <a:r>
              <a:rPr lang="en-US" dirty="0" smtClean="0"/>
              <a:t>Status of </a:t>
            </a:r>
            <a:r>
              <a:rPr lang="en-US" i="1" dirty="0" err="1" smtClean="0"/>
              <a:t>Shari’ah</a:t>
            </a:r>
            <a:r>
              <a:rPr lang="en-US" dirty="0" smtClean="0"/>
              <a:t> boards</a:t>
            </a:r>
          </a:p>
          <a:p>
            <a:pPr lvl="1"/>
            <a:r>
              <a:rPr lang="en-US" dirty="0" smtClean="0"/>
              <a:t>Members nominated by boards of directors</a:t>
            </a:r>
          </a:p>
          <a:p>
            <a:pPr lvl="1"/>
            <a:r>
              <a:rPr lang="en-US" dirty="0" smtClean="0"/>
              <a:t>Approved by AGM</a:t>
            </a:r>
          </a:p>
          <a:p>
            <a:pPr lvl="1"/>
            <a:r>
              <a:rPr lang="en-US" dirty="0" smtClean="0"/>
              <a:t>Privatization or nationalization of </a:t>
            </a:r>
            <a:r>
              <a:rPr lang="en-US" i="1" dirty="0" err="1" smtClean="0"/>
              <a:t>Shari’ah</a:t>
            </a:r>
            <a:endParaRPr lang="en-US" i="1" dirty="0" smtClean="0"/>
          </a:p>
          <a:p>
            <a:pPr lvl="1"/>
            <a:r>
              <a:rPr lang="en-US" dirty="0" smtClean="0"/>
              <a:t>Criteria for appointment and remuneration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1578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980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law, civil law and </a:t>
            </a:r>
            <a:r>
              <a:rPr lang="en-US" i="1" dirty="0" err="1" smtClean="0"/>
              <a:t>Shari’ah</a:t>
            </a:r>
            <a:endParaRPr lang="en-MY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Common law jurisdictions</a:t>
            </a:r>
          </a:p>
          <a:p>
            <a:pPr lvl="1"/>
            <a:r>
              <a:rPr lang="en-US" dirty="0" smtClean="0"/>
              <a:t>English speaking world</a:t>
            </a:r>
          </a:p>
          <a:p>
            <a:pPr lvl="1"/>
            <a:r>
              <a:rPr lang="en-US" dirty="0" smtClean="0"/>
              <a:t>Pakistan, Bangladesh and Malaysia plus DIFC and QFC</a:t>
            </a:r>
          </a:p>
          <a:p>
            <a:r>
              <a:rPr lang="en-US" dirty="0" smtClean="0"/>
              <a:t>Civil law jurisdictions</a:t>
            </a:r>
          </a:p>
          <a:p>
            <a:pPr lvl="1"/>
            <a:r>
              <a:rPr lang="en-US" dirty="0" smtClean="0"/>
              <a:t>Continental Europe, the Arab World and Indonesia</a:t>
            </a:r>
          </a:p>
          <a:p>
            <a:r>
              <a:rPr lang="en-US" dirty="0" smtClean="0"/>
              <a:t>Compatibility of </a:t>
            </a:r>
            <a:r>
              <a:rPr lang="en-US" i="1" dirty="0" err="1" smtClean="0"/>
              <a:t>Shari’ah</a:t>
            </a:r>
            <a:r>
              <a:rPr lang="en-US" dirty="0" smtClean="0"/>
              <a:t> with common law</a:t>
            </a:r>
          </a:p>
          <a:p>
            <a:pPr lvl="1"/>
            <a:r>
              <a:rPr lang="en-US" dirty="0" smtClean="0"/>
              <a:t>Challenges to </a:t>
            </a:r>
            <a:r>
              <a:rPr lang="en-US" i="1" dirty="0" err="1" smtClean="0"/>
              <a:t>Shari’ah</a:t>
            </a:r>
            <a:r>
              <a:rPr lang="en-US" dirty="0" smtClean="0"/>
              <a:t> board rulings unlikely</a:t>
            </a:r>
          </a:p>
          <a:p>
            <a:pPr lvl="1"/>
            <a:r>
              <a:rPr lang="en-US" dirty="0" smtClean="0"/>
              <a:t>Provision for trusts used as SPVs</a:t>
            </a:r>
          </a:p>
          <a:p>
            <a:pPr lvl="1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69842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/>
              <a:t>Shari’ah</a:t>
            </a:r>
            <a:r>
              <a:rPr lang="en-US" i="1" dirty="0"/>
              <a:t> </a:t>
            </a:r>
            <a:r>
              <a:rPr lang="en-US" dirty="0"/>
              <a:t>compliant asset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700808"/>
            <a:ext cx="749808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Islamic investment companies</a:t>
            </a:r>
          </a:p>
          <a:p>
            <a:pPr lvl="1"/>
            <a:r>
              <a:rPr lang="en-US" dirty="0" smtClean="0"/>
              <a:t>Invest in listed and private equity</a:t>
            </a:r>
          </a:p>
          <a:p>
            <a:pPr lvl="1"/>
            <a:r>
              <a:rPr lang="en-US" dirty="0" smtClean="0"/>
              <a:t>Exposure to residential and commercial property</a:t>
            </a:r>
          </a:p>
          <a:p>
            <a:r>
              <a:rPr lang="en-US" dirty="0" smtClean="0"/>
              <a:t>Companies versus Islamic banks</a:t>
            </a:r>
          </a:p>
          <a:p>
            <a:pPr lvl="1"/>
            <a:r>
              <a:rPr lang="en-US" dirty="0" smtClean="0"/>
              <a:t>Banks subject to stringent regulatory reporting, capital and liquidity requirements</a:t>
            </a:r>
          </a:p>
          <a:p>
            <a:pPr lvl="1"/>
            <a:r>
              <a:rPr lang="en-US" dirty="0" smtClean="0"/>
              <a:t>European Islamic Investment Bank has given up its banking license recently</a:t>
            </a:r>
          </a:p>
          <a:p>
            <a:pPr lvl="1"/>
            <a:r>
              <a:rPr lang="en-US" dirty="0" smtClean="0"/>
              <a:t>Al Baraka precedent for this in London in 1990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991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Islamic funds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Screening criteria</a:t>
            </a:r>
          </a:p>
          <a:p>
            <a:pPr lvl="1"/>
            <a:r>
              <a:rPr lang="en-US" dirty="0" smtClean="0"/>
              <a:t>Financial screens restricting leverage</a:t>
            </a:r>
          </a:p>
          <a:p>
            <a:pPr lvl="1"/>
            <a:r>
              <a:rPr lang="en-US" dirty="0" smtClean="0"/>
              <a:t>Sector screens prohibiting investment in companies involved in alcohol production </a:t>
            </a:r>
            <a:r>
              <a:rPr lang="en-US" smtClean="0"/>
              <a:t>and distribution or </a:t>
            </a:r>
            <a:r>
              <a:rPr lang="en-US" dirty="0" smtClean="0"/>
              <a:t>gambling activities</a:t>
            </a:r>
          </a:p>
          <a:p>
            <a:r>
              <a:rPr lang="en-US" dirty="0" smtClean="0"/>
              <a:t>Parallels with ethical or SRI funds</a:t>
            </a:r>
          </a:p>
          <a:p>
            <a:pPr lvl="1"/>
            <a:r>
              <a:rPr lang="en-US" dirty="0" smtClean="0"/>
              <a:t>Islamic funds more reactive than pro-active</a:t>
            </a:r>
          </a:p>
          <a:p>
            <a:r>
              <a:rPr lang="en-US" dirty="0" smtClean="0"/>
              <a:t>Tax advantages of Ireland for funds</a:t>
            </a:r>
          </a:p>
          <a:p>
            <a:pPr lvl="1"/>
            <a:r>
              <a:rPr lang="en-US" dirty="0" smtClean="0"/>
              <a:t>Exemption from taxes on dividends and capital gains as well as transfer taxes such as stamp duties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62627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</TotalTime>
  <Words>504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Legal and regulatory issues in Islamic finance</vt:lpstr>
      <vt:lpstr>Contents</vt:lpstr>
      <vt:lpstr>Islamic finance in Ireland</vt:lpstr>
      <vt:lpstr>Comparative legal experiences </vt:lpstr>
      <vt:lpstr>Legal systems</vt:lpstr>
      <vt:lpstr>Shari’ah governance of financial institutions</vt:lpstr>
      <vt:lpstr>Common law, civil law and Shari’ah</vt:lpstr>
      <vt:lpstr>Shari’ah compliant asset management</vt:lpstr>
      <vt:lpstr>Islamic funds</vt:lpstr>
      <vt:lpstr>An Islamic finance strategy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and regulatory issues in Islamic finance</dc:title>
  <dc:creator>Prof. Emeritus Rodney Wilson</dc:creator>
  <cp:lastModifiedBy>Wilson</cp:lastModifiedBy>
  <cp:revision>15</cp:revision>
  <cp:lastPrinted>2015-05-05T09:03:09Z</cp:lastPrinted>
  <dcterms:created xsi:type="dcterms:W3CDTF">2015-05-05T04:44:21Z</dcterms:created>
  <dcterms:modified xsi:type="dcterms:W3CDTF">2015-05-13T08:07:39Z</dcterms:modified>
</cp:coreProperties>
</file>