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73" r:id="rId2"/>
    <p:sldId id="320" r:id="rId3"/>
    <p:sldId id="322" r:id="rId4"/>
    <p:sldId id="308" r:id="rId5"/>
    <p:sldId id="318" r:id="rId6"/>
    <p:sldId id="258" r:id="rId7"/>
    <p:sldId id="321" r:id="rId8"/>
    <p:sldId id="275" r:id="rId9"/>
    <p:sldId id="274" r:id="rId10"/>
    <p:sldId id="270" r:id="rId11"/>
    <p:sldId id="257" r:id="rId12"/>
    <p:sldId id="306" r:id="rId13"/>
    <p:sldId id="276" r:id="rId14"/>
    <p:sldId id="280" r:id="rId15"/>
    <p:sldId id="259" r:id="rId16"/>
    <p:sldId id="326" r:id="rId17"/>
    <p:sldId id="304" r:id="rId18"/>
    <p:sldId id="305" r:id="rId19"/>
    <p:sldId id="330" r:id="rId20"/>
    <p:sldId id="279" r:id="rId21"/>
    <p:sldId id="260" r:id="rId22"/>
    <p:sldId id="261" r:id="rId23"/>
    <p:sldId id="336" r:id="rId24"/>
    <p:sldId id="262" r:id="rId25"/>
    <p:sldId id="284" r:id="rId26"/>
    <p:sldId id="323" r:id="rId27"/>
    <p:sldId id="301" r:id="rId28"/>
    <p:sldId id="300" r:id="rId29"/>
    <p:sldId id="277" r:id="rId30"/>
    <p:sldId id="299" r:id="rId31"/>
    <p:sldId id="329" r:id="rId32"/>
    <p:sldId id="334" r:id="rId33"/>
    <p:sldId id="335" r:id="rId34"/>
    <p:sldId id="264" r:id="rId35"/>
    <p:sldId id="265" r:id="rId36"/>
    <p:sldId id="281" r:id="rId37"/>
    <p:sldId id="266" r:id="rId38"/>
    <p:sldId id="271" r:id="rId39"/>
    <p:sldId id="327" r:id="rId40"/>
    <p:sldId id="331" r:id="rId41"/>
    <p:sldId id="332" r:id="rId42"/>
    <p:sldId id="333" r:id="rId43"/>
    <p:sldId id="287" r:id="rId44"/>
    <p:sldId id="286" r:id="rId45"/>
    <p:sldId id="337" r:id="rId46"/>
    <p:sldId id="328" r:id="rId47"/>
    <p:sldId id="311" r:id="rId48"/>
    <p:sldId id="303" r:id="rId49"/>
    <p:sldId id="312" r:id="rId50"/>
    <p:sldId id="319" r:id="rId51"/>
    <p:sldId id="309" r:id="rId52"/>
    <p:sldId id="314" r:id="rId53"/>
    <p:sldId id="316" r:id="rId54"/>
    <p:sldId id="302" r:id="rId5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Wilder, Sue" initials="JS" lastIdx="1" clrIdx="0">
    <p:extLst>
      <p:ext uri="{19B8F6BF-5375-455C-9EA6-DF929625EA0E}">
        <p15:presenceInfo xmlns:p15="http://schemas.microsoft.com/office/powerpoint/2012/main" userId="Johnston-Wilder, S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a:tcStyle>
        <a:tcBdr/>
        <a:fill>
          <a:solidFill>
            <a:srgbClr val="E6F6EF"/>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a:tcStyle>
        <a:tcBdr/>
        <a:fill>
          <a:solidFill>
            <a:srgbClr val="E7E7F3"/>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83" autoAdjust="0"/>
    <p:restoredTop sz="75036" autoAdjust="0"/>
  </p:normalViewPr>
  <p:slideViewPr>
    <p:cSldViewPr>
      <p:cViewPr varScale="1">
        <p:scale>
          <a:sx n="52" d="100"/>
          <a:sy n="52" d="100"/>
        </p:scale>
        <p:origin x="2088" y="38"/>
      </p:cViewPr>
      <p:guideLst>
        <p:guide orient="horz" pos="2160"/>
        <p:guide pos="2880"/>
      </p:guideLst>
    </p:cSldViewPr>
  </p:slideViewPr>
  <p:outlineViewPr>
    <p:cViewPr>
      <p:scale>
        <a:sx n="33" d="100"/>
        <a:sy n="33" d="100"/>
      </p:scale>
      <p:origin x="0" y="-24778"/>
    </p:cViewPr>
  </p:outlineViewPr>
  <p:notesTextViewPr>
    <p:cViewPr>
      <p:scale>
        <a:sx n="100" d="100"/>
        <a:sy n="100" d="100"/>
      </p:scale>
      <p:origin x="0" y="0"/>
    </p:cViewPr>
  </p:notesTextViewPr>
  <p:sorterViewPr>
    <p:cViewPr varScale="1">
      <p:scale>
        <a:sx n="100" d="100"/>
        <a:sy n="100" d="100"/>
      </p:scale>
      <p:origin x="0" y="-11098"/>
    </p:cViewPr>
  </p:sorterViewPr>
  <p:notesViewPr>
    <p:cSldViewPr>
      <p:cViewPr varScale="1">
        <p:scale>
          <a:sx n="55" d="100"/>
          <a:sy n="55" d="100"/>
        </p:scale>
        <p:origin x="185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1143000" y="685800"/>
            <a:ext cx="4572000" cy="3429000"/>
          </a:xfrm>
          <a:prstGeom prst="rect">
            <a:avLst/>
          </a:prstGeom>
        </p:spPr>
        <p:txBody>
          <a:bodyPr/>
          <a:lstStyle/>
          <a:p>
            <a:endParaRPr/>
          </a:p>
        </p:txBody>
      </p:sp>
      <p:sp>
        <p:nvSpPr>
          <p:cNvPr id="283" name="Shape 2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23869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787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160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932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1134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28219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feel free to make your own, or invite the learners to make one.</a:t>
            </a:r>
          </a:p>
        </p:txBody>
      </p:sp>
    </p:spTree>
    <p:extLst>
      <p:ext uri="{BB962C8B-B14F-4D97-AF65-F5344CB8AC3E}">
        <p14:creationId xmlns:p14="http://schemas.microsoft.com/office/powerpoint/2010/main" val="5477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feel free to make your own, or invite the learners to make one.</a:t>
            </a:r>
          </a:p>
        </p:txBody>
      </p:sp>
    </p:spTree>
    <p:extLst>
      <p:ext uri="{BB962C8B-B14F-4D97-AF65-F5344CB8AC3E}">
        <p14:creationId xmlns:p14="http://schemas.microsoft.com/office/powerpoint/2010/main" val="335701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Comfort – easy; Anxiety – not yet- too hard</a:t>
            </a:r>
          </a:p>
          <a:p>
            <a:r>
              <a:rPr lang="en-GB" dirty="0"/>
              <a:t>Growth: safe enough, brave,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Heart racing; </a:t>
            </a:r>
            <a:r>
              <a:rPr lang="en-GB" sz="1200" dirty="0">
                <a:latin typeface="Calibri" panose="020F0502020204030204" pitchFamily="34" charset="0"/>
                <a:ea typeface="Calibri" panose="020F0502020204030204" pitchFamily="34" charset="0"/>
                <a:cs typeface="Times New Roman" panose="02020603050405020304" pitchFamily="18" charset="0"/>
              </a:rPr>
              <a:t>Mind goes blank; </a:t>
            </a:r>
            <a:r>
              <a:rPr lang="en-GB" sz="1200" dirty="0">
                <a:effectLst/>
                <a:latin typeface="Calibri" panose="020F0502020204030204" pitchFamily="34" charset="0"/>
                <a:ea typeface="Calibri" panose="020F0502020204030204" pitchFamily="34" charset="0"/>
                <a:cs typeface="Times New Roman" panose="02020603050405020304" pitchFamily="18" charset="0"/>
              </a:rPr>
              <a:t>Feel stupid; </a:t>
            </a:r>
            <a:r>
              <a:rPr lang="en-GB" sz="1200" dirty="0">
                <a:latin typeface="Calibri" panose="020F0502020204030204" pitchFamily="34" charset="0"/>
                <a:ea typeface="Calibri" panose="020F0502020204030204" pitchFamily="34" charset="0"/>
                <a:cs typeface="Times New Roman" panose="02020603050405020304" pitchFamily="18" charset="0"/>
              </a:rPr>
              <a:t>Sweaty hands; </a:t>
            </a:r>
            <a:r>
              <a:rPr lang="en-GB" sz="1200" dirty="0">
                <a:effectLst/>
                <a:latin typeface="Calibri" panose="020F0502020204030204" pitchFamily="34" charset="0"/>
                <a:ea typeface="Calibri" panose="020F0502020204030204" pitchFamily="34" charset="0"/>
                <a:cs typeface="Times New Roman" panose="02020603050405020304" pitchFamily="18" charset="0"/>
              </a:rPr>
              <a:t>Overwhelmed; </a:t>
            </a:r>
            <a:r>
              <a:rPr lang="en-GB" sz="1200" dirty="0">
                <a:latin typeface="Calibri" panose="020F0502020204030204" pitchFamily="34" charset="0"/>
                <a:ea typeface="Calibri" panose="020F0502020204030204" pitchFamily="34" charset="0"/>
                <a:cs typeface="Times New Roman" panose="02020603050405020304" pitchFamily="18" charset="0"/>
              </a:rPr>
              <a:t>Ashamed, embarrassed; Angry</a:t>
            </a:r>
          </a:p>
          <a:p>
            <a:endParaRPr lang="en-GB" dirty="0"/>
          </a:p>
        </p:txBody>
      </p:sp>
    </p:spTree>
    <p:extLst>
      <p:ext uri="{BB962C8B-B14F-4D97-AF65-F5344CB8AC3E}">
        <p14:creationId xmlns:p14="http://schemas.microsoft.com/office/powerpoint/2010/main" val="49711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1657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724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4547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350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296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25597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1389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587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0127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listening to learner experience as ladder is invisible in maths</a:t>
            </a:r>
          </a:p>
        </p:txBody>
      </p:sp>
    </p:spTree>
    <p:extLst>
      <p:ext uri="{BB962C8B-B14F-4D97-AF65-F5344CB8AC3E}">
        <p14:creationId xmlns:p14="http://schemas.microsoft.com/office/powerpoint/2010/main" val="2146228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Tree>
    <p:extLst>
      <p:ext uri="{BB962C8B-B14F-4D97-AF65-F5344CB8AC3E}">
        <p14:creationId xmlns:p14="http://schemas.microsoft.com/office/powerpoint/2010/main" val="204281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Tree>
    <p:extLst>
      <p:ext uri="{BB962C8B-B14F-4D97-AF65-F5344CB8AC3E}">
        <p14:creationId xmlns:p14="http://schemas.microsoft.com/office/powerpoint/2010/main" val="3404784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Tree>
    <p:extLst>
      <p:ext uri="{BB962C8B-B14F-4D97-AF65-F5344CB8AC3E}">
        <p14:creationId xmlns:p14="http://schemas.microsoft.com/office/powerpoint/2010/main" val="82627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51191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Tree>
    <p:extLst>
      <p:ext uri="{BB962C8B-B14F-4D97-AF65-F5344CB8AC3E}">
        <p14:creationId xmlns:p14="http://schemas.microsoft.com/office/powerpoint/2010/main" val="159222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1822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5779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7548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035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7215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332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different context Dr Trent said this.</a:t>
            </a:r>
          </a:p>
          <a:p>
            <a:r>
              <a:rPr lang="en-GB" dirty="0"/>
              <a:t>K drew an image of herself protected by armour.</a:t>
            </a:r>
          </a:p>
        </p:txBody>
      </p:sp>
    </p:spTree>
    <p:extLst>
      <p:ext uri="{BB962C8B-B14F-4D97-AF65-F5344CB8AC3E}">
        <p14:creationId xmlns:p14="http://schemas.microsoft.com/office/powerpoint/2010/main" val="200958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333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7396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51519" y="2780927"/>
            <a:ext cx="7056785" cy="1296145"/>
          </a:xfrm>
          <a:prstGeom prst="rect">
            <a:avLst/>
          </a:prstGeom>
        </p:spPr>
        <p:txBody>
          <a:bodyPr/>
          <a:lstStyle>
            <a:lvl1pPr>
              <a:defRPr sz="4000"/>
            </a:lvl1pPr>
          </a:lstStyle>
          <a:p>
            <a:r>
              <a:t>Title Text</a:t>
            </a:r>
          </a:p>
        </p:txBody>
      </p:sp>
      <p:pic>
        <p:nvPicPr>
          <p:cNvPr id="23" name="Picture 4" descr="Picture 4"/>
          <p:cNvPicPr>
            <a:picLocks noChangeAspect="1"/>
          </p:cNvPicPr>
          <p:nvPr/>
        </p:nvPicPr>
        <p:blipFill>
          <a:blip r:embed="rId2" cstate="print"/>
          <a:stretch>
            <a:fillRect/>
          </a:stretch>
        </p:blipFill>
        <p:spPr>
          <a:xfrm>
            <a:off x="-27245" y="0"/>
            <a:ext cx="9168002" cy="4714827"/>
          </a:xfrm>
          <a:prstGeom prst="rect">
            <a:avLst/>
          </a:prstGeom>
          <a:ln w="12700">
            <a:miter lim="400000"/>
          </a:ln>
        </p:spPr>
      </p:pic>
      <p:sp>
        <p:nvSpPr>
          <p:cNvPr id="24" name="Body Level One…"/>
          <p:cNvSpPr txBox="1">
            <a:spLocks noGrp="1"/>
          </p:cNvSpPr>
          <p:nvPr>
            <p:ph type="body" sz="quarter" idx="1"/>
          </p:nvPr>
        </p:nvSpPr>
        <p:spPr>
          <a:xfrm>
            <a:off x="259432" y="4045916"/>
            <a:ext cx="6400801" cy="1327301"/>
          </a:xfrm>
          <a:prstGeom prst="rect">
            <a:avLst/>
          </a:prstGeom>
        </p:spPr>
        <p:txBody>
          <a:bodyPr>
            <a:normAutofit/>
          </a:bodyPr>
          <a:lstStyle>
            <a:lvl1pPr marL="0" indent="0">
              <a:buSzTx/>
              <a:buNone/>
            </a:lvl1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21"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22"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123" name="Body Level One…"/>
          <p:cNvSpPr txBox="1">
            <a:spLocks noGrp="1"/>
          </p:cNvSpPr>
          <p:nvPr>
            <p:ph type="body" idx="1"/>
          </p:nvPr>
        </p:nvSpPr>
        <p:spPr>
          <a:xfrm>
            <a:off x="457200" y="1600200"/>
            <a:ext cx="8229600" cy="4525963"/>
          </a:xfrm>
          <a:prstGeom prst="rect">
            <a:avLst/>
          </a:prstGeom>
        </p:spPr>
        <p:txBody>
          <a:bodyPr>
            <a:normAutofit/>
          </a:bodyPr>
          <a:lstStyle>
            <a:lvl1pPr marL="342900" indent="-3429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31"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32" name="Title Text"/>
          <p:cNvSpPr txBox="1">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13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defRPr>
            </a:lvl1pPr>
            <a:lvl2pPr marL="0" indent="457200">
              <a:spcBef>
                <a:spcPts val="400"/>
              </a:spcBef>
              <a:buSzTx/>
              <a:buNone/>
              <a:defRPr sz="2000">
                <a:solidFill>
                  <a:srgbClr val="888888"/>
                </a:solidFill>
              </a:defRPr>
            </a:lvl2pPr>
            <a:lvl3pPr marL="0" indent="914400">
              <a:spcBef>
                <a:spcPts val="400"/>
              </a:spcBef>
              <a:buSzTx/>
              <a:buNone/>
              <a:defRPr sz="2000">
                <a:solidFill>
                  <a:srgbClr val="888888"/>
                </a:solidFill>
              </a:defRPr>
            </a:lvl3pPr>
            <a:lvl4pPr marL="0" indent="1371600">
              <a:spcBef>
                <a:spcPts val="400"/>
              </a:spcBef>
              <a:buSzTx/>
              <a:buNone/>
              <a:defRPr sz="2000">
                <a:solidFill>
                  <a:srgbClr val="888888"/>
                </a:solidFill>
              </a:defRPr>
            </a:lvl4pPr>
            <a:lvl5pPr marL="0" indent="182880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41"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42"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143" name="Body Level One…"/>
          <p:cNvSpPr txBox="1">
            <a:spLocks noGrp="1"/>
          </p:cNvSpPr>
          <p:nvPr>
            <p:ph type="body" sz="half" idx="1"/>
          </p:nvPr>
        </p:nvSpPr>
        <p:spPr>
          <a:xfrm>
            <a:off x="457200" y="1600200"/>
            <a:ext cx="4038600" cy="4525963"/>
          </a:xfrm>
          <a:prstGeom prst="rect">
            <a:avLst/>
          </a:prstGeom>
        </p:spPr>
        <p:txBody>
          <a:bodyPr>
            <a:normAutofit/>
          </a:bodyPr>
          <a:lstStyle>
            <a:lvl1pPr marL="342900" indent="-342900">
              <a:spcBef>
                <a:spcPts val="600"/>
              </a:spcBef>
              <a:buFont typeface="Arial"/>
              <a:buChar char="•"/>
              <a:defRPr sz="2800"/>
            </a:lvl1pPr>
            <a:lvl2pPr marL="790575" indent="-333375">
              <a:spcBef>
                <a:spcPts val="600"/>
              </a:spcBef>
              <a:buFont typeface="Arial"/>
              <a:defRPr sz="2800"/>
            </a:lvl2pPr>
            <a:lvl3pPr marL="1234439" indent="-320039">
              <a:spcBef>
                <a:spcPts val="600"/>
              </a:spcBef>
              <a:buFont typeface="Arial"/>
              <a:defRPr sz="2800"/>
            </a:lvl3pPr>
            <a:lvl4pPr marL="1727200" indent="-355600">
              <a:spcBef>
                <a:spcPts val="600"/>
              </a:spcBef>
              <a:buFont typeface="Arial"/>
              <a:defRPr sz="2800"/>
            </a:lvl4pPr>
            <a:lvl5pPr marL="2184400" indent="-355600">
              <a:spcBef>
                <a:spcPts val="600"/>
              </a:spcBef>
              <a:buFont typeface="Arial"/>
              <a:defRPr sz="2800"/>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51"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52"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15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4"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155"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62"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63"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164"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79"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80"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181" name="Body Level One…"/>
          <p:cNvSpPr txBox="1">
            <a:spLocks noGrp="1"/>
          </p:cNvSpPr>
          <p:nvPr>
            <p:ph type="body" idx="1"/>
          </p:nvPr>
        </p:nvSpPr>
        <p:spPr>
          <a:xfrm>
            <a:off x="3575050" y="273050"/>
            <a:ext cx="5111750" cy="5853113"/>
          </a:xfrm>
          <a:prstGeom prst="rect">
            <a:avLst/>
          </a:prstGeom>
        </p:spPr>
        <p:txBody>
          <a:bodyPr>
            <a:normAutofit/>
          </a:bodyPr>
          <a:lstStyle>
            <a:lvl1pPr marL="342900" indent="-3429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182"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183"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90"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91"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192"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9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685800" y="2130425"/>
            <a:ext cx="7772400" cy="1470025"/>
          </a:xfrm>
          <a:prstGeom prst="rect">
            <a:avLst/>
          </a:prstGeom>
        </p:spPr>
        <p:txBody>
          <a:bodyPr/>
          <a:lstStyle>
            <a:lvl1pPr algn="ctr">
              <a:defRPr b="0"/>
            </a:lvl1pPr>
          </a:lstStyle>
          <a:p>
            <a:r>
              <a:t>Title Text</a:t>
            </a:r>
          </a:p>
        </p:txBody>
      </p:sp>
      <p:sp>
        <p:nvSpPr>
          <p:cNvPr id="202"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defRPr>
            </a:lvl1pPr>
            <a:lvl2pPr marL="0" indent="457200" algn="ctr">
              <a:buSzTx/>
              <a:buNone/>
              <a:defRPr>
                <a:solidFill>
                  <a:srgbClr val="888888"/>
                </a:solidFill>
              </a:defRPr>
            </a:lvl2pPr>
            <a:lvl3pPr marL="0" indent="914400" algn="ctr">
              <a:buSzTx/>
              <a:buNone/>
              <a:defRPr>
                <a:solidFill>
                  <a:srgbClr val="888888"/>
                </a:solidFill>
              </a:defRPr>
            </a:lvl3pPr>
            <a:lvl4pPr marL="0" indent="1371600" algn="ctr">
              <a:buSzTx/>
              <a:buNone/>
              <a:defRPr>
                <a:solidFill>
                  <a:srgbClr val="888888"/>
                </a:solidFill>
              </a:defRPr>
            </a:lvl4pPr>
            <a:lvl5pPr marL="0" indent="1828800" algn="ctr">
              <a:buSz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10"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211" name="Body Level One…"/>
          <p:cNvSpPr txBox="1">
            <a:spLocks noGrp="1"/>
          </p:cNvSpPr>
          <p:nvPr>
            <p:ph type="body" idx="1"/>
          </p:nvPr>
        </p:nvSpPr>
        <p:spPr>
          <a:xfrm>
            <a:off x="457200" y="1600200"/>
            <a:ext cx="8229600" cy="4525963"/>
          </a:xfrm>
          <a:prstGeom prst="rect">
            <a:avLst/>
          </a:prstGeom>
        </p:spPr>
        <p:txBody>
          <a:bodyPr>
            <a:normAutofit/>
          </a:bodyPr>
          <a:lstStyle>
            <a:lvl1pPr marL="342900" indent="-3429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683568" y="2564903"/>
            <a:ext cx="7772401" cy="3204072"/>
          </a:xfrm>
          <a:prstGeom prst="rect">
            <a:avLst/>
          </a:prstGeom>
        </p:spPr>
        <p:txBody>
          <a:bodyPr anchor="t"/>
          <a:lstStyle>
            <a:lvl1pPr>
              <a:defRPr sz="4000"/>
            </a:lvl1pPr>
          </a:lstStyle>
          <a:p>
            <a:r>
              <a:t>Title Text</a:t>
            </a:r>
          </a:p>
        </p:txBody>
      </p:sp>
      <p:sp>
        <p:nvSpPr>
          <p:cNvPr id="22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solidFill>
                  <a:srgbClr val="888888"/>
                </a:solidFill>
              </a:defRPr>
            </a:lvl1pPr>
            <a:lvl2pPr marL="0" indent="457200">
              <a:spcBef>
                <a:spcPts val="400"/>
              </a:spcBef>
              <a:buSzTx/>
              <a:buNone/>
              <a:defRPr sz="2000">
                <a:solidFill>
                  <a:srgbClr val="888888"/>
                </a:solidFill>
              </a:defRPr>
            </a:lvl2pPr>
            <a:lvl3pPr marL="0" indent="914400">
              <a:spcBef>
                <a:spcPts val="400"/>
              </a:spcBef>
              <a:buSzTx/>
              <a:buNone/>
              <a:defRPr sz="2000">
                <a:solidFill>
                  <a:srgbClr val="888888"/>
                </a:solidFill>
              </a:defRPr>
            </a:lvl3pPr>
            <a:lvl4pPr marL="0" indent="1371600">
              <a:spcBef>
                <a:spcPts val="400"/>
              </a:spcBef>
              <a:buSzTx/>
              <a:buNone/>
              <a:defRPr sz="2000">
                <a:solidFill>
                  <a:srgbClr val="888888"/>
                </a:solidFill>
              </a:defRPr>
            </a:lvl4pPr>
            <a:lvl5pPr marL="0" indent="182880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221" name="Picture 6" descr="Picture 6"/>
          <p:cNvPicPr>
            <a:picLocks noChangeAspect="1"/>
          </p:cNvPicPr>
          <p:nvPr/>
        </p:nvPicPr>
        <p:blipFill>
          <a:blip r:embed="rId2" cstate="print"/>
          <a:stretch>
            <a:fillRect/>
          </a:stretch>
        </p:blipFill>
        <p:spPr>
          <a:xfrm>
            <a:off x="0" y="3075"/>
            <a:ext cx="9144000" cy="1508759"/>
          </a:xfrm>
          <a:prstGeom prst="rect">
            <a:avLst/>
          </a:prstGeom>
          <a:ln w="12700">
            <a:miter lim="400000"/>
          </a:ln>
        </p:spPr>
      </p:pic>
      <p:sp>
        <p:nvSpPr>
          <p:cNvPr id="222"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2" name="Picture 4" descr="Picture 4"/>
          <p:cNvPicPr>
            <a:picLocks noChangeAspect="1"/>
          </p:cNvPicPr>
          <p:nvPr/>
        </p:nvPicPr>
        <p:blipFill>
          <a:blip r:embed="rId2" cstate="print"/>
          <a:stretch>
            <a:fillRect/>
          </a:stretch>
        </p:blipFill>
        <p:spPr>
          <a:xfrm>
            <a:off x="0" y="-27384"/>
            <a:ext cx="9144000" cy="3021139"/>
          </a:xfrm>
          <a:prstGeom prst="rect">
            <a:avLst/>
          </a:prstGeom>
          <a:ln w="12700">
            <a:miter lim="400000"/>
          </a:ln>
        </p:spPr>
      </p:pic>
      <p:sp>
        <p:nvSpPr>
          <p:cNvPr id="43" name="Title Text"/>
          <p:cNvSpPr txBox="1">
            <a:spLocks noGrp="1"/>
          </p:cNvSpPr>
          <p:nvPr>
            <p:ph type="title"/>
          </p:nvPr>
        </p:nvSpPr>
        <p:spPr>
          <a:xfrm>
            <a:off x="685800" y="1550978"/>
            <a:ext cx="7772400" cy="1362076"/>
          </a:xfrm>
          <a:prstGeom prst="rect">
            <a:avLst/>
          </a:prstGeom>
        </p:spPr>
        <p:txBody>
          <a:bodyPr anchor="t"/>
          <a:lstStyle>
            <a:lvl1pPr>
              <a:defRPr sz="4000"/>
            </a:lvl1pPr>
          </a:lstStyle>
          <a:p>
            <a:r>
              <a:t>Title Text</a:t>
            </a:r>
          </a:p>
        </p:txBody>
      </p:sp>
      <p:sp>
        <p:nvSpPr>
          <p:cNvPr id="44" name="Body Level One…"/>
          <p:cNvSpPr txBox="1">
            <a:spLocks noGrp="1"/>
          </p:cNvSpPr>
          <p:nvPr>
            <p:ph type="body" sz="quarter" idx="1"/>
          </p:nvPr>
        </p:nvSpPr>
        <p:spPr>
          <a:xfrm>
            <a:off x="722312" y="2906713"/>
            <a:ext cx="7772401" cy="1500188"/>
          </a:xfrm>
          <a:prstGeom prst="rect">
            <a:avLst/>
          </a:prstGeom>
        </p:spPr>
        <p:txBody>
          <a:bodyPr>
            <a:norm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230" name="Body Level One…"/>
          <p:cNvSpPr txBox="1">
            <a:spLocks noGrp="1"/>
          </p:cNvSpPr>
          <p:nvPr>
            <p:ph type="body" sz="half" idx="1"/>
          </p:nvPr>
        </p:nvSpPr>
        <p:spPr>
          <a:xfrm>
            <a:off x="457200" y="1600200"/>
            <a:ext cx="4038600" cy="4525963"/>
          </a:xfrm>
          <a:prstGeom prst="rect">
            <a:avLst/>
          </a:prstGeom>
        </p:spPr>
        <p:txBody>
          <a:bodyPr>
            <a:normAutofit/>
          </a:bodyPr>
          <a:lstStyle>
            <a:lvl1pPr marL="342900" indent="-342900">
              <a:spcBef>
                <a:spcPts val="600"/>
              </a:spcBef>
              <a:buFont typeface="Arial"/>
              <a:buChar char="•"/>
              <a:defRPr sz="2800"/>
            </a:lvl1pPr>
            <a:lvl2pPr marL="790575" indent="-333375">
              <a:spcBef>
                <a:spcPts val="600"/>
              </a:spcBef>
              <a:buFont typeface="Arial"/>
              <a:defRPr sz="2800"/>
            </a:lvl2pPr>
            <a:lvl3pPr marL="1234439" indent="-320039">
              <a:spcBef>
                <a:spcPts val="600"/>
              </a:spcBef>
              <a:buFont typeface="Arial"/>
              <a:defRPr sz="2800"/>
            </a:lvl3pPr>
            <a:lvl4pPr marL="1727200" indent="-355600">
              <a:spcBef>
                <a:spcPts val="600"/>
              </a:spcBef>
              <a:buFont typeface="Arial"/>
              <a:defRPr sz="2800"/>
            </a:lvl4pPr>
            <a:lvl5pPr marL="2184400" indent="-355600">
              <a:spcBef>
                <a:spcPts val="600"/>
              </a:spcBef>
              <a:buFont typeface="Arial"/>
              <a:defRPr sz="2800"/>
            </a:lvl5p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23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40"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241"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48" name="Title Text"/>
          <p:cNvSpPr txBox="1">
            <a:spLocks noGrp="1"/>
          </p:cNvSpPr>
          <p:nvPr>
            <p:ph type="title"/>
          </p:nvPr>
        </p:nvSpPr>
        <p:spPr>
          <a:xfrm>
            <a:off x="457200" y="274638"/>
            <a:ext cx="8229600" cy="1143001"/>
          </a:xfrm>
          <a:prstGeom prst="rect">
            <a:avLst/>
          </a:prstGeom>
        </p:spPr>
        <p:txBody>
          <a:bodyPr/>
          <a:lstStyle>
            <a:lvl1pPr algn="ctr">
              <a:defRPr b="0"/>
            </a:lvl1pPr>
          </a:lstStyle>
          <a:p>
            <a:r>
              <a:t>Title Text</a:t>
            </a:r>
          </a:p>
        </p:txBody>
      </p:sp>
      <p:sp>
        <p:nvSpPr>
          <p:cNvPr id="249"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56"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3"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264" name="Body Level One…"/>
          <p:cNvSpPr txBox="1">
            <a:spLocks noGrp="1"/>
          </p:cNvSpPr>
          <p:nvPr>
            <p:ph type="body" idx="1"/>
          </p:nvPr>
        </p:nvSpPr>
        <p:spPr>
          <a:xfrm>
            <a:off x="3575050" y="273050"/>
            <a:ext cx="5111750" cy="5853113"/>
          </a:xfrm>
          <a:prstGeom prst="rect">
            <a:avLst/>
          </a:prstGeom>
        </p:spPr>
        <p:txBody>
          <a:bodyPr>
            <a:normAutofit/>
          </a:bodyPr>
          <a:lstStyle>
            <a:lvl1pPr marL="342900" indent="-3429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265"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266"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3"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274"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275"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67"/>
        <p:cNvGrpSpPr/>
        <p:nvPr/>
      </p:nvGrpSpPr>
      <p:grpSpPr>
        <a:xfrm>
          <a:off x="0" y="0"/>
          <a:ext cx="0" cy="0"/>
          <a:chOff x="0" y="0"/>
          <a:chExt cx="0" cy="0"/>
        </a:xfrm>
      </p:grpSpPr>
      <p:sp>
        <p:nvSpPr>
          <p:cNvPr id="68" name="Google Shape;68;p22"/>
          <p:cNvSpPr/>
          <p:nvPr/>
        </p:nvSpPr>
        <p:spPr>
          <a:xfrm>
            <a:off x="6958" y="9278"/>
            <a:ext cx="9141714" cy="68580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venir"/>
              <a:ea typeface="Avenir"/>
              <a:cs typeface="Avenir"/>
              <a:sym typeface="Avenir"/>
            </a:endParaRPr>
          </a:p>
        </p:txBody>
      </p:sp>
      <p:sp>
        <p:nvSpPr>
          <p:cNvPr id="69" name="Google Shape;69;p22"/>
          <p:cNvSpPr/>
          <p:nvPr/>
        </p:nvSpPr>
        <p:spPr>
          <a:xfrm>
            <a:off x="9244" y="9278"/>
            <a:ext cx="9141714" cy="68580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venir"/>
              <a:ea typeface="Avenir"/>
              <a:cs typeface="Avenir"/>
              <a:sym typeface="Avenir"/>
            </a:endParaRPr>
          </a:p>
        </p:txBody>
      </p:sp>
      <p:sp>
        <p:nvSpPr>
          <p:cNvPr id="70" name="Google Shape;70;p22"/>
          <p:cNvSpPr/>
          <p:nvPr/>
        </p:nvSpPr>
        <p:spPr>
          <a:xfrm>
            <a:off x="1143" y="0"/>
            <a:ext cx="9141714" cy="6858000"/>
          </a:xfrm>
          <a:prstGeom prst="rect">
            <a:avLst/>
          </a:prstGeom>
          <a:gradFill>
            <a:gsLst>
              <a:gs pos="0">
                <a:srgbClr val="009DD9">
                  <a:alpha val="60000"/>
                </a:srgbClr>
              </a:gs>
              <a:gs pos="100000">
                <a:srgbClr val="0F6FC6">
                  <a:alpha val="60000"/>
                </a:srgbClr>
              </a:gs>
            </a:gsLst>
            <a:lin ang="27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venir"/>
              <a:ea typeface="Avenir"/>
              <a:cs typeface="Avenir"/>
              <a:sym typeface="Avenir"/>
            </a:endParaRPr>
          </a:p>
        </p:txBody>
      </p:sp>
      <p:sp>
        <p:nvSpPr>
          <p:cNvPr id="71" name="Google Shape;71;p22"/>
          <p:cNvSpPr/>
          <p:nvPr/>
        </p:nvSpPr>
        <p:spPr>
          <a:xfrm>
            <a:off x="24890" y="9280"/>
            <a:ext cx="4327513" cy="2411171"/>
          </a:xfrm>
          <a:custGeom>
            <a:avLst/>
            <a:gdLst/>
            <a:ahLst/>
            <a:cxnLst/>
            <a:rect l="l" t="t" r="r" b="b"/>
            <a:pathLst>
              <a:path w="5770017" h="2411171" extrusionOk="0">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venir"/>
              <a:ea typeface="Avenir"/>
              <a:cs typeface="Avenir"/>
              <a:sym typeface="Avenir"/>
            </a:endParaRPr>
          </a:p>
        </p:txBody>
      </p:sp>
      <p:sp>
        <p:nvSpPr>
          <p:cNvPr id="72" name="Google Shape;72;p22"/>
          <p:cNvSpPr/>
          <p:nvPr/>
        </p:nvSpPr>
        <p:spPr>
          <a:xfrm>
            <a:off x="1143" y="0"/>
            <a:ext cx="9141714" cy="6858000"/>
          </a:xfrm>
          <a:prstGeom prst="frame">
            <a:avLst>
              <a:gd name="adj1" fmla="val 7164"/>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venir"/>
              <a:ea typeface="Avenir"/>
              <a:cs typeface="Avenir"/>
              <a:sym typeface="Avenir"/>
            </a:endParaRPr>
          </a:p>
        </p:txBody>
      </p:sp>
      <p:sp>
        <p:nvSpPr>
          <p:cNvPr id="73" name="Google Shape;73;p22"/>
          <p:cNvSpPr txBox="1">
            <a:spLocks noGrp="1"/>
          </p:cNvSpPr>
          <p:nvPr>
            <p:ph type="ctrTitle"/>
          </p:nvPr>
        </p:nvSpPr>
        <p:spPr>
          <a:xfrm>
            <a:off x="635608" y="1131641"/>
            <a:ext cx="3991964" cy="238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200"/>
              <a:buFont typeface="EB Garamon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a:spLocks noGrp="1"/>
          </p:cNvSpPr>
          <p:nvPr>
            <p:ph type="pic" idx="2"/>
          </p:nvPr>
        </p:nvSpPr>
        <p:spPr>
          <a:xfrm>
            <a:off x="5088636" y="905256"/>
            <a:ext cx="3435858" cy="2450592"/>
          </a:xfrm>
          <a:prstGeom prst="rect">
            <a:avLst/>
          </a:prstGeom>
          <a:solidFill>
            <a:schemeClr val="accent6"/>
          </a:solidFill>
          <a:ln>
            <a:noFill/>
          </a:ln>
        </p:spPr>
      </p:sp>
      <p:sp>
        <p:nvSpPr>
          <p:cNvPr id="75" name="Google Shape;75;p22"/>
          <p:cNvSpPr>
            <a:spLocks noGrp="1"/>
          </p:cNvSpPr>
          <p:nvPr>
            <p:ph type="pic" idx="3"/>
          </p:nvPr>
        </p:nvSpPr>
        <p:spPr>
          <a:xfrm>
            <a:off x="5088636" y="3520440"/>
            <a:ext cx="3435858" cy="2450592"/>
          </a:xfrm>
          <a:prstGeom prst="rect">
            <a:avLst/>
          </a:prstGeom>
          <a:solidFill>
            <a:schemeClr val="accent6"/>
          </a:solidFill>
          <a:ln>
            <a:noFill/>
          </a:ln>
        </p:spPr>
      </p:sp>
      <p:sp>
        <p:nvSpPr>
          <p:cNvPr id="76" name="Google Shape;76;p22"/>
          <p:cNvSpPr txBox="1">
            <a:spLocks noGrp="1"/>
          </p:cNvSpPr>
          <p:nvPr>
            <p:ph type="body" idx="1"/>
          </p:nvPr>
        </p:nvSpPr>
        <p:spPr>
          <a:xfrm>
            <a:off x="628650" y="3600450"/>
            <a:ext cx="3992166" cy="2451100"/>
          </a:xfrm>
          <a:prstGeom prst="rect">
            <a:avLst/>
          </a:prstGeom>
          <a:noFill/>
          <a:ln>
            <a:noFill/>
          </a:ln>
        </p:spPr>
        <p:txBody>
          <a:bodyPr spcFirstLastPara="1" wrap="square" lIns="91425" tIns="45700" rIns="91425" bIns="45700" anchor="t" anchorCtr="0">
            <a:normAutofit/>
          </a:bodyPr>
          <a:lstStyle>
            <a:lvl1pPr marL="342900" lvl="0" indent="-171450" algn="l">
              <a:lnSpc>
                <a:spcPct val="110000"/>
              </a:lnSpc>
              <a:spcBef>
                <a:spcPts val="750"/>
              </a:spcBef>
              <a:spcAft>
                <a:spcPts val="0"/>
              </a:spcAft>
              <a:buSzPts val="2240"/>
              <a:buNone/>
              <a:defRPr sz="2100">
                <a:solidFill>
                  <a:schemeClr val="lt1"/>
                </a:solidFill>
                <a:latin typeface="Avenir"/>
                <a:ea typeface="Avenir"/>
                <a:cs typeface="Avenir"/>
                <a:sym typeface="Avenir"/>
              </a:defRPr>
            </a:lvl1pPr>
            <a:lvl2pPr marL="685800" lvl="1" indent="-240030" algn="l">
              <a:lnSpc>
                <a:spcPct val="110000"/>
              </a:lnSpc>
              <a:spcBef>
                <a:spcPts val="375"/>
              </a:spcBef>
              <a:spcAft>
                <a:spcPts val="0"/>
              </a:spcAft>
              <a:buSzPts val="1440"/>
              <a:buChar char="▪"/>
              <a:defRPr/>
            </a:lvl2pPr>
            <a:lvl3pPr marL="1028700" lvl="2" indent="-240029" algn="l">
              <a:lnSpc>
                <a:spcPct val="110000"/>
              </a:lnSpc>
              <a:spcBef>
                <a:spcPts val="375"/>
              </a:spcBef>
              <a:spcAft>
                <a:spcPts val="0"/>
              </a:spcAft>
              <a:buSzPts val="1440"/>
              <a:buChar char="▪"/>
              <a:defRPr/>
            </a:lvl3pPr>
            <a:lvl4pPr marL="1371600" lvl="3" indent="-240029" algn="l">
              <a:lnSpc>
                <a:spcPct val="110000"/>
              </a:lnSpc>
              <a:spcBef>
                <a:spcPts val="375"/>
              </a:spcBef>
              <a:spcAft>
                <a:spcPts val="0"/>
              </a:spcAft>
              <a:buSzPts val="1440"/>
              <a:buChar char="▪"/>
              <a:defRPr/>
            </a:lvl4pPr>
            <a:lvl5pPr marL="1714500" lvl="4" indent="-240029" algn="l">
              <a:lnSpc>
                <a:spcPct val="110000"/>
              </a:lnSpc>
              <a:spcBef>
                <a:spcPts val="375"/>
              </a:spcBef>
              <a:spcAft>
                <a:spcPts val="0"/>
              </a:spcAft>
              <a:buSzPts val="144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270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52" name="Picture 1" descr="Picture 1"/>
          <p:cNvPicPr>
            <a:picLocks noChangeAspect="1"/>
          </p:cNvPicPr>
          <p:nvPr/>
        </p:nvPicPr>
        <p:blipFill>
          <a:blip r:embed="rId2" cstate="print"/>
          <a:srcRect l="911"/>
          <a:stretch>
            <a:fillRect/>
          </a:stretch>
        </p:blipFill>
        <p:spPr>
          <a:xfrm>
            <a:off x="0" y="5517233"/>
            <a:ext cx="9150350" cy="1340768"/>
          </a:xfrm>
          <a:prstGeom prst="rect">
            <a:avLst/>
          </a:prstGeom>
          <a:ln w="12700">
            <a:miter lim="400000"/>
          </a:ln>
        </p:spPr>
      </p:pic>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sz="half" idx="1"/>
          </p:nvPr>
        </p:nvSpPr>
        <p:spPr>
          <a:xfrm>
            <a:off x="685800" y="1371600"/>
            <a:ext cx="3810000" cy="4114800"/>
          </a:xfrm>
          <a:prstGeom prst="rect">
            <a:avLst/>
          </a:prstGeom>
        </p:spPr>
        <p:txBody>
          <a:bodyPr>
            <a:normAutofit/>
          </a:bodyPr>
          <a:lstStyle>
            <a:lvl1pPr>
              <a:spcBef>
                <a:spcPts val="600"/>
              </a:spcBef>
              <a:buBlip>
                <a:blip r:embed="rId3"/>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62" name="Picture 1" descr="Picture 1"/>
          <p:cNvPicPr>
            <a:picLocks noChangeAspect="1"/>
          </p:cNvPicPr>
          <p:nvPr/>
        </p:nvPicPr>
        <p:blipFill>
          <a:blip r:embed="rId2" cstate="print"/>
          <a:srcRect l="911"/>
          <a:stretch>
            <a:fillRect/>
          </a:stretch>
        </p:blipFill>
        <p:spPr>
          <a:xfrm>
            <a:off x="0" y="5517233"/>
            <a:ext cx="9150350" cy="1340768"/>
          </a:xfrm>
          <a:prstGeom prst="rect">
            <a:avLst/>
          </a:prstGeom>
          <a:ln w="12700">
            <a:miter lim="400000"/>
          </a:ln>
        </p:spPr>
      </p:pic>
      <p:sp>
        <p:nvSpPr>
          <p:cNvPr id="6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4"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5"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3" name="Title Text"/>
          <p:cNvSpPr txBox="1">
            <a:spLocks noGrp="1"/>
          </p:cNvSpPr>
          <p:nvPr>
            <p:ph type="title"/>
          </p:nvPr>
        </p:nvSpPr>
        <p:spPr>
          <a:prstGeom prst="rect">
            <a:avLst/>
          </a:prstGeom>
        </p:spPr>
        <p:txBody>
          <a:bodyPr/>
          <a:lstStyle/>
          <a:p>
            <a:r>
              <a:t>Title Text</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81" name="Picture 1" descr="Picture 1"/>
          <p:cNvPicPr>
            <a:picLocks noChangeAspect="1"/>
          </p:cNvPicPr>
          <p:nvPr/>
        </p:nvPicPr>
        <p:blipFill>
          <a:blip r:embed="rId2" cstate="print"/>
          <a:srcRect l="911"/>
          <a:stretch>
            <a:fillRect/>
          </a:stretch>
        </p:blipFill>
        <p:spPr>
          <a:xfrm>
            <a:off x="0" y="5517233"/>
            <a:ext cx="9150350" cy="1340768"/>
          </a:xfrm>
          <a:prstGeom prst="rect">
            <a:avLst/>
          </a:prstGeom>
          <a:ln w="12700">
            <a:miter lim="400000"/>
          </a:ln>
        </p:spPr>
      </p:pic>
      <p:sp>
        <p:nvSpPr>
          <p:cNvPr id="8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9" name="Picture 1" descr="Picture 1"/>
          <p:cNvPicPr>
            <a:picLocks noChangeAspect="1"/>
          </p:cNvPicPr>
          <p:nvPr/>
        </p:nvPicPr>
        <p:blipFill>
          <a:blip r:embed="rId2" cstate="print"/>
          <a:srcRect l="911"/>
          <a:stretch>
            <a:fillRect/>
          </a:stretch>
        </p:blipFill>
        <p:spPr>
          <a:xfrm>
            <a:off x="0" y="5517233"/>
            <a:ext cx="9150350" cy="1340768"/>
          </a:xfrm>
          <a:prstGeom prst="rect">
            <a:avLst/>
          </a:prstGeom>
          <a:ln w="12700">
            <a:miter lim="400000"/>
          </a:ln>
        </p:spPr>
      </p:pic>
      <p:sp>
        <p:nvSpPr>
          <p:cNvPr id="90"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91" name="Body Level One…"/>
          <p:cNvSpPr txBox="1">
            <a:spLocks noGrp="1"/>
          </p:cNvSpPr>
          <p:nvPr>
            <p:ph type="body" idx="1"/>
          </p:nvPr>
        </p:nvSpPr>
        <p:spPr>
          <a:xfrm>
            <a:off x="3575050" y="273050"/>
            <a:ext cx="5111750" cy="5853113"/>
          </a:xfrm>
          <a:prstGeom prst="rect">
            <a:avLst/>
          </a:prstGeom>
        </p:spPr>
        <p:txBody>
          <a:bodyPr>
            <a:normAutofit/>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92"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00" name="Picture 1" descr="Picture 1"/>
          <p:cNvPicPr>
            <a:picLocks noChangeAspect="1"/>
          </p:cNvPicPr>
          <p:nvPr/>
        </p:nvPicPr>
        <p:blipFill>
          <a:blip r:embed="rId2" cstate="print"/>
          <a:srcRect l="911"/>
          <a:stretch>
            <a:fillRect/>
          </a:stretch>
        </p:blipFill>
        <p:spPr>
          <a:xfrm>
            <a:off x="0" y="5517233"/>
            <a:ext cx="9150350" cy="1340768"/>
          </a:xfrm>
          <a:prstGeom prst="rect">
            <a:avLst/>
          </a:prstGeom>
          <a:ln w="12700">
            <a:miter lim="400000"/>
          </a:ln>
        </p:spPr>
      </p:pic>
      <p:sp>
        <p:nvSpPr>
          <p:cNvPr id="101"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102"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10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11" name="Picture 6" descr="Picture 6"/>
          <p:cNvPicPr>
            <a:picLocks noChangeAspect="1"/>
          </p:cNvPicPr>
          <p:nvPr/>
        </p:nvPicPr>
        <p:blipFill>
          <a:blip r:embed="rId2" cstate="print"/>
          <a:stretch>
            <a:fillRect/>
          </a:stretch>
        </p:blipFill>
        <p:spPr>
          <a:xfrm>
            <a:off x="0" y="-27384"/>
            <a:ext cx="9144000" cy="1508761"/>
          </a:xfrm>
          <a:prstGeom prst="rect">
            <a:avLst/>
          </a:prstGeom>
          <a:ln w="12700">
            <a:miter lim="400000"/>
          </a:ln>
        </p:spPr>
      </p:pic>
      <p:sp>
        <p:nvSpPr>
          <p:cNvPr id="112" name="Title Text"/>
          <p:cNvSpPr txBox="1">
            <a:spLocks noGrp="1"/>
          </p:cNvSpPr>
          <p:nvPr>
            <p:ph type="title"/>
          </p:nvPr>
        </p:nvSpPr>
        <p:spPr>
          <a:xfrm>
            <a:off x="685800" y="2130425"/>
            <a:ext cx="7772400" cy="1470025"/>
          </a:xfrm>
          <a:prstGeom prst="rect">
            <a:avLst/>
          </a:prstGeom>
        </p:spPr>
        <p:txBody>
          <a:bodyPr/>
          <a:lstStyle>
            <a:lvl1pPr algn="ctr">
              <a:defRPr b="0"/>
            </a:lvl1pPr>
          </a:lstStyle>
          <a:p>
            <a:r>
              <a:t>Title Text</a:t>
            </a:r>
          </a:p>
        </p:txBody>
      </p:sp>
      <p:sp>
        <p:nvSpPr>
          <p:cNvPr id="11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defRPr>
                <a:solidFill>
                  <a:srgbClr val="888888"/>
                </a:solidFill>
              </a:defRPr>
            </a:lvl1pPr>
            <a:lvl2pPr marL="0" indent="457200" algn="ctr">
              <a:buSzTx/>
              <a:buNone/>
              <a:defRPr>
                <a:solidFill>
                  <a:srgbClr val="888888"/>
                </a:solidFill>
              </a:defRPr>
            </a:lvl2pPr>
            <a:lvl3pPr marL="0" indent="914400" algn="ctr">
              <a:buSzTx/>
              <a:buNone/>
              <a:defRPr>
                <a:solidFill>
                  <a:srgbClr val="888888"/>
                </a:solidFill>
              </a:defRPr>
            </a:lvl3pPr>
            <a:lvl4pPr marL="0" indent="1371600" algn="ctr">
              <a:buSzTx/>
              <a:buNone/>
              <a:defRPr>
                <a:solidFill>
                  <a:srgbClr val="888888"/>
                </a:solidFill>
              </a:defRPr>
            </a:lvl4pPr>
            <a:lvl5pPr marL="0" indent="1828800" algn="ctr">
              <a:buSz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xfrm>
            <a:off x="8430260" y="6401179"/>
            <a:ext cx="256541" cy="275467"/>
          </a:xfrm>
          <a:prstGeom prst="rect">
            <a:avLst/>
          </a:prstGeom>
        </p:spPr>
        <p:txBody>
          <a:bodyPr anchor="ctr"/>
          <a:lstStyle>
            <a:lvl1pPr>
              <a:defRPr sz="1200">
                <a:solidFill>
                  <a:srgbClr val="888888"/>
                </a:solidFill>
                <a:latin typeface="+mj-lt"/>
                <a:ea typeface="+mj-ea"/>
                <a:cs typeface="+mj-cs"/>
                <a:sym typeface="Times New Roman"/>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8" cstate="print"/>
          <a:srcRect l="911"/>
          <a:stretch>
            <a:fillRect/>
          </a:stretch>
        </p:blipFill>
        <p:spPr>
          <a:xfrm>
            <a:off x="0" y="5517233"/>
            <a:ext cx="9150350" cy="1340768"/>
          </a:xfrm>
          <a:prstGeom prst="rect">
            <a:avLst/>
          </a:prstGeom>
          <a:ln w="12700">
            <a:miter lim="400000"/>
          </a:ln>
        </p:spPr>
      </p:pic>
      <p:sp>
        <p:nvSpPr>
          <p:cNvPr id="3" name="Title Text"/>
          <p:cNvSpPr txBox="1">
            <a:spLocks noGrp="1"/>
          </p:cNvSpPr>
          <p:nvPr>
            <p:ph type="title"/>
          </p:nvPr>
        </p:nvSpPr>
        <p:spPr>
          <a:xfrm>
            <a:off x="685800" y="228600"/>
            <a:ext cx="7772400"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buBlip>
                <a:blip r:embed="rId29"/>
              </a:buBlip>
            </a:lvl1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624778" y="5562600"/>
            <a:ext cx="290622" cy="294640"/>
          </a:xfrm>
          <a:prstGeom prst="rect">
            <a:avLst/>
          </a:prstGeom>
          <a:ln w="12700">
            <a:miter lim="400000"/>
          </a:ln>
        </p:spPr>
        <p:txBody>
          <a:bodyPr wrap="none" lIns="45719" rIns="45719">
            <a:spAutoFit/>
          </a:bodyPr>
          <a:lstStyle>
            <a:lvl1pPr algn="r">
              <a:defRPr sz="14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Lst>
  <p:transition spd="med"/>
  <p:txStyles>
    <p:titleStyle>
      <a:lvl1pPr marL="0" marR="0" indent="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sz="4400" b="1" i="0" u="none" strike="noStrike" cap="none" spc="0" baseline="0">
          <a:solidFill>
            <a:srgbClr val="000000"/>
          </a:solidFill>
          <a:uFillTx/>
          <a:latin typeface="Calibri"/>
          <a:ea typeface="Calibri"/>
          <a:cs typeface="Calibri"/>
          <a:sym typeface="Calibri"/>
        </a:defRPr>
      </a:lvl9pPr>
    </p:titleStyle>
    <p:bodyStyle>
      <a:lvl1pPr marL="457200" marR="0" indent="-457200" algn="l" defTabSz="914400" rtl="0" latinLnBrk="0">
        <a:lnSpc>
          <a:spcPct val="100000"/>
        </a:lnSpc>
        <a:spcBef>
          <a:spcPts val="700"/>
        </a:spcBef>
        <a:spcAft>
          <a:spcPts val="0"/>
        </a:spcAft>
        <a:buClrTx/>
        <a:buSzPct val="100000"/>
        <a:buFontTx/>
        <a:buBlip>
          <a:blip r:embed="rId29"/>
        </a:buBlip>
        <a:tabLst/>
        <a:defRPr sz="3200" b="0" i="0" u="none" strike="noStrike" cap="none" spc="0" baseline="0">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gm9CIJ74Ox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7zW8w9kuu6E&amp;t=7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ccc.edu/~jenningh/Courses/documents/math_anxiety.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4236/ce.2021.129161" TargetMode="External"/><Relationship Id="rId2" Type="http://schemas.openxmlformats.org/officeDocument/2006/relationships/hyperlink" Target="http://dx.doi.org/10.4236/ce.2015.650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19.jpg"/></Relationships>
</file>

<file path=ppt/slides/_rels/slide54.xml.rels><?xml version="1.0" encoding="UTF-8" standalone="yes"?>
<Relationships xmlns="http://schemas.openxmlformats.org/package/2006/relationships"><Relationship Id="rId3" Type="http://schemas.openxmlformats.org/officeDocument/2006/relationships/hyperlink" Target="https://www.scirp.org/journal/paperabs.aspx?paperid=102510" TargetMode="External"/><Relationship Id="rId7" Type="http://schemas.openxmlformats.org/officeDocument/2006/relationships/hyperlink" Target="https://www.scirp.org/journal/paperinformation.aspx?paperid=11211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scirp.org/journal/paperinformation.aspx?paperid=85398" TargetMode="External"/><Relationship Id="rId5" Type="http://schemas.openxmlformats.org/officeDocument/2006/relationships/hyperlink" Target="https://www.mathsontoast.org.uk/how-talking-about-maths-suddenly-became-easier/" TargetMode="External"/><Relationship Id="rId4" Type="http://schemas.openxmlformats.org/officeDocument/2006/relationships/hyperlink" Target="https://www.scirp.org/journal/paperinformation.aspx?paperid=5537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3D83-41CB-4EF7-93DC-13F907CB202E}"/>
              </a:ext>
            </a:extLst>
          </p:cNvPr>
          <p:cNvSpPr>
            <a:spLocks noGrp="1"/>
          </p:cNvSpPr>
          <p:nvPr>
            <p:ph type="title"/>
          </p:nvPr>
        </p:nvSpPr>
        <p:spPr>
          <a:xfrm>
            <a:off x="259432" y="2812084"/>
            <a:ext cx="6912769" cy="2376265"/>
          </a:xfrm>
        </p:spPr>
        <p:txBody>
          <a:bodyPr>
            <a:normAutofit/>
          </a:bodyPr>
          <a:lstStyle/>
          <a:p>
            <a:r>
              <a:rPr lang="en-GB" sz="3600" dirty="0">
                <a:solidFill>
                  <a:srgbClr val="222222"/>
                </a:solidFill>
                <a:latin typeface="Helvetica Neue"/>
                <a:ea typeface="Calibri" panose="020F0502020204030204" pitchFamily="34" charset="0"/>
              </a:rPr>
              <a:t>Maths Anxiety – </a:t>
            </a:r>
            <a:br>
              <a:rPr lang="en-GB" sz="3600" dirty="0">
                <a:solidFill>
                  <a:srgbClr val="222222"/>
                </a:solidFill>
                <a:latin typeface="Helvetica Neue"/>
                <a:ea typeface="Calibri" panose="020F0502020204030204" pitchFamily="34" charset="0"/>
              </a:rPr>
            </a:br>
            <a:r>
              <a:rPr lang="en-GB" sz="3600" dirty="0">
                <a:solidFill>
                  <a:srgbClr val="222222"/>
                </a:solidFill>
                <a:latin typeface="Helvetica Neue"/>
                <a:ea typeface="Calibri" panose="020F0502020204030204" pitchFamily="34" charset="0"/>
              </a:rPr>
              <a:t>“something must be done”</a:t>
            </a:r>
            <a:endParaRPr lang="en-GB" sz="36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92C8D08D-7B6A-4B2E-B147-6244F2892B23}"/>
              </a:ext>
            </a:extLst>
          </p:cNvPr>
          <p:cNvSpPr>
            <a:spLocks noGrp="1"/>
          </p:cNvSpPr>
          <p:nvPr>
            <p:ph type="body" sz="quarter" idx="1"/>
          </p:nvPr>
        </p:nvSpPr>
        <p:spPr>
          <a:xfrm>
            <a:off x="259432" y="4045916"/>
            <a:ext cx="7768952" cy="2551436"/>
          </a:xfrm>
        </p:spPr>
        <p:txBody>
          <a:bodyPr>
            <a:normAutofit/>
          </a:bodyPr>
          <a:lstStyle/>
          <a:p>
            <a:endParaRPr lang="en-GB" dirty="0"/>
          </a:p>
          <a:p>
            <a:endParaRPr lang="en-GB" dirty="0"/>
          </a:p>
          <a:p>
            <a:r>
              <a:rPr lang="en-GB" dirty="0"/>
              <a:t>Sue Johnston-Wilder</a:t>
            </a:r>
          </a:p>
        </p:txBody>
      </p:sp>
      <p:pic>
        <p:nvPicPr>
          <p:cNvPr id="5" name="Google Shape;199;p3">
            <a:extLst>
              <a:ext uri="{FF2B5EF4-FFF2-40B4-BE49-F238E27FC236}">
                <a16:creationId xmlns:a16="http://schemas.microsoft.com/office/drawing/2014/main" id="{98C57402-8B11-3EF4-CC35-710E076C05B6}"/>
              </a:ext>
            </a:extLst>
          </p:cNvPr>
          <p:cNvPicPr preferRelativeResize="0"/>
          <p:nvPr/>
        </p:nvPicPr>
        <p:blipFill rotWithShape="1">
          <a:blip r:embed="rId3">
            <a:alphaModFix/>
          </a:blip>
          <a:srcRect/>
          <a:stretch/>
        </p:blipFill>
        <p:spPr>
          <a:xfrm>
            <a:off x="6801602" y="4536444"/>
            <a:ext cx="2342398" cy="2321556"/>
          </a:xfrm>
          <a:prstGeom prst="rect">
            <a:avLst/>
          </a:prstGeom>
          <a:noFill/>
          <a:ln>
            <a:noFill/>
          </a:ln>
        </p:spPr>
      </p:pic>
    </p:spTree>
    <p:extLst>
      <p:ext uri="{BB962C8B-B14F-4D97-AF65-F5344CB8AC3E}">
        <p14:creationId xmlns:p14="http://schemas.microsoft.com/office/powerpoint/2010/main" val="3344675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251520" y="1033961"/>
            <a:ext cx="7772400" cy="1362076"/>
          </a:xfrm>
          <a:prstGeom prst="rect">
            <a:avLst/>
          </a:prstGeom>
        </p:spPr>
        <p:txBody>
          <a:bodyPr/>
          <a:lstStyle/>
          <a:p>
            <a:r>
              <a:rPr lang="en-GB" dirty="0"/>
              <a:t>Student adverse prior experience</a:t>
            </a:r>
            <a:endParaRPr dirty="0"/>
          </a:p>
        </p:txBody>
      </p:sp>
      <p:sp>
        <p:nvSpPr>
          <p:cNvPr id="297" name="Text Placeholder 2"/>
          <p:cNvSpPr txBox="1">
            <a:spLocks noGrp="1"/>
          </p:cNvSpPr>
          <p:nvPr>
            <p:ph type="body" idx="1"/>
          </p:nvPr>
        </p:nvSpPr>
        <p:spPr>
          <a:xfrm>
            <a:off x="1" y="1988839"/>
            <a:ext cx="8549072" cy="4869161"/>
          </a:xfrm>
          <a:prstGeom prst="rect">
            <a:avLst/>
          </a:prstGeom>
        </p:spPr>
        <p:txBody>
          <a:bodyPr>
            <a:normAutofit lnSpcReduction="10000"/>
          </a:bodyPr>
          <a:lstStyle/>
          <a:p>
            <a:pPr marL="457200">
              <a:lnSpc>
                <a:spcPct val="115000"/>
              </a:lnSpc>
              <a:spcAft>
                <a:spcPts val="1200"/>
              </a:spcAft>
            </a:pPr>
            <a:r>
              <a:rPr lang="en-GB" sz="2800" i="1" dirty="0">
                <a:effectLst/>
                <a:latin typeface="Calibri" panose="020F0502020204030204" pitchFamily="34" charset="0"/>
                <a:ea typeface="Calibri" panose="020F0502020204030204" pitchFamily="34" charset="0"/>
                <a:cs typeface="Calibri" panose="020F0502020204030204" pitchFamily="34" charset="0"/>
              </a:rPr>
              <a:t>[the teacher] would make you stand in front of everyone, and then she would just be, like, “You’re not good, you don’t understand, you’re stupid.” (Halima) </a:t>
            </a:r>
            <a:r>
              <a:rPr lang="en-GB" sz="2800" dirty="0">
                <a:effectLst/>
                <a:latin typeface="Calibri" panose="020F0502020204030204" pitchFamily="34" charset="0"/>
                <a:ea typeface="Calibri" panose="020F0502020204030204" pitchFamily="34" charset="0"/>
                <a:cs typeface="Calibri" panose="020F0502020204030204" pitchFamily="34" charset="0"/>
              </a:rPr>
              <a:t> </a:t>
            </a:r>
          </a:p>
          <a:p>
            <a:pPr marL="457200">
              <a:lnSpc>
                <a:spcPct val="115000"/>
              </a:lnSpc>
              <a:spcAft>
                <a:spcPts val="1200"/>
              </a:spcAft>
            </a:pPr>
            <a:r>
              <a:rPr lang="en-GB" sz="2800" i="1" dirty="0">
                <a:effectLst/>
                <a:latin typeface="Calibri" panose="020F0502020204030204" pitchFamily="34" charset="0"/>
                <a:ea typeface="Calibri" panose="020F0502020204030204" pitchFamily="34" charset="0"/>
                <a:cs typeface="Calibri" panose="020F0502020204030204" pitchFamily="34" charset="0"/>
              </a:rPr>
              <a:t>I always felt like I was stupid … Starting maths this year it still gives me chills …‘Cos even now, you know, that fear of saying ‘Oh I don’t get it! I still don’t get it!’ is still there. (Nina) </a:t>
            </a:r>
          </a:p>
          <a:p>
            <a:pPr marL="457200">
              <a:lnSpc>
                <a:spcPct val="115000"/>
              </a:lnSpc>
              <a:spcAft>
                <a:spcPts val="1200"/>
              </a:spcAft>
            </a:pPr>
            <a:r>
              <a:rPr lang="en-GB" sz="2800" dirty="0">
                <a:effectLst/>
                <a:latin typeface="Calibri" panose="020F0502020204030204" pitchFamily="34" charset="0"/>
                <a:ea typeface="Calibri" panose="020F0502020204030204" pitchFamily="34" charset="0"/>
                <a:cs typeface="Calibri" panose="020F0502020204030204" pitchFamily="34" charset="0"/>
              </a:rPr>
              <a:t>Molly’s father would grasp her neck in frustration when she didn’t get it</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15000"/>
              </a:lnSpc>
              <a:spcAft>
                <a:spcPts val="12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2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defTabSz="704087">
              <a:spcBef>
                <a:spcPts val="500"/>
              </a:spcBef>
              <a:buSzPct val="100000"/>
              <a:buFont typeface="Arial"/>
              <a:buChar char="•"/>
              <a:defRPr sz="2464"/>
            </a:pPr>
            <a:endParaRPr dirty="0"/>
          </a:p>
        </p:txBody>
      </p:sp>
    </p:spTree>
    <p:extLst>
      <p:ext uri="{BB962C8B-B14F-4D97-AF65-F5344CB8AC3E}">
        <p14:creationId xmlns:p14="http://schemas.microsoft.com/office/powerpoint/2010/main" val="10240389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p:cNvSpPr txBox="1">
            <a:spLocks noGrp="1"/>
          </p:cNvSpPr>
          <p:nvPr>
            <p:ph type="title"/>
          </p:nvPr>
        </p:nvSpPr>
        <p:spPr>
          <a:xfrm>
            <a:off x="685800" y="1692087"/>
            <a:ext cx="7772400" cy="797902"/>
          </a:xfrm>
          <a:prstGeom prst="rect">
            <a:avLst/>
          </a:prstGeom>
        </p:spPr>
        <p:txBody>
          <a:bodyPr>
            <a:normAutofit/>
          </a:bodyPr>
          <a:lstStyle/>
          <a:p>
            <a:r>
              <a:rPr lang="en-GB" dirty="0"/>
              <a:t>The power of the invisible threat</a:t>
            </a:r>
            <a:endParaRPr sz="3100" b="0" dirty="0"/>
          </a:p>
        </p:txBody>
      </p:sp>
      <p:sp>
        <p:nvSpPr>
          <p:cNvPr id="291" name="Close your eyes.…"/>
          <p:cNvSpPr txBox="1">
            <a:spLocks noGrp="1"/>
          </p:cNvSpPr>
          <p:nvPr>
            <p:ph type="body" sz="quarter" idx="1"/>
          </p:nvPr>
        </p:nvSpPr>
        <p:spPr>
          <a:xfrm>
            <a:off x="851690" y="3429000"/>
            <a:ext cx="7772401" cy="2736304"/>
          </a:xfrm>
          <a:prstGeom prst="rect">
            <a:avLst/>
          </a:prstGeom>
        </p:spPr>
        <p:txBody>
          <a:bodyPr>
            <a:noAutofit/>
          </a:bodyPr>
          <a:lstStyle/>
          <a:p>
            <a:pPr defTabSz="365760">
              <a:spcBef>
                <a:spcPts val="300"/>
              </a:spcBef>
              <a:defRPr sz="1280"/>
            </a:pPr>
            <a:r>
              <a:rPr lang="en-GB" sz="2800" dirty="0"/>
              <a:t>  </a:t>
            </a:r>
            <a:endParaRPr sz="2800" dirty="0"/>
          </a:p>
        </p:txBody>
      </p:sp>
      <p:pic>
        <p:nvPicPr>
          <p:cNvPr id="3" name="Picture 2" descr="Graphical user interface, website&#10;&#10;Description automatically generated">
            <a:extLst>
              <a:ext uri="{FF2B5EF4-FFF2-40B4-BE49-F238E27FC236}">
                <a16:creationId xmlns:a16="http://schemas.microsoft.com/office/drawing/2014/main" id="{322B9066-9D82-4C8D-8F5E-71C487F2067A}"/>
              </a:ext>
            </a:extLst>
          </p:cNvPr>
          <p:cNvPicPr>
            <a:picLocks noChangeAspect="1"/>
          </p:cNvPicPr>
          <p:nvPr/>
        </p:nvPicPr>
        <p:blipFill rotWithShape="1">
          <a:blip r:embed="rId3">
            <a:extLst>
              <a:ext uri="{28A0092B-C50C-407E-A947-70E740481C1C}">
                <a14:useLocalDpi xmlns:a14="http://schemas.microsoft.com/office/drawing/2010/main" val="0"/>
              </a:ext>
            </a:extLst>
          </a:blip>
          <a:srcRect l="1400" t="27951" r="33649" b="44750"/>
          <a:stretch/>
        </p:blipFill>
        <p:spPr>
          <a:xfrm>
            <a:off x="519909" y="3068960"/>
            <a:ext cx="8223274" cy="324036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25E0-04AD-43AD-B8B1-BF55668E2C57}"/>
              </a:ext>
            </a:extLst>
          </p:cNvPr>
          <p:cNvSpPr>
            <a:spLocks noGrp="1"/>
          </p:cNvSpPr>
          <p:nvPr>
            <p:ph type="title"/>
          </p:nvPr>
        </p:nvSpPr>
        <p:spPr/>
        <p:txBody>
          <a:bodyPr/>
          <a:lstStyle/>
          <a:p>
            <a:r>
              <a:rPr lang="en-GB" dirty="0"/>
              <a:t>The maths monster</a:t>
            </a:r>
            <a:br>
              <a:rPr lang="en-GB" dirty="0"/>
            </a:br>
            <a:endParaRPr lang="en-GB" dirty="0"/>
          </a:p>
        </p:txBody>
      </p:sp>
      <p:sp>
        <p:nvSpPr>
          <p:cNvPr id="3" name="Text Placeholder 2">
            <a:extLst>
              <a:ext uri="{FF2B5EF4-FFF2-40B4-BE49-F238E27FC236}">
                <a16:creationId xmlns:a16="http://schemas.microsoft.com/office/drawing/2014/main" id="{1019A532-6DD3-4656-8450-BF6702D13FB4}"/>
              </a:ext>
            </a:extLst>
          </p:cNvPr>
          <p:cNvSpPr>
            <a:spLocks noGrp="1"/>
          </p:cNvSpPr>
          <p:nvPr>
            <p:ph type="body" sz="quarter" idx="1"/>
          </p:nvPr>
        </p:nvSpPr>
        <p:spPr>
          <a:xfrm>
            <a:off x="722312" y="2906712"/>
            <a:ext cx="7772401" cy="2826543"/>
          </a:xfrm>
        </p:spPr>
        <p:txBody>
          <a:bodyPr>
            <a:normAutofit fontScale="92500" lnSpcReduction="10000"/>
          </a:bodyPr>
          <a:lstStyle/>
          <a:p>
            <a:r>
              <a:rPr lang="en-GB" dirty="0"/>
              <a:t>The expression “maths monster” arose at the end of a course for staff at University of Warwick who self-identified as maths anxious:</a:t>
            </a:r>
          </a:p>
          <a:p>
            <a:endParaRPr lang="en-GB" dirty="0"/>
          </a:p>
          <a:p>
            <a:r>
              <a:rPr lang="en-GB" dirty="0"/>
              <a:t>“</a:t>
            </a:r>
            <a:r>
              <a:rPr lang="en-GB" i="1" dirty="0"/>
              <a:t>Thank you for rescuing me from </a:t>
            </a:r>
            <a:br>
              <a:rPr lang="en-GB" i="1" dirty="0"/>
            </a:br>
            <a:r>
              <a:rPr lang="en-GB" i="1" dirty="0"/>
              <a:t>the maths monster</a:t>
            </a:r>
            <a:r>
              <a:rPr lang="en-GB" dirty="0"/>
              <a:t>.”</a:t>
            </a:r>
          </a:p>
          <a:p>
            <a:endParaRPr lang="en-GB" dirty="0"/>
          </a:p>
        </p:txBody>
      </p:sp>
    </p:spTree>
    <p:extLst>
      <p:ext uri="{BB962C8B-B14F-4D97-AF65-F5344CB8AC3E}">
        <p14:creationId xmlns:p14="http://schemas.microsoft.com/office/powerpoint/2010/main" val="13517589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0345-6AAB-4DF7-8BE9-E140BA525E08}"/>
              </a:ext>
            </a:extLst>
          </p:cNvPr>
          <p:cNvSpPr>
            <a:spLocks noGrp="1"/>
          </p:cNvSpPr>
          <p:nvPr>
            <p:ph type="title"/>
          </p:nvPr>
        </p:nvSpPr>
        <p:spPr>
          <a:xfrm>
            <a:off x="685800" y="1550978"/>
            <a:ext cx="7772400" cy="869910"/>
          </a:xfrm>
        </p:spPr>
        <p:txBody>
          <a:bodyPr/>
          <a:lstStyle/>
          <a:p>
            <a:r>
              <a:rPr lang="en-GB" dirty="0"/>
              <a:t>Maths anxiety …</a:t>
            </a:r>
          </a:p>
        </p:txBody>
      </p:sp>
      <p:sp>
        <p:nvSpPr>
          <p:cNvPr id="3" name="Text Placeholder 2">
            <a:extLst>
              <a:ext uri="{FF2B5EF4-FFF2-40B4-BE49-F238E27FC236}">
                <a16:creationId xmlns:a16="http://schemas.microsoft.com/office/drawing/2014/main" id="{6DBC4506-E1F5-43A3-B197-744967D81D24}"/>
              </a:ext>
            </a:extLst>
          </p:cNvPr>
          <p:cNvSpPr>
            <a:spLocks noGrp="1"/>
          </p:cNvSpPr>
          <p:nvPr>
            <p:ph type="body" sz="quarter" idx="1"/>
          </p:nvPr>
        </p:nvSpPr>
        <p:spPr>
          <a:xfrm>
            <a:off x="722312" y="2420888"/>
            <a:ext cx="7772401" cy="4032448"/>
          </a:xfrm>
        </p:spPr>
        <p:txBody>
          <a:bodyPr>
            <a:normAutofit fontScale="92500" lnSpcReduction="10000"/>
          </a:bodyPr>
          <a:lstStyle/>
          <a:p>
            <a:r>
              <a:rPr lang="en-GB" dirty="0"/>
              <a:t>...is like an invisible monster, a grim reality for a</a:t>
            </a:r>
            <a:br>
              <a:rPr lang="en-GB" dirty="0"/>
            </a:br>
            <a:r>
              <a:rPr lang="en-GB" dirty="0"/>
              <a:t>    significant proportion of learners</a:t>
            </a:r>
          </a:p>
          <a:p>
            <a:r>
              <a:rPr lang="en-GB" dirty="0"/>
              <a:t>… is acquired</a:t>
            </a:r>
          </a:p>
          <a:p>
            <a:r>
              <a:rPr lang="en-GB" dirty="0"/>
              <a:t>...is disabling</a:t>
            </a:r>
          </a:p>
          <a:p>
            <a:r>
              <a:rPr lang="en-GB" dirty="0"/>
              <a:t>...has been written about since 1950s</a:t>
            </a:r>
          </a:p>
          <a:p>
            <a:r>
              <a:rPr lang="en-GB" dirty="0"/>
              <a:t>...now affects large numbers of people</a:t>
            </a:r>
          </a:p>
          <a:p>
            <a:r>
              <a:rPr lang="en-GB" dirty="0"/>
              <a:t>...causes reduced or backwards progression</a:t>
            </a:r>
          </a:p>
          <a:p>
            <a:r>
              <a:rPr lang="en-GB" b="1" dirty="0"/>
              <a:t>...can be addressed</a:t>
            </a:r>
          </a:p>
        </p:txBody>
      </p:sp>
    </p:spTree>
    <p:extLst>
      <p:ext uri="{BB962C8B-B14F-4D97-AF65-F5344CB8AC3E}">
        <p14:creationId xmlns:p14="http://schemas.microsoft.com/office/powerpoint/2010/main" val="7515205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C0F3-B93F-4B8A-9D8D-5052AECE80D2}"/>
              </a:ext>
            </a:extLst>
          </p:cNvPr>
          <p:cNvSpPr>
            <a:spLocks noGrp="1"/>
          </p:cNvSpPr>
          <p:nvPr>
            <p:ph type="title"/>
          </p:nvPr>
        </p:nvSpPr>
        <p:spPr>
          <a:xfrm flipV="1">
            <a:off x="685800" y="1124744"/>
            <a:ext cx="7772400" cy="426234"/>
          </a:xfrm>
        </p:spPr>
        <p:txBody>
          <a:bodyPr>
            <a:normAutofit fontScale="90000"/>
          </a:bodyPr>
          <a:lstStyle/>
          <a:p>
            <a:r>
              <a:rPr lang="en-GB" dirty="0"/>
              <a:t> </a:t>
            </a:r>
          </a:p>
        </p:txBody>
      </p:sp>
      <p:sp>
        <p:nvSpPr>
          <p:cNvPr id="3" name="Text Placeholder 2">
            <a:extLst>
              <a:ext uri="{FF2B5EF4-FFF2-40B4-BE49-F238E27FC236}">
                <a16:creationId xmlns:a16="http://schemas.microsoft.com/office/drawing/2014/main" id="{7DD7D8C2-D44D-4DBA-80CE-C070D9375CB4}"/>
              </a:ext>
            </a:extLst>
          </p:cNvPr>
          <p:cNvSpPr>
            <a:spLocks noGrp="1"/>
          </p:cNvSpPr>
          <p:nvPr>
            <p:ph type="body" sz="quarter" idx="1"/>
          </p:nvPr>
        </p:nvSpPr>
        <p:spPr>
          <a:xfrm>
            <a:off x="722312" y="2060849"/>
            <a:ext cx="7772401" cy="1728192"/>
          </a:xfrm>
        </p:spPr>
        <p:txBody>
          <a:bodyPr>
            <a:normAutofit/>
          </a:bodyPr>
          <a:lstStyle/>
          <a:p>
            <a:r>
              <a:rPr lang="en-US" i="1" dirty="0"/>
              <a:t>‘It is not just behaviour it is managing fear, it is managing a very deep sense of failure, being rubbish’.</a:t>
            </a:r>
          </a:p>
          <a:p>
            <a:endParaRPr lang="en-GB" dirty="0"/>
          </a:p>
        </p:txBody>
      </p:sp>
      <p:sp>
        <p:nvSpPr>
          <p:cNvPr id="4" name="TextBox 3">
            <a:extLst>
              <a:ext uri="{FF2B5EF4-FFF2-40B4-BE49-F238E27FC236}">
                <a16:creationId xmlns:a16="http://schemas.microsoft.com/office/drawing/2014/main" id="{43584798-08EE-4914-9183-7FF85EAB6A44}"/>
              </a:ext>
            </a:extLst>
          </p:cNvPr>
          <p:cNvSpPr txBox="1"/>
          <p:nvPr/>
        </p:nvSpPr>
        <p:spPr>
          <a:xfrm>
            <a:off x="722312" y="3933056"/>
            <a:ext cx="7772400" cy="1231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spcAft>
                <a:spcPts val="1200"/>
              </a:spcAft>
              <a:buNone/>
            </a:pPr>
            <a:r>
              <a:rPr lang="en-US" sz="3200" i="1" dirty="0"/>
              <a:t>‘In the early stages </a:t>
            </a:r>
            <a:r>
              <a:rPr lang="en-US" sz="3200" dirty="0"/>
              <a:t>[of teaching] </a:t>
            </a:r>
            <a:r>
              <a:rPr lang="en-US" sz="3200" i="1" dirty="0"/>
              <a:t>it’s 90% psychology and only 10% maths’</a:t>
            </a:r>
          </a:p>
        </p:txBody>
      </p:sp>
      <p:sp>
        <p:nvSpPr>
          <p:cNvPr id="6" name="TextBox 5">
            <a:extLst>
              <a:ext uri="{FF2B5EF4-FFF2-40B4-BE49-F238E27FC236}">
                <a16:creationId xmlns:a16="http://schemas.microsoft.com/office/drawing/2014/main" id="{07DECAE8-8002-424E-B0C8-E17AACA97F6B}"/>
              </a:ext>
            </a:extLst>
          </p:cNvPr>
          <p:cNvSpPr txBox="1"/>
          <p:nvPr/>
        </p:nvSpPr>
        <p:spPr>
          <a:xfrm>
            <a:off x="753478" y="5818342"/>
            <a:ext cx="7850969"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None/>
            </a:pPr>
            <a:r>
              <a:rPr lang="en-US" sz="2400" dirty="0"/>
              <a:t>(Quotations from maths teachers: ETF (2014) ‘Effective Practices in Post-16 Vocational Maths’)</a:t>
            </a:r>
          </a:p>
        </p:txBody>
      </p:sp>
    </p:spTree>
    <p:extLst>
      <p:ext uri="{BB962C8B-B14F-4D97-AF65-F5344CB8AC3E}">
        <p14:creationId xmlns:p14="http://schemas.microsoft.com/office/powerpoint/2010/main" val="10378292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251520" y="1522810"/>
            <a:ext cx="7772400" cy="873765"/>
          </a:xfrm>
          <a:prstGeom prst="rect">
            <a:avLst/>
          </a:prstGeom>
        </p:spPr>
        <p:txBody>
          <a:bodyPr>
            <a:normAutofit/>
          </a:bodyPr>
          <a:lstStyle/>
          <a:p>
            <a:r>
              <a:rPr lang="en-GB" dirty="0"/>
              <a:t>Some</a:t>
            </a:r>
            <a:r>
              <a:rPr dirty="0"/>
              <a:t> </a:t>
            </a:r>
            <a:r>
              <a:rPr lang="en-GB" dirty="0"/>
              <a:t>brain </a:t>
            </a:r>
            <a:r>
              <a:rPr dirty="0"/>
              <a:t>facts</a:t>
            </a:r>
            <a:r>
              <a:rPr lang="en-GB" dirty="0"/>
              <a:t> for maths teachers</a:t>
            </a:r>
            <a:endParaRPr dirty="0"/>
          </a:p>
        </p:txBody>
      </p:sp>
      <p:sp>
        <p:nvSpPr>
          <p:cNvPr id="297" name="Text Placeholder 2"/>
          <p:cNvSpPr txBox="1">
            <a:spLocks noGrp="1"/>
          </p:cNvSpPr>
          <p:nvPr>
            <p:ph type="body" idx="1"/>
          </p:nvPr>
        </p:nvSpPr>
        <p:spPr>
          <a:xfrm>
            <a:off x="251520" y="2428245"/>
            <a:ext cx="8352927" cy="3449028"/>
          </a:xfrm>
          <a:prstGeom prst="rect">
            <a:avLst/>
          </a:prstGeom>
        </p:spPr>
        <p:txBody>
          <a:bodyPr>
            <a:noAutofit/>
          </a:bodyPr>
          <a:lstStyle/>
          <a:p>
            <a:pPr marL="342900" indent="-342900" defTabSz="704087">
              <a:spcBef>
                <a:spcPts val="500"/>
              </a:spcBef>
              <a:buSzPct val="100000"/>
              <a:buFont typeface="Arial" panose="020B0604020202020204" pitchFamily="34" charset="0"/>
              <a:buChar char="•"/>
              <a:defRPr sz="2464"/>
            </a:pPr>
            <a:r>
              <a:rPr sz="2800" dirty="0"/>
              <a:t>As a survival strategy</a:t>
            </a:r>
            <a:r>
              <a:rPr lang="en-GB" sz="2800" dirty="0"/>
              <a:t>,</a:t>
            </a:r>
            <a:r>
              <a:rPr sz="2800" dirty="0"/>
              <a:t> the brain seeks to distinguish </a:t>
            </a:r>
            <a:br>
              <a:rPr lang="en-GB" sz="2800" dirty="0"/>
            </a:br>
            <a:r>
              <a:rPr sz="2800" dirty="0"/>
              <a:t>challenge</a:t>
            </a:r>
            <a:r>
              <a:rPr lang="en-GB" sz="2800" dirty="0"/>
              <a:t> </a:t>
            </a:r>
            <a:r>
              <a:rPr sz="2800" dirty="0"/>
              <a:t>from threat to well-being</a:t>
            </a:r>
            <a:r>
              <a:rPr lang="en-GB" sz="2800" dirty="0"/>
              <a:t> or survival</a:t>
            </a:r>
            <a:endParaRPr sz="2800" dirty="0"/>
          </a:p>
          <a:p>
            <a:pPr marL="342900" indent="-342900" defTabSz="704087">
              <a:spcBef>
                <a:spcPts val="500"/>
              </a:spcBef>
              <a:buSzPct val="100000"/>
              <a:buFont typeface="Arial" panose="020B0604020202020204" pitchFamily="34" charset="0"/>
              <a:buChar char="•"/>
              <a:defRPr sz="2464"/>
            </a:pPr>
            <a:r>
              <a:rPr lang="en-GB" sz="2800" dirty="0"/>
              <a:t>Includes </a:t>
            </a:r>
            <a:r>
              <a:rPr sz="2800" dirty="0"/>
              <a:t>physical and social threats, such as </a:t>
            </a:r>
            <a:br>
              <a:rPr lang="en-GB" sz="2800" dirty="0"/>
            </a:br>
            <a:r>
              <a:rPr sz="2800" dirty="0">
                <a:solidFill>
                  <a:srgbClr val="FF0000"/>
                </a:solidFill>
              </a:rPr>
              <a:t>being left behind </a:t>
            </a:r>
            <a:r>
              <a:rPr sz="2800" dirty="0"/>
              <a:t>or </a:t>
            </a:r>
            <a:r>
              <a:rPr sz="2800" dirty="0">
                <a:solidFill>
                  <a:srgbClr val="FF0000"/>
                </a:solidFill>
              </a:rPr>
              <a:t>humiliated </a:t>
            </a:r>
            <a:r>
              <a:rPr sz="2800" dirty="0"/>
              <a:t>or </a:t>
            </a:r>
            <a:r>
              <a:rPr sz="2800" dirty="0">
                <a:solidFill>
                  <a:srgbClr val="FF0000"/>
                </a:solidFill>
              </a:rPr>
              <a:t>shouted at</a:t>
            </a:r>
          </a:p>
          <a:p>
            <a:pPr marL="342900" indent="-342900" defTabSz="704087">
              <a:spcBef>
                <a:spcPts val="500"/>
              </a:spcBef>
              <a:buSzPct val="100000"/>
              <a:buFont typeface="Arial" panose="020B0604020202020204" pitchFamily="34" charset="0"/>
              <a:buChar char="•"/>
              <a:defRPr sz="2464"/>
            </a:pPr>
            <a:r>
              <a:rPr sz="2800" dirty="0"/>
              <a:t>Previous threats are remembered</a:t>
            </a:r>
            <a:endParaRPr lang="en-GB" sz="2800" dirty="0"/>
          </a:p>
          <a:p>
            <a:pPr marL="342900" indent="-342900" defTabSz="704087">
              <a:spcBef>
                <a:spcPts val="500"/>
              </a:spcBef>
              <a:buSzPct val="100000"/>
              <a:buFont typeface="Arial" panose="020B0604020202020204" pitchFamily="34" charset="0"/>
              <a:buChar char="•"/>
              <a:defRPr sz="2464"/>
            </a:pPr>
            <a:r>
              <a:rPr sz="2800" dirty="0"/>
              <a:t>When the brain (sub-consciously) perceives a threat, </a:t>
            </a:r>
            <a:br>
              <a:rPr lang="en-GB" sz="2800" dirty="0"/>
            </a:br>
            <a:r>
              <a:rPr sz="2800" dirty="0"/>
              <a:t>it </a:t>
            </a:r>
            <a:r>
              <a:rPr lang="en-GB" sz="2800" dirty="0"/>
              <a:t>initially r</a:t>
            </a:r>
            <a:r>
              <a:rPr sz="2800" dirty="0" err="1"/>
              <a:t>esponds</a:t>
            </a:r>
            <a:r>
              <a:rPr sz="2800" dirty="0"/>
              <a:t> by fight or flight mode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26D2-29B2-E2C0-1B27-0427A4C9763B}"/>
              </a:ext>
            </a:extLst>
          </p:cNvPr>
          <p:cNvSpPr>
            <a:spLocks noGrp="1"/>
          </p:cNvSpPr>
          <p:nvPr>
            <p:ph type="title"/>
          </p:nvPr>
        </p:nvSpPr>
        <p:spPr>
          <a:xfrm>
            <a:off x="685800" y="1550978"/>
            <a:ext cx="7772400" cy="797902"/>
          </a:xfrm>
        </p:spPr>
        <p:txBody>
          <a:bodyPr/>
          <a:lstStyle/>
          <a:p>
            <a:r>
              <a:rPr lang="en-GB" dirty="0"/>
              <a:t>Mathematical Resilience …</a:t>
            </a:r>
          </a:p>
        </p:txBody>
      </p:sp>
      <p:sp>
        <p:nvSpPr>
          <p:cNvPr id="3" name="Text Placeholder 2">
            <a:extLst>
              <a:ext uri="{FF2B5EF4-FFF2-40B4-BE49-F238E27FC236}">
                <a16:creationId xmlns:a16="http://schemas.microsoft.com/office/drawing/2014/main" id="{60D33244-8869-A47B-C104-EBAA904E3E20}"/>
              </a:ext>
            </a:extLst>
          </p:cNvPr>
          <p:cNvSpPr>
            <a:spLocks noGrp="1"/>
          </p:cNvSpPr>
          <p:nvPr>
            <p:ph type="body" sz="quarter" idx="1"/>
          </p:nvPr>
        </p:nvSpPr>
        <p:spPr>
          <a:xfrm>
            <a:off x="685800" y="2420888"/>
            <a:ext cx="7772401" cy="3618632"/>
          </a:xfrm>
        </p:spPr>
        <p:txBody>
          <a:bodyPr>
            <a:normAutofit/>
          </a:bodyPr>
          <a:lstStyle/>
          <a:p>
            <a:r>
              <a:rPr lang="en-GB" sz="4000" dirty="0"/>
              <a:t>…“a learner’s stance towards mathematics that enables pupils to continue learning despite finding setbacks and challenges in their mathematical learning journey”</a:t>
            </a:r>
          </a:p>
          <a:p>
            <a:r>
              <a:rPr lang="en-GB" sz="2400" dirty="0"/>
              <a:t>(Johnston-Wilder &amp; Lee, 2010, p. 38).</a:t>
            </a:r>
          </a:p>
        </p:txBody>
      </p:sp>
    </p:spTree>
    <p:extLst>
      <p:ext uri="{BB962C8B-B14F-4D97-AF65-F5344CB8AC3E}">
        <p14:creationId xmlns:p14="http://schemas.microsoft.com/office/powerpoint/2010/main" val="342320956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7CE2-D396-4EE1-8B1B-FA2439889626}"/>
              </a:ext>
            </a:extLst>
          </p:cNvPr>
          <p:cNvSpPr>
            <a:spLocks noGrp="1"/>
          </p:cNvSpPr>
          <p:nvPr>
            <p:ph type="title"/>
          </p:nvPr>
        </p:nvSpPr>
        <p:spPr/>
        <p:txBody>
          <a:bodyPr/>
          <a:lstStyle/>
          <a:p>
            <a:r>
              <a:rPr lang="en-GB" dirty="0"/>
              <a:t>Learning requires psychological safety…</a:t>
            </a:r>
          </a:p>
        </p:txBody>
      </p:sp>
      <p:sp>
        <p:nvSpPr>
          <p:cNvPr id="3" name="Text Placeholder 2">
            <a:extLst>
              <a:ext uri="{FF2B5EF4-FFF2-40B4-BE49-F238E27FC236}">
                <a16:creationId xmlns:a16="http://schemas.microsoft.com/office/drawing/2014/main" id="{7B2C1F3E-553E-49FD-858F-709191051172}"/>
              </a:ext>
            </a:extLst>
          </p:cNvPr>
          <p:cNvSpPr>
            <a:spLocks noGrp="1"/>
          </p:cNvSpPr>
          <p:nvPr>
            <p:ph type="body" sz="quarter" idx="1"/>
          </p:nvPr>
        </p:nvSpPr>
        <p:spPr>
          <a:xfrm>
            <a:off x="722312" y="2996952"/>
            <a:ext cx="7772401" cy="3861047"/>
          </a:xfrm>
        </p:spPr>
        <p:txBody>
          <a:bodyPr>
            <a:normAutofit/>
          </a:bodyPr>
          <a:lstStyle/>
          <a:p>
            <a:r>
              <a:rPr lang="en-GB" dirty="0"/>
              <a:t>Relatedness</a:t>
            </a:r>
          </a:p>
          <a:p>
            <a:r>
              <a:rPr lang="en-GB" dirty="0"/>
              <a:t>Autonomy</a:t>
            </a:r>
          </a:p>
          <a:p>
            <a:r>
              <a:rPr lang="en-GB" dirty="0"/>
              <a:t>Competence …</a:t>
            </a:r>
          </a:p>
          <a:p>
            <a:r>
              <a:rPr lang="en-GB" dirty="0"/>
              <a:t>… including competence to self-safeguard</a:t>
            </a:r>
          </a:p>
          <a:p>
            <a:endParaRPr lang="en-GB" dirty="0"/>
          </a:p>
          <a:p>
            <a:r>
              <a:rPr lang="en-GB" sz="2400" dirty="0"/>
              <a:t>(Ryan and Deci, 2017)</a:t>
            </a:r>
          </a:p>
        </p:txBody>
      </p:sp>
    </p:spTree>
    <p:extLst>
      <p:ext uri="{BB962C8B-B14F-4D97-AF65-F5344CB8AC3E}">
        <p14:creationId xmlns:p14="http://schemas.microsoft.com/office/powerpoint/2010/main" val="8265667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7CE2-D396-4EE1-8B1B-FA2439889626}"/>
              </a:ext>
            </a:extLst>
          </p:cNvPr>
          <p:cNvSpPr>
            <a:spLocks noGrp="1"/>
          </p:cNvSpPr>
          <p:nvPr>
            <p:ph type="title"/>
          </p:nvPr>
        </p:nvSpPr>
        <p:spPr/>
        <p:txBody>
          <a:bodyPr/>
          <a:lstStyle/>
          <a:p>
            <a:r>
              <a:rPr lang="en-GB" dirty="0"/>
              <a:t>Competence to self-safeguard …</a:t>
            </a:r>
            <a:br>
              <a:rPr lang="en-GB" dirty="0"/>
            </a:br>
            <a:endParaRPr lang="en-GB" dirty="0"/>
          </a:p>
        </p:txBody>
      </p:sp>
      <p:sp>
        <p:nvSpPr>
          <p:cNvPr id="3" name="Text Placeholder 2">
            <a:extLst>
              <a:ext uri="{FF2B5EF4-FFF2-40B4-BE49-F238E27FC236}">
                <a16:creationId xmlns:a16="http://schemas.microsoft.com/office/drawing/2014/main" id="{7B2C1F3E-553E-49FD-858F-709191051172}"/>
              </a:ext>
            </a:extLst>
          </p:cNvPr>
          <p:cNvSpPr>
            <a:spLocks noGrp="1"/>
          </p:cNvSpPr>
          <p:nvPr>
            <p:ph type="body" sz="quarter" idx="1"/>
          </p:nvPr>
        </p:nvSpPr>
        <p:spPr>
          <a:xfrm>
            <a:off x="722312" y="2636912"/>
            <a:ext cx="7772401" cy="4221087"/>
          </a:xfrm>
        </p:spPr>
        <p:txBody>
          <a:bodyPr>
            <a:normAutofit lnSpcReduction="10000"/>
          </a:bodyPr>
          <a:lstStyle/>
          <a:p>
            <a:r>
              <a:rPr lang="en-GB" b="0" i="0" dirty="0">
                <a:solidFill>
                  <a:srgbClr val="222222"/>
                </a:solidFill>
                <a:effectLst/>
                <a:latin typeface="Calibri" panose="020F0502020204030204" pitchFamily="34" charset="0"/>
              </a:rPr>
              <a:t>…can be achieved using three tools:</a:t>
            </a:r>
          </a:p>
          <a:p>
            <a:pPr marL="457200" indent="-457200">
              <a:buFont typeface="Arial" panose="020B0604020202020204" pitchFamily="34" charset="0"/>
              <a:buChar char="•"/>
            </a:pPr>
            <a:r>
              <a:rPr lang="en-GB" b="0" i="0" dirty="0">
                <a:solidFill>
                  <a:srgbClr val="222222"/>
                </a:solidFill>
                <a:effectLst/>
                <a:latin typeface="Calibri" panose="020F0502020204030204" pitchFamily="34" charset="0"/>
              </a:rPr>
              <a:t>growth zone model</a:t>
            </a:r>
          </a:p>
          <a:p>
            <a:pPr marL="457200" indent="-457200">
              <a:buFont typeface="Arial" panose="020B0604020202020204" pitchFamily="34" charset="0"/>
              <a:buChar char="•"/>
            </a:pPr>
            <a:r>
              <a:rPr lang="en-GB" b="0" i="0" dirty="0">
                <a:solidFill>
                  <a:srgbClr val="222222"/>
                </a:solidFill>
                <a:effectLst/>
                <a:latin typeface="Calibri" panose="020F0502020204030204" pitchFamily="34" charset="0"/>
              </a:rPr>
              <a:t>hand model of brain</a:t>
            </a:r>
          </a:p>
          <a:p>
            <a:pPr marL="457200" indent="-457200">
              <a:buFont typeface="Arial" panose="020B0604020202020204" pitchFamily="34" charset="0"/>
              <a:buChar char="•"/>
            </a:pPr>
            <a:r>
              <a:rPr lang="en-GB" b="0" i="0" dirty="0">
                <a:solidFill>
                  <a:srgbClr val="222222"/>
                </a:solidFill>
                <a:effectLst/>
                <a:latin typeface="Calibri" panose="020F0502020204030204" pitchFamily="34" charset="0"/>
              </a:rPr>
              <a:t>triggering relaxation response</a:t>
            </a:r>
            <a:endParaRPr lang="en-GB" dirty="0">
              <a:solidFill>
                <a:srgbClr val="222222"/>
              </a:solidFill>
              <a:latin typeface="Calibri" panose="020F0502020204030204" pitchFamily="34" charset="0"/>
            </a:endParaRPr>
          </a:p>
          <a:p>
            <a:r>
              <a:rPr lang="en-GB" b="0" i="0" dirty="0">
                <a:solidFill>
                  <a:srgbClr val="222222"/>
                </a:solidFill>
                <a:effectLst/>
                <a:latin typeface="Calibri" panose="020F0502020204030204" pitchFamily="34" charset="0"/>
              </a:rPr>
              <a:t>Shared between teacher, supporter and students, the tools help improve dialogue, awareness, and apt responses to reduce maths anxiety.</a:t>
            </a:r>
            <a:endParaRPr lang="en-GB" dirty="0"/>
          </a:p>
        </p:txBody>
      </p:sp>
    </p:spTree>
    <p:extLst>
      <p:ext uri="{BB962C8B-B14F-4D97-AF65-F5344CB8AC3E}">
        <p14:creationId xmlns:p14="http://schemas.microsoft.com/office/powerpoint/2010/main" val="16117575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3D83-41CB-4EF7-93DC-13F907CB202E}"/>
              </a:ext>
            </a:extLst>
          </p:cNvPr>
          <p:cNvSpPr>
            <a:spLocks noGrp="1"/>
          </p:cNvSpPr>
          <p:nvPr>
            <p:ph type="title"/>
          </p:nvPr>
        </p:nvSpPr>
        <p:spPr>
          <a:xfrm>
            <a:off x="259432" y="2812084"/>
            <a:ext cx="6912769" cy="2376265"/>
          </a:xfrm>
        </p:spPr>
        <p:txBody>
          <a:bodyPr>
            <a:normAutofit/>
          </a:bodyPr>
          <a:lstStyle/>
          <a:p>
            <a:r>
              <a:rPr lang="en-GB" sz="3600" dirty="0">
                <a:solidFill>
                  <a:srgbClr val="222222"/>
                </a:solidFill>
                <a:latin typeface="Helvetica Neue"/>
                <a:ea typeface="Calibri" panose="020F0502020204030204" pitchFamily="34" charset="0"/>
              </a:rPr>
              <a:t>A toolkit for promoting mathematical resilience</a:t>
            </a:r>
            <a:endParaRPr lang="en-GB" sz="36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92C8D08D-7B6A-4B2E-B147-6244F2892B23}"/>
              </a:ext>
            </a:extLst>
          </p:cNvPr>
          <p:cNvSpPr>
            <a:spLocks noGrp="1"/>
          </p:cNvSpPr>
          <p:nvPr>
            <p:ph type="body" sz="quarter" idx="1"/>
          </p:nvPr>
        </p:nvSpPr>
        <p:spPr>
          <a:xfrm>
            <a:off x="259432" y="4045916"/>
            <a:ext cx="7768952" cy="2551436"/>
          </a:xfrm>
        </p:spPr>
        <p:txBody>
          <a:bodyPr>
            <a:normAutofit/>
          </a:bodyPr>
          <a:lstStyle/>
          <a:p>
            <a:endParaRPr lang="en-GB" dirty="0"/>
          </a:p>
          <a:p>
            <a:endParaRPr lang="en-GB" dirty="0"/>
          </a:p>
        </p:txBody>
      </p:sp>
      <p:pic>
        <p:nvPicPr>
          <p:cNvPr id="5" name="Google Shape;199;p3">
            <a:extLst>
              <a:ext uri="{FF2B5EF4-FFF2-40B4-BE49-F238E27FC236}">
                <a16:creationId xmlns:a16="http://schemas.microsoft.com/office/drawing/2014/main" id="{98C57402-8B11-3EF4-CC35-710E076C05B6}"/>
              </a:ext>
            </a:extLst>
          </p:cNvPr>
          <p:cNvPicPr preferRelativeResize="0"/>
          <p:nvPr/>
        </p:nvPicPr>
        <p:blipFill rotWithShape="1">
          <a:blip r:embed="rId3">
            <a:alphaModFix/>
          </a:blip>
          <a:srcRect/>
          <a:stretch/>
        </p:blipFill>
        <p:spPr>
          <a:xfrm>
            <a:off x="6801602" y="4536444"/>
            <a:ext cx="2342398" cy="2321556"/>
          </a:xfrm>
          <a:prstGeom prst="rect">
            <a:avLst/>
          </a:prstGeom>
          <a:noFill/>
          <a:ln>
            <a:noFill/>
          </a:ln>
        </p:spPr>
      </p:pic>
    </p:spTree>
    <p:extLst>
      <p:ext uri="{BB962C8B-B14F-4D97-AF65-F5344CB8AC3E}">
        <p14:creationId xmlns:p14="http://schemas.microsoft.com/office/powerpoint/2010/main" val="5449414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D728-A6B5-4E0E-B98A-326F8CB39B5D}"/>
              </a:ext>
            </a:extLst>
          </p:cNvPr>
          <p:cNvSpPr>
            <a:spLocks noGrp="1"/>
          </p:cNvSpPr>
          <p:nvPr>
            <p:ph type="title"/>
          </p:nvPr>
        </p:nvSpPr>
        <p:spPr/>
        <p:txBody>
          <a:bodyPr/>
          <a:lstStyle/>
          <a:p>
            <a:r>
              <a:rPr lang="en-GB" dirty="0"/>
              <a:t>Aims of this session</a:t>
            </a:r>
          </a:p>
        </p:txBody>
      </p:sp>
      <p:sp>
        <p:nvSpPr>
          <p:cNvPr id="3" name="Text Placeholder 2">
            <a:extLst>
              <a:ext uri="{FF2B5EF4-FFF2-40B4-BE49-F238E27FC236}">
                <a16:creationId xmlns:a16="http://schemas.microsoft.com/office/drawing/2014/main" id="{629650FE-5742-4D8E-BB3A-F5EED04AFB32}"/>
              </a:ext>
            </a:extLst>
          </p:cNvPr>
          <p:cNvSpPr>
            <a:spLocks noGrp="1"/>
          </p:cNvSpPr>
          <p:nvPr>
            <p:ph type="body" sz="quarter" idx="1"/>
          </p:nvPr>
        </p:nvSpPr>
        <p:spPr>
          <a:xfrm>
            <a:off x="722312" y="2276872"/>
            <a:ext cx="7772401" cy="4176463"/>
          </a:xfrm>
        </p:spPr>
        <p:txBody>
          <a:bodyPr>
            <a:normAutofit lnSpcReduction="10000"/>
          </a:bodyPr>
          <a:lstStyle/>
          <a:p>
            <a:pPr marL="457200" indent="-457200">
              <a:spcAft>
                <a:spcPts val="1200"/>
              </a:spcAft>
              <a:buFont typeface="Arial" panose="020B0604020202020204" pitchFamily="34" charset="0"/>
              <a:buChar char="•"/>
            </a:pPr>
            <a:r>
              <a:rPr lang="en-US" sz="3200" dirty="0"/>
              <a:t>To understand why maths anxiety is so prevalent</a:t>
            </a:r>
          </a:p>
          <a:p>
            <a:pPr marL="457200" indent="-457200">
              <a:spcAft>
                <a:spcPts val="1200"/>
              </a:spcAft>
              <a:buFont typeface="Arial" panose="020B0604020202020204" pitchFamily="34" charset="0"/>
              <a:buChar char="•"/>
            </a:pPr>
            <a:r>
              <a:rPr lang="en-US" dirty="0"/>
              <a:t>To begin to understand what we can do about it, for ourselves and our students</a:t>
            </a:r>
          </a:p>
          <a:p>
            <a:pPr marL="457200" indent="-457200">
              <a:spcAft>
                <a:spcPts val="1200"/>
              </a:spcAft>
              <a:buFont typeface="Arial" panose="020B0604020202020204" pitchFamily="34" charset="0"/>
              <a:buChar char="•"/>
            </a:pPr>
            <a:r>
              <a:rPr lang="en-US" sz="3200" dirty="0"/>
              <a:t>To take a</a:t>
            </a:r>
            <a:r>
              <a:rPr lang="en-US" dirty="0"/>
              <a:t>n approach rooted in positive psychology: resilience </a:t>
            </a:r>
          </a:p>
          <a:p>
            <a:pPr marL="457200" indent="-457200">
              <a:spcAft>
                <a:spcPts val="1200"/>
              </a:spcAft>
              <a:buFont typeface="Arial" panose="020B0604020202020204" pitchFamily="34" charset="0"/>
              <a:buChar char="•"/>
            </a:pPr>
            <a:r>
              <a:rPr lang="en-US" dirty="0"/>
              <a:t>To introduce a 3- level model for staff CPD</a:t>
            </a:r>
          </a:p>
          <a:p>
            <a:pPr marL="457200" indent="-457200">
              <a:spcAft>
                <a:spcPts val="1200"/>
              </a:spcAft>
              <a:buFont typeface="Arial" panose="020B0604020202020204" pitchFamily="34" charset="0"/>
              <a:buChar char="•"/>
            </a:pPr>
            <a:endParaRPr lang="en-US" sz="3200" dirty="0"/>
          </a:p>
          <a:p>
            <a:endParaRPr lang="en-GB" dirty="0"/>
          </a:p>
        </p:txBody>
      </p:sp>
    </p:spTree>
    <p:extLst>
      <p:ext uri="{BB962C8B-B14F-4D97-AF65-F5344CB8AC3E}">
        <p14:creationId xmlns:p14="http://schemas.microsoft.com/office/powerpoint/2010/main" val="31840078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251520" y="1033961"/>
            <a:ext cx="7772400" cy="1362076"/>
          </a:xfrm>
          <a:prstGeom prst="rect">
            <a:avLst/>
          </a:prstGeom>
        </p:spPr>
        <p:txBody>
          <a:bodyPr/>
          <a:lstStyle/>
          <a:p>
            <a:r>
              <a:rPr lang="en-GB" dirty="0"/>
              <a:t>Mathematical resilience</a:t>
            </a:r>
            <a:endParaRPr dirty="0"/>
          </a:p>
        </p:txBody>
      </p:sp>
      <p:sp>
        <p:nvSpPr>
          <p:cNvPr id="297" name="Text Placeholder 2"/>
          <p:cNvSpPr txBox="1">
            <a:spLocks noGrp="1"/>
          </p:cNvSpPr>
          <p:nvPr>
            <p:ph type="body" idx="1"/>
          </p:nvPr>
        </p:nvSpPr>
        <p:spPr>
          <a:xfrm>
            <a:off x="1" y="1988840"/>
            <a:ext cx="8549072" cy="4869160"/>
          </a:xfrm>
          <a:prstGeom prst="rect">
            <a:avLst/>
          </a:prstGeom>
        </p:spPr>
        <p:txBody>
          <a:bodyPr>
            <a:normAutofit/>
          </a:bodyPr>
          <a:lstStyle/>
          <a:p>
            <a:pPr marL="457200">
              <a:lnSpc>
                <a:spcPct val="115000"/>
              </a:lnSpc>
              <a:spcAft>
                <a:spcPts val="1200"/>
              </a:spcAft>
            </a:pPr>
            <a:r>
              <a:rPr lang="en-GB" dirty="0">
                <a:effectLst/>
                <a:latin typeface="Calibri" panose="020F0502020204030204" pitchFamily="34" charset="0"/>
                <a:ea typeface="Calibri" panose="020F0502020204030204" pitchFamily="34" charset="0"/>
                <a:cs typeface="Calibri" panose="020F0502020204030204" pitchFamily="34" charset="0"/>
              </a:rPr>
              <a:t>MR understanding of the emotional response to threat (the hand model)</a:t>
            </a:r>
          </a:p>
          <a:p>
            <a:pPr marL="457200">
              <a:lnSpc>
                <a:spcPct val="115000"/>
              </a:lnSpc>
              <a:spcAft>
                <a:spcPts val="1200"/>
              </a:spcAft>
            </a:pPr>
            <a:r>
              <a:rPr lang="en-GB" dirty="0">
                <a:effectLst/>
                <a:latin typeface="Calibri" panose="020F0502020204030204" pitchFamily="34" charset="0"/>
                <a:ea typeface="Calibri" panose="020F0502020204030204" pitchFamily="34" charset="0"/>
                <a:cs typeface="Calibri" panose="020F0502020204030204" pitchFamily="34" charset="0"/>
              </a:rPr>
              <a:t>Specific tools to manage (breathing response) and reinterpret </a:t>
            </a:r>
            <a:r>
              <a:rPr lang="en-GB" dirty="0">
                <a:latin typeface="Calibri" panose="020F0502020204030204" pitchFamily="34" charset="0"/>
                <a:ea typeface="Calibri" panose="020F0502020204030204" pitchFamily="34" charset="0"/>
                <a:cs typeface="Calibri" panose="020F0502020204030204" pitchFamily="34" charset="0"/>
              </a:rPr>
              <a:t>experience</a:t>
            </a:r>
            <a:br>
              <a:rPr lang="en-GB" dirty="0">
                <a:latin typeface="Calibri" panose="020F0502020204030204" pitchFamily="34" charset="0"/>
                <a:ea typeface="Calibri" panose="020F0502020204030204" pitchFamily="34" charset="0"/>
                <a:cs typeface="Calibri" panose="020F0502020204030204" pitchFamily="34" charset="0"/>
              </a:rPr>
            </a:br>
            <a:r>
              <a:rPr lang="en-GB" dirty="0">
                <a:effectLst/>
                <a:latin typeface="Calibri" panose="020F0502020204030204" pitchFamily="34" charset="0"/>
                <a:ea typeface="Calibri" panose="020F0502020204030204" pitchFamily="34" charset="0"/>
                <a:cs typeface="Calibri" panose="020F0502020204030204" pitchFamily="34" charset="0"/>
              </a:rPr>
              <a:t>(the growth zone model)</a:t>
            </a:r>
          </a:p>
          <a:p>
            <a:pPr marL="457200">
              <a:lnSpc>
                <a:spcPct val="115000"/>
              </a:lnSpc>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Specific tools to thrive in the growth zone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2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defTabSz="704087">
              <a:spcBef>
                <a:spcPts val="500"/>
              </a:spcBef>
              <a:buSzPct val="100000"/>
              <a:buFont typeface="Arial"/>
              <a:buChar char="•"/>
              <a:defRPr sz="2464"/>
            </a:pPr>
            <a:endParaRPr dirty="0"/>
          </a:p>
        </p:txBody>
      </p:sp>
    </p:spTree>
    <p:extLst>
      <p:ext uri="{BB962C8B-B14F-4D97-AF65-F5344CB8AC3E}">
        <p14:creationId xmlns:p14="http://schemas.microsoft.com/office/powerpoint/2010/main" val="8299848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itle 1"/>
          <p:cNvSpPr txBox="1">
            <a:spLocks noGrp="1"/>
          </p:cNvSpPr>
          <p:nvPr>
            <p:ph type="title"/>
          </p:nvPr>
        </p:nvSpPr>
        <p:spPr>
          <a:xfrm>
            <a:off x="251520" y="904127"/>
            <a:ext cx="7772400" cy="797902"/>
          </a:xfrm>
          <a:prstGeom prst="rect">
            <a:avLst/>
          </a:prstGeom>
        </p:spPr>
        <p:txBody>
          <a:bodyPr>
            <a:normAutofit fontScale="90000"/>
          </a:bodyPr>
          <a:lstStyle/>
          <a:p>
            <a:r>
              <a:rPr sz="4400" dirty="0"/>
              <a:t>The hand model of the brain</a:t>
            </a:r>
            <a:r>
              <a:rPr lang="en-GB" sz="4400" dirty="0"/>
              <a:t> </a:t>
            </a:r>
            <a:br>
              <a:rPr lang="en-GB" dirty="0"/>
            </a:br>
            <a:r>
              <a:rPr lang="en-GB" sz="3100" dirty="0"/>
              <a:t>(Dan Siegel)</a:t>
            </a:r>
            <a:endParaRPr sz="3100" dirty="0"/>
          </a:p>
        </p:txBody>
      </p:sp>
      <p:sp>
        <p:nvSpPr>
          <p:cNvPr id="300" name="Text Placeholder 2"/>
          <p:cNvSpPr txBox="1">
            <a:spLocks noGrp="1"/>
          </p:cNvSpPr>
          <p:nvPr>
            <p:ph type="body" sz="quarter" idx="1"/>
          </p:nvPr>
        </p:nvSpPr>
        <p:spPr>
          <a:prstGeom prst="rect">
            <a:avLst/>
          </a:prstGeom>
        </p:spPr>
        <p:txBody>
          <a:bodyPr/>
          <a:lstStyle/>
          <a:p>
            <a:r>
              <a:rPr lang="en-GB" dirty="0"/>
              <a:t>  </a:t>
            </a:r>
            <a:endParaRPr dirty="0"/>
          </a:p>
        </p:txBody>
      </p:sp>
      <p:pic>
        <p:nvPicPr>
          <p:cNvPr id="301" name="Picture 3" descr="Picture 3"/>
          <p:cNvPicPr>
            <a:picLocks noChangeAspect="1"/>
          </p:cNvPicPr>
          <p:nvPr/>
        </p:nvPicPr>
        <p:blipFill>
          <a:blip r:embed="rId2" cstate="print"/>
          <a:srcRect l="1181" t="11150" r="76084" b="63864"/>
          <a:stretch>
            <a:fillRect/>
          </a:stretch>
        </p:blipFill>
        <p:spPr>
          <a:xfrm>
            <a:off x="611560" y="2348880"/>
            <a:ext cx="6696744" cy="413997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txBox="1">
            <a:spLocks noGrp="1"/>
          </p:cNvSpPr>
          <p:nvPr>
            <p:ph type="title"/>
          </p:nvPr>
        </p:nvSpPr>
        <p:spPr>
          <a:xfrm>
            <a:off x="395536" y="1196752"/>
            <a:ext cx="7772400" cy="797902"/>
          </a:xfrm>
          <a:prstGeom prst="rect">
            <a:avLst/>
          </a:prstGeom>
        </p:spPr>
        <p:txBody>
          <a:bodyPr/>
          <a:lstStyle/>
          <a:p>
            <a:r>
              <a:rPr dirty="0"/>
              <a:t>The hand model of the brain</a:t>
            </a:r>
          </a:p>
        </p:txBody>
      </p:sp>
      <p:sp>
        <p:nvSpPr>
          <p:cNvPr id="304" name="Text Placeholder 2"/>
          <p:cNvSpPr txBox="1">
            <a:spLocks noGrp="1"/>
          </p:cNvSpPr>
          <p:nvPr>
            <p:ph type="body" sz="quarter" idx="1"/>
          </p:nvPr>
        </p:nvSpPr>
        <p:spPr>
          <a:xfrm>
            <a:off x="539552" y="2492896"/>
            <a:ext cx="7772401" cy="3960440"/>
          </a:xfrm>
          <a:prstGeom prst="rect">
            <a:avLst/>
          </a:prstGeom>
        </p:spPr>
        <p:txBody>
          <a:bodyPr>
            <a:normAutofit fontScale="85000" lnSpcReduction="20000"/>
          </a:bodyPr>
          <a:lstStyle/>
          <a:p>
            <a:r>
              <a:rPr lang="en-GB" sz="3800" i="1" dirty="0"/>
              <a:t>Key message: </a:t>
            </a:r>
            <a:r>
              <a:rPr lang="en-GB" sz="3800" dirty="0"/>
              <a:t>the brain can’t panic and think effectively at the same time</a:t>
            </a:r>
            <a:endParaRPr lang="en-GB" sz="3800" dirty="0">
              <a:solidFill>
                <a:srgbClr val="0000FF"/>
              </a:solidFill>
              <a:hlinkClick r:id="rId3">
                <a:extLst>
                  <a:ext uri="{A12FA001-AC4F-418D-AE19-62706E023703}">
                    <ahyp:hlinkClr xmlns:ahyp="http://schemas.microsoft.com/office/drawing/2018/hyperlinkcolor" val="tx"/>
                  </a:ext>
                </a:extLst>
              </a:hlinkClick>
            </a:endParaRPr>
          </a:p>
          <a:p>
            <a:endParaRPr lang="en-GB" dirty="0">
              <a:solidFill>
                <a:srgbClr val="0000FF"/>
              </a:solidFill>
              <a:hlinkClick r:id="rId3">
                <a:extLst>
                  <a:ext uri="{A12FA001-AC4F-418D-AE19-62706E023703}">
                    <ahyp:hlinkClr xmlns:ahyp="http://schemas.microsoft.com/office/drawing/2018/hyperlinkcolor" val="tx"/>
                  </a:ext>
                </a:extLst>
              </a:hlinkClick>
            </a:endParaRPr>
          </a:p>
          <a:p>
            <a:r>
              <a:rPr lang="en-GB" dirty="0">
                <a:solidFill>
                  <a:schemeClr val="tx1"/>
                </a:solidFill>
              </a:rPr>
              <a:t>Dan Siegel explaining his model:</a:t>
            </a:r>
            <a:endParaRPr lang="en-GB" dirty="0">
              <a:solidFill>
                <a:schemeClr val="tx1"/>
              </a:solidFill>
              <a:hlinkClick r:id="rId3">
                <a:extLst>
                  <a:ext uri="{A12FA001-AC4F-418D-AE19-62706E023703}">
                    <ahyp:hlinkClr xmlns:ahyp="http://schemas.microsoft.com/office/drawing/2018/hyperlinkcolor" val="tx"/>
                  </a:ext>
                </a:extLst>
              </a:hlinkClick>
            </a:endParaRPr>
          </a:p>
          <a:p>
            <a:r>
              <a:rPr lang="en-GB" dirty="0">
                <a:hlinkClick r:id="rId3"/>
              </a:rPr>
              <a:t>https://www.youtube.com/watch?v=gm9CIJ74Oxw</a:t>
            </a:r>
            <a:endParaRPr lang="en-GB" dirty="0"/>
          </a:p>
          <a:p>
            <a:endParaRPr lang="en-GB" dirty="0"/>
          </a:p>
          <a:p>
            <a:r>
              <a:rPr lang="en-GB" dirty="0"/>
              <a:t>Maths resilience version:</a:t>
            </a:r>
          </a:p>
          <a:p>
            <a:r>
              <a:rPr lang="en-GB" dirty="0">
                <a:hlinkClick r:id="rId4"/>
              </a:rPr>
              <a:t>https://www.youtube.com/watch?v=7zW8w9kuu6E&amp;t=7s</a:t>
            </a:r>
            <a:r>
              <a:rPr lang="en-GB" dirty="0"/>
              <a:t> </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txBox="1">
            <a:spLocks noGrp="1"/>
          </p:cNvSpPr>
          <p:nvPr>
            <p:ph type="title"/>
          </p:nvPr>
        </p:nvSpPr>
        <p:spPr>
          <a:xfrm>
            <a:off x="395536" y="1196752"/>
            <a:ext cx="7772400" cy="797902"/>
          </a:xfrm>
          <a:prstGeom prst="rect">
            <a:avLst/>
          </a:prstGeom>
        </p:spPr>
        <p:txBody>
          <a:bodyPr/>
          <a:lstStyle/>
          <a:p>
            <a:r>
              <a:rPr dirty="0"/>
              <a:t>The </a:t>
            </a:r>
            <a:r>
              <a:rPr lang="en-GB" dirty="0"/>
              <a:t>relaxation response…</a:t>
            </a:r>
            <a:endParaRPr dirty="0"/>
          </a:p>
        </p:txBody>
      </p:sp>
      <p:sp>
        <p:nvSpPr>
          <p:cNvPr id="304" name="Text Placeholder 2"/>
          <p:cNvSpPr txBox="1">
            <a:spLocks noGrp="1"/>
          </p:cNvSpPr>
          <p:nvPr>
            <p:ph type="body" sz="quarter" idx="1"/>
          </p:nvPr>
        </p:nvSpPr>
        <p:spPr>
          <a:xfrm>
            <a:off x="539552" y="2492896"/>
            <a:ext cx="7772401" cy="3960440"/>
          </a:xfrm>
          <a:prstGeom prst="rect">
            <a:avLst/>
          </a:prstGeom>
        </p:spPr>
        <p:txBody>
          <a:bodyPr>
            <a:normAutofit fontScale="55000" lnSpcReduction="20000"/>
          </a:bodyPr>
          <a:lstStyle/>
          <a:p>
            <a:endParaRPr lang="en-GB" sz="6500" dirty="0">
              <a:latin typeface="Calibri" panose="020F0502020204030204" pitchFamily="34" charset="0"/>
              <a:cs typeface="Calibri" panose="020F0502020204030204" pitchFamily="34" charset="0"/>
            </a:endParaRPr>
          </a:p>
          <a:p>
            <a:r>
              <a:rPr lang="en-GB" sz="6500" b="0" i="0" dirty="0">
                <a:solidFill>
                  <a:srgbClr val="1E1E1E"/>
                </a:solidFill>
                <a:effectLst/>
                <a:latin typeface="Calibri" panose="020F0502020204030204" pitchFamily="34" charset="0"/>
                <a:cs typeface="Calibri" panose="020F0502020204030204" pitchFamily="34" charset="0"/>
              </a:rPr>
              <a:t>… counters the stress (or “fight or flight”) response.</a:t>
            </a:r>
            <a:endParaRPr lang="en-GB" sz="6500" dirty="0">
              <a:latin typeface="Calibri" panose="020F0502020204030204" pitchFamily="34" charset="0"/>
              <a:cs typeface="Calibri" panose="020F0502020204030204" pitchFamily="34" charset="0"/>
            </a:endParaRPr>
          </a:p>
          <a:p>
            <a:endParaRPr lang="en-GB" sz="6500" dirty="0">
              <a:latin typeface="Calibri" panose="020F0502020204030204" pitchFamily="34" charset="0"/>
              <a:cs typeface="Calibri" panose="020F0502020204030204" pitchFamily="34" charset="0"/>
            </a:endParaRPr>
          </a:p>
          <a:p>
            <a:r>
              <a:rPr lang="en-GB" sz="6500" b="0" i="0" dirty="0">
                <a:solidFill>
                  <a:srgbClr val="1E1E1E"/>
                </a:solidFill>
                <a:effectLst/>
                <a:latin typeface="Calibri" panose="020F0502020204030204" pitchFamily="34" charset="0"/>
                <a:cs typeface="Calibri" panose="020F0502020204030204" pitchFamily="34" charset="0"/>
              </a:rPr>
              <a:t>… by slowing breathing rate, relaxing muscles, and reducing blood pressure</a:t>
            </a:r>
            <a:endParaRPr lang="en-GB" sz="6500" dirty="0">
              <a:latin typeface="Calibri" panose="020F0502020204030204" pitchFamily="34" charset="0"/>
              <a:cs typeface="Calibri" panose="020F0502020204030204" pitchFamily="34" charset="0"/>
            </a:endParaRPr>
          </a:p>
          <a:p>
            <a:endParaRPr lang="en-GB" dirty="0"/>
          </a:p>
          <a:p>
            <a:endParaRPr lang="en-GB" dirty="0"/>
          </a:p>
          <a:p>
            <a:r>
              <a:rPr lang="en-GB" sz="3200" i="1" dirty="0"/>
              <a:t>Herbert Benson 2000</a:t>
            </a:r>
            <a:endParaRPr lang="en-GB" dirty="0"/>
          </a:p>
          <a:p>
            <a:endParaRPr dirty="0"/>
          </a:p>
        </p:txBody>
      </p:sp>
    </p:spTree>
    <p:extLst>
      <p:ext uri="{BB962C8B-B14F-4D97-AF65-F5344CB8AC3E}">
        <p14:creationId xmlns:p14="http://schemas.microsoft.com/office/powerpoint/2010/main" val="2210379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251520" y="1284467"/>
            <a:ext cx="7772400" cy="797902"/>
          </a:xfrm>
          <a:prstGeom prst="rect">
            <a:avLst/>
          </a:prstGeom>
        </p:spPr>
        <p:txBody>
          <a:bodyPr>
            <a:normAutofit/>
          </a:bodyPr>
          <a:lstStyle/>
          <a:p>
            <a:r>
              <a:rPr sz="4400" dirty="0"/>
              <a:t>The growth zone model</a:t>
            </a:r>
          </a:p>
        </p:txBody>
      </p:sp>
      <p:sp>
        <p:nvSpPr>
          <p:cNvPr id="307" name="Text Placeholder 2"/>
          <p:cNvSpPr txBox="1">
            <a:spLocks noGrp="1"/>
          </p:cNvSpPr>
          <p:nvPr>
            <p:ph type="body" sz="quarter" idx="1"/>
          </p:nvPr>
        </p:nvSpPr>
        <p:spPr>
          <a:prstGeom prst="rect">
            <a:avLst/>
          </a:prstGeom>
        </p:spPr>
        <p:txBody>
          <a:bodyPr/>
          <a:lstStyle/>
          <a:p>
            <a:r>
              <a:t>  </a:t>
            </a:r>
          </a:p>
        </p:txBody>
      </p:sp>
      <p:pic>
        <p:nvPicPr>
          <p:cNvPr id="308" name="Picture 3" descr="Picture 3"/>
          <p:cNvPicPr>
            <a:picLocks noChangeAspect="1"/>
          </p:cNvPicPr>
          <p:nvPr/>
        </p:nvPicPr>
        <p:blipFill>
          <a:blip r:embed="rId3" cstate="print"/>
          <a:stretch>
            <a:fillRect/>
          </a:stretch>
        </p:blipFill>
        <p:spPr>
          <a:xfrm>
            <a:off x="2843808" y="2564903"/>
            <a:ext cx="3117851" cy="3054351"/>
          </a:xfrm>
          <a:prstGeom prst="rect">
            <a:avLst/>
          </a:prstGeom>
          <a:ln w="12700">
            <a:miter lim="400000"/>
          </a:ln>
        </p:spPr>
      </p:pic>
      <p:sp>
        <p:nvSpPr>
          <p:cNvPr id="2" name="Cloud 1">
            <a:extLst>
              <a:ext uri="{FF2B5EF4-FFF2-40B4-BE49-F238E27FC236}">
                <a16:creationId xmlns:a16="http://schemas.microsoft.com/office/drawing/2014/main" id="{A7CC180D-D5BF-4ACB-9668-208881FE6F7C}"/>
              </a:ext>
            </a:extLst>
          </p:cNvPr>
          <p:cNvSpPr/>
          <p:nvPr/>
        </p:nvSpPr>
        <p:spPr>
          <a:xfrm>
            <a:off x="6516216" y="5307022"/>
            <a:ext cx="2448272" cy="1264976"/>
          </a:xfrm>
          <a:prstGeom prst="cloud">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Calibri"/>
                <a:ea typeface="Calibri"/>
                <a:cs typeface="Calibri"/>
                <a:sym typeface="Calibri"/>
              </a:rPr>
              <a:t>Fight or flight mode</a:t>
            </a:r>
          </a:p>
        </p:txBody>
      </p:sp>
      <p:sp>
        <p:nvSpPr>
          <p:cNvPr id="3" name="Arrow: Right 2">
            <a:extLst>
              <a:ext uri="{FF2B5EF4-FFF2-40B4-BE49-F238E27FC236}">
                <a16:creationId xmlns:a16="http://schemas.microsoft.com/office/drawing/2014/main" id="{7DA06013-24D2-471D-B9A6-E2FB33C875B8}"/>
              </a:ext>
            </a:extLst>
          </p:cNvPr>
          <p:cNvSpPr/>
          <p:nvPr/>
        </p:nvSpPr>
        <p:spPr>
          <a:xfrm rot="1261846" flipH="1">
            <a:off x="5728031" y="5307064"/>
            <a:ext cx="1021813" cy="484632"/>
          </a:xfrm>
          <a:prstGeom prst="rightArrow">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The growth zone model </a:t>
            </a:r>
          </a:p>
        </p:txBody>
      </p:sp>
      <p:pic>
        <p:nvPicPr>
          <p:cNvPr id="2050" name="Picture 2"/>
          <p:cNvPicPr>
            <a:picLocks noGrp="1" noChangeAspect="1" noChangeArrowheads="1"/>
          </p:cNvPicPr>
          <p:nvPr>
            <p:ph idx="1"/>
          </p:nvPr>
        </p:nvPicPr>
        <p:blipFill>
          <a:blip r:embed="rId2" cstate="print"/>
          <a:srcRect l="43109" t="39500" r="42876" b="35710"/>
          <a:stretch>
            <a:fillRect/>
          </a:stretch>
        </p:blipFill>
        <p:spPr bwMode="auto">
          <a:xfrm>
            <a:off x="7812360" y="5533099"/>
            <a:ext cx="1296144" cy="1289629"/>
          </a:xfrm>
          <a:prstGeom prst="rect">
            <a:avLst/>
          </a:prstGeom>
          <a:noFill/>
          <a:ln w="9525">
            <a:noFill/>
            <a:miter lim="800000"/>
            <a:headEnd/>
            <a:tailEnd/>
          </a:ln>
        </p:spPr>
      </p:pic>
      <p:sp>
        <p:nvSpPr>
          <p:cNvPr id="4" name="Rectangle 3"/>
          <p:cNvSpPr/>
          <p:nvPr/>
        </p:nvSpPr>
        <p:spPr>
          <a:xfrm>
            <a:off x="2286000" y="2459504"/>
            <a:ext cx="4572000" cy="461665"/>
          </a:xfrm>
          <a:prstGeom prst="rect">
            <a:avLst/>
          </a:prstGeom>
        </p:spPr>
        <p:txBody>
          <a:bodyPr>
            <a:spAutoFit/>
          </a:bodyPr>
          <a:lstStyle/>
          <a:p>
            <a:pPr eaLnBrk="1" hangingPunct="1">
              <a:spcAft>
                <a:spcPts val="600"/>
              </a:spcAft>
            </a:pPr>
            <a:endParaRPr lang="en-US" dirty="0"/>
          </a:p>
        </p:txBody>
      </p:sp>
      <p:pic>
        <p:nvPicPr>
          <p:cNvPr id="3074" name="Picture 2"/>
          <p:cNvPicPr>
            <a:picLocks noChangeAspect="1" noChangeArrowheads="1"/>
          </p:cNvPicPr>
          <p:nvPr/>
        </p:nvPicPr>
        <p:blipFill>
          <a:blip r:embed="rId3" cstate="print"/>
          <a:srcRect l="51675" t="61550" r="27653" b="22700"/>
          <a:stretch>
            <a:fillRect/>
          </a:stretch>
        </p:blipFill>
        <p:spPr bwMode="auto">
          <a:xfrm>
            <a:off x="0" y="2921169"/>
            <a:ext cx="7744428" cy="3147778"/>
          </a:xfrm>
          <a:prstGeom prst="rect">
            <a:avLst/>
          </a:prstGeom>
          <a:noFill/>
          <a:ln w="9525">
            <a:noFill/>
            <a:miter lim="800000"/>
            <a:headEnd/>
            <a:tailEnd/>
          </a:ln>
        </p:spPr>
      </p:pic>
      <p:sp>
        <p:nvSpPr>
          <p:cNvPr id="7" name="Rectangle 6"/>
          <p:cNvSpPr/>
          <p:nvPr/>
        </p:nvSpPr>
        <p:spPr>
          <a:xfrm>
            <a:off x="486089" y="1528015"/>
            <a:ext cx="6102135" cy="1077218"/>
          </a:xfrm>
          <a:prstGeom prst="rect">
            <a:avLst/>
          </a:prstGeom>
        </p:spPr>
        <p:txBody>
          <a:bodyPr wrap="square">
            <a:spAutoFit/>
          </a:bodyPr>
          <a:lstStyle/>
          <a:p>
            <a:r>
              <a:rPr lang="en-GB" sz="3200" dirty="0">
                <a:latin typeface="+mn-lt"/>
              </a:rPr>
              <a:t>It turns out, this is not new but re-packaged thinking: </a:t>
            </a:r>
          </a:p>
        </p:txBody>
      </p:sp>
    </p:spTree>
    <p:extLst>
      <p:ext uri="{BB962C8B-B14F-4D97-AF65-F5344CB8AC3E}">
        <p14:creationId xmlns:p14="http://schemas.microsoft.com/office/powerpoint/2010/main" val="10964301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685800" y="1550978"/>
            <a:ext cx="7772400" cy="797902"/>
          </a:xfrm>
          <a:prstGeom prst="rect">
            <a:avLst/>
          </a:prstGeom>
        </p:spPr>
        <p:txBody>
          <a:bodyPr/>
          <a:lstStyle/>
          <a:p>
            <a:r>
              <a:rPr dirty="0"/>
              <a:t>The growth zone model</a:t>
            </a:r>
          </a:p>
        </p:txBody>
      </p:sp>
      <p:sp>
        <p:nvSpPr>
          <p:cNvPr id="311" name="Text Placeholder 2"/>
          <p:cNvSpPr txBox="1">
            <a:spLocks noGrp="1"/>
          </p:cNvSpPr>
          <p:nvPr>
            <p:ph type="body" sz="quarter" idx="1"/>
          </p:nvPr>
        </p:nvSpPr>
        <p:spPr>
          <a:xfrm>
            <a:off x="722312" y="2906712"/>
            <a:ext cx="7772401" cy="2322487"/>
          </a:xfrm>
          <a:prstGeom prst="rect">
            <a:avLst/>
          </a:prstGeom>
        </p:spPr>
        <p:txBody>
          <a:bodyPr>
            <a:noAutofit/>
          </a:bodyPr>
          <a:lstStyle/>
          <a:p>
            <a:pPr defTabSz="585215">
              <a:spcBef>
                <a:spcPts val="400"/>
              </a:spcBef>
              <a:buFont typeface="Arial" pitchFamily="34" charset="0"/>
              <a:buChar char="•"/>
              <a:defRPr sz="2048"/>
            </a:pPr>
            <a:r>
              <a:rPr sz="2800" dirty="0"/>
              <a:t>Accept feeling of stupidity in red zone as temporary</a:t>
            </a:r>
          </a:p>
          <a:p>
            <a:pPr defTabSz="585215">
              <a:spcBef>
                <a:spcPts val="400"/>
              </a:spcBef>
              <a:buFont typeface="Arial" pitchFamily="34" charset="0"/>
              <a:buChar char="•"/>
              <a:defRPr sz="2048"/>
            </a:pPr>
            <a:r>
              <a:rPr sz="2800" dirty="0"/>
              <a:t>How to get out of the red zone?</a:t>
            </a:r>
          </a:p>
          <a:p>
            <a:pPr defTabSz="585215">
              <a:spcBef>
                <a:spcPts val="400"/>
              </a:spcBef>
              <a:buFont typeface="Arial" pitchFamily="34" charset="0"/>
              <a:buChar char="•"/>
              <a:defRPr sz="2048"/>
            </a:pPr>
            <a:r>
              <a:rPr sz="2800" dirty="0"/>
              <a:t>Building experience of being in and extending the orange zone</a:t>
            </a:r>
            <a:endParaRPr lang="en-GB" sz="2800" dirty="0"/>
          </a:p>
          <a:p>
            <a:pPr defTabSz="585215">
              <a:spcBef>
                <a:spcPts val="400"/>
              </a:spcBef>
              <a:buFont typeface="Arial" pitchFamily="34" charset="0"/>
              <a:buChar char="•"/>
              <a:defRPr sz="2048"/>
            </a:pPr>
            <a:r>
              <a:rPr lang="en-GB" sz="2800" dirty="0"/>
              <a:t>Encouraging learners to come out of comfort.</a:t>
            </a:r>
            <a:endParaRPr sz="2800" dirty="0"/>
          </a:p>
        </p:txBody>
      </p:sp>
      <p:pic>
        <p:nvPicPr>
          <p:cNvPr id="2" name="Picture 2">
            <a:extLst>
              <a:ext uri="{FF2B5EF4-FFF2-40B4-BE49-F238E27FC236}">
                <a16:creationId xmlns:a16="http://schemas.microsoft.com/office/drawing/2014/main" id="{6D1F9F92-CC2E-B722-18C6-8B41E0833DE9}"/>
              </a:ext>
            </a:extLst>
          </p:cNvPr>
          <p:cNvPicPr>
            <a:picLocks noChangeAspect="1" noChangeArrowheads="1"/>
          </p:cNvPicPr>
          <p:nvPr/>
        </p:nvPicPr>
        <p:blipFill>
          <a:blip r:embed="rId2" cstate="print"/>
          <a:srcRect l="43109" t="39500" r="42876" b="35710"/>
          <a:stretch>
            <a:fillRect/>
          </a:stretch>
        </p:blipFill>
        <p:spPr bwMode="auto">
          <a:xfrm>
            <a:off x="7477226" y="5199603"/>
            <a:ext cx="1666774" cy="1658397"/>
          </a:xfrm>
          <a:prstGeom prst="rect">
            <a:avLst/>
          </a:prstGeom>
          <a:noFill/>
          <a:ln w="9525">
            <a:noFill/>
            <a:miter lim="800000"/>
            <a:headEnd/>
            <a:tailEnd/>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921034"/>
            <a:ext cx="8229600" cy="1143001"/>
          </a:xfrm>
        </p:spPr>
        <p:txBody>
          <a:bodyPr>
            <a:normAutofit fontScale="90000"/>
          </a:bodyPr>
          <a:lstStyle/>
          <a:p>
            <a:pPr algn="l"/>
            <a:r>
              <a:rPr lang="en-GB" b="1" dirty="0"/>
              <a:t>The growth zone model: </a:t>
            </a:r>
            <a:br>
              <a:rPr lang="en-GB" dirty="0"/>
            </a:br>
            <a:r>
              <a:rPr lang="en-GB" dirty="0"/>
              <a:t>green zone</a:t>
            </a:r>
          </a:p>
        </p:txBody>
      </p:sp>
      <p:pic>
        <p:nvPicPr>
          <p:cNvPr id="2050" name="Picture 2"/>
          <p:cNvPicPr>
            <a:picLocks noGrp="1" noChangeAspect="1" noChangeArrowheads="1"/>
          </p:cNvPicPr>
          <p:nvPr>
            <p:ph idx="1"/>
          </p:nvPr>
        </p:nvPicPr>
        <p:blipFill>
          <a:blip r:embed="rId2" cstate="print"/>
          <a:srcRect l="43109" t="39500" r="42876" b="35710"/>
          <a:stretch>
            <a:fillRect/>
          </a:stretch>
        </p:blipFill>
        <p:spPr bwMode="auto">
          <a:xfrm>
            <a:off x="7358205" y="5093057"/>
            <a:ext cx="1773859" cy="1764943"/>
          </a:xfrm>
          <a:prstGeom prst="rect">
            <a:avLst/>
          </a:prstGeom>
          <a:noFill/>
          <a:ln w="9525">
            <a:noFill/>
            <a:miter lim="800000"/>
            <a:headEnd/>
            <a:tailEnd/>
          </a:ln>
        </p:spPr>
      </p:pic>
      <p:sp>
        <p:nvSpPr>
          <p:cNvPr id="4" name="Rectangle 3"/>
          <p:cNvSpPr/>
          <p:nvPr/>
        </p:nvSpPr>
        <p:spPr>
          <a:xfrm>
            <a:off x="611560" y="2544872"/>
            <a:ext cx="5472608" cy="2554545"/>
          </a:xfrm>
          <a:prstGeom prst="rect">
            <a:avLst/>
          </a:prstGeom>
        </p:spPr>
        <p:txBody>
          <a:bodyPr wrap="square">
            <a:spAutoFit/>
          </a:bodyPr>
          <a:lstStyle/>
          <a:p>
            <a:pPr eaLnBrk="1" hangingPunct="1">
              <a:spcAft>
                <a:spcPts val="600"/>
              </a:spcAft>
            </a:pPr>
            <a:r>
              <a:rPr lang="en-US" sz="3200" dirty="0">
                <a:latin typeface="Calibri" panose="020F0502020204030204" pitchFamily="34" charset="0"/>
                <a:cs typeface="Calibri" panose="020F0502020204030204" pitchFamily="34" charset="0"/>
              </a:rPr>
              <a:t>Cruising in the </a:t>
            </a:r>
            <a:r>
              <a:rPr lang="en-US" sz="3200" b="1" dirty="0">
                <a:solidFill>
                  <a:srgbClr val="008000"/>
                </a:solidFill>
                <a:latin typeface="Calibri" panose="020F0502020204030204" pitchFamily="34" charset="0"/>
                <a:cs typeface="Calibri" panose="020F0502020204030204" pitchFamily="34" charset="0"/>
              </a:rPr>
              <a:t>comfort zone </a:t>
            </a:r>
            <a:r>
              <a:rPr lang="en-US" sz="3200" dirty="0">
                <a:latin typeface="Calibri" panose="020F0502020204030204" pitchFamily="34" charset="0"/>
                <a:cs typeface="Calibri" panose="020F0502020204030204" pitchFamily="34" charset="0"/>
              </a:rPr>
              <a:t>can build self-confidence and confidence in the teacher &amp; provide opportunities for practice &amp; automaticity.</a:t>
            </a:r>
          </a:p>
        </p:txBody>
      </p:sp>
    </p:spTree>
    <p:extLst>
      <p:ext uri="{BB962C8B-B14F-4D97-AF65-F5344CB8AC3E}">
        <p14:creationId xmlns:p14="http://schemas.microsoft.com/office/powerpoint/2010/main" val="425577623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979863"/>
            <a:ext cx="8229600" cy="936970"/>
          </a:xfrm>
        </p:spPr>
        <p:txBody>
          <a:bodyPr>
            <a:normAutofit fontScale="90000"/>
          </a:bodyPr>
          <a:lstStyle/>
          <a:p>
            <a:pPr algn="l"/>
            <a:r>
              <a:rPr lang="en-GB" b="1" dirty="0"/>
              <a:t>The growth zone model: </a:t>
            </a:r>
            <a:br>
              <a:rPr lang="en-GB" dirty="0"/>
            </a:br>
            <a:r>
              <a:rPr lang="en-GB" dirty="0"/>
              <a:t>red zone</a:t>
            </a:r>
          </a:p>
        </p:txBody>
      </p:sp>
      <p:pic>
        <p:nvPicPr>
          <p:cNvPr id="2050" name="Picture 2"/>
          <p:cNvPicPr>
            <a:picLocks noGrp="1" noChangeAspect="1" noChangeArrowheads="1"/>
          </p:cNvPicPr>
          <p:nvPr>
            <p:ph idx="1"/>
          </p:nvPr>
        </p:nvPicPr>
        <p:blipFill>
          <a:blip r:embed="rId3" cstate="print"/>
          <a:srcRect l="43109" t="39500" r="42876" b="35710"/>
          <a:stretch>
            <a:fillRect/>
          </a:stretch>
        </p:blipFill>
        <p:spPr bwMode="auto">
          <a:xfrm>
            <a:off x="7477226" y="5199603"/>
            <a:ext cx="1666774" cy="1658397"/>
          </a:xfrm>
          <a:prstGeom prst="rect">
            <a:avLst/>
          </a:prstGeom>
          <a:noFill/>
          <a:ln w="9525">
            <a:noFill/>
            <a:miter lim="800000"/>
            <a:headEnd/>
            <a:tailEnd/>
          </a:ln>
        </p:spPr>
      </p:pic>
      <p:sp>
        <p:nvSpPr>
          <p:cNvPr id="4" name="Rectangle 3"/>
          <p:cNvSpPr/>
          <p:nvPr/>
        </p:nvSpPr>
        <p:spPr>
          <a:xfrm>
            <a:off x="421196" y="2122863"/>
            <a:ext cx="8301608" cy="3693319"/>
          </a:xfrm>
          <a:prstGeom prst="rect">
            <a:avLst/>
          </a:prstGeom>
        </p:spPr>
        <p:txBody>
          <a:bodyPr wrap="square">
            <a:spAutoFit/>
          </a:bodyPr>
          <a:lstStyle/>
          <a:p>
            <a:pPr eaLnBrk="1" hangingPunct="1">
              <a:spcAft>
                <a:spcPts val="600"/>
              </a:spcAft>
            </a:pPr>
            <a:r>
              <a:rPr lang="en-US" sz="3200" dirty="0">
                <a:latin typeface="Calibri" panose="020F0502020204030204" pitchFamily="34" charset="0"/>
                <a:cs typeface="Calibri" panose="020F0502020204030204" pitchFamily="34" charset="0"/>
              </a:rPr>
              <a:t>The </a:t>
            </a:r>
            <a:r>
              <a:rPr lang="en-US" sz="3200" b="1" dirty="0">
                <a:solidFill>
                  <a:srgbClr val="FF0000"/>
                </a:solidFill>
                <a:latin typeface="Calibri" panose="020F0502020204030204" pitchFamily="34" charset="0"/>
                <a:cs typeface="Calibri" panose="020F0502020204030204" pitchFamily="34" charset="0"/>
              </a:rPr>
              <a:t>danger zone </a:t>
            </a:r>
            <a:r>
              <a:rPr lang="en-US" sz="3200" dirty="0">
                <a:latin typeface="Calibri" panose="020F0502020204030204" pitchFamily="34" charset="0"/>
                <a:cs typeface="Calibri" panose="020F0502020204030204" pitchFamily="34" charset="0"/>
              </a:rPr>
              <a:t>is where what is being asked is not within the learner</a:t>
            </a:r>
            <a:r>
              <a:rPr lang="en-US" alt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s reach </a:t>
            </a:r>
            <a:r>
              <a:rPr lang="en-US" sz="3200" i="1" dirty="0">
                <a:latin typeface="Calibri" panose="020F0502020204030204" pitchFamily="34" charset="0"/>
                <a:cs typeface="Calibri" panose="020F0502020204030204" pitchFamily="34" charset="0"/>
              </a:rPr>
              <a:t>yet</a:t>
            </a:r>
            <a:r>
              <a:rPr lang="en-US" sz="3200" dirty="0">
                <a:latin typeface="Calibri" panose="020F0502020204030204" pitchFamily="34" charset="0"/>
                <a:cs typeface="Calibri" panose="020F0502020204030204" pitchFamily="34" charset="0"/>
              </a:rPr>
              <a:t>, even with support, and mathematical well-being is under </a:t>
            </a:r>
            <a:r>
              <a:rPr lang="en-US" sz="3200" b="1" i="1" dirty="0">
                <a:solidFill>
                  <a:srgbClr val="FF0000"/>
                </a:solidFill>
                <a:latin typeface="Calibri" panose="020F0502020204030204" pitchFamily="34" charset="0"/>
                <a:cs typeface="Calibri" panose="020F0502020204030204" pitchFamily="34" charset="0"/>
              </a:rPr>
              <a:t>threat</a:t>
            </a:r>
            <a:r>
              <a:rPr lang="en-US" sz="3200" b="1" dirty="0">
                <a:solidFill>
                  <a:srgbClr val="FF0000"/>
                </a:solidFill>
                <a:latin typeface="Calibri" panose="020F0502020204030204" pitchFamily="34" charset="0"/>
                <a:cs typeface="Calibri" panose="020F0502020204030204" pitchFamily="34" charset="0"/>
              </a:rPr>
              <a:t>.</a:t>
            </a:r>
          </a:p>
          <a:p>
            <a:pPr eaLnBrk="1" hangingPunct="1">
              <a:spcAft>
                <a:spcPts val="600"/>
              </a:spcAft>
            </a:pPr>
            <a:r>
              <a:rPr lang="en-US" sz="3200" dirty="0">
                <a:latin typeface="Calibri" panose="020F0502020204030204" pitchFamily="34" charset="0"/>
                <a:cs typeface="Calibri" panose="020F0502020204030204" pitchFamily="34" charset="0"/>
              </a:rPr>
              <a:t>Stress increases, possibly to panic; little or no useful learning takes place.</a:t>
            </a:r>
          </a:p>
          <a:p>
            <a:pPr eaLnBrk="1" hangingPunct="1">
              <a:spcAft>
                <a:spcPts val="600"/>
              </a:spcAft>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55497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4EDB-CF40-4E85-AAD3-0372F11AE7CE}"/>
              </a:ext>
            </a:extLst>
          </p:cNvPr>
          <p:cNvSpPr>
            <a:spLocks noGrp="1"/>
          </p:cNvSpPr>
          <p:nvPr>
            <p:ph type="title"/>
          </p:nvPr>
        </p:nvSpPr>
        <p:spPr/>
        <p:txBody>
          <a:bodyPr/>
          <a:lstStyle/>
          <a:p>
            <a:r>
              <a:rPr lang="en-GB" dirty="0"/>
              <a:t>Not stupid but </a:t>
            </a:r>
            <a:r>
              <a:rPr lang="en-GB" dirty="0">
                <a:solidFill>
                  <a:srgbClr val="FF0000"/>
                </a:solidFill>
              </a:rPr>
              <a:t>panicking</a:t>
            </a:r>
          </a:p>
        </p:txBody>
      </p:sp>
      <p:sp>
        <p:nvSpPr>
          <p:cNvPr id="3" name="Text Placeholder 2">
            <a:extLst>
              <a:ext uri="{FF2B5EF4-FFF2-40B4-BE49-F238E27FC236}">
                <a16:creationId xmlns:a16="http://schemas.microsoft.com/office/drawing/2014/main" id="{895B2F76-D5FB-4D49-9D1C-C263ADEBE5F8}"/>
              </a:ext>
            </a:extLst>
          </p:cNvPr>
          <p:cNvSpPr>
            <a:spLocks noGrp="1"/>
          </p:cNvSpPr>
          <p:nvPr>
            <p:ph type="body" sz="quarter" idx="1"/>
          </p:nvPr>
        </p:nvSpPr>
        <p:spPr>
          <a:xfrm>
            <a:off x="722312" y="2906712"/>
            <a:ext cx="7772401" cy="2178471"/>
          </a:xfrm>
        </p:spPr>
        <p:txBody>
          <a:bodyPr>
            <a:normAutofit lnSpcReduction="10000"/>
          </a:bodyPr>
          <a:lstStyle/>
          <a:p>
            <a:r>
              <a:rPr lang="en-GB" dirty="0"/>
              <a:t>Panic is temporary</a:t>
            </a:r>
          </a:p>
          <a:p>
            <a:endParaRPr lang="en-GB" dirty="0"/>
          </a:p>
          <a:p>
            <a:r>
              <a:rPr lang="en-GB" dirty="0"/>
              <a:t>To build resilience, learners need to understand this state is temporary (Seligman).</a:t>
            </a:r>
          </a:p>
        </p:txBody>
      </p:sp>
      <p:pic>
        <p:nvPicPr>
          <p:cNvPr id="4" name="Picture 2">
            <a:extLst>
              <a:ext uri="{FF2B5EF4-FFF2-40B4-BE49-F238E27FC236}">
                <a16:creationId xmlns:a16="http://schemas.microsoft.com/office/drawing/2014/main" id="{E45D3B21-BFB9-E591-BF02-852DAD5985D3}"/>
              </a:ext>
            </a:extLst>
          </p:cNvPr>
          <p:cNvPicPr>
            <a:picLocks noChangeAspect="1" noChangeArrowheads="1"/>
          </p:cNvPicPr>
          <p:nvPr/>
        </p:nvPicPr>
        <p:blipFill>
          <a:blip r:embed="rId2" cstate="print"/>
          <a:srcRect l="43109" t="39500" r="42876" b="35710"/>
          <a:stretch>
            <a:fillRect/>
          </a:stretch>
        </p:blipFill>
        <p:spPr bwMode="auto">
          <a:xfrm>
            <a:off x="7477226" y="5199603"/>
            <a:ext cx="1666774" cy="1658397"/>
          </a:xfrm>
          <a:prstGeom prst="rect">
            <a:avLst/>
          </a:prstGeom>
          <a:noFill/>
          <a:ln w="9525">
            <a:noFill/>
            <a:miter lim="800000"/>
            <a:headEnd/>
            <a:tailEnd/>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39873347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AB3B-AE1B-478E-A546-6C8F48AA4DFB}"/>
              </a:ext>
            </a:extLst>
          </p:cNvPr>
          <p:cNvSpPr>
            <a:spLocks noGrp="1"/>
          </p:cNvSpPr>
          <p:nvPr>
            <p:ph type="title"/>
          </p:nvPr>
        </p:nvSpPr>
        <p:spPr>
          <a:xfrm>
            <a:off x="323528" y="980728"/>
            <a:ext cx="7772400" cy="1085934"/>
          </a:xfrm>
        </p:spPr>
        <p:txBody>
          <a:bodyPr/>
          <a:lstStyle/>
          <a:p>
            <a:r>
              <a:rPr lang="en-GB" dirty="0"/>
              <a:t>What is maths anxiety</a:t>
            </a:r>
          </a:p>
        </p:txBody>
      </p:sp>
      <p:sp>
        <p:nvSpPr>
          <p:cNvPr id="4" name="Content Placeholder 2">
            <a:extLst>
              <a:ext uri="{FF2B5EF4-FFF2-40B4-BE49-F238E27FC236}">
                <a16:creationId xmlns:a16="http://schemas.microsoft.com/office/drawing/2014/main" id="{EA991D99-59CB-4861-A69F-0A702224ED86}"/>
              </a:ext>
            </a:extLst>
          </p:cNvPr>
          <p:cNvSpPr>
            <a:spLocks noGrp="1"/>
          </p:cNvSpPr>
          <p:nvPr>
            <p:ph type="body" sz="quarter" idx="1"/>
          </p:nvPr>
        </p:nvSpPr>
        <p:spPr>
          <a:xfrm>
            <a:off x="685800" y="1844824"/>
            <a:ext cx="7772400" cy="4392488"/>
          </a:xfrm>
        </p:spPr>
        <p:txBody>
          <a:bodyPr>
            <a:noAutofit/>
          </a:bodyPr>
          <a:lstStyle/>
          <a:p>
            <a:pPr marL="0" indent="0">
              <a:lnSpc>
                <a:spcPct val="120000"/>
              </a:lnSpc>
              <a:spcBef>
                <a:spcPts val="0"/>
              </a:spcBef>
              <a:spcAft>
                <a:spcPts val="1200"/>
              </a:spcAft>
              <a:buNone/>
            </a:pPr>
            <a:r>
              <a:rPr lang="en-US" sz="2400" b="1" i="1" dirty="0">
                <a:latin typeface="Calibri" panose="020F0502020204030204" pitchFamily="34" charset="0"/>
                <a:cs typeface="Calibri" panose="020F0502020204030204" pitchFamily="34" charset="0"/>
              </a:rPr>
              <a:t>“A feeling of tension, apprehension, or fear that interferes with maths performance” </a:t>
            </a:r>
            <a:r>
              <a:rPr lang="en-US" sz="2400" i="1" dirty="0">
                <a:latin typeface="Calibri" panose="020F0502020204030204" pitchFamily="34" charset="0"/>
                <a:cs typeface="Calibri" panose="020F0502020204030204" pitchFamily="34" charset="0"/>
              </a:rPr>
              <a:t>(Ashcraft, 2002)</a:t>
            </a:r>
            <a:endParaRPr lang="en-US" sz="2400" b="1" i="1" dirty="0">
              <a:latin typeface="Calibri" panose="020F0502020204030204" pitchFamily="34" charset="0"/>
              <a:cs typeface="Calibri" panose="020F0502020204030204" pitchFamily="34" charset="0"/>
            </a:endParaRPr>
          </a:p>
          <a:p>
            <a:pPr marL="0" indent="0">
              <a:lnSpc>
                <a:spcPct val="120000"/>
              </a:lnSpc>
              <a:spcBef>
                <a:spcPts val="0"/>
              </a:spcBef>
              <a:spcAft>
                <a:spcPts val="600"/>
              </a:spcAft>
              <a:buNone/>
            </a:pPr>
            <a:r>
              <a:rPr lang="en-US" sz="2400" dirty="0">
                <a:latin typeface="Calibri" panose="020F0502020204030204" pitchFamily="34" charset="0"/>
                <a:cs typeface="Calibri" panose="020F0502020204030204" pitchFamily="34" charset="0"/>
              </a:rPr>
              <a:t>Results in:</a:t>
            </a:r>
          </a:p>
          <a:p>
            <a:pPr>
              <a:lnSpc>
                <a:spcPct val="120000"/>
              </a:lnSpc>
              <a:spcBef>
                <a:spcPts val="0"/>
              </a:spcBef>
              <a:spcAft>
                <a:spcPts val="600"/>
              </a:spcAft>
            </a:pPr>
            <a:r>
              <a:rPr lang="en-US" sz="2400" dirty="0">
                <a:latin typeface="Calibri" panose="020F0502020204030204" pitchFamily="34" charset="0"/>
                <a:cs typeface="Calibri" panose="020F0502020204030204" pitchFamily="34" charset="0"/>
              </a:rPr>
              <a:t>Negative attitudes &amp; motivation towards </a:t>
            </a:r>
            <a:r>
              <a:rPr lang="en-US" sz="2400" dirty="0" err="1">
                <a:latin typeface="Calibri" panose="020F0502020204030204" pitchFamily="34" charset="0"/>
                <a:cs typeface="Calibri" panose="020F0502020204030204" pitchFamily="34" charset="0"/>
              </a:rPr>
              <a:t>maths</a:t>
            </a:r>
            <a:endParaRPr lang="en-US" sz="2400" dirty="0">
              <a:latin typeface="Calibri" panose="020F0502020204030204" pitchFamily="34" charset="0"/>
              <a:cs typeface="Calibri" panose="020F0502020204030204" pitchFamily="34" charset="0"/>
            </a:endParaRPr>
          </a:p>
          <a:p>
            <a:pPr>
              <a:lnSpc>
                <a:spcPct val="120000"/>
              </a:lnSpc>
              <a:spcBef>
                <a:spcPts val="0"/>
              </a:spcBef>
              <a:spcAft>
                <a:spcPts val="600"/>
              </a:spcAft>
            </a:pPr>
            <a:r>
              <a:rPr lang="en-US" sz="2400" dirty="0">
                <a:latin typeface="Calibri" panose="020F0502020204030204" pitchFamily="34" charset="0"/>
                <a:cs typeface="Calibri" panose="020F0502020204030204" pitchFamily="34" charset="0"/>
              </a:rPr>
              <a:t>Avoidance</a:t>
            </a:r>
          </a:p>
          <a:p>
            <a:pPr>
              <a:lnSpc>
                <a:spcPct val="120000"/>
              </a:lnSpc>
              <a:spcBef>
                <a:spcPts val="0"/>
              </a:spcBef>
              <a:spcAft>
                <a:spcPts val="600"/>
              </a:spcAft>
            </a:pPr>
            <a:r>
              <a:rPr lang="en-US" sz="2400" dirty="0">
                <a:latin typeface="Calibri" panose="020F0502020204030204" pitchFamily="34" charset="0"/>
                <a:cs typeface="Calibri" panose="020F0502020204030204" pitchFamily="34" charset="0"/>
              </a:rPr>
              <a:t>Lower grades</a:t>
            </a:r>
          </a:p>
          <a:p>
            <a:pPr>
              <a:lnSpc>
                <a:spcPct val="120000"/>
              </a:lnSpc>
              <a:spcBef>
                <a:spcPts val="0"/>
              </a:spcBef>
              <a:spcAft>
                <a:spcPts val="600"/>
              </a:spcAft>
            </a:pPr>
            <a:r>
              <a:rPr lang="en-US" sz="2400" dirty="0">
                <a:latin typeface="Calibri" panose="020F0502020204030204" pitchFamily="34" charset="0"/>
                <a:cs typeface="Calibri" panose="020F0502020204030204" pitchFamily="34" charset="0"/>
              </a:rPr>
              <a:t>Negative self-perceptions</a:t>
            </a:r>
          </a:p>
          <a:p>
            <a:pPr>
              <a:lnSpc>
                <a:spcPct val="12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Impact on working memory</a:t>
            </a:r>
          </a:p>
          <a:p>
            <a:pPr marL="0" indent="0">
              <a:lnSpc>
                <a:spcPct val="120000"/>
              </a:lnSpc>
              <a:spcBef>
                <a:spcPts val="0"/>
              </a:spcBef>
              <a:spcAft>
                <a:spcPts val="600"/>
              </a:spcAft>
              <a:buNone/>
            </a:pPr>
            <a:r>
              <a:rPr lang="en-US" sz="2000" dirty="0">
                <a:latin typeface="Calibri" panose="020F0502020204030204" pitchFamily="34" charset="0"/>
                <a:cs typeface="Calibri" panose="020F0502020204030204" pitchFamily="34" charset="0"/>
                <a:hlinkClick r:id="rId2"/>
              </a:rPr>
              <a:t>http://www.mccc.edu/~jenningh/Courses/documents/math_anxiety.pdf</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156023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951"/>
            <a:ext cx="8229600" cy="1143001"/>
          </a:xfrm>
        </p:spPr>
        <p:txBody>
          <a:bodyPr>
            <a:normAutofit fontScale="90000"/>
          </a:bodyPr>
          <a:lstStyle/>
          <a:p>
            <a:pPr algn="l"/>
            <a:r>
              <a:rPr lang="en-GB" b="1" dirty="0"/>
              <a:t>The growth zone model: </a:t>
            </a:r>
            <a:br>
              <a:rPr lang="en-GB" dirty="0"/>
            </a:br>
            <a:r>
              <a:rPr lang="en-GB" dirty="0"/>
              <a:t>amber zone</a:t>
            </a:r>
          </a:p>
        </p:txBody>
      </p:sp>
      <p:pic>
        <p:nvPicPr>
          <p:cNvPr id="2050" name="Picture 2"/>
          <p:cNvPicPr>
            <a:picLocks noGrp="1" noChangeAspect="1" noChangeArrowheads="1"/>
          </p:cNvPicPr>
          <p:nvPr>
            <p:ph idx="1"/>
          </p:nvPr>
        </p:nvPicPr>
        <p:blipFill>
          <a:blip r:embed="rId3" cstate="print"/>
          <a:srcRect l="43109" t="39500" r="42876" b="35710"/>
          <a:stretch>
            <a:fillRect/>
          </a:stretch>
        </p:blipFill>
        <p:spPr bwMode="auto">
          <a:xfrm>
            <a:off x="7466592" y="5189023"/>
            <a:ext cx="1677408" cy="1668977"/>
          </a:xfrm>
          <a:prstGeom prst="rect">
            <a:avLst/>
          </a:prstGeom>
          <a:noFill/>
          <a:ln w="9525">
            <a:noFill/>
            <a:miter lim="800000"/>
            <a:headEnd/>
            <a:tailEnd/>
          </a:ln>
        </p:spPr>
      </p:pic>
      <p:sp>
        <p:nvSpPr>
          <p:cNvPr id="4" name="Rectangle 3"/>
          <p:cNvSpPr/>
          <p:nvPr/>
        </p:nvSpPr>
        <p:spPr>
          <a:xfrm>
            <a:off x="539552" y="2636912"/>
            <a:ext cx="6696744" cy="3046988"/>
          </a:xfrm>
          <a:prstGeom prst="rect">
            <a:avLst/>
          </a:prstGeom>
        </p:spPr>
        <p:txBody>
          <a:bodyPr wrap="square">
            <a:spAutoFit/>
          </a:bodyPr>
          <a:lstStyle/>
          <a:p>
            <a:pPr eaLnBrk="1" hangingPunct="1">
              <a:spcAft>
                <a:spcPts val="600"/>
              </a:spcAft>
            </a:pPr>
            <a:r>
              <a:rPr lang="en-US" sz="3200" dirty="0">
                <a:latin typeface="Calibri" panose="020F0502020204030204" pitchFamily="34" charset="0"/>
                <a:cs typeface="Calibri" panose="020F0502020204030204" pitchFamily="34" charset="0"/>
              </a:rPr>
              <a:t>New learning happens in the </a:t>
            </a:r>
            <a:r>
              <a:rPr lang="en-US" sz="3200" b="1" dirty="0">
                <a:solidFill>
                  <a:srgbClr val="F79646"/>
                </a:solidFill>
                <a:latin typeface="Calibri" panose="020F0502020204030204" pitchFamily="34" charset="0"/>
                <a:cs typeface="Calibri" panose="020F0502020204030204" pitchFamily="34" charset="0"/>
              </a:rPr>
              <a:t>growth zone </a:t>
            </a:r>
            <a:r>
              <a:rPr lang="en-US" sz="3200" dirty="0">
                <a:solidFill>
                  <a:schemeClr val="tx1"/>
                </a:solidFill>
                <a:latin typeface="Calibri" panose="020F0502020204030204" pitchFamily="34" charset="0"/>
                <a:cs typeface="Calibri" panose="020F0502020204030204" pitchFamily="34" charset="0"/>
              </a:rPr>
              <a:t>where learners experience </a:t>
            </a:r>
            <a:r>
              <a:rPr lang="en-US" sz="3200" b="1" i="1" dirty="0">
                <a:solidFill>
                  <a:srgbClr val="FF6600"/>
                </a:solidFill>
                <a:latin typeface="Calibri" panose="020F0502020204030204" pitchFamily="34" charset="0"/>
                <a:cs typeface="Calibri" panose="020F0502020204030204" pitchFamily="34" charset="0"/>
              </a:rPr>
              <a:t>challenge</a:t>
            </a:r>
            <a:r>
              <a:rPr lang="en-US" sz="3200" dirty="0">
                <a:solidFill>
                  <a:srgbClr val="FF6600"/>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with sufficient safe-guarding </a:t>
            </a:r>
            <a:r>
              <a:rPr lang="en-US" sz="3200" dirty="0">
                <a:latin typeface="Calibri" panose="020F0502020204030204" pitchFamily="34" charset="0"/>
                <a:cs typeface="Calibri" panose="020F0502020204030204" pitchFamily="34" charset="0"/>
              </a:rPr>
              <a:t>– it should be safe enough to make mistakes, get stuck, require support, find activities tiring.</a:t>
            </a:r>
          </a:p>
        </p:txBody>
      </p:sp>
    </p:spTree>
    <p:extLst>
      <p:ext uri="{BB962C8B-B14F-4D97-AF65-F5344CB8AC3E}">
        <p14:creationId xmlns:p14="http://schemas.microsoft.com/office/powerpoint/2010/main" val="6311918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951"/>
            <a:ext cx="8229600" cy="1143001"/>
          </a:xfrm>
        </p:spPr>
        <p:txBody>
          <a:bodyPr>
            <a:normAutofit/>
          </a:bodyPr>
          <a:lstStyle/>
          <a:p>
            <a:pPr algn="l"/>
            <a:r>
              <a:rPr lang="en-GB" b="1" dirty="0"/>
              <a:t>The growth zone includes …</a:t>
            </a:r>
            <a:endParaRPr lang="en-GB" dirty="0"/>
          </a:p>
        </p:txBody>
      </p:sp>
      <p:pic>
        <p:nvPicPr>
          <p:cNvPr id="2050" name="Picture 2"/>
          <p:cNvPicPr>
            <a:picLocks noGrp="1" noChangeAspect="1" noChangeArrowheads="1"/>
          </p:cNvPicPr>
          <p:nvPr>
            <p:ph idx="1"/>
          </p:nvPr>
        </p:nvPicPr>
        <p:blipFill>
          <a:blip r:embed="rId3" cstate="print"/>
          <a:srcRect l="43109" t="39500" r="42876" b="35710"/>
          <a:stretch>
            <a:fillRect/>
          </a:stretch>
        </p:blipFill>
        <p:spPr bwMode="auto">
          <a:xfrm>
            <a:off x="7466592" y="5189023"/>
            <a:ext cx="1677408" cy="1668977"/>
          </a:xfrm>
          <a:prstGeom prst="rect">
            <a:avLst/>
          </a:prstGeom>
          <a:noFill/>
          <a:ln w="9525">
            <a:noFill/>
            <a:miter lim="800000"/>
            <a:headEnd/>
            <a:tailEnd/>
          </a:ln>
        </p:spPr>
      </p:pic>
      <p:sp>
        <p:nvSpPr>
          <p:cNvPr id="4" name="Rectangle 3"/>
          <p:cNvSpPr/>
          <p:nvPr/>
        </p:nvSpPr>
        <p:spPr>
          <a:xfrm>
            <a:off x="611560" y="1988840"/>
            <a:ext cx="7488832" cy="4031873"/>
          </a:xfrm>
          <a:prstGeom prst="rect">
            <a:avLst/>
          </a:prstGeom>
        </p:spPr>
        <p:txBody>
          <a:bodyPr wrap="square">
            <a:spAutoFit/>
          </a:bodyPr>
          <a:lstStyle/>
          <a:p>
            <a:pPr marL="0" indent="0">
              <a:spcBef>
                <a:spcPts val="0"/>
              </a:spcBef>
            </a:pPr>
            <a:r>
              <a:rPr lang="en-US" sz="3200" b="1" dirty="0">
                <a:solidFill>
                  <a:srgbClr val="FF6600"/>
                </a:solidFill>
              </a:rPr>
              <a:t>growth mindset </a:t>
            </a:r>
            <a:br>
              <a:rPr lang="en-US" sz="3200" b="1" dirty="0">
                <a:solidFill>
                  <a:srgbClr val="07674D"/>
                </a:solidFill>
              </a:rPr>
            </a:br>
            <a:r>
              <a:rPr lang="en-US" sz="3200" b="1" dirty="0">
                <a:solidFill>
                  <a:srgbClr val="07674D"/>
                </a:solidFill>
              </a:rPr>
              <a:t>	</a:t>
            </a:r>
            <a:r>
              <a:rPr lang="en-US" sz="3200" dirty="0"/>
              <a:t>(Dweck, 2006)</a:t>
            </a:r>
          </a:p>
          <a:p>
            <a:pPr marL="0" indent="0">
              <a:spcBef>
                <a:spcPts val="0"/>
              </a:spcBef>
            </a:pPr>
            <a:r>
              <a:rPr lang="en-US" sz="3200" b="1" dirty="0">
                <a:solidFill>
                  <a:srgbClr val="FF6600"/>
                </a:solidFill>
              </a:rPr>
              <a:t>struggle</a:t>
            </a:r>
            <a:r>
              <a:rPr lang="en-US" sz="3200" dirty="0"/>
              <a:t> (persistence and perseverance) </a:t>
            </a:r>
            <a:br>
              <a:rPr lang="en-US" sz="3200" dirty="0"/>
            </a:br>
            <a:r>
              <a:rPr lang="en-US" sz="3200" dirty="0"/>
              <a:t>	(Seligman and Williams)</a:t>
            </a:r>
          </a:p>
          <a:p>
            <a:pPr marL="0" indent="0">
              <a:spcBef>
                <a:spcPts val="0"/>
              </a:spcBef>
            </a:pPr>
            <a:r>
              <a:rPr lang="en-US" sz="3200" b="1" dirty="0">
                <a:solidFill>
                  <a:srgbClr val="FF6600"/>
                </a:solidFill>
              </a:rPr>
              <a:t>value</a:t>
            </a:r>
            <a:r>
              <a:rPr lang="en-US" sz="3200" dirty="0"/>
              <a:t> – and </a:t>
            </a:r>
            <a:r>
              <a:rPr lang="pt-BR" sz="3200" dirty="0"/>
              <a:t>autonomous motivation </a:t>
            </a:r>
            <a:br>
              <a:rPr lang="pt-BR" sz="3200" dirty="0"/>
            </a:br>
            <a:r>
              <a:rPr lang="pt-BR" sz="3200" dirty="0"/>
              <a:t>	</a:t>
            </a:r>
            <a:r>
              <a:rPr lang="pt-BR" sz="3200" dirty="0">
                <a:solidFill>
                  <a:schemeClr val="tx1"/>
                </a:solidFill>
                <a:latin typeface="MinionPro-Capt"/>
                <a:cs typeface="Arial"/>
              </a:rPr>
              <a:t>(Ryan &amp; Deci, 2017)</a:t>
            </a:r>
          </a:p>
          <a:p>
            <a:pPr marL="0" indent="0">
              <a:spcBef>
                <a:spcPts val="0"/>
              </a:spcBef>
            </a:pPr>
            <a:r>
              <a:rPr lang="en-US" sz="3200" b="1" dirty="0">
                <a:solidFill>
                  <a:srgbClr val="FF6600"/>
                </a:solidFill>
              </a:rPr>
              <a:t>support</a:t>
            </a:r>
            <a:r>
              <a:rPr lang="en-US" sz="3200" dirty="0">
                <a:solidFill>
                  <a:srgbClr val="FF6600"/>
                </a:solidFill>
              </a:rPr>
              <a:t> </a:t>
            </a:r>
            <a:r>
              <a:rPr lang="en-US" sz="3200" dirty="0"/>
              <a:t>and relatedness </a:t>
            </a:r>
            <a:br>
              <a:rPr lang="en-US" sz="3200" dirty="0"/>
            </a:br>
            <a:r>
              <a:rPr lang="en-US" sz="3200" dirty="0"/>
              <a:t>	(being enabled to recruit)</a:t>
            </a:r>
          </a:p>
        </p:txBody>
      </p:sp>
    </p:spTree>
    <p:extLst>
      <p:ext uri="{BB962C8B-B14F-4D97-AF65-F5344CB8AC3E}">
        <p14:creationId xmlns:p14="http://schemas.microsoft.com/office/powerpoint/2010/main" val="345126660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951"/>
            <a:ext cx="8229600" cy="1143001"/>
          </a:xfrm>
        </p:spPr>
        <p:txBody>
          <a:bodyPr>
            <a:normAutofit/>
          </a:bodyPr>
          <a:lstStyle/>
          <a:p>
            <a:pPr algn="l"/>
            <a:r>
              <a:rPr lang="en-GB" b="1" dirty="0"/>
              <a:t>The blue zone …</a:t>
            </a:r>
            <a:endParaRPr lang="en-GB" dirty="0"/>
          </a:p>
        </p:txBody>
      </p:sp>
      <p:pic>
        <p:nvPicPr>
          <p:cNvPr id="2050" name="Picture 2"/>
          <p:cNvPicPr>
            <a:picLocks noGrp="1" noChangeAspect="1" noChangeArrowheads="1"/>
          </p:cNvPicPr>
          <p:nvPr>
            <p:ph idx="1"/>
          </p:nvPr>
        </p:nvPicPr>
        <p:blipFill>
          <a:blip r:embed="rId3" cstate="print"/>
          <a:srcRect l="43109" t="39500" r="42876" b="35710"/>
          <a:stretch>
            <a:fillRect/>
          </a:stretch>
        </p:blipFill>
        <p:spPr bwMode="auto">
          <a:xfrm>
            <a:off x="7466592" y="5189023"/>
            <a:ext cx="1677408" cy="1668977"/>
          </a:xfrm>
          <a:prstGeom prst="rect">
            <a:avLst/>
          </a:prstGeom>
          <a:noFill/>
          <a:ln w="9525">
            <a:noFill/>
            <a:miter lim="800000"/>
            <a:headEnd/>
            <a:tailEnd/>
          </a:ln>
        </p:spPr>
      </p:pic>
      <p:sp>
        <p:nvSpPr>
          <p:cNvPr id="4" name="Rectangle 3"/>
          <p:cNvSpPr/>
          <p:nvPr/>
        </p:nvSpPr>
        <p:spPr>
          <a:xfrm>
            <a:off x="611560" y="1988840"/>
            <a:ext cx="7488832" cy="584775"/>
          </a:xfrm>
          <a:prstGeom prst="rect">
            <a:avLst/>
          </a:prstGeom>
        </p:spPr>
        <p:txBody>
          <a:bodyPr wrap="square">
            <a:spAutoFit/>
          </a:bodyPr>
          <a:lstStyle/>
          <a:p>
            <a:pPr marL="0" indent="0">
              <a:spcBef>
                <a:spcPts val="0"/>
              </a:spcBef>
            </a:pPr>
            <a:r>
              <a:rPr lang="en-GB" sz="3200" b="1" dirty="0">
                <a:solidFill>
                  <a:srgbClr val="0070C0"/>
                </a:solidFill>
              </a:rPr>
              <a:t>… for completeness</a:t>
            </a:r>
            <a:endParaRPr lang="en-US" sz="3200" dirty="0"/>
          </a:p>
        </p:txBody>
      </p:sp>
    </p:spTree>
    <p:extLst>
      <p:ext uri="{BB962C8B-B14F-4D97-AF65-F5344CB8AC3E}">
        <p14:creationId xmlns:p14="http://schemas.microsoft.com/office/powerpoint/2010/main" val="196047670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39"/>
            <a:ext cx="8229600" cy="1143001"/>
          </a:xfrm>
        </p:spPr>
        <p:txBody>
          <a:bodyPr>
            <a:normAutofit/>
          </a:bodyPr>
          <a:lstStyle/>
          <a:p>
            <a:pPr algn="l"/>
            <a:r>
              <a:rPr lang="en-GB" b="1" dirty="0"/>
              <a:t>The four zone model …</a:t>
            </a:r>
            <a:endParaRPr lang="en-GB" dirty="0"/>
          </a:p>
        </p:txBody>
      </p:sp>
      <p:sp>
        <p:nvSpPr>
          <p:cNvPr id="4" name="Rectangle 3"/>
          <p:cNvSpPr/>
          <p:nvPr/>
        </p:nvSpPr>
        <p:spPr>
          <a:xfrm>
            <a:off x="611560" y="1988840"/>
            <a:ext cx="7488832" cy="584775"/>
          </a:xfrm>
          <a:prstGeom prst="rect">
            <a:avLst/>
          </a:prstGeom>
        </p:spPr>
        <p:txBody>
          <a:bodyPr wrap="square">
            <a:spAutoFit/>
          </a:bodyPr>
          <a:lstStyle/>
          <a:p>
            <a:pPr marL="0" indent="0">
              <a:spcBef>
                <a:spcPts val="0"/>
              </a:spcBef>
            </a:pPr>
            <a:r>
              <a:rPr lang="en-US" sz="3200" b="1" dirty="0">
                <a:solidFill>
                  <a:srgbClr val="FF6600"/>
                </a:solidFill>
              </a:rPr>
              <a:t>    </a:t>
            </a:r>
            <a:endParaRPr lang="en-US" sz="3200" dirty="0"/>
          </a:p>
        </p:txBody>
      </p:sp>
      <p:pic>
        <p:nvPicPr>
          <p:cNvPr id="5" name="Picture 4">
            <a:extLst>
              <a:ext uri="{FF2B5EF4-FFF2-40B4-BE49-F238E27FC236}">
                <a16:creationId xmlns:a16="http://schemas.microsoft.com/office/drawing/2014/main" id="{2E796C6B-F013-588F-354A-AB27D553CFF4}"/>
              </a:ext>
            </a:extLst>
          </p:cNvPr>
          <p:cNvPicPr>
            <a:picLocks noChangeAspect="1"/>
          </p:cNvPicPr>
          <p:nvPr/>
        </p:nvPicPr>
        <p:blipFill rotWithShape="1">
          <a:blip r:embed="rId3"/>
          <a:srcRect l="52366" t="44073" r="29807" b="24457"/>
          <a:stretch/>
        </p:blipFill>
        <p:spPr>
          <a:xfrm>
            <a:off x="611560" y="1631322"/>
            <a:ext cx="4968552" cy="4933754"/>
          </a:xfrm>
          <a:prstGeom prst="rect">
            <a:avLst/>
          </a:prstGeom>
        </p:spPr>
      </p:pic>
      <p:sp>
        <p:nvSpPr>
          <p:cNvPr id="7" name="Text Placeholder 6">
            <a:extLst>
              <a:ext uri="{FF2B5EF4-FFF2-40B4-BE49-F238E27FC236}">
                <a16:creationId xmlns:a16="http://schemas.microsoft.com/office/drawing/2014/main" id="{580A7FCB-211D-A1E2-097A-397D87F22AFB}"/>
              </a:ext>
            </a:extLst>
          </p:cNvPr>
          <p:cNvSpPr>
            <a:spLocks noGrp="1"/>
          </p:cNvSpPr>
          <p:nvPr>
            <p:ph type="body" idx="1"/>
          </p:nvPr>
        </p:nvSpPr>
        <p:spPr/>
        <p:txBody>
          <a:bodyPr/>
          <a:lstStyle/>
          <a:p>
            <a:pPr marL="0" indent="0">
              <a:buNone/>
            </a:pPr>
            <a:r>
              <a:rPr lang="en-GB" dirty="0"/>
              <a:t>   </a:t>
            </a:r>
          </a:p>
        </p:txBody>
      </p:sp>
    </p:spTree>
    <p:extLst>
      <p:ext uri="{BB962C8B-B14F-4D97-AF65-F5344CB8AC3E}">
        <p14:creationId xmlns:p14="http://schemas.microsoft.com/office/powerpoint/2010/main" val="22111887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title"/>
          </p:nvPr>
        </p:nvSpPr>
        <p:spPr>
          <a:xfrm>
            <a:off x="323528" y="1124744"/>
            <a:ext cx="7772401" cy="765557"/>
          </a:xfrm>
          <a:prstGeom prst="rect">
            <a:avLst/>
          </a:prstGeom>
        </p:spPr>
        <p:txBody>
          <a:bodyPr/>
          <a:lstStyle/>
          <a:p>
            <a:r>
              <a:rPr dirty="0"/>
              <a:t>Getting out of the red zone</a:t>
            </a:r>
          </a:p>
        </p:txBody>
      </p:sp>
      <p:sp>
        <p:nvSpPr>
          <p:cNvPr id="314" name="Text Placeholder 2"/>
          <p:cNvSpPr txBox="1">
            <a:spLocks noGrp="1"/>
          </p:cNvSpPr>
          <p:nvPr>
            <p:ph type="body" idx="1"/>
          </p:nvPr>
        </p:nvSpPr>
        <p:spPr>
          <a:xfrm>
            <a:off x="722312" y="1890302"/>
            <a:ext cx="8098160" cy="5643154"/>
          </a:xfrm>
          <a:prstGeom prst="rect">
            <a:avLst/>
          </a:prstGeom>
        </p:spPr>
        <p:txBody>
          <a:bodyPr>
            <a:normAutofit/>
          </a:bodyPr>
          <a:lstStyle/>
          <a:p>
            <a:pPr marL="457200" indent="-457200">
              <a:spcBef>
                <a:spcPts val="500"/>
              </a:spcBef>
              <a:buSzPct val="100000"/>
              <a:buFont typeface="Arial" panose="020B0604020202020204" pitchFamily="34" charset="0"/>
              <a:buChar char="•"/>
              <a:defRPr sz="2400"/>
            </a:pPr>
            <a:r>
              <a:rPr sz="2800" dirty="0"/>
              <a:t>Relaxation response</a:t>
            </a:r>
            <a:r>
              <a:rPr lang="en-GB" sz="2800" dirty="0"/>
              <a:t> (Benson 2000)</a:t>
            </a:r>
            <a:endParaRPr sz="2800" dirty="0"/>
          </a:p>
          <a:p>
            <a:pPr marL="457200" indent="-457200">
              <a:spcBef>
                <a:spcPts val="500"/>
              </a:spcBef>
              <a:buSzPct val="100000"/>
              <a:buFont typeface="Arial" panose="020B0604020202020204" pitchFamily="34" charset="0"/>
              <a:buChar char="•"/>
              <a:defRPr sz="2400"/>
            </a:pPr>
            <a:r>
              <a:rPr sz="2800" dirty="0"/>
              <a:t>Rest and digest</a:t>
            </a:r>
          </a:p>
          <a:p>
            <a:pPr marL="457200" indent="-457200">
              <a:spcBef>
                <a:spcPts val="500"/>
              </a:spcBef>
              <a:buSzPct val="100000"/>
              <a:buFont typeface="Arial" panose="020B0604020202020204" pitchFamily="34" charset="0"/>
              <a:buChar char="•"/>
              <a:defRPr sz="2400"/>
            </a:pPr>
            <a:r>
              <a:rPr sz="2800" dirty="0"/>
              <a:t>5/7 breathing</a:t>
            </a:r>
          </a:p>
          <a:p>
            <a:pPr marL="457200" indent="-457200">
              <a:spcBef>
                <a:spcPts val="500"/>
              </a:spcBef>
              <a:buSzPct val="100000"/>
              <a:buFont typeface="Arial" panose="020B0604020202020204" pitchFamily="34" charset="0"/>
              <a:buChar char="•"/>
              <a:defRPr sz="2400"/>
            </a:pPr>
            <a:r>
              <a:rPr sz="2800" dirty="0"/>
              <a:t>Focus on 5 things you can hear</a:t>
            </a:r>
          </a:p>
          <a:p>
            <a:pPr marL="457200" indent="-457200">
              <a:spcBef>
                <a:spcPts val="500"/>
              </a:spcBef>
              <a:buSzPct val="100000"/>
              <a:buFont typeface="Arial" panose="020B0604020202020204" pitchFamily="34" charset="0"/>
              <a:buChar char="•"/>
              <a:defRPr sz="2400"/>
            </a:pPr>
            <a:r>
              <a:rPr sz="2800" dirty="0"/>
              <a:t>Go for a walk</a:t>
            </a:r>
            <a:endParaRPr lang="en-GB" sz="2800" dirty="0"/>
          </a:p>
          <a:p>
            <a:pPr marL="457200" indent="-457200">
              <a:spcBef>
                <a:spcPts val="500"/>
              </a:spcBef>
              <a:buSzPct val="100000"/>
              <a:buFont typeface="Arial" panose="020B0604020202020204" pitchFamily="34" charset="0"/>
              <a:buChar char="•"/>
              <a:defRPr sz="2400"/>
            </a:pPr>
            <a:r>
              <a:rPr lang="en-GB" sz="2800" dirty="0"/>
              <a:t>Micro-mindfulness</a:t>
            </a:r>
          </a:p>
          <a:p>
            <a:pPr marL="457200" indent="-457200">
              <a:spcBef>
                <a:spcPts val="500"/>
              </a:spcBef>
              <a:buSzPct val="100000"/>
              <a:buFont typeface="Arial" panose="020B0604020202020204" pitchFamily="34" charset="0"/>
              <a:buChar char="•"/>
              <a:defRPr sz="2400"/>
            </a:pPr>
            <a:r>
              <a:rPr lang="en-GB" sz="2800" dirty="0"/>
              <a:t>…</a:t>
            </a:r>
            <a:endParaRPr sz="2800" dirty="0"/>
          </a:p>
          <a:p>
            <a:pPr>
              <a:spcBef>
                <a:spcPts val="500"/>
              </a:spcBef>
              <a:buSzPct val="100000"/>
              <a:defRPr sz="2400"/>
            </a:pPr>
            <a:r>
              <a:rPr sz="2800" dirty="0">
                <a:solidFill>
                  <a:srgbClr val="FF0000"/>
                </a:solidFill>
              </a:rPr>
              <a:t>Don’t try to do maths whilst your brain is focused on the “</a:t>
            </a:r>
            <a:r>
              <a:rPr lang="en-GB" sz="2800" dirty="0">
                <a:solidFill>
                  <a:srgbClr val="FF0000"/>
                </a:solidFill>
              </a:rPr>
              <a:t>maths monster</a:t>
            </a:r>
            <a:r>
              <a:rPr sz="2800" dirty="0">
                <a:solidFill>
                  <a:srgbClr val="FF0000"/>
                </a:solidFill>
              </a:rPr>
              <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1"/>
          <p:cNvSpPr txBox="1">
            <a:spLocks noGrp="1"/>
          </p:cNvSpPr>
          <p:nvPr>
            <p:ph type="title"/>
          </p:nvPr>
        </p:nvSpPr>
        <p:spPr>
          <a:xfrm>
            <a:off x="6896" y="1023540"/>
            <a:ext cx="7772400" cy="858020"/>
          </a:xfrm>
          <a:prstGeom prst="rect">
            <a:avLst/>
          </a:prstGeom>
        </p:spPr>
        <p:txBody>
          <a:bodyPr/>
          <a:lstStyle/>
          <a:p>
            <a:r>
              <a:rPr dirty="0"/>
              <a:t>Building the</a:t>
            </a:r>
            <a:r>
              <a:rPr lang="en-GB" dirty="0"/>
              <a:t> amber/growth </a:t>
            </a:r>
            <a:r>
              <a:rPr dirty="0"/>
              <a:t>zone</a:t>
            </a:r>
          </a:p>
        </p:txBody>
      </p:sp>
      <p:sp>
        <p:nvSpPr>
          <p:cNvPr id="317" name="Text Placeholder 2"/>
          <p:cNvSpPr txBox="1">
            <a:spLocks noGrp="1"/>
          </p:cNvSpPr>
          <p:nvPr>
            <p:ph type="body" idx="1"/>
          </p:nvPr>
        </p:nvSpPr>
        <p:spPr>
          <a:xfrm>
            <a:off x="685799" y="1916832"/>
            <a:ext cx="7772401" cy="5184576"/>
          </a:xfrm>
          <a:prstGeom prst="rect">
            <a:avLst/>
          </a:prstGeom>
        </p:spPr>
        <p:txBody>
          <a:bodyPr>
            <a:normAutofit/>
          </a:bodyPr>
          <a:lstStyle/>
          <a:p>
            <a:pPr marL="342900" indent="-342900" defTabSz="905255">
              <a:spcBef>
                <a:spcPts val="500"/>
              </a:spcBef>
              <a:buSzPct val="100000"/>
              <a:buFont typeface="Arial" panose="020B0604020202020204" pitchFamily="34" charset="0"/>
              <a:buChar char="•"/>
              <a:defRPr sz="2376"/>
            </a:pPr>
            <a:r>
              <a:rPr lang="en-GB" sz="2800" dirty="0"/>
              <a:t>Ask questions</a:t>
            </a:r>
          </a:p>
          <a:p>
            <a:pPr marL="342900" indent="-342900" defTabSz="905255">
              <a:spcBef>
                <a:spcPts val="500"/>
              </a:spcBef>
              <a:buSzPct val="100000"/>
              <a:buFont typeface="Arial" panose="020B0604020202020204" pitchFamily="34" charset="0"/>
              <a:buChar char="•"/>
              <a:defRPr sz="2376"/>
            </a:pPr>
            <a:r>
              <a:rPr sz="2800" dirty="0"/>
              <a:t>Try a simpler example</a:t>
            </a:r>
          </a:p>
          <a:p>
            <a:pPr marL="342900" indent="-342900" defTabSz="905255">
              <a:spcBef>
                <a:spcPts val="500"/>
              </a:spcBef>
              <a:buSzPct val="100000"/>
              <a:buFont typeface="Arial" panose="020B0604020202020204" pitchFamily="34" charset="0"/>
              <a:buChar char="•"/>
              <a:defRPr sz="2376"/>
            </a:pPr>
            <a:r>
              <a:rPr sz="2800" dirty="0"/>
              <a:t>Support each other</a:t>
            </a:r>
            <a:endParaRPr lang="en-GB" sz="2800" dirty="0"/>
          </a:p>
          <a:p>
            <a:pPr marL="342900" indent="-342900" defTabSz="905255">
              <a:spcBef>
                <a:spcPts val="500"/>
              </a:spcBef>
              <a:buSzPct val="100000"/>
              <a:buFont typeface="Arial" panose="020B0604020202020204" pitchFamily="34" charset="0"/>
              <a:buChar char="•"/>
              <a:defRPr sz="2376"/>
            </a:pPr>
            <a:r>
              <a:rPr lang="en-GB" sz="2800" dirty="0"/>
              <a:t>Recruit help</a:t>
            </a:r>
            <a:endParaRPr sz="2800" dirty="0"/>
          </a:p>
          <a:p>
            <a:pPr marL="342900" indent="-342900" defTabSz="905255">
              <a:spcBef>
                <a:spcPts val="500"/>
              </a:spcBef>
              <a:buSzPct val="100000"/>
              <a:buFont typeface="Arial" panose="020B0604020202020204" pitchFamily="34" charset="0"/>
              <a:buChar char="•"/>
              <a:defRPr sz="2376"/>
            </a:pPr>
            <a:r>
              <a:rPr sz="2800" dirty="0"/>
              <a:t>Use the Internet</a:t>
            </a:r>
          </a:p>
          <a:p>
            <a:pPr marL="342900" indent="-342900" defTabSz="905255">
              <a:spcBef>
                <a:spcPts val="500"/>
              </a:spcBef>
              <a:buSzPct val="100000"/>
              <a:buFont typeface="Arial" panose="020B0604020202020204" pitchFamily="34" charset="0"/>
              <a:buChar char="•"/>
              <a:defRPr sz="2376"/>
            </a:pPr>
            <a:r>
              <a:rPr sz="2800" dirty="0"/>
              <a:t>Expect to get stuck</a:t>
            </a:r>
          </a:p>
          <a:p>
            <a:pPr marL="342900" indent="-342900" defTabSz="905255">
              <a:spcBef>
                <a:spcPts val="500"/>
              </a:spcBef>
              <a:buSzPct val="100000"/>
              <a:buFont typeface="Arial" panose="020B0604020202020204" pitchFamily="34" charset="0"/>
              <a:buChar char="•"/>
              <a:defRPr sz="2376"/>
            </a:pPr>
            <a:r>
              <a:rPr sz="2800" dirty="0"/>
              <a:t>Expect to make mistakes</a:t>
            </a:r>
          </a:p>
          <a:p>
            <a:pPr marL="342900" indent="-342900" defTabSz="905255">
              <a:spcBef>
                <a:spcPts val="500"/>
              </a:spcBef>
              <a:buSzPct val="100000"/>
              <a:buFont typeface="Arial" panose="020B0604020202020204" pitchFamily="34" charset="0"/>
              <a:buChar char="•"/>
              <a:defRPr sz="2376"/>
            </a:pPr>
            <a:r>
              <a:rPr sz="2800" dirty="0"/>
              <a:t>Use rough work</a:t>
            </a:r>
          </a:p>
          <a:p>
            <a:pPr marL="342900" indent="-342900" defTabSz="905255">
              <a:spcBef>
                <a:spcPts val="500"/>
              </a:spcBef>
              <a:buSzPct val="100000"/>
              <a:buFont typeface="Arial" panose="020B0604020202020204" pitchFamily="34" charset="0"/>
              <a:buChar char="•"/>
              <a:defRPr sz="2376"/>
            </a:pPr>
            <a:r>
              <a:rPr lang="en-GB" sz="2800" dirty="0"/>
              <a:t>Take time</a:t>
            </a:r>
          </a:p>
          <a:p>
            <a:pPr marL="342900" indent="-342900" defTabSz="905255">
              <a:spcBef>
                <a:spcPts val="500"/>
              </a:spcBef>
              <a:buSzPct val="100000"/>
              <a:buFont typeface="Arial" panose="020B0604020202020204" pitchFamily="34" charset="0"/>
              <a:buChar char="•"/>
              <a:defRPr sz="2376"/>
            </a:pPr>
            <a:r>
              <a:rPr sz="2800" dirty="0"/>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395536" y="1229850"/>
            <a:ext cx="7772400" cy="797902"/>
          </a:xfrm>
          <a:prstGeom prst="rect">
            <a:avLst/>
          </a:prstGeom>
        </p:spPr>
        <p:txBody>
          <a:bodyPr/>
          <a:lstStyle/>
          <a:p>
            <a:r>
              <a:rPr dirty="0"/>
              <a:t>The </a:t>
            </a:r>
            <a:r>
              <a:rPr sz="4400" dirty="0"/>
              <a:t>growth</a:t>
            </a:r>
            <a:r>
              <a:rPr dirty="0"/>
              <a:t> zone model</a:t>
            </a:r>
          </a:p>
        </p:txBody>
      </p:sp>
      <p:sp>
        <p:nvSpPr>
          <p:cNvPr id="311" name="Text Placeholder 2"/>
          <p:cNvSpPr txBox="1">
            <a:spLocks noGrp="1"/>
          </p:cNvSpPr>
          <p:nvPr>
            <p:ph type="body" sz="quarter" idx="1"/>
          </p:nvPr>
        </p:nvSpPr>
        <p:spPr>
          <a:xfrm>
            <a:off x="685799" y="2507762"/>
            <a:ext cx="6478489" cy="3945574"/>
          </a:xfrm>
          <a:prstGeom prst="rect">
            <a:avLst/>
          </a:prstGeom>
        </p:spPr>
        <p:txBody>
          <a:bodyPr>
            <a:noAutofit/>
          </a:bodyPr>
          <a:lstStyle/>
          <a:p>
            <a:pPr defTabSz="585215">
              <a:spcBef>
                <a:spcPts val="400"/>
              </a:spcBef>
              <a:defRPr sz="2048"/>
            </a:pPr>
            <a:r>
              <a:rPr lang="en-GB" sz="2800" dirty="0"/>
              <a:t>a means to help learners understand and articulate their feelings when they are learning maths...</a:t>
            </a:r>
          </a:p>
          <a:p>
            <a:pPr defTabSz="585215">
              <a:spcBef>
                <a:spcPts val="400"/>
              </a:spcBef>
              <a:defRPr sz="2048"/>
            </a:pPr>
            <a:endParaRPr lang="en-GB" sz="2800" dirty="0"/>
          </a:p>
          <a:p>
            <a:pPr defTabSz="585215">
              <a:spcBef>
                <a:spcPts val="400"/>
              </a:spcBef>
              <a:defRPr sz="2048"/>
            </a:pPr>
            <a:r>
              <a:rPr lang="en-GB" sz="2800" dirty="0"/>
              <a:t>a means to safeguard the mathematical wellbeing of those involved in learning or supporting maths…</a:t>
            </a:r>
          </a:p>
          <a:p>
            <a:pPr defTabSz="585215">
              <a:spcBef>
                <a:spcPts val="400"/>
              </a:spcBef>
              <a:defRPr sz="2048"/>
            </a:pPr>
            <a:endParaRPr lang="en-GB" sz="2800" dirty="0"/>
          </a:p>
          <a:p>
            <a:pPr defTabSz="585215">
              <a:spcBef>
                <a:spcPts val="400"/>
              </a:spcBef>
              <a:defRPr sz="2048"/>
            </a:pPr>
            <a:endParaRPr lang="en-GB" sz="2800" dirty="0"/>
          </a:p>
        </p:txBody>
      </p:sp>
      <p:pic>
        <p:nvPicPr>
          <p:cNvPr id="2" name="Picture 1">
            <a:extLst>
              <a:ext uri="{FF2B5EF4-FFF2-40B4-BE49-F238E27FC236}">
                <a16:creationId xmlns:a16="http://schemas.microsoft.com/office/drawing/2014/main" id="{37EA05F0-3020-4F7D-895D-EAFE115AC337}"/>
              </a:ext>
            </a:extLst>
          </p:cNvPr>
          <p:cNvPicPr>
            <a:picLocks noChangeAspect="1"/>
          </p:cNvPicPr>
          <p:nvPr/>
        </p:nvPicPr>
        <p:blipFill>
          <a:blip r:embed="rId3"/>
          <a:stretch>
            <a:fillRect/>
          </a:stretch>
        </p:blipFill>
        <p:spPr>
          <a:xfrm>
            <a:off x="7452321" y="5175879"/>
            <a:ext cx="1691680" cy="1682122"/>
          </a:xfrm>
          <a:prstGeom prst="rect">
            <a:avLst/>
          </a:prstGeom>
        </p:spPr>
      </p:pic>
    </p:spTree>
    <p:extLst>
      <p:ext uri="{BB962C8B-B14F-4D97-AF65-F5344CB8AC3E}">
        <p14:creationId xmlns:p14="http://schemas.microsoft.com/office/powerpoint/2010/main" val="403227620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1"/>
          <p:cNvSpPr txBox="1">
            <a:spLocks noGrp="1"/>
          </p:cNvSpPr>
          <p:nvPr>
            <p:ph type="title"/>
          </p:nvPr>
        </p:nvSpPr>
        <p:spPr>
          <a:prstGeom prst="rect">
            <a:avLst/>
          </a:prstGeom>
        </p:spPr>
        <p:txBody>
          <a:bodyPr/>
          <a:lstStyle/>
          <a:p>
            <a:r>
              <a:rPr lang="en-GB" dirty="0"/>
              <a:t>Tools in practice</a:t>
            </a:r>
            <a:endParaRPr dirty="0"/>
          </a:p>
        </p:txBody>
      </p:sp>
      <p:sp>
        <p:nvSpPr>
          <p:cNvPr id="317" name="Text Placeholder 2"/>
          <p:cNvSpPr txBox="1">
            <a:spLocks noGrp="1"/>
          </p:cNvSpPr>
          <p:nvPr>
            <p:ph type="body" idx="1"/>
          </p:nvPr>
        </p:nvSpPr>
        <p:spPr>
          <a:xfrm>
            <a:off x="722312" y="2420888"/>
            <a:ext cx="7772401" cy="3888433"/>
          </a:xfrm>
          <a:prstGeom prst="rect">
            <a:avLst/>
          </a:prstGeom>
        </p:spPr>
        <p:txBody>
          <a:bodyPr>
            <a:normAutofit/>
          </a:bodyPr>
          <a:lstStyle/>
          <a:p>
            <a:pPr defTabSz="905255">
              <a:spcBef>
                <a:spcPts val="500"/>
              </a:spcBef>
              <a:buSzPct val="100000"/>
              <a:buFont typeface="Arial"/>
              <a:buChar char="•"/>
              <a:defRPr sz="2376"/>
            </a:pPr>
            <a:r>
              <a:rPr lang="en-GB" sz="2400" dirty="0"/>
              <a:t>Building a shared language for mathematical safeguarding</a:t>
            </a:r>
          </a:p>
          <a:p>
            <a:pPr defTabSz="905255">
              <a:spcBef>
                <a:spcPts val="500"/>
              </a:spcBef>
              <a:buSzPct val="100000"/>
              <a:buFont typeface="Arial"/>
              <a:buChar char="•"/>
              <a:defRPr sz="2376"/>
            </a:pPr>
            <a:r>
              <a:rPr lang="en-GB" sz="2400" dirty="0"/>
              <a:t>Red means stop talking and listen! This practice takes a while to develop as a teacher!</a:t>
            </a:r>
          </a:p>
          <a:p>
            <a:pPr defTabSz="905255">
              <a:spcBef>
                <a:spcPts val="500"/>
              </a:spcBef>
              <a:buSzPct val="100000"/>
              <a:buFont typeface="Arial"/>
              <a:buChar char="•"/>
              <a:defRPr sz="2376"/>
            </a:pPr>
            <a:r>
              <a:rPr lang="en-GB" sz="2400" dirty="0"/>
              <a:t>Some teachers give each learner a copy of the GZM to use with a coin</a:t>
            </a:r>
          </a:p>
          <a:p>
            <a:pPr defTabSz="905255">
              <a:spcBef>
                <a:spcPts val="500"/>
              </a:spcBef>
              <a:buSzPct val="100000"/>
              <a:buFont typeface="Arial"/>
              <a:buChar char="•"/>
              <a:defRPr sz="2376"/>
            </a:pPr>
            <a:r>
              <a:rPr lang="en-GB" sz="2400" dirty="0"/>
              <a:t>Some teachers give learners opportunity to write their own words for the feelings in each zone</a:t>
            </a:r>
          </a:p>
          <a:p>
            <a:pPr defTabSz="905255">
              <a:spcBef>
                <a:spcPts val="500"/>
              </a:spcBef>
              <a:buSzPct val="100000"/>
              <a:buFont typeface="Arial"/>
              <a:buChar char="•"/>
              <a:defRPr sz="2376"/>
            </a:pPr>
            <a:r>
              <a:rPr lang="en-GB" sz="2400" dirty="0"/>
              <a:t>How would you use the tools in your own practice?</a:t>
            </a:r>
            <a:endParaRPr sz="2400" dirty="0"/>
          </a:p>
        </p:txBody>
      </p:sp>
    </p:spTree>
    <p:extLst>
      <p:ext uri="{BB962C8B-B14F-4D97-AF65-F5344CB8AC3E}">
        <p14:creationId xmlns:p14="http://schemas.microsoft.com/office/powerpoint/2010/main" val="153991620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1"/>
          <p:cNvSpPr txBox="1">
            <a:spLocks noGrp="1"/>
          </p:cNvSpPr>
          <p:nvPr>
            <p:ph type="title"/>
          </p:nvPr>
        </p:nvSpPr>
        <p:spPr>
          <a:xfrm>
            <a:off x="179512" y="1018135"/>
            <a:ext cx="7772400" cy="1362076"/>
          </a:xfrm>
          <a:prstGeom prst="rect">
            <a:avLst/>
          </a:prstGeom>
        </p:spPr>
        <p:txBody>
          <a:bodyPr/>
          <a:lstStyle/>
          <a:p>
            <a:r>
              <a:rPr lang="en-GB" dirty="0"/>
              <a:t>The ladder model – a 4</a:t>
            </a:r>
            <a:r>
              <a:rPr lang="en-GB" baseline="30000" dirty="0"/>
              <a:t>th</a:t>
            </a:r>
            <a:r>
              <a:rPr lang="en-GB" dirty="0"/>
              <a:t> tool</a:t>
            </a:r>
            <a:endParaRPr dirty="0"/>
          </a:p>
        </p:txBody>
      </p:sp>
      <p:sp>
        <p:nvSpPr>
          <p:cNvPr id="317" name="Text Placeholder 2"/>
          <p:cNvSpPr txBox="1">
            <a:spLocks noGrp="1"/>
          </p:cNvSpPr>
          <p:nvPr>
            <p:ph type="body" idx="1"/>
          </p:nvPr>
        </p:nvSpPr>
        <p:spPr>
          <a:xfrm>
            <a:off x="722312" y="2420888"/>
            <a:ext cx="7772401" cy="3888433"/>
          </a:xfrm>
          <a:prstGeom prst="rect">
            <a:avLst/>
          </a:prstGeom>
        </p:spPr>
        <p:txBody>
          <a:bodyPr>
            <a:normAutofit/>
          </a:bodyPr>
          <a:lstStyle/>
          <a:p>
            <a:pPr defTabSz="905255">
              <a:spcBef>
                <a:spcPts val="500"/>
              </a:spcBef>
              <a:buSzPct val="100000"/>
              <a:defRPr sz="2376"/>
            </a:pPr>
            <a:r>
              <a:rPr lang="en-GB" dirty="0"/>
              <a:t>  </a:t>
            </a:r>
            <a:endParaRPr dirty="0"/>
          </a:p>
        </p:txBody>
      </p:sp>
      <p:pic>
        <p:nvPicPr>
          <p:cNvPr id="3" name="Picture 2" descr="Diagram&#10;&#10;Description automatically generated">
            <a:extLst>
              <a:ext uri="{FF2B5EF4-FFF2-40B4-BE49-F238E27FC236}">
                <a16:creationId xmlns:a16="http://schemas.microsoft.com/office/drawing/2014/main" id="{002C7708-20EE-4DDC-AB5B-F1518EE86DC8}"/>
              </a:ext>
            </a:extLst>
          </p:cNvPr>
          <p:cNvPicPr>
            <a:picLocks noChangeAspect="1"/>
          </p:cNvPicPr>
          <p:nvPr/>
        </p:nvPicPr>
        <p:blipFill rotWithShape="1">
          <a:blip r:embed="rId3">
            <a:extLst>
              <a:ext uri="{28A0092B-C50C-407E-A947-70E740481C1C}">
                <a14:useLocalDpi xmlns:a14="http://schemas.microsoft.com/office/drawing/2010/main" val="0"/>
              </a:ext>
            </a:extLst>
          </a:blip>
          <a:srcRect t="8001" b="19551"/>
          <a:stretch/>
        </p:blipFill>
        <p:spPr>
          <a:xfrm>
            <a:off x="2139578" y="1720254"/>
            <a:ext cx="3852267" cy="4968553"/>
          </a:xfrm>
          <a:prstGeom prst="rect">
            <a:avLst/>
          </a:prstGeom>
        </p:spPr>
      </p:pic>
      <p:sp>
        <p:nvSpPr>
          <p:cNvPr id="5" name="Cloud 4">
            <a:extLst>
              <a:ext uri="{FF2B5EF4-FFF2-40B4-BE49-F238E27FC236}">
                <a16:creationId xmlns:a16="http://schemas.microsoft.com/office/drawing/2014/main" id="{71F3588A-5407-4C60-BA08-8FD166A16A89}"/>
              </a:ext>
            </a:extLst>
          </p:cNvPr>
          <p:cNvSpPr/>
          <p:nvPr/>
        </p:nvSpPr>
        <p:spPr>
          <a:xfrm>
            <a:off x="6156176" y="2708920"/>
            <a:ext cx="2448272" cy="2160240"/>
          </a:xfrm>
          <a:prstGeom prst="cloud">
            <a:avLst/>
          </a:prstGeom>
          <a:solidFill>
            <a:schemeClr val="accent3">
              <a:lumOff val="44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TextBox 5">
            <a:extLst>
              <a:ext uri="{FF2B5EF4-FFF2-40B4-BE49-F238E27FC236}">
                <a16:creationId xmlns:a16="http://schemas.microsoft.com/office/drawing/2014/main" id="{6D70CF8E-7EA4-44C5-96B9-89744AC0B36E}"/>
              </a:ext>
            </a:extLst>
          </p:cNvPr>
          <p:cNvSpPr txBox="1"/>
          <p:nvPr/>
        </p:nvSpPr>
        <p:spPr>
          <a:xfrm>
            <a:off x="6727775" y="3188876"/>
            <a:ext cx="244827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Calibri"/>
                <a:ea typeface="Calibri"/>
                <a:cs typeface="Calibri"/>
                <a:sym typeface="Calibri"/>
              </a:rPr>
              <a:t>“I need </a:t>
            </a: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Calibri"/>
                <a:ea typeface="Calibri"/>
                <a:cs typeface="Calibri"/>
                <a:sym typeface="Calibri"/>
              </a:rPr>
              <a:t>another </a:t>
            </a: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Calibri"/>
                <a:ea typeface="Calibri"/>
                <a:cs typeface="Calibri"/>
                <a:sym typeface="Calibri"/>
              </a:rPr>
              <a:t>rung”</a:t>
            </a:r>
          </a:p>
        </p:txBody>
      </p:sp>
    </p:spTree>
    <p:extLst>
      <p:ext uri="{BB962C8B-B14F-4D97-AF65-F5344CB8AC3E}">
        <p14:creationId xmlns:p14="http://schemas.microsoft.com/office/powerpoint/2010/main" val="131833401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251520" y="1052736"/>
            <a:ext cx="7954144" cy="1362076"/>
          </a:xfrm>
        </p:spPr>
        <p:txBody>
          <a:bodyPr>
            <a:normAutofit/>
          </a:bodyPr>
          <a:lstStyle/>
          <a:p>
            <a:r>
              <a:rPr lang="en-GB" dirty="0"/>
              <a:t>The 3 – level model for CPD</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342391" y="2282949"/>
            <a:ext cx="7772401" cy="4320480"/>
          </a:xfrm>
        </p:spPr>
        <p:txBody>
          <a:bodyPr>
            <a:normAutofit/>
          </a:bodyPr>
          <a:lstStyle/>
          <a:p>
            <a:pPr marL="0" lvl="0" indent="0" algn="l" rtl="0">
              <a:lnSpc>
                <a:spcPct val="110000"/>
              </a:lnSpc>
              <a:spcBef>
                <a:spcPts val="1200"/>
              </a:spcBef>
              <a:spcAft>
                <a:spcPts val="0"/>
              </a:spcAft>
              <a:buSzPts val="1760"/>
              <a:buNone/>
            </a:pPr>
            <a:endParaRPr lang="en-GB" dirty="0"/>
          </a:p>
          <a:p>
            <a:pPr marL="0" lvl="0" indent="0" algn="l" rtl="0">
              <a:lnSpc>
                <a:spcPct val="110000"/>
              </a:lnSpc>
              <a:spcBef>
                <a:spcPts val="1200"/>
              </a:spcBef>
              <a:spcAft>
                <a:spcPts val="0"/>
              </a:spcAft>
              <a:buSzPts val="1760"/>
              <a:buNone/>
            </a:pPr>
            <a:r>
              <a:rPr lang="en-GB" sz="3400" dirty="0"/>
              <a:t>Based on Homes &amp; Grandison (2021)</a:t>
            </a:r>
          </a:p>
        </p:txBody>
      </p:sp>
    </p:spTree>
    <p:extLst>
      <p:ext uri="{BB962C8B-B14F-4D97-AF65-F5344CB8AC3E}">
        <p14:creationId xmlns:p14="http://schemas.microsoft.com/office/powerpoint/2010/main" val="1234291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0345-6AAB-4DF7-8BE9-E140BA525E08}"/>
              </a:ext>
            </a:extLst>
          </p:cNvPr>
          <p:cNvSpPr>
            <a:spLocks noGrp="1"/>
          </p:cNvSpPr>
          <p:nvPr>
            <p:ph type="title"/>
          </p:nvPr>
        </p:nvSpPr>
        <p:spPr>
          <a:xfrm>
            <a:off x="685800" y="1550978"/>
            <a:ext cx="7772400" cy="869910"/>
          </a:xfrm>
        </p:spPr>
        <p:txBody>
          <a:bodyPr>
            <a:normAutofit/>
          </a:bodyPr>
          <a:lstStyle/>
          <a:p>
            <a:r>
              <a:rPr lang="en-GB" dirty="0"/>
              <a:t>How prevalent is maths anxiety?</a:t>
            </a:r>
          </a:p>
        </p:txBody>
      </p:sp>
      <p:sp>
        <p:nvSpPr>
          <p:cNvPr id="3" name="Text Placeholder 2">
            <a:extLst>
              <a:ext uri="{FF2B5EF4-FFF2-40B4-BE49-F238E27FC236}">
                <a16:creationId xmlns:a16="http://schemas.microsoft.com/office/drawing/2014/main" id="{6DBC4506-E1F5-43A3-B197-744967D81D24}"/>
              </a:ext>
            </a:extLst>
          </p:cNvPr>
          <p:cNvSpPr>
            <a:spLocks noGrp="1"/>
          </p:cNvSpPr>
          <p:nvPr>
            <p:ph type="body" sz="quarter" idx="1"/>
          </p:nvPr>
        </p:nvSpPr>
        <p:spPr>
          <a:xfrm>
            <a:off x="722312" y="2420888"/>
            <a:ext cx="7772401" cy="4032448"/>
          </a:xfrm>
        </p:spPr>
        <p:txBody>
          <a:bodyPr>
            <a:normAutofit/>
          </a:bodyPr>
          <a:lstStyle/>
          <a:p>
            <a:r>
              <a:rPr lang="en-GB" b="1" dirty="0"/>
              <a:t> </a:t>
            </a:r>
          </a:p>
        </p:txBody>
      </p:sp>
      <p:pic>
        <p:nvPicPr>
          <p:cNvPr id="5" name="Picture 4">
            <a:extLst>
              <a:ext uri="{FF2B5EF4-FFF2-40B4-BE49-F238E27FC236}">
                <a16:creationId xmlns:a16="http://schemas.microsoft.com/office/drawing/2014/main" id="{1FE0D463-63D7-4677-8B6E-E4DC8E4DE1EA}"/>
              </a:ext>
            </a:extLst>
          </p:cNvPr>
          <p:cNvPicPr>
            <a:picLocks noChangeAspect="1"/>
          </p:cNvPicPr>
          <p:nvPr/>
        </p:nvPicPr>
        <p:blipFill rotWithShape="1">
          <a:blip r:embed="rId3"/>
          <a:srcRect l="34250" t="19201" r="30312" b="43000"/>
          <a:stretch/>
        </p:blipFill>
        <p:spPr>
          <a:xfrm>
            <a:off x="718936" y="2420888"/>
            <a:ext cx="7089195" cy="4253517"/>
          </a:xfrm>
          <a:prstGeom prst="rect">
            <a:avLst/>
          </a:prstGeom>
        </p:spPr>
      </p:pic>
    </p:spTree>
    <p:extLst>
      <p:ext uri="{BB962C8B-B14F-4D97-AF65-F5344CB8AC3E}">
        <p14:creationId xmlns:p14="http://schemas.microsoft.com/office/powerpoint/2010/main" val="402256489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251520" y="1052736"/>
            <a:ext cx="7954144" cy="1362076"/>
          </a:xfrm>
        </p:spPr>
        <p:txBody>
          <a:bodyPr>
            <a:normAutofit/>
          </a:bodyPr>
          <a:lstStyle/>
          <a:p>
            <a:r>
              <a:rPr lang="en-GB" dirty="0"/>
              <a:t>1 Anxiety aware practice…</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342391" y="2282949"/>
            <a:ext cx="7772401" cy="4320480"/>
          </a:xfrm>
        </p:spPr>
        <p:txBody>
          <a:bodyPr>
            <a:normAutofit fontScale="85000" lnSpcReduction="10000"/>
          </a:bodyPr>
          <a:lstStyle/>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Increase awareness of anxiety, how to recognise MA in learners and how to resist causing further harm</a:t>
            </a:r>
          </a:p>
          <a:p>
            <a:pPr marL="0" lvl="0" indent="0" algn="l" rtl="0">
              <a:lnSpc>
                <a:spcPct val="110000"/>
              </a:lnSpc>
              <a:spcBef>
                <a:spcPts val="1200"/>
              </a:spcBef>
              <a:spcAft>
                <a:spcPts val="0"/>
              </a:spcAft>
              <a:buSzPts val="1760"/>
              <a:buNone/>
            </a:pPr>
            <a:endParaRPr lang="en-GB" dirty="0"/>
          </a:p>
          <a:p>
            <a:pPr marL="0" lvl="0" indent="0" algn="l" rtl="0">
              <a:lnSpc>
                <a:spcPct val="110000"/>
              </a:lnSpc>
              <a:spcBef>
                <a:spcPts val="1200"/>
              </a:spcBef>
              <a:spcAft>
                <a:spcPts val="0"/>
              </a:spcAft>
              <a:buSzPts val="1760"/>
              <a:buNone/>
            </a:pPr>
            <a:r>
              <a:rPr lang="en-GB" sz="3400" dirty="0"/>
              <a:t>Based on Homes &amp; Grandison (2021)</a:t>
            </a:r>
          </a:p>
        </p:txBody>
      </p:sp>
    </p:spTree>
    <p:extLst>
      <p:ext uri="{BB962C8B-B14F-4D97-AF65-F5344CB8AC3E}">
        <p14:creationId xmlns:p14="http://schemas.microsoft.com/office/powerpoint/2010/main" val="234826227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251520" y="1052736"/>
            <a:ext cx="7954144" cy="1362076"/>
          </a:xfrm>
        </p:spPr>
        <p:txBody>
          <a:bodyPr>
            <a:normAutofit/>
          </a:bodyPr>
          <a:lstStyle/>
          <a:p>
            <a:r>
              <a:rPr lang="en-GB" dirty="0"/>
              <a:t>2 Anxiety-informed practice…</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342391" y="2282949"/>
            <a:ext cx="7772401" cy="4320480"/>
          </a:xfrm>
        </p:spPr>
        <p:txBody>
          <a:bodyPr>
            <a:normAutofit fontScale="62500" lnSpcReduction="20000"/>
          </a:bodyPr>
          <a:lstStyle/>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Increase awareness of anxiety, how to recognise MA in learners and how to resist causing further harm;</a:t>
            </a:r>
          </a:p>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Establish a safer teaching environment, promoting MR and enhancing progress in mathematics.</a:t>
            </a:r>
          </a:p>
          <a:p>
            <a:pPr marL="0" lvl="0" indent="0" algn="l" rtl="0">
              <a:lnSpc>
                <a:spcPct val="110000"/>
              </a:lnSpc>
              <a:spcBef>
                <a:spcPts val="1200"/>
              </a:spcBef>
              <a:spcAft>
                <a:spcPts val="0"/>
              </a:spcAft>
              <a:buSzPts val="1760"/>
              <a:buNone/>
            </a:pPr>
            <a:endParaRPr lang="en-GB" dirty="0"/>
          </a:p>
          <a:p>
            <a:pPr marL="0" lvl="0" indent="0" algn="l" rtl="0">
              <a:lnSpc>
                <a:spcPct val="110000"/>
              </a:lnSpc>
              <a:spcBef>
                <a:spcPts val="1200"/>
              </a:spcBef>
              <a:spcAft>
                <a:spcPts val="0"/>
              </a:spcAft>
              <a:buSzPts val="1760"/>
              <a:buNone/>
            </a:pPr>
            <a:r>
              <a:rPr lang="en-GB" sz="3400" dirty="0"/>
              <a:t>Based on Homes &amp; Grandison (2021)</a:t>
            </a:r>
          </a:p>
        </p:txBody>
      </p:sp>
    </p:spTree>
    <p:extLst>
      <p:ext uri="{BB962C8B-B14F-4D97-AF65-F5344CB8AC3E}">
        <p14:creationId xmlns:p14="http://schemas.microsoft.com/office/powerpoint/2010/main" val="44759723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251520" y="1052736"/>
            <a:ext cx="7954144" cy="1362076"/>
          </a:xfrm>
        </p:spPr>
        <p:txBody>
          <a:bodyPr>
            <a:normAutofit/>
          </a:bodyPr>
          <a:lstStyle/>
          <a:p>
            <a:r>
              <a:rPr lang="en-GB" dirty="0"/>
              <a:t>Trauma-informed practice…</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256722" y="2132856"/>
            <a:ext cx="7772401" cy="4824536"/>
          </a:xfrm>
        </p:spPr>
        <p:txBody>
          <a:bodyPr>
            <a:normAutofit fontScale="77500" lnSpcReduction="20000"/>
          </a:bodyPr>
          <a:lstStyle/>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Safety</a:t>
            </a:r>
          </a:p>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Trust</a:t>
            </a:r>
          </a:p>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Choice</a:t>
            </a:r>
          </a:p>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Collaboration</a:t>
            </a:r>
          </a:p>
          <a:p>
            <a:pPr marL="857250" lvl="0" indent="-857250" algn="l" rtl="0">
              <a:lnSpc>
                <a:spcPct val="110000"/>
              </a:lnSpc>
              <a:spcBef>
                <a:spcPts val="1200"/>
              </a:spcBef>
              <a:spcAft>
                <a:spcPts val="0"/>
              </a:spcAft>
              <a:buSzPts val="1760"/>
              <a:buFont typeface="Wingdings" panose="05000000000000000000" pitchFamily="2" charset="2"/>
              <a:buChar char="q"/>
            </a:pPr>
            <a:r>
              <a:rPr lang="en-GB" sz="5700" dirty="0"/>
              <a:t>Empowerment</a:t>
            </a:r>
          </a:p>
          <a:p>
            <a:pPr marL="0" lvl="0" indent="0" algn="l" rtl="0">
              <a:lnSpc>
                <a:spcPct val="110000"/>
              </a:lnSpc>
              <a:spcBef>
                <a:spcPts val="1200"/>
              </a:spcBef>
              <a:spcAft>
                <a:spcPts val="0"/>
              </a:spcAft>
              <a:buSzPts val="1760"/>
              <a:buNone/>
            </a:pPr>
            <a:endParaRPr lang="en-GB" dirty="0"/>
          </a:p>
          <a:p>
            <a:pPr marL="0" lvl="0" indent="0" algn="l" rtl="0">
              <a:lnSpc>
                <a:spcPct val="110000"/>
              </a:lnSpc>
              <a:spcBef>
                <a:spcPts val="1200"/>
              </a:spcBef>
              <a:spcAft>
                <a:spcPts val="0"/>
              </a:spcAft>
              <a:buSzPts val="1760"/>
              <a:buNone/>
            </a:pPr>
            <a:r>
              <a:rPr lang="en-GB" sz="3400" dirty="0"/>
              <a:t>Homes &amp; Grandison (2021)</a:t>
            </a:r>
          </a:p>
        </p:txBody>
      </p:sp>
    </p:spTree>
    <p:extLst>
      <p:ext uri="{BB962C8B-B14F-4D97-AF65-F5344CB8AC3E}">
        <p14:creationId xmlns:p14="http://schemas.microsoft.com/office/powerpoint/2010/main" val="414779325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388337" y="1556792"/>
            <a:ext cx="7772400" cy="1362076"/>
          </a:xfrm>
          <a:prstGeom prst="rect">
            <a:avLst/>
          </a:prstGeom>
        </p:spPr>
        <p:txBody>
          <a:bodyPr/>
          <a:lstStyle/>
          <a:p>
            <a:r>
              <a:rPr lang="en-GB" dirty="0"/>
              <a:t>Self-efficacy and resilience </a:t>
            </a:r>
            <a:endParaRPr dirty="0"/>
          </a:p>
        </p:txBody>
      </p:sp>
      <p:sp>
        <p:nvSpPr>
          <p:cNvPr id="297" name="Text Placeholder 2"/>
          <p:cNvSpPr txBox="1">
            <a:spLocks noGrp="1"/>
          </p:cNvSpPr>
          <p:nvPr>
            <p:ph type="body" idx="1"/>
          </p:nvPr>
        </p:nvSpPr>
        <p:spPr>
          <a:xfrm>
            <a:off x="1" y="1988840"/>
            <a:ext cx="8549072" cy="4869160"/>
          </a:xfrm>
          <a:prstGeom prst="rect">
            <a:avLst/>
          </a:prstGeom>
        </p:spPr>
        <p:txBody>
          <a:bodyPr>
            <a:normAutofit/>
          </a:bodyPr>
          <a:lstStyle/>
          <a:p>
            <a:pPr marL="457200">
              <a:lnSpc>
                <a:spcPct val="115000"/>
              </a:lnSpc>
              <a:spcAft>
                <a:spcPts val="1200"/>
              </a:spcAft>
            </a:pP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15000"/>
              </a:lnSpc>
              <a:spcAft>
                <a:spcPts val="1200"/>
              </a:spcAft>
            </a:pPr>
            <a:r>
              <a:rPr lang="en-GB" dirty="0">
                <a:effectLst/>
                <a:latin typeface="Calibri" panose="020F0502020204030204" pitchFamily="34" charset="0"/>
                <a:ea typeface="Calibri" panose="020F0502020204030204" pitchFamily="34" charset="0"/>
                <a:cs typeface="Calibri" panose="020F0502020204030204" pitchFamily="34" charset="0"/>
              </a:rPr>
              <a:t>Mathematical resilience (MR)  – “maintaining self-efficacy in the face of personal or social threat to mathematical well-being” (Johnston-Wilder &amp; Lee, 2010)</a:t>
            </a:r>
          </a:p>
          <a:p>
            <a:pPr marL="457200">
              <a:lnSpc>
                <a:spcPct val="115000"/>
              </a:lnSpc>
              <a:spcAft>
                <a:spcPts val="12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2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defTabSz="704087">
              <a:spcBef>
                <a:spcPts val="500"/>
              </a:spcBef>
              <a:buSzPct val="100000"/>
              <a:buFont typeface="Arial"/>
              <a:buChar char="•"/>
              <a:defRPr sz="2464"/>
            </a:pPr>
            <a:endParaRPr dirty="0"/>
          </a:p>
        </p:txBody>
      </p:sp>
    </p:spTree>
    <p:extLst>
      <p:ext uri="{BB962C8B-B14F-4D97-AF65-F5344CB8AC3E}">
        <p14:creationId xmlns:p14="http://schemas.microsoft.com/office/powerpoint/2010/main" val="95768972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251520" y="1033961"/>
            <a:ext cx="7772400" cy="1362076"/>
          </a:xfrm>
          <a:prstGeom prst="rect">
            <a:avLst/>
          </a:prstGeom>
        </p:spPr>
        <p:txBody>
          <a:bodyPr/>
          <a:lstStyle/>
          <a:p>
            <a:r>
              <a:rPr lang="en-GB" dirty="0"/>
              <a:t>Sources of self-efficacy</a:t>
            </a:r>
            <a:endParaRPr dirty="0"/>
          </a:p>
        </p:txBody>
      </p:sp>
      <p:sp>
        <p:nvSpPr>
          <p:cNvPr id="297" name="Text Placeholder 2"/>
          <p:cNvSpPr txBox="1">
            <a:spLocks noGrp="1"/>
          </p:cNvSpPr>
          <p:nvPr>
            <p:ph type="body" idx="1"/>
          </p:nvPr>
        </p:nvSpPr>
        <p:spPr>
          <a:xfrm>
            <a:off x="1" y="1988840"/>
            <a:ext cx="8549072" cy="4930944"/>
          </a:xfrm>
          <a:prstGeom prst="rect">
            <a:avLst/>
          </a:prstGeom>
        </p:spPr>
        <p:txBody>
          <a:bodyPr>
            <a:normAutofit/>
          </a:bodyPr>
          <a:lstStyle/>
          <a:p>
            <a:pPr marL="457200">
              <a:lnSpc>
                <a:spcPct val="115000"/>
              </a:lnSpc>
              <a:spcAft>
                <a:spcPts val="1200"/>
              </a:spcAft>
            </a:pPr>
            <a:r>
              <a:rPr lang="en-GB" b="0" i="0" dirty="0">
                <a:solidFill>
                  <a:srgbClr val="202124"/>
                </a:solidFill>
                <a:effectLst/>
                <a:latin typeface="arial" panose="020B0604020202020204" pitchFamily="34" charset="0"/>
              </a:rPr>
              <a:t>Bandura (1997) proposed four sources of self-efficacy (and in-efficacy): </a:t>
            </a:r>
          </a:p>
          <a:p>
            <a:pPr marL="914400" lvl="1" indent="-457200">
              <a:lnSpc>
                <a:spcPct val="115000"/>
              </a:lnSpc>
              <a:spcAft>
                <a:spcPts val="1200"/>
              </a:spcAft>
              <a:buFont typeface="Courier New" panose="02070309020205020404" pitchFamily="49" charset="0"/>
              <a:buChar char="o"/>
            </a:pPr>
            <a:r>
              <a:rPr lang="en-GB" i="0" dirty="0">
                <a:solidFill>
                  <a:srgbClr val="202124"/>
                </a:solidFill>
                <a:effectLst/>
                <a:latin typeface="arial" panose="020B0604020202020204" pitchFamily="34" charset="0"/>
              </a:rPr>
              <a:t>mastery experiences</a:t>
            </a:r>
          </a:p>
          <a:p>
            <a:pPr marL="914400" lvl="1" indent="-457200">
              <a:lnSpc>
                <a:spcPct val="115000"/>
              </a:lnSpc>
              <a:spcAft>
                <a:spcPts val="1200"/>
              </a:spcAft>
              <a:buFont typeface="Courier New" panose="02070309020205020404" pitchFamily="49" charset="0"/>
              <a:buChar char="o"/>
            </a:pPr>
            <a:r>
              <a:rPr lang="en-GB" i="0" dirty="0">
                <a:solidFill>
                  <a:srgbClr val="202124"/>
                </a:solidFill>
                <a:effectLst/>
                <a:latin typeface="arial" panose="020B0604020202020204" pitchFamily="34" charset="0"/>
              </a:rPr>
              <a:t>vicarious experiences</a:t>
            </a:r>
          </a:p>
          <a:p>
            <a:pPr marL="914400" lvl="1" indent="-457200">
              <a:lnSpc>
                <a:spcPct val="115000"/>
              </a:lnSpc>
              <a:spcAft>
                <a:spcPts val="1200"/>
              </a:spcAft>
              <a:buFont typeface="Courier New" panose="02070309020205020404" pitchFamily="49" charset="0"/>
              <a:buChar char="o"/>
            </a:pPr>
            <a:r>
              <a:rPr lang="en-GB" i="0" dirty="0">
                <a:solidFill>
                  <a:srgbClr val="202124"/>
                </a:solidFill>
                <a:effectLst/>
                <a:latin typeface="arial" panose="020B0604020202020204" pitchFamily="34" charset="0"/>
              </a:rPr>
              <a:t>verbal persuasion</a:t>
            </a:r>
          </a:p>
          <a:p>
            <a:pPr marL="914400" lvl="1" indent="-457200">
              <a:lnSpc>
                <a:spcPct val="115000"/>
              </a:lnSpc>
              <a:spcAft>
                <a:spcPts val="1200"/>
              </a:spcAft>
              <a:buFont typeface="Courier New" panose="02070309020205020404" pitchFamily="49" charset="0"/>
              <a:buChar char="o"/>
            </a:pPr>
            <a:r>
              <a:rPr lang="en-GB" i="0" dirty="0">
                <a:solidFill>
                  <a:srgbClr val="202124"/>
                </a:solidFill>
                <a:effectLst/>
                <a:latin typeface="arial" panose="020B0604020202020204" pitchFamily="34" charset="0"/>
              </a:rPr>
              <a:t>physiological and affective states.</a:t>
            </a:r>
          </a:p>
          <a:p>
            <a:pPr marL="457200" lvl="1" indent="0">
              <a:lnSpc>
                <a:spcPct val="115000"/>
              </a:lnSpc>
              <a:spcAft>
                <a:spcPts val="12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2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defTabSz="704087">
              <a:spcBef>
                <a:spcPts val="500"/>
              </a:spcBef>
              <a:buSzPct val="100000"/>
              <a:buFont typeface="Arial"/>
              <a:buChar char="•"/>
              <a:defRPr sz="2464"/>
            </a:pPr>
            <a:endParaRPr dirty="0"/>
          </a:p>
        </p:txBody>
      </p:sp>
    </p:spTree>
    <p:extLst>
      <p:ext uri="{BB962C8B-B14F-4D97-AF65-F5344CB8AC3E}">
        <p14:creationId xmlns:p14="http://schemas.microsoft.com/office/powerpoint/2010/main" val="358387262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378610" y="1628800"/>
            <a:ext cx="7772400" cy="1362076"/>
          </a:xfrm>
          <a:prstGeom prst="rect">
            <a:avLst/>
          </a:prstGeom>
        </p:spPr>
        <p:txBody>
          <a:bodyPr/>
          <a:lstStyle/>
          <a:p>
            <a:r>
              <a:rPr lang="en-GB" dirty="0"/>
              <a:t>Autonomous motivation</a:t>
            </a:r>
            <a:endParaRPr dirty="0"/>
          </a:p>
        </p:txBody>
      </p:sp>
      <p:sp>
        <p:nvSpPr>
          <p:cNvPr id="297" name="Text Placeholder 2"/>
          <p:cNvSpPr txBox="1">
            <a:spLocks noGrp="1"/>
          </p:cNvSpPr>
          <p:nvPr>
            <p:ph type="body" idx="1"/>
          </p:nvPr>
        </p:nvSpPr>
        <p:spPr>
          <a:xfrm>
            <a:off x="-9726" y="2780928"/>
            <a:ext cx="8549072" cy="4869160"/>
          </a:xfrm>
          <a:prstGeom prst="rect">
            <a:avLst/>
          </a:prstGeom>
        </p:spPr>
        <p:txBody>
          <a:bodyPr>
            <a:normAutofit/>
          </a:bodyPr>
          <a:lstStyle/>
          <a:p>
            <a:pPr marL="457200">
              <a:lnSpc>
                <a:spcPct val="115000"/>
              </a:lnSpc>
              <a:spcAft>
                <a:spcPts val="1200"/>
              </a:spcAft>
            </a:pPr>
            <a:r>
              <a:rPr lang="en-GB" dirty="0">
                <a:effectLst/>
                <a:latin typeface="Calibri" panose="020F0502020204030204" pitchFamily="34" charset="0"/>
                <a:ea typeface="Calibri" panose="020F0502020204030204" pitchFamily="34" charset="0"/>
                <a:cs typeface="Calibri" panose="020F0502020204030204" pitchFamily="34" charset="0"/>
              </a:rPr>
              <a:t>Personal value of maths, growth mindset, community – align with SDT needs for autonomy, competence and relatedness</a:t>
            </a:r>
          </a:p>
          <a:p>
            <a:pPr marL="457200">
              <a:lnSpc>
                <a:spcPct val="115000"/>
              </a:lnSpc>
              <a:spcAft>
                <a:spcPts val="12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2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defTabSz="704087">
              <a:spcBef>
                <a:spcPts val="500"/>
              </a:spcBef>
              <a:buSzPct val="100000"/>
              <a:buFont typeface="Arial"/>
              <a:buChar char="•"/>
              <a:defRPr sz="2464"/>
            </a:pPr>
            <a:endParaRPr dirty="0"/>
          </a:p>
        </p:txBody>
      </p:sp>
    </p:spTree>
    <p:extLst>
      <p:ext uri="{BB962C8B-B14F-4D97-AF65-F5344CB8AC3E}">
        <p14:creationId xmlns:p14="http://schemas.microsoft.com/office/powerpoint/2010/main" val="66728004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AAFA-3265-39F4-D30A-E336D6CF1860}"/>
              </a:ext>
            </a:extLst>
          </p:cNvPr>
          <p:cNvSpPr>
            <a:spLocks noGrp="1"/>
          </p:cNvSpPr>
          <p:nvPr>
            <p:ph type="title"/>
          </p:nvPr>
        </p:nvSpPr>
        <p:spPr/>
        <p:txBody>
          <a:bodyPr/>
          <a:lstStyle/>
          <a:p>
            <a:r>
              <a:rPr lang="en-GB" dirty="0"/>
              <a:t>The enhanced growth zone model</a:t>
            </a:r>
          </a:p>
        </p:txBody>
      </p:sp>
      <p:sp>
        <p:nvSpPr>
          <p:cNvPr id="3" name="Text Placeholder 2">
            <a:extLst>
              <a:ext uri="{FF2B5EF4-FFF2-40B4-BE49-F238E27FC236}">
                <a16:creationId xmlns:a16="http://schemas.microsoft.com/office/drawing/2014/main" id="{0D0DA0B0-B08A-1082-0D89-4C80C220B5B1}"/>
              </a:ext>
            </a:extLst>
          </p:cNvPr>
          <p:cNvSpPr>
            <a:spLocks noGrp="1"/>
          </p:cNvSpPr>
          <p:nvPr>
            <p:ph type="body" sz="quarter" idx="1"/>
          </p:nvPr>
        </p:nvSpPr>
        <p:spPr/>
        <p:txBody>
          <a:bodyPr/>
          <a:lstStyle/>
          <a:p>
            <a:r>
              <a:rPr lang="en-GB" dirty="0"/>
              <a:t> </a:t>
            </a:r>
          </a:p>
        </p:txBody>
      </p:sp>
      <p:pic>
        <p:nvPicPr>
          <p:cNvPr id="5" name="Picture 4">
            <a:extLst>
              <a:ext uri="{FF2B5EF4-FFF2-40B4-BE49-F238E27FC236}">
                <a16:creationId xmlns:a16="http://schemas.microsoft.com/office/drawing/2014/main" id="{86A91540-47B7-5620-55BD-5E55664DDCB1}"/>
              </a:ext>
            </a:extLst>
          </p:cNvPr>
          <p:cNvPicPr>
            <a:picLocks noChangeAspect="1"/>
          </p:cNvPicPr>
          <p:nvPr/>
        </p:nvPicPr>
        <p:blipFill rotWithShape="1">
          <a:blip r:embed="rId3"/>
          <a:srcRect l="39824" t="34172" r="44315" b="37600"/>
          <a:stretch/>
        </p:blipFill>
        <p:spPr>
          <a:xfrm>
            <a:off x="1907704" y="2420888"/>
            <a:ext cx="4104456" cy="4108556"/>
          </a:xfrm>
          <a:prstGeom prst="rect">
            <a:avLst/>
          </a:prstGeom>
        </p:spPr>
      </p:pic>
    </p:spTree>
    <p:extLst>
      <p:ext uri="{BB962C8B-B14F-4D97-AF65-F5344CB8AC3E}">
        <p14:creationId xmlns:p14="http://schemas.microsoft.com/office/powerpoint/2010/main" val="210707355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26D2-29B2-E2C0-1B27-0427A4C9763B}"/>
              </a:ext>
            </a:extLst>
          </p:cNvPr>
          <p:cNvSpPr>
            <a:spLocks noGrp="1"/>
          </p:cNvSpPr>
          <p:nvPr>
            <p:ph type="title"/>
          </p:nvPr>
        </p:nvSpPr>
        <p:spPr>
          <a:xfrm>
            <a:off x="685800" y="1550978"/>
            <a:ext cx="7772400" cy="797902"/>
          </a:xfrm>
        </p:spPr>
        <p:txBody>
          <a:bodyPr/>
          <a:lstStyle/>
          <a:p>
            <a:r>
              <a:rPr lang="en-GB" dirty="0"/>
              <a:t>Development of a research area</a:t>
            </a:r>
          </a:p>
        </p:txBody>
      </p:sp>
      <p:sp>
        <p:nvSpPr>
          <p:cNvPr id="3" name="Text Placeholder 2">
            <a:extLst>
              <a:ext uri="{FF2B5EF4-FFF2-40B4-BE49-F238E27FC236}">
                <a16:creationId xmlns:a16="http://schemas.microsoft.com/office/drawing/2014/main" id="{60D33244-8869-A47B-C104-EBAA904E3E20}"/>
              </a:ext>
            </a:extLst>
          </p:cNvPr>
          <p:cNvSpPr>
            <a:spLocks noGrp="1"/>
          </p:cNvSpPr>
          <p:nvPr>
            <p:ph type="body" sz="quarter" idx="1"/>
          </p:nvPr>
        </p:nvSpPr>
        <p:spPr>
          <a:xfrm>
            <a:off x="685800" y="2420888"/>
            <a:ext cx="7772401" cy="3618632"/>
          </a:xfrm>
        </p:spPr>
        <p:txBody>
          <a:bodyPr>
            <a:normAutofit fontScale="92500"/>
          </a:bodyPr>
          <a:lstStyle/>
          <a:p>
            <a:pPr marL="0" lvl="0" indent="0" algn="l" rtl="0">
              <a:lnSpc>
                <a:spcPct val="110000"/>
              </a:lnSpc>
              <a:spcBef>
                <a:spcPts val="0"/>
              </a:spcBef>
              <a:spcAft>
                <a:spcPts val="0"/>
              </a:spcAft>
              <a:buSzPct val="80000"/>
              <a:buNone/>
            </a:pPr>
            <a:r>
              <a:rPr lang="en-GB" dirty="0"/>
              <a:t>Conversations about mathematics anxiety and psychological resilience started in 2008</a:t>
            </a:r>
          </a:p>
          <a:p>
            <a:pPr marL="0" lvl="0" indent="0" algn="l" rtl="0">
              <a:lnSpc>
                <a:spcPct val="110000"/>
              </a:lnSpc>
              <a:spcBef>
                <a:spcPts val="1000"/>
              </a:spcBef>
              <a:spcAft>
                <a:spcPts val="0"/>
              </a:spcAft>
              <a:buSzPct val="80000"/>
              <a:buNone/>
            </a:pPr>
            <a:r>
              <a:rPr lang="en-GB" dirty="0"/>
              <a:t>Starting to write about mathematical resilience</a:t>
            </a:r>
          </a:p>
          <a:p>
            <a:pPr marL="0" lvl="0" indent="0" algn="l" rtl="0">
              <a:lnSpc>
                <a:spcPct val="110000"/>
              </a:lnSpc>
              <a:spcBef>
                <a:spcPts val="1000"/>
              </a:spcBef>
              <a:spcAft>
                <a:spcPts val="0"/>
              </a:spcAft>
              <a:buSzPct val="80000"/>
              <a:buNone/>
            </a:pPr>
            <a:r>
              <a:rPr lang="en-GB" dirty="0"/>
              <a:t>Working on mathematical resilience framework with teachers, students, parents, support staff, and with psychologists working on maths anxiety</a:t>
            </a:r>
          </a:p>
          <a:p>
            <a:endParaRPr lang="en-GB" dirty="0"/>
          </a:p>
        </p:txBody>
      </p:sp>
    </p:spTree>
    <p:extLst>
      <p:ext uri="{BB962C8B-B14F-4D97-AF65-F5344CB8AC3E}">
        <p14:creationId xmlns:p14="http://schemas.microsoft.com/office/powerpoint/2010/main" val="205577392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484520" y="1700808"/>
            <a:ext cx="7954144" cy="1362076"/>
          </a:xfrm>
        </p:spPr>
        <p:txBody>
          <a:bodyPr>
            <a:normAutofit/>
          </a:bodyPr>
          <a:lstStyle/>
          <a:p>
            <a:r>
              <a:rPr lang="en-GB" dirty="0"/>
              <a:t>Coaching for Mathematical Resilience course</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685799" y="3429000"/>
            <a:ext cx="7772401" cy="3096344"/>
          </a:xfrm>
        </p:spPr>
        <p:txBody>
          <a:bodyPr>
            <a:normAutofit/>
          </a:bodyPr>
          <a:lstStyle/>
          <a:p>
            <a:pPr marL="457200" indent="-457200">
              <a:buFont typeface="Arial" panose="020B0604020202020204" pitchFamily="34" charset="0"/>
              <a:buChar char="•"/>
            </a:pPr>
            <a:r>
              <a:rPr lang="en-GB" dirty="0"/>
              <a:t>24 hour course</a:t>
            </a:r>
          </a:p>
          <a:p>
            <a:pPr marL="457200" indent="-457200">
              <a:buFont typeface="Arial" panose="020B0604020202020204" pitchFamily="34" charset="0"/>
              <a:buChar char="•"/>
            </a:pPr>
            <a:r>
              <a:rPr lang="en-GB" dirty="0"/>
              <a:t>Accredited by ASDAN</a:t>
            </a:r>
          </a:p>
          <a:p>
            <a:pPr marL="457200" indent="-457200">
              <a:buFont typeface="Arial" panose="020B0604020202020204" pitchFamily="34" charset="0"/>
              <a:buChar char="•"/>
            </a:pPr>
            <a:r>
              <a:rPr lang="en-GB" dirty="0"/>
              <a:t>Evidence of efficacy</a:t>
            </a:r>
          </a:p>
          <a:p>
            <a:pPr marL="457200" indent="-457200">
              <a:buFont typeface="Arial" panose="020B0604020202020204" pitchFamily="34" charset="0"/>
              <a:buChar char="•"/>
            </a:pPr>
            <a:r>
              <a:rPr lang="en-GB" dirty="0"/>
              <a:t>Dual led</a:t>
            </a:r>
          </a:p>
          <a:p>
            <a:pPr marL="457200" indent="-457200">
              <a:buFont typeface="Arial" panose="020B0604020202020204" pitchFamily="34" charset="0"/>
              <a:buChar char="•"/>
            </a:pPr>
            <a:r>
              <a:rPr lang="en-GB" dirty="0"/>
              <a:t>Expensive</a:t>
            </a:r>
          </a:p>
          <a:p>
            <a:endParaRPr lang="en-GB" dirty="0"/>
          </a:p>
        </p:txBody>
      </p:sp>
    </p:spTree>
    <p:extLst>
      <p:ext uri="{BB962C8B-B14F-4D97-AF65-F5344CB8AC3E}">
        <p14:creationId xmlns:p14="http://schemas.microsoft.com/office/powerpoint/2010/main" val="387027364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484520" y="1700808"/>
            <a:ext cx="7954144" cy="1362076"/>
          </a:xfrm>
        </p:spPr>
        <p:txBody>
          <a:bodyPr>
            <a:normAutofit/>
          </a:bodyPr>
          <a:lstStyle/>
          <a:p>
            <a:r>
              <a:rPr lang="en-GB" dirty="0"/>
              <a:t>Coaching for Mathematical Resilience for individuals</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685799" y="3429000"/>
            <a:ext cx="7772401" cy="3096344"/>
          </a:xfrm>
        </p:spPr>
        <p:txBody>
          <a:bodyPr>
            <a:normAutofit fontScale="40000" lnSpcReduction="20000"/>
          </a:bodyPr>
          <a:lstStyle/>
          <a:p>
            <a:pPr marL="457200" indent="-457200">
              <a:buFont typeface="Arial" panose="020B0604020202020204" pitchFamily="34" charset="0"/>
              <a:buChar char="•"/>
            </a:pPr>
            <a:r>
              <a:rPr lang="en-GB" sz="5900" dirty="0"/>
              <a:t>one-to-one coaching</a:t>
            </a:r>
          </a:p>
          <a:p>
            <a:pPr marL="457200" indent="-457200">
              <a:buFont typeface="Arial" panose="020B0604020202020204" pitchFamily="34" charset="0"/>
              <a:buChar char="•"/>
            </a:pPr>
            <a:r>
              <a:rPr lang="en-GB" sz="5900" dirty="0"/>
              <a:t>involves older learner, support staff or parent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r>
              <a:rPr lang="en-GB" b="0" i="0" dirty="0">
                <a:solidFill>
                  <a:srgbClr val="232323"/>
                </a:solidFill>
                <a:effectLst/>
                <a:latin typeface="Verdana" panose="020B0604030504040204" pitchFamily="34" charset="0"/>
              </a:rPr>
              <a:t>Goodall, J. and Johnston-Wilder, S. (2015) Overcoming Mathematical Helplessness and Developing Mathematical Resilience in Parents: An Illustrative Case Study. </a:t>
            </a:r>
            <a:r>
              <a:rPr lang="en-GB" b="0" i="1" dirty="0">
                <a:solidFill>
                  <a:srgbClr val="232323"/>
                </a:solidFill>
                <a:effectLst/>
                <a:latin typeface="Verdana" panose="020B0604030504040204" pitchFamily="34" charset="0"/>
              </a:rPr>
              <a:t>Creative Education</a:t>
            </a:r>
            <a:r>
              <a:rPr lang="en-GB" b="0" i="0" dirty="0">
                <a:solidFill>
                  <a:srgbClr val="232323"/>
                </a:solidFill>
                <a:effectLst/>
                <a:latin typeface="Verdana" panose="020B0604030504040204" pitchFamily="34" charset="0"/>
              </a:rPr>
              <a:t>, </a:t>
            </a:r>
            <a:r>
              <a:rPr lang="en-GB" b="1" i="0" dirty="0">
                <a:solidFill>
                  <a:srgbClr val="232323"/>
                </a:solidFill>
                <a:effectLst/>
                <a:latin typeface="Verdana" panose="020B0604030504040204" pitchFamily="34" charset="0"/>
              </a:rPr>
              <a:t>6</a:t>
            </a:r>
            <a:r>
              <a:rPr lang="en-GB" b="0" i="0" dirty="0">
                <a:solidFill>
                  <a:srgbClr val="232323"/>
                </a:solidFill>
                <a:effectLst/>
                <a:latin typeface="Verdana" panose="020B0604030504040204" pitchFamily="34" charset="0"/>
              </a:rPr>
              <a:t>, 526-535. </a:t>
            </a:r>
            <a:r>
              <a:rPr lang="en-GB" b="0" i="0" dirty="0" err="1">
                <a:solidFill>
                  <a:srgbClr val="232323"/>
                </a:solidFill>
                <a:effectLst/>
                <a:latin typeface="Verdana" panose="020B0604030504040204" pitchFamily="34" charset="0"/>
              </a:rPr>
              <a:t>doi</a:t>
            </a:r>
            <a:r>
              <a:rPr lang="en-GB" b="0" i="0" dirty="0">
                <a:solidFill>
                  <a:srgbClr val="232323"/>
                </a:solidFill>
                <a:effectLst/>
                <a:latin typeface="Verdana" panose="020B0604030504040204" pitchFamily="34" charset="0"/>
              </a:rPr>
              <a:t>: </a:t>
            </a:r>
            <a:r>
              <a:rPr lang="en-GB" b="0" i="0" u="none" strike="noStrike" dirty="0">
                <a:solidFill>
                  <a:srgbClr val="0B4FA7"/>
                </a:solidFill>
                <a:effectLst/>
                <a:latin typeface="Verdana" panose="020B0604030504040204" pitchFamily="34" charset="0"/>
                <a:hlinkClick r:id="rId2"/>
              </a:rPr>
              <a:t>10.4236/ce.2015.65052</a:t>
            </a:r>
            <a:r>
              <a:rPr lang="en-GB" b="0" i="0" dirty="0">
                <a:solidFill>
                  <a:srgbClr val="232323"/>
                </a:solidFill>
                <a:effectLst/>
                <a:latin typeface="Verdana" panose="020B0604030504040204" pitchFamily="34" charset="0"/>
              </a:rPr>
              <a:t>.</a:t>
            </a:r>
            <a:endParaRPr lang="en-GB" dirty="0"/>
          </a:p>
          <a:p>
            <a:endParaRPr lang="en-GB" dirty="0"/>
          </a:p>
          <a:p>
            <a:r>
              <a:rPr lang="en-GB" b="0" i="0" dirty="0">
                <a:solidFill>
                  <a:srgbClr val="232323"/>
                </a:solidFill>
                <a:effectLst/>
                <a:latin typeface="Verdana" panose="020B0604030504040204" pitchFamily="34" charset="0"/>
              </a:rPr>
              <a:t>Johnston-Wilder, S. , Lee, C. and Mackrell, K. (2021) Addressing Mathematics Anxiety through Developing Resilience: Building on Self-Determination Theory. </a:t>
            </a:r>
            <a:r>
              <a:rPr lang="en-GB" b="0" i="1" dirty="0">
                <a:solidFill>
                  <a:srgbClr val="232323"/>
                </a:solidFill>
                <a:effectLst/>
                <a:latin typeface="Verdana" panose="020B0604030504040204" pitchFamily="34" charset="0"/>
              </a:rPr>
              <a:t>Creative Education</a:t>
            </a:r>
            <a:r>
              <a:rPr lang="en-GB" b="0" i="0" dirty="0">
                <a:solidFill>
                  <a:srgbClr val="232323"/>
                </a:solidFill>
                <a:effectLst/>
                <a:latin typeface="Verdana" panose="020B0604030504040204" pitchFamily="34" charset="0"/>
              </a:rPr>
              <a:t>, </a:t>
            </a:r>
            <a:r>
              <a:rPr lang="en-GB" b="1" i="0" dirty="0">
                <a:solidFill>
                  <a:srgbClr val="232323"/>
                </a:solidFill>
                <a:effectLst/>
                <a:latin typeface="Verdana" panose="020B0604030504040204" pitchFamily="34" charset="0"/>
              </a:rPr>
              <a:t>12</a:t>
            </a:r>
            <a:r>
              <a:rPr lang="en-GB" b="0" i="0" dirty="0">
                <a:solidFill>
                  <a:srgbClr val="232323"/>
                </a:solidFill>
                <a:effectLst/>
                <a:latin typeface="Verdana" panose="020B0604030504040204" pitchFamily="34" charset="0"/>
              </a:rPr>
              <a:t>, 2098-2115. </a:t>
            </a:r>
            <a:r>
              <a:rPr lang="en-GB" b="0" i="0" dirty="0" err="1">
                <a:solidFill>
                  <a:srgbClr val="232323"/>
                </a:solidFill>
                <a:effectLst/>
                <a:latin typeface="Verdana" panose="020B0604030504040204" pitchFamily="34" charset="0"/>
              </a:rPr>
              <a:t>doi</a:t>
            </a:r>
            <a:r>
              <a:rPr lang="en-GB" b="0" i="0" dirty="0">
                <a:solidFill>
                  <a:srgbClr val="232323"/>
                </a:solidFill>
                <a:effectLst/>
                <a:latin typeface="Verdana" panose="020B0604030504040204" pitchFamily="34" charset="0"/>
              </a:rPr>
              <a:t>: </a:t>
            </a:r>
            <a:r>
              <a:rPr lang="en-GB" b="0" i="0" u="none" strike="noStrike" dirty="0">
                <a:solidFill>
                  <a:srgbClr val="0B4FA7"/>
                </a:solidFill>
                <a:effectLst/>
                <a:latin typeface="Verdana" panose="020B0604030504040204" pitchFamily="34" charset="0"/>
                <a:hlinkClick r:id="rId3"/>
              </a:rPr>
              <a:t>10.4236/ce.2021.129161</a:t>
            </a:r>
            <a:r>
              <a:rPr lang="en-GB" b="0" i="0" dirty="0">
                <a:solidFill>
                  <a:srgbClr val="232323"/>
                </a:solidFill>
                <a:effectLst/>
                <a:latin typeface="Verdana" panose="020B0604030504040204" pitchFamily="34" charset="0"/>
              </a:rPr>
              <a:t>.</a:t>
            </a:r>
            <a:endParaRPr lang="en-GB" dirty="0"/>
          </a:p>
        </p:txBody>
      </p:sp>
    </p:spTree>
    <p:extLst>
      <p:ext uri="{BB962C8B-B14F-4D97-AF65-F5344CB8AC3E}">
        <p14:creationId xmlns:p14="http://schemas.microsoft.com/office/powerpoint/2010/main" val="1627970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0345-6AAB-4DF7-8BE9-E140BA525E08}"/>
              </a:ext>
            </a:extLst>
          </p:cNvPr>
          <p:cNvSpPr>
            <a:spLocks noGrp="1"/>
          </p:cNvSpPr>
          <p:nvPr>
            <p:ph type="title"/>
          </p:nvPr>
        </p:nvSpPr>
        <p:spPr>
          <a:xfrm>
            <a:off x="685800" y="1550978"/>
            <a:ext cx="7772400" cy="869910"/>
          </a:xfrm>
        </p:spPr>
        <p:txBody>
          <a:bodyPr/>
          <a:lstStyle/>
          <a:p>
            <a:r>
              <a:rPr lang="en-GB" dirty="0"/>
              <a:t>Maths anxiety …</a:t>
            </a:r>
          </a:p>
        </p:txBody>
      </p:sp>
      <p:sp>
        <p:nvSpPr>
          <p:cNvPr id="3" name="Text Placeholder 2">
            <a:extLst>
              <a:ext uri="{FF2B5EF4-FFF2-40B4-BE49-F238E27FC236}">
                <a16:creationId xmlns:a16="http://schemas.microsoft.com/office/drawing/2014/main" id="{6DBC4506-E1F5-43A3-B197-744967D81D24}"/>
              </a:ext>
            </a:extLst>
          </p:cNvPr>
          <p:cNvSpPr>
            <a:spLocks noGrp="1"/>
          </p:cNvSpPr>
          <p:nvPr>
            <p:ph type="body" sz="quarter" idx="1"/>
          </p:nvPr>
        </p:nvSpPr>
        <p:spPr>
          <a:xfrm>
            <a:off x="722312" y="2420888"/>
            <a:ext cx="7772401" cy="4032448"/>
          </a:xfrm>
        </p:spPr>
        <p:txBody>
          <a:bodyPr>
            <a:normAutofit/>
          </a:bodyPr>
          <a:lstStyle/>
          <a:p>
            <a:r>
              <a:rPr lang="en-GB" b="1" dirty="0"/>
              <a:t>... interferes with the process of doing maths</a:t>
            </a:r>
          </a:p>
          <a:p>
            <a:r>
              <a:rPr lang="en-GB" b="1" dirty="0"/>
              <a:t>… affects learners, parents, teachers</a:t>
            </a:r>
          </a:p>
          <a:p>
            <a:r>
              <a:rPr lang="en-GB" b="1" dirty="0"/>
              <a:t>… contagious</a:t>
            </a:r>
          </a:p>
          <a:p>
            <a:r>
              <a:rPr lang="en-GB" b="1" dirty="0"/>
              <a:t>… prevalence across the world?</a:t>
            </a:r>
          </a:p>
          <a:p>
            <a:r>
              <a:rPr lang="en-GB" b="1" dirty="0"/>
              <a:t>… impact? including avoidance</a:t>
            </a:r>
          </a:p>
          <a:p>
            <a:r>
              <a:rPr lang="en-GB" b="1" dirty="0"/>
              <a:t>… often ignored or dismissed</a:t>
            </a:r>
          </a:p>
        </p:txBody>
      </p:sp>
    </p:spTree>
    <p:extLst>
      <p:ext uri="{BB962C8B-B14F-4D97-AF65-F5344CB8AC3E}">
        <p14:creationId xmlns:p14="http://schemas.microsoft.com/office/powerpoint/2010/main" val="323174754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251520" y="836712"/>
            <a:ext cx="7954144" cy="1362076"/>
          </a:xfrm>
        </p:spPr>
        <p:txBody>
          <a:bodyPr>
            <a:normAutofit/>
          </a:bodyPr>
          <a:lstStyle/>
          <a:p>
            <a:r>
              <a:rPr lang="en-GB" dirty="0"/>
              <a:t>Supporting teachers with practitioner research</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685799" y="3429000"/>
            <a:ext cx="7772401" cy="3096344"/>
          </a:xfrm>
        </p:spPr>
        <p:txBody>
          <a:bodyPr>
            <a:normAutofit/>
          </a:bodyPr>
          <a:lstStyle/>
          <a:p>
            <a:r>
              <a:rPr lang="en-GB" dirty="0"/>
              <a:t> </a:t>
            </a:r>
          </a:p>
        </p:txBody>
      </p:sp>
      <p:pic>
        <p:nvPicPr>
          <p:cNvPr id="5" name="Picture 4">
            <a:extLst>
              <a:ext uri="{FF2B5EF4-FFF2-40B4-BE49-F238E27FC236}">
                <a16:creationId xmlns:a16="http://schemas.microsoft.com/office/drawing/2014/main" id="{0780EF30-BCE0-3737-701A-844839775C82}"/>
              </a:ext>
            </a:extLst>
          </p:cNvPr>
          <p:cNvPicPr>
            <a:picLocks noChangeAspect="1"/>
          </p:cNvPicPr>
          <p:nvPr/>
        </p:nvPicPr>
        <p:blipFill rotWithShape="1">
          <a:blip r:embed="rId3"/>
          <a:srcRect l="23311" t="12400" r="25502" b="5001"/>
          <a:stretch/>
        </p:blipFill>
        <p:spPr>
          <a:xfrm>
            <a:off x="4206707" y="2276872"/>
            <a:ext cx="4680520" cy="4248472"/>
          </a:xfrm>
          <a:prstGeom prst="rect">
            <a:avLst/>
          </a:prstGeom>
        </p:spPr>
      </p:pic>
    </p:spTree>
    <p:extLst>
      <p:ext uri="{BB962C8B-B14F-4D97-AF65-F5344CB8AC3E}">
        <p14:creationId xmlns:p14="http://schemas.microsoft.com/office/powerpoint/2010/main" val="141552461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484520" y="1700808"/>
            <a:ext cx="7954144" cy="1362076"/>
          </a:xfrm>
        </p:spPr>
        <p:txBody>
          <a:bodyPr>
            <a:normAutofit/>
          </a:bodyPr>
          <a:lstStyle/>
          <a:p>
            <a:r>
              <a:rPr lang="en-GB" dirty="0"/>
              <a:t>We can tackle the very real, invisible maths monster, together …</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685799" y="3429000"/>
            <a:ext cx="7772401" cy="3096344"/>
          </a:xfrm>
        </p:spPr>
        <p:txBody>
          <a:bodyPr>
            <a:normAutofit/>
          </a:bodyPr>
          <a:lstStyle/>
          <a:p>
            <a:r>
              <a:rPr lang="en-GB" dirty="0"/>
              <a:t>…building awareness, developing a shared language for mathematical safeguarding, enabling learner autonomy, encouraging learning communities that don’t leave people behind, building growth mindsets …</a:t>
            </a:r>
          </a:p>
          <a:p>
            <a:endParaRPr lang="en-GB" dirty="0"/>
          </a:p>
        </p:txBody>
      </p:sp>
    </p:spTree>
    <p:extLst>
      <p:ext uri="{BB962C8B-B14F-4D97-AF65-F5344CB8AC3E}">
        <p14:creationId xmlns:p14="http://schemas.microsoft.com/office/powerpoint/2010/main" val="167563306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D62-F31C-411A-A620-FFD67E2B2754}"/>
              </a:ext>
            </a:extLst>
          </p:cNvPr>
          <p:cNvSpPr>
            <a:spLocks noGrp="1"/>
          </p:cNvSpPr>
          <p:nvPr>
            <p:ph type="title"/>
          </p:nvPr>
        </p:nvSpPr>
        <p:spPr>
          <a:xfrm>
            <a:off x="484520" y="1700808"/>
            <a:ext cx="7954144" cy="1362076"/>
          </a:xfrm>
        </p:spPr>
        <p:txBody>
          <a:bodyPr>
            <a:normAutofit/>
          </a:bodyPr>
          <a:lstStyle/>
          <a:p>
            <a:r>
              <a:rPr lang="en-GB" dirty="0"/>
              <a:t>Allowing people to heal and flourish in maths …</a:t>
            </a:r>
          </a:p>
        </p:txBody>
      </p:sp>
      <p:sp>
        <p:nvSpPr>
          <p:cNvPr id="3" name="Text Placeholder 2">
            <a:extLst>
              <a:ext uri="{FF2B5EF4-FFF2-40B4-BE49-F238E27FC236}">
                <a16:creationId xmlns:a16="http://schemas.microsoft.com/office/drawing/2014/main" id="{D3BA2FE1-867C-4498-B786-990FE47DB6DE}"/>
              </a:ext>
            </a:extLst>
          </p:cNvPr>
          <p:cNvSpPr>
            <a:spLocks noGrp="1"/>
          </p:cNvSpPr>
          <p:nvPr>
            <p:ph type="body" sz="quarter" idx="1"/>
          </p:nvPr>
        </p:nvSpPr>
        <p:spPr>
          <a:xfrm>
            <a:off x="685799" y="3062884"/>
            <a:ext cx="7772401" cy="3462460"/>
          </a:xfrm>
        </p:spPr>
        <p:txBody>
          <a:bodyPr>
            <a:normAutofit fontScale="85000" lnSpcReduction="20000"/>
          </a:bodyPr>
          <a:lstStyle/>
          <a:p>
            <a:pPr marL="0" lvl="0" indent="0" algn="l" rtl="0">
              <a:lnSpc>
                <a:spcPct val="110000"/>
              </a:lnSpc>
              <a:spcBef>
                <a:spcPts val="1200"/>
              </a:spcBef>
              <a:spcAft>
                <a:spcPts val="0"/>
              </a:spcAft>
              <a:buSzPts val="1760"/>
              <a:buNone/>
            </a:pPr>
            <a:r>
              <a:rPr lang="en-GB" dirty="0"/>
              <a:t>‘The mums were so relieved to hear that maths anxiety is “real” and that they weren’t the only ones who felt physically sick before maths lessons and made to feel stupid.</a:t>
            </a:r>
          </a:p>
          <a:p>
            <a:pPr marL="0" lvl="0" indent="0" algn="l" rtl="0">
              <a:lnSpc>
                <a:spcPct val="110000"/>
              </a:lnSpc>
              <a:spcBef>
                <a:spcPts val="1200"/>
              </a:spcBef>
              <a:spcAft>
                <a:spcPts val="0"/>
              </a:spcAft>
              <a:buSzPts val="1760"/>
              <a:buNone/>
            </a:pPr>
            <a:r>
              <a:rPr lang="en-GB" dirty="0"/>
              <a:t>They loved the approach of safeguarding and hadn’t previously thought about healing the maths trauma they had carried for decades</a:t>
            </a:r>
          </a:p>
          <a:p>
            <a:pPr marL="0" lvl="0" indent="0" algn="l" rtl="0">
              <a:lnSpc>
                <a:spcPct val="110000"/>
              </a:lnSpc>
              <a:spcBef>
                <a:spcPts val="1200"/>
              </a:spcBef>
              <a:spcAft>
                <a:spcPts val="0"/>
              </a:spcAft>
              <a:buSzPts val="1760"/>
              <a:buNone/>
            </a:pPr>
            <a:r>
              <a:rPr lang="en-GB" dirty="0"/>
              <a:t>Everyone needs to hear this vital message’</a:t>
            </a:r>
          </a:p>
          <a:p>
            <a:endParaRPr lang="en-GB" dirty="0"/>
          </a:p>
        </p:txBody>
      </p:sp>
    </p:spTree>
    <p:extLst>
      <p:ext uri="{BB962C8B-B14F-4D97-AF65-F5344CB8AC3E}">
        <p14:creationId xmlns:p14="http://schemas.microsoft.com/office/powerpoint/2010/main" val="268461851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4"/>
          <p:cNvSpPr txBox="1">
            <a:spLocks noGrp="1"/>
          </p:cNvSpPr>
          <p:nvPr>
            <p:ph type="ctrTitle"/>
          </p:nvPr>
        </p:nvSpPr>
        <p:spPr>
          <a:xfrm>
            <a:off x="3587006" y="1629488"/>
            <a:ext cx="3751200" cy="1182375"/>
          </a:xfrm>
          <a:prstGeom prst="rect">
            <a:avLst/>
          </a:prstGeom>
          <a:noFill/>
          <a:ln>
            <a:noFill/>
          </a:ln>
        </p:spPr>
        <p:txBody>
          <a:bodyPr spcFirstLastPara="1" wrap="square" lIns="68569" tIns="34275" rIns="68569" bIns="34275" anchor="ctr" anchorCtr="0">
            <a:normAutofit/>
          </a:bodyPr>
          <a:lstStyle/>
          <a:p>
            <a:r>
              <a:rPr lang="en-US"/>
              <a:t>Where next?</a:t>
            </a:r>
            <a:endParaRPr/>
          </a:p>
        </p:txBody>
      </p:sp>
      <p:sp>
        <p:nvSpPr>
          <p:cNvPr id="318" name="Google Shape;318;p14"/>
          <p:cNvSpPr txBox="1">
            <a:spLocks noGrp="1"/>
          </p:cNvSpPr>
          <p:nvPr>
            <p:ph type="body" idx="1"/>
          </p:nvPr>
        </p:nvSpPr>
        <p:spPr>
          <a:xfrm>
            <a:off x="884582" y="2661788"/>
            <a:ext cx="5291809" cy="2582100"/>
          </a:xfrm>
          <a:prstGeom prst="rect">
            <a:avLst/>
          </a:prstGeom>
          <a:noFill/>
          <a:ln>
            <a:noFill/>
          </a:ln>
        </p:spPr>
        <p:txBody>
          <a:bodyPr spcFirstLastPara="1" wrap="square" lIns="68569" tIns="34275" rIns="68569" bIns="34275" anchor="t" anchorCtr="0">
            <a:normAutofit/>
          </a:bodyPr>
          <a:lstStyle/>
          <a:p>
            <a:pPr marL="0" indent="0">
              <a:spcBef>
                <a:spcPts val="0"/>
              </a:spcBef>
              <a:buSzPct val="80000"/>
            </a:pPr>
            <a:r>
              <a:rPr lang="en-US" dirty="0"/>
              <a:t>The future will involve building the mathematical resilience network globally, to share ideas, resources, findings and support, something we hope you will all wish to be part of, to tackle the impact of maths anxiety and allow mathematical learning to flourish and increase future sustainability.</a:t>
            </a:r>
            <a:endParaRPr dirty="0"/>
          </a:p>
        </p:txBody>
      </p:sp>
      <p:pic>
        <p:nvPicPr>
          <p:cNvPr id="319" name="Google Shape;319;p14"/>
          <p:cNvPicPr preferRelativeResize="0"/>
          <p:nvPr/>
        </p:nvPicPr>
        <p:blipFill rotWithShape="1">
          <a:blip r:embed="rId3">
            <a:alphaModFix/>
          </a:blip>
          <a:srcRect/>
          <a:stretch/>
        </p:blipFill>
        <p:spPr>
          <a:xfrm>
            <a:off x="386498" y="41320"/>
            <a:ext cx="2466348" cy="2479207"/>
          </a:xfrm>
          <a:prstGeom prst="rect">
            <a:avLst/>
          </a:prstGeom>
          <a:noFill/>
          <a:ln>
            <a:noFill/>
          </a:ln>
        </p:spPr>
      </p:pic>
      <p:pic>
        <p:nvPicPr>
          <p:cNvPr id="320" name="Google Shape;320;p14" descr="A picture containing background pattern&#10;&#10;Description automatically generated"/>
          <p:cNvPicPr preferRelativeResize="0"/>
          <p:nvPr/>
        </p:nvPicPr>
        <p:blipFill rotWithShape="1">
          <a:blip r:embed="rId4">
            <a:alphaModFix/>
          </a:blip>
          <a:srcRect/>
          <a:stretch/>
        </p:blipFill>
        <p:spPr>
          <a:xfrm rot="-5400000">
            <a:off x="5306217" y="2465748"/>
            <a:ext cx="4015633" cy="1890769"/>
          </a:xfrm>
          <a:prstGeom prst="rect">
            <a:avLst/>
          </a:prstGeom>
          <a:noFill/>
          <a:ln>
            <a:noFill/>
          </a:ln>
        </p:spPr>
      </p:pic>
      <p:sp>
        <p:nvSpPr>
          <p:cNvPr id="321" name="Google Shape;321;p14"/>
          <p:cNvSpPr txBox="1"/>
          <p:nvPr/>
        </p:nvSpPr>
        <p:spPr>
          <a:xfrm>
            <a:off x="1370295" y="5385149"/>
            <a:ext cx="4433421" cy="830966"/>
          </a:xfrm>
          <a:prstGeom prst="rect">
            <a:avLst/>
          </a:prstGeom>
          <a:noFill/>
          <a:ln>
            <a:noFill/>
          </a:ln>
        </p:spPr>
        <p:txBody>
          <a:bodyPr spcFirstLastPara="1" wrap="square" lIns="68569" tIns="34275" rIns="68569" bIns="34275" anchor="t" anchorCtr="0">
            <a:spAutoFit/>
          </a:bodyPr>
          <a:lstStyle/>
          <a:p>
            <a:r>
              <a:rPr lang="en-GB" sz="1800" dirty="0"/>
              <a:t>https://warwick.ac.uk/fac/soc/ces/research/current/mathematicsresilience/mrn/</a:t>
            </a:r>
            <a:endParaRPr sz="1800" dirty="0"/>
          </a:p>
          <a:p>
            <a:endParaRPr sz="1350" dirty="0">
              <a:solidFill>
                <a:schemeClr val="dk1"/>
              </a:solidFill>
              <a:latin typeface="Avenir"/>
              <a:ea typeface="Avenir"/>
              <a:cs typeface="Avenir"/>
              <a:sym typeface="Aveni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87F8-7620-4039-BBBB-132E451483B0}"/>
              </a:ext>
            </a:extLst>
          </p:cNvPr>
          <p:cNvSpPr>
            <a:spLocks noGrp="1"/>
          </p:cNvSpPr>
          <p:nvPr>
            <p:ph type="title"/>
          </p:nvPr>
        </p:nvSpPr>
        <p:spPr>
          <a:xfrm>
            <a:off x="395536" y="980728"/>
            <a:ext cx="7772400" cy="720080"/>
          </a:xfrm>
        </p:spPr>
        <p:txBody>
          <a:bodyPr/>
          <a:lstStyle/>
          <a:p>
            <a:r>
              <a:rPr lang="en-GB" dirty="0"/>
              <a:t>Further reading</a:t>
            </a:r>
          </a:p>
        </p:txBody>
      </p:sp>
      <p:sp>
        <p:nvSpPr>
          <p:cNvPr id="3" name="Text Placeholder 2">
            <a:extLst>
              <a:ext uri="{FF2B5EF4-FFF2-40B4-BE49-F238E27FC236}">
                <a16:creationId xmlns:a16="http://schemas.microsoft.com/office/drawing/2014/main" id="{46C49773-F776-4F92-8CDB-4B2DD2EC9894}"/>
              </a:ext>
            </a:extLst>
          </p:cNvPr>
          <p:cNvSpPr>
            <a:spLocks noGrp="1"/>
          </p:cNvSpPr>
          <p:nvPr>
            <p:ph type="body" sz="quarter" idx="1"/>
          </p:nvPr>
        </p:nvSpPr>
        <p:spPr>
          <a:xfrm>
            <a:off x="395536" y="1916833"/>
            <a:ext cx="7772401" cy="4941168"/>
          </a:xfrm>
        </p:spPr>
        <p:txBody>
          <a:bodyPr>
            <a:normAutofit fontScale="55000" lnSpcReduction="20000"/>
          </a:bodyPr>
          <a:lstStyle/>
          <a:p>
            <a:r>
              <a:rPr lang="en-GB" dirty="0"/>
              <a:t>The tools:</a:t>
            </a:r>
            <a:endParaRPr lang="en-GB" dirty="0">
              <a:hlinkClick r:id="rId3"/>
            </a:endParaRPr>
          </a:p>
          <a:p>
            <a:r>
              <a:rPr lang="en-GB" dirty="0">
                <a:hlinkClick r:id="rId3"/>
              </a:rPr>
              <a:t>https://www.scirp.org/journal/paperabs.aspx?paperid=102510</a:t>
            </a:r>
            <a:endParaRPr lang="en-GB" dirty="0"/>
          </a:p>
          <a:p>
            <a:r>
              <a:rPr lang="en-GB" dirty="0"/>
              <a:t>At home:</a:t>
            </a:r>
          </a:p>
          <a:p>
            <a:r>
              <a:rPr lang="en-GB" dirty="0">
                <a:hlinkClick r:id="rId4"/>
              </a:rPr>
              <a:t>https://www.scirp.org/journal/paperinformation.aspx?paperid=55378</a:t>
            </a:r>
            <a:endParaRPr lang="en-GB" dirty="0"/>
          </a:p>
          <a:p>
            <a:r>
              <a:rPr lang="en-GB" sz="3200" dirty="0">
                <a:hlinkClick r:id="rId5"/>
              </a:rPr>
              <a:t>https://www.mathsontoast.org.uk/how-talking-about-maths-suddenly-became-easier/</a:t>
            </a:r>
            <a:endParaRPr lang="en-GB" dirty="0"/>
          </a:p>
          <a:p>
            <a:r>
              <a:rPr lang="en-GB" dirty="0"/>
              <a:t>With a PhD student:</a:t>
            </a:r>
          </a:p>
          <a:p>
            <a:r>
              <a:rPr lang="en-GB" dirty="0">
                <a:hlinkClick r:id="rId6"/>
              </a:rPr>
              <a:t>https://www.scirp.org/journal/paperinformation.aspx?paperid=85398</a:t>
            </a:r>
            <a:r>
              <a:rPr lang="en-GB" dirty="0"/>
              <a:t> </a:t>
            </a:r>
          </a:p>
          <a:p>
            <a:r>
              <a:rPr lang="en-GB" dirty="0"/>
              <a:t>1 to 1 with an adult:</a:t>
            </a:r>
          </a:p>
          <a:p>
            <a:r>
              <a:rPr lang="en-GB" dirty="0">
                <a:hlinkClick r:id="rId7"/>
              </a:rPr>
              <a:t>https://www.scirp.org/journal/paperinformation.aspx?paperid=112110</a:t>
            </a:r>
            <a:r>
              <a:rPr lang="en-GB" dirty="0"/>
              <a:t> </a:t>
            </a:r>
          </a:p>
          <a:p>
            <a:r>
              <a:rPr lang="en-GB" dirty="0"/>
              <a:t>In class:</a:t>
            </a:r>
          </a:p>
          <a:p>
            <a:r>
              <a:rPr lang="en-GB" dirty="0"/>
              <a:t>Para and Johnston-Wilder (2023) </a:t>
            </a:r>
            <a:r>
              <a:rPr lang="en-GB" dirty="0">
                <a:solidFill>
                  <a:schemeClr val="accent2"/>
                </a:solidFill>
              </a:rPr>
              <a:t>Addressing Mathematics Anxiety: a case study in a High School in Brazil </a:t>
            </a:r>
            <a:r>
              <a:rPr lang="en-GB" dirty="0"/>
              <a:t>– copy available from author</a:t>
            </a:r>
          </a:p>
          <a:p>
            <a:r>
              <a:rPr lang="en-GB" dirty="0"/>
              <a:t>Background:</a:t>
            </a:r>
          </a:p>
          <a:p>
            <a:r>
              <a:rPr lang="en-GB" dirty="0"/>
              <a:t>Siegel D (2011) </a:t>
            </a:r>
            <a:r>
              <a:rPr lang="en-GB" dirty="0">
                <a:solidFill>
                  <a:schemeClr val="accent2"/>
                </a:solidFill>
              </a:rPr>
              <a:t>Mindsight: The New Science of Personal Transformation</a:t>
            </a:r>
          </a:p>
          <a:p>
            <a:r>
              <a:rPr lang="en-GB" dirty="0"/>
              <a:t>Benson H (2000) </a:t>
            </a:r>
            <a:r>
              <a:rPr lang="en-GB" dirty="0">
                <a:solidFill>
                  <a:schemeClr val="accent2"/>
                </a:solidFill>
              </a:rPr>
              <a:t>The Relaxation Response</a:t>
            </a:r>
          </a:p>
        </p:txBody>
      </p:sp>
    </p:spTree>
    <p:extLst>
      <p:ext uri="{BB962C8B-B14F-4D97-AF65-F5344CB8AC3E}">
        <p14:creationId xmlns:p14="http://schemas.microsoft.com/office/powerpoint/2010/main" val="32023734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itle 1"/>
          <p:cNvSpPr txBox="1">
            <a:spLocks noGrp="1"/>
          </p:cNvSpPr>
          <p:nvPr>
            <p:ph type="title"/>
          </p:nvPr>
        </p:nvSpPr>
        <p:spPr>
          <a:prstGeom prst="rect">
            <a:avLst/>
          </a:prstGeom>
        </p:spPr>
        <p:txBody>
          <a:bodyPr/>
          <a:lstStyle/>
          <a:p>
            <a:r>
              <a:t>The problem</a:t>
            </a:r>
          </a:p>
        </p:txBody>
      </p:sp>
      <p:sp>
        <p:nvSpPr>
          <p:cNvPr id="294" name="Text Placeholder 2"/>
          <p:cNvSpPr txBox="1">
            <a:spLocks noGrp="1"/>
          </p:cNvSpPr>
          <p:nvPr>
            <p:ph type="body" idx="1"/>
          </p:nvPr>
        </p:nvSpPr>
        <p:spPr>
          <a:xfrm>
            <a:off x="722311" y="2564902"/>
            <a:ext cx="7954145" cy="3600403"/>
          </a:xfrm>
          <a:prstGeom prst="rect">
            <a:avLst/>
          </a:prstGeom>
        </p:spPr>
        <p:txBody>
          <a:bodyPr/>
          <a:lstStyle/>
          <a:p>
            <a:pPr defTabSz="832104">
              <a:spcBef>
                <a:spcPts val="600"/>
              </a:spcBef>
              <a:buSzPct val="100000"/>
              <a:buFont typeface="Arial"/>
              <a:buChar char="•"/>
              <a:defRPr sz="2912"/>
            </a:pPr>
            <a:r>
              <a:rPr dirty="0"/>
              <a:t>Learners are naturally curious</a:t>
            </a:r>
          </a:p>
          <a:p>
            <a:pPr defTabSz="832104">
              <a:spcBef>
                <a:spcPts val="600"/>
              </a:spcBef>
              <a:buSzPct val="100000"/>
              <a:buFont typeface="Arial"/>
              <a:buChar char="•"/>
              <a:defRPr sz="2912"/>
            </a:pPr>
            <a:r>
              <a:rPr dirty="0"/>
              <a:t>Fear is learned</a:t>
            </a:r>
          </a:p>
          <a:p>
            <a:pPr defTabSz="832104">
              <a:spcBef>
                <a:spcPts val="600"/>
              </a:spcBef>
              <a:buSzPct val="100000"/>
              <a:buFont typeface="Arial"/>
              <a:buChar char="•"/>
              <a:defRPr sz="2912"/>
            </a:pPr>
            <a:r>
              <a:rPr dirty="0"/>
              <a:t>Things that cause fear become avoided</a:t>
            </a:r>
          </a:p>
          <a:p>
            <a:pPr defTabSz="832104">
              <a:spcBef>
                <a:spcPts val="600"/>
              </a:spcBef>
              <a:buSzPct val="100000"/>
              <a:buFont typeface="Arial"/>
              <a:buChar char="•"/>
              <a:defRPr sz="2912"/>
            </a:pPr>
            <a:r>
              <a:rPr dirty="0"/>
              <a:t>Vicious cycle</a:t>
            </a:r>
          </a:p>
          <a:p>
            <a:pPr defTabSz="832104">
              <a:spcBef>
                <a:spcPts val="600"/>
              </a:spcBef>
              <a:buSzPct val="100000"/>
              <a:buFont typeface="Arial"/>
              <a:buChar char="•"/>
              <a:defRPr sz="2912"/>
            </a:pPr>
            <a:r>
              <a:rPr dirty="0"/>
              <a:t>Combined with fixed mindsets: </a:t>
            </a:r>
            <a:br>
              <a:rPr lang="en-GB" dirty="0"/>
            </a:br>
            <a:r>
              <a:rPr lang="en-GB" dirty="0"/>
              <a:t>	</a:t>
            </a:r>
            <a:r>
              <a:rPr dirty="0"/>
              <a:t>“I am not a maths person”</a:t>
            </a:r>
          </a:p>
          <a:p>
            <a:pPr defTabSz="832104">
              <a:spcBef>
                <a:spcPts val="600"/>
              </a:spcBef>
              <a:buSzPct val="100000"/>
              <a:buFont typeface="Arial"/>
              <a:buChar char="•"/>
              <a:defRPr sz="2912"/>
            </a:pPr>
            <a:r>
              <a:rPr dirty="0"/>
              <a:t>Self-fulfilling prophecy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188B-A7C4-4A4E-9B79-7B6563495E77}"/>
              </a:ext>
            </a:extLst>
          </p:cNvPr>
          <p:cNvSpPr>
            <a:spLocks noGrp="1"/>
          </p:cNvSpPr>
          <p:nvPr>
            <p:ph type="title"/>
          </p:nvPr>
        </p:nvSpPr>
        <p:spPr>
          <a:xfrm>
            <a:off x="685800" y="1550978"/>
            <a:ext cx="7772400" cy="1013926"/>
          </a:xfrm>
        </p:spPr>
        <p:txBody>
          <a:bodyPr/>
          <a:lstStyle/>
          <a:p>
            <a:r>
              <a:rPr lang="en-GB" dirty="0"/>
              <a:t>Maths teaching</a:t>
            </a:r>
          </a:p>
        </p:txBody>
      </p:sp>
      <p:sp>
        <p:nvSpPr>
          <p:cNvPr id="3" name="Text Placeholder 2">
            <a:extLst>
              <a:ext uri="{FF2B5EF4-FFF2-40B4-BE49-F238E27FC236}">
                <a16:creationId xmlns:a16="http://schemas.microsoft.com/office/drawing/2014/main" id="{9DC570D8-E4CE-43EA-BC72-D018C7E47DEE}"/>
              </a:ext>
            </a:extLst>
          </p:cNvPr>
          <p:cNvSpPr>
            <a:spLocks noGrp="1"/>
          </p:cNvSpPr>
          <p:nvPr>
            <p:ph type="body" sz="quarter" idx="1"/>
          </p:nvPr>
        </p:nvSpPr>
        <p:spPr>
          <a:xfrm>
            <a:off x="685800" y="2564904"/>
            <a:ext cx="4137719" cy="3724094"/>
          </a:xfrm>
        </p:spPr>
        <p:txBody>
          <a:bodyPr>
            <a:normAutofit fontScale="92500" lnSpcReduction="10000"/>
          </a:bodyPr>
          <a:lstStyle/>
          <a:p>
            <a:pPr marL="0" indent="0">
              <a:spcBef>
                <a:spcPts val="0"/>
              </a:spcBef>
              <a:buNone/>
            </a:pPr>
            <a:r>
              <a:rPr lang="en-GB" sz="3000" b="1" dirty="0"/>
              <a:t>T.R.I.E.D. maths</a:t>
            </a:r>
            <a:endParaRPr lang="en-US" sz="3000" b="1" dirty="0"/>
          </a:p>
          <a:p>
            <a:pPr marL="0" indent="0">
              <a:spcBef>
                <a:spcPts val="0"/>
              </a:spcBef>
              <a:buNone/>
            </a:pPr>
            <a:endParaRPr lang="en-US" sz="3000" b="1" dirty="0"/>
          </a:p>
          <a:p>
            <a:pPr marL="0" indent="0">
              <a:spcBef>
                <a:spcPts val="0"/>
              </a:spcBef>
              <a:buNone/>
            </a:pPr>
            <a:r>
              <a:rPr lang="en-US" sz="3000" b="1" dirty="0"/>
              <a:t>T</a:t>
            </a:r>
            <a:r>
              <a:rPr lang="en-US" sz="3000" dirty="0"/>
              <a:t>edious</a:t>
            </a:r>
          </a:p>
          <a:p>
            <a:pPr marL="0" indent="0">
              <a:spcBef>
                <a:spcPts val="0"/>
              </a:spcBef>
              <a:buNone/>
            </a:pPr>
            <a:r>
              <a:rPr lang="en-US" sz="3000" b="1" dirty="0"/>
              <a:t>R</a:t>
            </a:r>
            <a:r>
              <a:rPr lang="en-US" sz="3000" dirty="0"/>
              <a:t>ote</a:t>
            </a:r>
          </a:p>
          <a:p>
            <a:pPr marL="0" indent="0">
              <a:spcBef>
                <a:spcPts val="0"/>
              </a:spcBef>
              <a:buNone/>
            </a:pPr>
            <a:r>
              <a:rPr lang="en-US" sz="3000" b="1" dirty="0"/>
              <a:t>I</a:t>
            </a:r>
            <a:r>
              <a:rPr lang="en-US" sz="3000" dirty="0"/>
              <a:t>solated</a:t>
            </a:r>
          </a:p>
          <a:p>
            <a:pPr marL="0" indent="0">
              <a:spcBef>
                <a:spcPts val="0"/>
              </a:spcBef>
              <a:buNone/>
            </a:pPr>
            <a:r>
              <a:rPr lang="en-US" sz="3000" b="1" dirty="0"/>
              <a:t>E</a:t>
            </a:r>
            <a:r>
              <a:rPr lang="en-US" sz="3000" dirty="0"/>
              <a:t>litist</a:t>
            </a:r>
          </a:p>
          <a:p>
            <a:pPr marL="0" indent="0">
              <a:spcBef>
                <a:spcPts val="0"/>
              </a:spcBef>
              <a:buNone/>
            </a:pPr>
            <a:r>
              <a:rPr lang="en-US" sz="3000" b="1" dirty="0"/>
              <a:t>D</a:t>
            </a:r>
            <a:r>
              <a:rPr lang="en-US" sz="3000" dirty="0"/>
              <a:t>e-</a:t>
            </a:r>
            <a:r>
              <a:rPr lang="en-US" sz="3000" dirty="0" err="1"/>
              <a:t>personalised</a:t>
            </a:r>
            <a:endParaRPr lang="en-US" sz="3000" dirty="0"/>
          </a:p>
          <a:p>
            <a:pPr marL="0" indent="0" algn="r">
              <a:buNone/>
            </a:pPr>
            <a:endParaRPr lang="en-US" sz="1900" dirty="0"/>
          </a:p>
          <a:p>
            <a:pPr marL="0" indent="0" algn="r">
              <a:buNone/>
            </a:pPr>
            <a:r>
              <a:rPr lang="en-US" sz="1700" dirty="0"/>
              <a:t>(adapted from Nardi &amp; Steward, 2003)</a:t>
            </a:r>
            <a:endParaRPr lang="en-GB" sz="1700" dirty="0"/>
          </a:p>
        </p:txBody>
      </p:sp>
      <p:sp>
        <p:nvSpPr>
          <p:cNvPr id="4" name="TextBox 3">
            <a:extLst>
              <a:ext uri="{FF2B5EF4-FFF2-40B4-BE49-F238E27FC236}">
                <a16:creationId xmlns:a16="http://schemas.microsoft.com/office/drawing/2014/main" id="{109D5615-7F8B-48ED-997A-D23933B0BDCC}"/>
              </a:ext>
            </a:extLst>
          </p:cNvPr>
          <p:cNvSpPr txBox="1"/>
          <p:nvPr/>
        </p:nvSpPr>
        <p:spPr>
          <a:xfrm>
            <a:off x="5364088" y="2420888"/>
            <a:ext cx="3779912" cy="3724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dirty="0">
                <a:ln>
                  <a:noFill/>
                </a:ln>
                <a:solidFill>
                  <a:srgbClr val="000000"/>
                </a:solidFill>
                <a:effectLst/>
                <a:uFillTx/>
                <a:latin typeface="Calibri"/>
                <a:ea typeface="Calibri"/>
                <a:cs typeface="Calibri"/>
                <a:sym typeface="Calibri"/>
              </a:rPr>
              <a:t>A.L.I.V.E. maths</a:t>
            </a:r>
          </a:p>
          <a:p>
            <a:pPr marL="0" marR="0" indent="0" algn="l" defTabSz="914400" rtl="0" fontAlgn="auto" latinLnBrk="0" hangingPunct="0">
              <a:lnSpc>
                <a:spcPct val="100000"/>
              </a:lnSpc>
              <a:spcBef>
                <a:spcPts val="0"/>
              </a:spcBef>
              <a:spcAft>
                <a:spcPts val="0"/>
              </a:spcAft>
              <a:buClrTx/>
              <a:buSzTx/>
              <a:buFontTx/>
              <a:buNone/>
              <a:tabLst/>
            </a:pPr>
            <a:endParaRPr kumimoji="0" lang="en-GB" sz="2800" i="0" u="none" strike="noStrike" cap="none" spc="0" normalizeH="0" dirty="0">
              <a:ln>
                <a:noFill/>
              </a:ln>
              <a:solidFill>
                <a:srgbClr val="000000"/>
              </a:solidFill>
              <a:effectLst/>
              <a:uFillTx/>
              <a:latin typeface="Calibri"/>
              <a:ea typeface="Calibri"/>
              <a:cs typeface="Calibri"/>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2800" i="0" u="none" strike="noStrike" cap="none" spc="0" normalizeH="0" dirty="0">
                <a:ln>
                  <a:noFill/>
                </a:ln>
                <a:solidFill>
                  <a:srgbClr val="000000"/>
                </a:solidFill>
                <a:effectLst/>
                <a:uFillTx/>
                <a:latin typeface="Calibri"/>
                <a:ea typeface="Calibri"/>
                <a:cs typeface="Calibri"/>
                <a:sym typeface="Calibri"/>
              </a:rPr>
              <a:t>Accessible</a:t>
            </a:r>
          </a:p>
          <a:p>
            <a:pPr marL="0" marR="0" indent="0" algn="l" defTabSz="914400" rtl="0" fontAlgn="auto" latinLnBrk="0" hangingPunct="0">
              <a:lnSpc>
                <a:spcPct val="100000"/>
              </a:lnSpc>
              <a:spcBef>
                <a:spcPts val="0"/>
              </a:spcBef>
              <a:spcAft>
                <a:spcPts val="0"/>
              </a:spcAft>
              <a:buClrTx/>
              <a:buSzTx/>
              <a:buFontTx/>
              <a:buNone/>
              <a:tabLst/>
            </a:pPr>
            <a:r>
              <a:rPr kumimoji="0" lang="en-GB" sz="2800" i="0" u="none" strike="noStrike" cap="none" spc="0" normalizeH="0" dirty="0">
                <a:ln>
                  <a:noFill/>
                </a:ln>
                <a:solidFill>
                  <a:srgbClr val="000000"/>
                </a:solidFill>
                <a:effectLst/>
                <a:uFillTx/>
                <a:latin typeface="Calibri"/>
                <a:ea typeface="Calibri"/>
                <a:cs typeface="Calibri"/>
                <a:sym typeface="Calibri"/>
              </a:rPr>
              <a:t>Linked</a:t>
            </a:r>
          </a:p>
          <a:p>
            <a:pPr marL="0" marR="0" indent="0" algn="l" defTabSz="914400" rtl="0" fontAlgn="auto" latinLnBrk="0" hangingPunct="0">
              <a:lnSpc>
                <a:spcPct val="100000"/>
              </a:lnSpc>
              <a:spcBef>
                <a:spcPts val="0"/>
              </a:spcBef>
              <a:spcAft>
                <a:spcPts val="0"/>
              </a:spcAft>
              <a:buClrTx/>
              <a:buSzTx/>
              <a:buFontTx/>
              <a:buNone/>
              <a:tabLst/>
            </a:pPr>
            <a:r>
              <a:rPr kumimoji="0" lang="en-GB" sz="2800" i="0" u="none" strike="noStrike" cap="none" spc="0" normalizeH="0" dirty="0">
                <a:ln>
                  <a:noFill/>
                </a:ln>
                <a:solidFill>
                  <a:srgbClr val="000000"/>
                </a:solidFill>
                <a:effectLst/>
                <a:uFillTx/>
                <a:latin typeface="Calibri"/>
                <a:ea typeface="Calibri"/>
                <a:cs typeface="Calibri"/>
                <a:sym typeface="Calibri"/>
              </a:rPr>
              <a:t>Inclusive</a:t>
            </a:r>
          </a:p>
          <a:p>
            <a:pPr marL="0" marR="0" indent="0" algn="l" defTabSz="914400" rtl="0" fontAlgn="auto" latinLnBrk="0" hangingPunct="0">
              <a:lnSpc>
                <a:spcPct val="100000"/>
              </a:lnSpc>
              <a:spcBef>
                <a:spcPts val="0"/>
              </a:spcBef>
              <a:spcAft>
                <a:spcPts val="0"/>
              </a:spcAft>
              <a:buClrTx/>
              <a:buSzTx/>
              <a:buFontTx/>
              <a:buNone/>
              <a:tabLst/>
            </a:pPr>
            <a:r>
              <a:rPr kumimoji="0" lang="en-GB" sz="2800" i="0" u="none" strike="noStrike" cap="none" spc="0" normalizeH="0" dirty="0">
                <a:ln>
                  <a:noFill/>
                </a:ln>
                <a:solidFill>
                  <a:srgbClr val="000000"/>
                </a:solidFill>
                <a:effectLst/>
                <a:uFillTx/>
                <a:latin typeface="Calibri"/>
                <a:ea typeface="Calibri"/>
                <a:cs typeface="Calibri"/>
                <a:sym typeface="Calibri"/>
              </a:rPr>
              <a:t>Values-based</a:t>
            </a:r>
          </a:p>
          <a:p>
            <a:pPr marL="0" marR="0" indent="0" algn="l" defTabSz="914400" rtl="0" fontAlgn="auto" latinLnBrk="0" hangingPunct="0">
              <a:lnSpc>
                <a:spcPct val="100000"/>
              </a:lnSpc>
              <a:spcBef>
                <a:spcPts val="0"/>
              </a:spcBef>
              <a:spcAft>
                <a:spcPts val="0"/>
              </a:spcAft>
              <a:buClrTx/>
              <a:buSzTx/>
              <a:buFontTx/>
              <a:buNone/>
              <a:tabLst/>
            </a:pPr>
            <a:r>
              <a:rPr kumimoji="0" lang="en-GB" sz="2800" i="0" u="none" strike="noStrike" cap="none" spc="0" normalizeH="0" dirty="0">
                <a:ln>
                  <a:noFill/>
                </a:ln>
                <a:solidFill>
                  <a:srgbClr val="000000"/>
                </a:solidFill>
                <a:effectLst/>
                <a:uFillTx/>
                <a:latin typeface="Calibri"/>
                <a:ea typeface="Calibri"/>
                <a:cs typeface="Calibri"/>
                <a:sym typeface="Calibri"/>
              </a:rPr>
              <a:t>Engaging</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Calibri"/>
                <a:ea typeface="Calibri"/>
                <a:cs typeface="Calibri"/>
                <a:sym typeface="Calibri"/>
              </a:rPr>
              <a:t>(Johnston-Wilder et al, 2015)</a:t>
            </a:r>
          </a:p>
        </p:txBody>
      </p:sp>
    </p:spTree>
    <p:extLst>
      <p:ext uri="{BB962C8B-B14F-4D97-AF65-F5344CB8AC3E}">
        <p14:creationId xmlns:p14="http://schemas.microsoft.com/office/powerpoint/2010/main" val="26006650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25E0-04AD-43AD-B8B1-BF55668E2C57}"/>
              </a:ext>
            </a:extLst>
          </p:cNvPr>
          <p:cNvSpPr>
            <a:spLocks noGrp="1"/>
          </p:cNvSpPr>
          <p:nvPr>
            <p:ph type="title"/>
          </p:nvPr>
        </p:nvSpPr>
        <p:spPr/>
        <p:txBody>
          <a:bodyPr>
            <a:normAutofit fontScale="90000"/>
          </a:bodyPr>
          <a:lstStyle/>
          <a:p>
            <a:r>
              <a:rPr lang="en-GB" dirty="0"/>
              <a:t>Thinking of maths anxiety through the lens of trauma and adverse experience</a:t>
            </a:r>
            <a:br>
              <a:rPr lang="en-GB" dirty="0"/>
            </a:br>
            <a:endParaRPr lang="en-GB" dirty="0"/>
          </a:p>
        </p:txBody>
      </p:sp>
      <p:sp>
        <p:nvSpPr>
          <p:cNvPr id="3" name="Text Placeholder 2">
            <a:extLst>
              <a:ext uri="{FF2B5EF4-FFF2-40B4-BE49-F238E27FC236}">
                <a16:creationId xmlns:a16="http://schemas.microsoft.com/office/drawing/2014/main" id="{1019A532-6DD3-4656-8450-BF6702D13FB4}"/>
              </a:ext>
            </a:extLst>
          </p:cNvPr>
          <p:cNvSpPr>
            <a:spLocks noGrp="1"/>
          </p:cNvSpPr>
          <p:nvPr>
            <p:ph type="body" sz="quarter" idx="1"/>
          </p:nvPr>
        </p:nvSpPr>
        <p:spPr>
          <a:xfrm>
            <a:off x="722312" y="2906712"/>
            <a:ext cx="7772401" cy="2826543"/>
          </a:xfrm>
        </p:spPr>
        <p:txBody>
          <a:bodyPr>
            <a:normAutofit/>
          </a:bodyPr>
          <a:lstStyle/>
          <a:p>
            <a:r>
              <a:rPr lang="en-GB" sz="2400" dirty="0">
                <a:solidFill>
                  <a:srgbClr val="000000"/>
                </a:solidFill>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1224764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8C09-8DD4-4EBB-A57C-E5AA730B82FF}"/>
              </a:ext>
            </a:extLst>
          </p:cNvPr>
          <p:cNvSpPr>
            <a:spLocks noGrp="1"/>
          </p:cNvSpPr>
          <p:nvPr>
            <p:ph type="title"/>
          </p:nvPr>
        </p:nvSpPr>
        <p:spPr>
          <a:xfrm>
            <a:off x="685800" y="1550978"/>
            <a:ext cx="7772400" cy="797902"/>
          </a:xfrm>
        </p:spPr>
        <p:txBody>
          <a:bodyPr/>
          <a:lstStyle/>
          <a:p>
            <a:r>
              <a:rPr lang="en-GB" dirty="0"/>
              <a:t>Reflecting on experiences</a:t>
            </a:r>
          </a:p>
        </p:txBody>
      </p:sp>
      <p:sp>
        <p:nvSpPr>
          <p:cNvPr id="3" name="Text Placeholder 2">
            <a:extLst>
              <a:ext uri="{FF2B5EF4-FFF2-40B4-BE49-F238E27FC236}">
                <a16:creationId xmlns:a16="http://schemas.microsoft.com/office/drawing/2014/main" id="{20675C23-948B-4202-B59A-0EEC89DCCA24}"/>
              </a:ext>
            </a:extLst>
          </p:cNvPr>
          <p:cNvSpPr>
            <a:spLocks noGrp="1"/>
          </p:cNvSpPr>
          <p:nvPr>
            <p:ph type="body" sz="quarter" idx="1"/>
          </p:nvPr>
        </p:nvSpPr>
        <p:spPr>
          <a:xfrm>
            <a:off x="722312" y="2906712"/>
            <a:ext cx="7772401" cy="2400309"/>
          </a:xfrm>
        </p:spPr>
        <p:txBody>
          <a:bodyPr>
            <a:normAutofit/>
          </a:bodyPr>
          <a:lstStyle/>
          <a:p>
            <a:pPr>
              <a:spcAft>
                <a:spcPts val="1200"/>
              </a:spcAft>
            </a:pPr>
            <a:r>
              <a:rPr lang="en-US" dirty="0"/>
              <a:t>Think about your personal experiences of maths learning – positive experiences and negative experiences.</a:t>
            </a:r>
          </a:p>
          <a:p>
            <a:endParaRPr lang="en-GB" dirty="0"/>
          </a:p>
        </p:txBody>
      </p:sp>
    </p:spTree>
    <p:extLst>
      <p:ext uri="{BB962C8B-B14F-4D97-AF65-F5344CB8AC3E}">
        <p14:creationId xmlns:p14="http://schemas.microsoft.com/office/powerpoint/2010/main" val="3820791731"/>
      </p:ext>
    </p:extLst>
  </p:cSld>
  <p:clrMapOvr>
    <a:masterClrMapping/>
  </p:clrMapOvr>
  <p:transition spd="med"/>
</p:sld>
</file>

<file path=ppt/theme/theme1.xml><?xml version="1.0" encoding="utf-8"?>
<a:theme xmlns:a="http://schemas.openxmlformats.org/drawingml/2006/main" name="template_aubergine_Uni of Warwick_2810">
  <a:themeElements>
    <a:clrScheme name="template_aubergine_Uni of Warwick_2810">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template_aubergine_Uni of Warwick_2810">
      <a:majorFont>
        <a:latin typeface="Times New Roman"/>
        <a:ea typeface="Times New Roman"/>
        <a:cs typeface="Times New Roman"/>
      </a:majorFont>
      <a:minorFont>
        <a:latin typeface="Helvetica"/>
        <a:ea typeface="Helvetica"/>
        <a:cs typeface="Helvetica"/>
      </a:minorFont>
    </a:fontScheme>
    <a:fmtScheme name="template_aubergine_Uni of Warwick_28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_aubergine_Uni of Warwick_2810">
  <a:themeElements>
    <a:clrScheme name="template_aubergine_Uni of Warwick_2810">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template_aubergine_Uni of Warwick_2810">
      <a:majorFont>
        <a:latin typeface="Times New Roman"/>
        <a:ea typeface="Times New Roman"/>
        <a:cs typeface="Times New Roman"/>
      </a:majorFont>
      <a:minorFont>
        <a:latin typeface="Helvetica"/>
        <a:ea typeface="Helvetica"/>
        <a:cs typeface="Helvetica"/>
      </a:minorFont>
    </a:fontScheme>
    <a:fmtScheme name="template_aubergine_Uni of Warwick_28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2901</TotalTime>
  <Words>2144</Words>
  <Application>Microsoft Office PowerPoint</Application>
  <PresentationFormat>On-screen Show (4:3)</PresentationFormat>
  <Paragraphs>283</Paragraphs>
  <Slides>54</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vt:lpstr>
      <vt:lpstr>Arial</vt:lpstr>
      <vt:lpstr>Avenir</vt:lpstr>
      <vt:lpstr>Calibri</vt:lpstr>
      <vt:lpstr>Courier New</vt:lpstr>
      <vt:lpstr>EB Garamond</vt:lpstr>
      <vt:lpstr>Helvetica</vt:lpstr>
      <vt:lpstr>Helvetica Neue</vt:lpstr>
      <vt:lpstr>MinionPro-Capt</vt:lpstr>
      <vt:lpstr>Times New Roman</vt:lpstr>
      <vt:lpstr>Verdana</vt:lpstr>
      <vt:lpstr>Wingdings</vt:lpstr>
      <vt:lpstr>template_aubergine_Uni of Warwick_2810</vt:lpstr>
      <vt:lpstr>Maths Anxiety –  “something must be done”</vt:lpstr>
      <vt:lpstr>Aims of this session</vt:lpstr>
      <vt:lpstr>What is maths anxiety</vt:lpstr>
      <vt:lpstr>How prevalent is maths anxiety?</vt:lpstr>
      <vt:lpstr>Maths anxiety …</vt:lpstr>
      <vt:lpstr>The problem</vt:lpstr>
      <vt:lpstr>Maths teaching</vt:lpstr>
      <vt:lpstr>Thinking of maths anxiety through the lens of trauma and adverse experience </vt:lpstr>
      <vt:lpstr>Reflecting on experiences</vt:lpstr>
      <vt:lpstr>Student adverse prior experience</vt:lpstr>
      <vt:lpstr>The power of the invisible threat</vt:lpstr>
      <vt:lpstr>The maths monster </vt:lpstr>
      <vt:lpstr>Maths anxiety …</vt:lpstr>
      <vt:lpstr> </vt:lpstr>
      <vt:lpstr>Some brain facts for maths teachers</vt:lpstr>
      <vt:lpstr>Mathematical Resilience …</vt:lpstr>
      <vt:lpstr>Learning requires psychological safety…</vt:lpstr>
      <vt:lpstr>Competence to self-safeguard … </vt:lpstr>
      <vt:lpstr>A toolkit for promoting mathematical resilience</vt:lpstr>
      <vt:lpstr>Mathematical resilience</vt:lpstr>
      <vt:lpstr>The hand model of the brain  (Dan Siegel)</vt:lpstr>
      <vt:lpstr>The hand model of the brain</vt:lpstr>
      <vt:lpstr>The relaxation response…</vt:lpstr>
      <vt:lpstr>The growth zone model</vt:lpstr>
      <vt:lpstr>The growth zone model </vt:lpstr>
      <vt:lpstr>The growth zone model</vt:lpstr>
      <vt:lpstr>The growth zone model:  green zone</vt:lpstr>
      <vt:lpstr>The growth zone model:  red zone</vt:lpstr>
      <vt:lpstr>Not stupid but panicking</vt:lpstr>
      <vt:lpstr>The growth zone model:  amber zone</vt:lpstr>
      <vt:lpstr>The growth zone includes …</vt:lpstr>
      <vt:lpstr>The blue zone …</vt:lpstr>
      <vt:lpstr>The four zone model …</vt:lpstr>
      <vt:lpstr>Getting out of the red zone</vt:lpstr>
      <vt:lpstr>Building the amber/growth zone</vt:lpstr>
      <vt:lpstr>The growth zone model</vt:lpstr>
      <vt:lpstr>Tools in practice</vt:lpstr>
      <vt:lpstr>The ladder model – a 4th tool</vt:lpstr>
      <vt:lpstr>The 3 – level model for CPD</vt:lpstr>
      <vt:lpstr>1 Anxiety aware practice…</vt:lpstr>
      <vt:lpstr>2 Anxiety-informed practice…</vt:lpstr>
      <vt:lpstr>Trauma-informed practice…</vt:lpstr>
      <vt:lpstr>Self-efficacy and resilience </vt:lpstr>
      <vt:lpstr>Sources of self-efficacy</vt:lpstr>
      <vt:lpstr>Autonomous motivation</vt:lpstr>
      <vt:lpstr>The enhanced growth zone model</vt:lpstr>
      <vt:lpstr>Development of a research area</vt:lpstr>
      <vt:lpstr>Coaching for Mathematical Resilience course</vt:lpstr>
      <vt:lpstr>Coaching for Mathematical Resilience for individuals</vt:lpstr>
      <vt:lpstr>Supporting teachers with practitioner research</vt:lpstr>
      <vt:lpstr>We can tackle the very real, invisible maths monster, together …</vt:lpstr>
      <vt:lpstr>Allowing people to heal and flourish in maths …</vt:lpstr>
      <vt:lpstr>Where next?</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statistics anxiety</dc:title>
  <dc:creator>Sue</dc:creator>
  <cp:lastModifiedBy>Johnston-Wilder, Sue</cp:lastModifiedBy>
  <cp:revision>60</cp:revision>
  <cp:lastPrinted>2021-10-12T10:19:12Z</cp:lastPrinted>
  <dcterms:modified xsi:type="dcterms:W3CDTF">2023-03-23T15:49:42Z</dcterms:modified>
</cp:coreProperties>
</file>