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9A51-98B2-4799-9D36-C5FC062E10D0}" type="datetimeFigureOut">
              <a:rPr lang="en-IE" smtClean="0"/>
              <a:t>18/02/2025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F3E4A-EA85-43E8-9565-52E30B1AC5F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09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F3E4A-EA85-43E8-9565-52E30B1AC5F6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7205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3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4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0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3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0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7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6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2683-6D49-4CA4-9031-CA61CD1DF13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52B4-3594-42EE-B0E6-B29C9BAE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5780210-A6C2-4ED1-A550-CD007ED2F71F}"/>
              </a:ext>
            </a:extLst>
          </p:cNvPr>
          <p:cNvSpPr/>
          <p:nvPr/>
        </p:nvSpPr>
        <p:spPr>
          <a:xfrm>
            <a:off x="5958459" y="918972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54B3531-9691-4536-BC04-B60226EB5CA4}"/>
              </a:ext>
            </a:extLst>
          </p:cNvPr>
          <p:cNvSpPr/>
          <p:nvPr/>
        </p:nvSpPr>
        <p:spPr>
          <a:xfrm>
            <a:off x="3479864" y="893686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D194716-713E-47DD-95EA-12802E083979}"/>
              </a:ext>
            </a:extLst>
          </p:cNvPr>
          <p:cNvSpPr/>
          <p:nvPr/>
        </p:nvSpPr>
        <p:spPr>
          <a:xfrm>
            <a:off x="1027901" y="877558"/>
            <a:ext cx="2352294" cy="5020056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D3650F2-DFF2-491C-982E-8DBB3032CBBE}"/>
              </a:ext>
            </a:extLst>
          </p:cNvPr>
          <p:cNvSpPr/>
          <p:nvPr/>
        </p:nvSpPr>
        <p:spPr>
          <a:xfrm>
            <a:off x="1143000" y="4025590"/>
            <a:ext cx="4620807" cy="74066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Adult Cancer Nursing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42850)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22825-C6C9-4859-A47D-ABE9AFD916B9}"/>
              </a:ext>
            </a:extLst>
          </p:cNvPr>
          <p:cNvSpPr/>
          <p:nvPr/>
        </p:nvSpPr>
        <p:spPr>
          <a:xfrm>
            <a:off x="1143000" y="2725522"/>
            <a:ext cx="2057400" cy="959230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Fundamentals of Cancer Care (FCC)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42560)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8FFA35D-406A-40A2-88BE-A0BF3B624EBA}"/>
              </a:ext>
            </a:extLst>
          </p:cNvPr>
          <p:cNvSpPr/>
          <p:nvPr/>
        </p:nvSpPr>
        <p:spPr>
          <a:xfrm>
            <a:off x="933254" y="4935798"/>
            <a:ext cx="7377499" cy="916362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Adult Cancer Nursing: Clinical Practicum (</a:t>
            </a:r>
            <a:r>
              <a:rPr lang="en-IE" sz="1200" dirty="0">
                <a:solidFill>
                  <a:schemeClr val="tx1"/>
                </a:solidFill>
              </a:rPr>
              <a:t>NMHS 42570)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 (working at least 75 hours/month in adult cancer setting; also includes 7 days of supernumerary placement</a:t>
            </a:r>
            <a:endParaRPr lang="en-IE" sz="1200" dirty="0">
              <a:solidFill>
                <a:schemeClr val="tx1"/>
              </a:solidFill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AF94026-4429-4482-82B2-0B4D380893DC}"/>
              </a:ext>
            </a:extLst>
          </p:cNvPr>
          <p:cNvSpPr/>
          <p:nvPr/>
        </p:nvSpPr>
        <p:spPr>
          <a:xfrm>
            <a:off x="3687222" y="2705154"/>
            <a:ext cx="2065496" cy="957618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ea typeface="Calibri"/>
                <a:cs typeface="Times New Roman"/>
              </a:rPr>
              <a:t>Psychological Impact of Chronic Illness (PICI) </a:t>
            </a:r>
            <a:r>
              <a:rPr lang="en-US" sz="1200" dirty="0">
                <a:solidFill>
                  <a:prstClr val="black"/>
                </a:solidFill>
                <a:ea typeface="Calibri"/>
                <a:cs typeface="Times New Roman"/>
              </a:rPr>
              <a:t>(NMHS 42880)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69088E-70AE-4E24-9608-0C085FEB2E30}"/>
              </a:ext>
            </a:extLst>
          </p:cNvPr>
          <p:cNvSpPr txBox="1"/>
          <p:nvPr/>
        </p:nvSpPr>
        <p:spPr>
          <a:xfrm>
            <a:off x="1495044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Autumn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27E7A4-18D2-48BA-937B-D8665F0E9ABC}"/>
              </a:ext>
            </a:extLst>
          </p:cNvPr>
          <p:cNvSpPr txBox="1"/>
          <p:nvPr/>
        </p:nvSpPr>
        <p:spPr>
          <a:xfrm>
            <a:off x="3956495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Spring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DD1CCF-656A-4710-82C2-2F49BC550506}"/>
              </a:ext>
            </a:extLst>
          </p:cNvPr>
          <p:cNvSpPr txBox="1"/>
          <p:nvPr/>
        </p:nvSpPr>
        <p:spPr>
          <a:xfrm>
            <a:off x="6332220" y="1005840"/>
            <a:ext cx="13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Summer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19540C-AE07-48A9-ABE6-BB6F8E012A21}"/>
              </a:ext>
            </a:extLst>
          </p:cNvPr>
          <p:cNvSpPr txBox="1"/>
          <p:nvPr/>
        </p:nvSpPr>
        <p:spPr>
          <a:xfrm>
            <a:off x="2319885" y="3365470"/>
            <a:ext cx="7535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1870BC-CCFB-49F4-B38C-87CC019EC340}"/>
              </a:ext>
            </a:extLst>
          </p:cNvPr>
          <p:cNvSpPr txBox="1"/>
          <p:nvPr/>
        </p:nvSpPr>
        <p:spPr>
          <a:xfrm>
            <a:off x="4918600" y="3344160"/>
            <a:ext cx="834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10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4355936" y="5561055"/>
            <a:ext cx="877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3C82D2-D6D7-4184-B3B4-7A792D2463EE}"/>
              </a:ext>
            </a:extLst>
          </p:cNvPr>
          <p:cNvSpPr txBox="1"/>
          <p:nvPr/>
        </p:nvSpPr>
        <p:spPr>
          <a:xfrm>
            <a:off x="4778046" y="4501994"/>
            <a:ext cx="777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7.5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1FB5EF-E619-419F-A63D-4FE89FEEBE24}"/>
              </a:ext>
            </a:extLst>
          </p:cNvPr>
          <p:cNvSpPr txBox="1"/>
          <p:nvPr/>
        </p:nvSpPr>
        <p:spPr>
          <a:xfrm>
            <a:off x="1604567" y="5575308"/>
            <a:ext cx="7660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875979E-234C-4A04-835D-66A508DB2A5F}"/>
              </a:ext>
            </a:extLst>
          </p:cNvPr>
          <p:cNvSpPr txBox="1"/>
          <p:nvPr/>
        </p:nvSpPr>
        <p:spPr>
          <a:xfrm>
            <a:off x="1280161" y="4493035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60AB8F-BBA3-46BC-9529-69CBBEDEB43F}"/>
              </a:ext>
            </a:extLst>
          </p:cNvPr>
          <p:cNvSpPr txBox="1"/>
          <p:nvPr/>
        </p:nvSpPr>
        <p:spPr>
          <a:xfrm>
            <a:off x="228600" y="6083285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Notes: Trimester 1: 27.5 credits, Trimester 2: 30 credits, Trimester 3: 2.5 credits:  40 credits (ECTs) </a:t>
            </a:r>
          </a:p>
          <a:p>
            <a:r>
              <a:rPr lang="en-GB" sz="1400" dirty="0">
                <a:solidFill>
                  <a:schemeClr val="accent1">
                    <a:lumMod val="75000"/>
                  </a:schemeClr>
                </a:solidFill>
                <a:highlight>
                  <a:srgbClr val="FFFF00"/>
                </a:highlight>
              </a:rPr>
              <a:t>Specialist modules</a:t>
            </a:r>
            <a:r>
              <a:rPr lang="en-GB" sz="1400" dirty="0">
                <a:solidFill>
                  <a:schemeClr val="accent1">
                    <a:lumMod val="75000"/>
                  </a:schemeClr>
                </a:solidFill>
              </a:rPr>
              <a:t>: FCC, PICI, Adult Cancer Nursing &amp; Clinical Practicum;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highlight>
                  <a:srgbClr val="00FFFF"/>
                </a:highlight>
                <a:uLnTx/>
                <a:uFillTx/>
                <a:latin typeface="Calibri"/>
                <a:ea typeface="+mn-ea"/>
                <a:cs typeface="+mn-cs"/>
              </a:rPr>
              <a:t>2 Block Weeks (Sept/Jan) otherwise class every Monday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996C55D-4F09-49AC-BC33-BE66F0B9E050}"/>
              </a:ext>
            </a:extLst>
          </p:cNvPr>
          <p:cNvSpPr txBox="1"/>
          <p:nvPr/>
        </p:nvSpPr>
        <p:spPr>
          <a:xfrm>
            <a:off x="381000" y="33832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highlight>
                  <a:srgbClr val="00FFFF"/>
                </a:highlight>
              </a:rPr>
              <a:t>Graduate Certificate in Cancer Nursing: Adult Cancer Nursing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BB1EA7-77F5-42F1-9CC1-2C242B1B29B1}"/>
              </a:ext>
            </a:extLst>
          </p:cNvPr>
          <p:cNvSpPr txBox="1"/>
          <p:nvPr/>
        </p:nvSpPr>
        <p:spPr>
          <a:xfrm>
            <a:off x="6891694" y="5561055"/>
            <a:ext cx="907181" cy="26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75000"/>
                  </a:schemeClr>
                </a:solidFill>
              </a:rPr>
              <a:t>2.5 credits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A68FD9-742B-48BD-A6E5-7F3A79AE4D9F}"/>
              </a:ext>
            </a:extLst>
          </p:cNvPr>
          <p:cNvSpPr/>
          <p:nvPr/>
        </p:nvSpPr>
        <p:spPr>
          <a:xfrm>
            <a:off x="6203115" y="1444233"/>
            <a:ext cx="1966913" cy="340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Programme Code:</a:t>
            </a:r>
          </a:p>
          <a:p>
            <a:pPr algn="ctr"/>
            <a: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X682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Programme commences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last week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in August/first week in September</a:t>
            </a:r>
          </a:p>
          <a:p>
            <a:pPr algn="ctr"/>
            <a:r>
              <a:rPr lang="en-GB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88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156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College Dublin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pafox</dc:creator>
  <cp:lastModifiedBy>Patricia Fox</cp:lastModifiedBy>
  <cp:revision>18</cp:revision>
  <dcterms:created xsi:type="dcterms:W3CDTF">2019-05-23T16:31:17Z</dcterms:created>
  <dcterms:modified xsi:type="dcterms:W3CDTF">2025-02-18T18:36:30Z</dcterms:modified>
</cp:coreProperties>
</file>