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7" r:id="rId3"/>
  </p:sldMasterIdLst>
  <p:notesMasterIdLst>
    <p:notesMasterId r:id="rId23"/>
  </p:notesMasterIdLst>
  <p:sldIdLst>
    <p:sldId id="256" r:id="rId4"/>
    <p:sldId id="289" r:id="rId5"/>
    <p:sldId id="293" r:id="rId6"/>
    <p:sldId id="262" r:id="rId7"/>
    <p:sldId id="261" r:id="rId8"/>
    <p:sldId id="259" r:id="rId9"/>
    <p:sldId id="263" r:id="rId10"/>
    <p:sldId id="260" r:id="rId11"/>
    <p:sldId id="257" r:id="rId12"/>
    <p:sldId id="291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87" r:id="rId21"/>
    <p:sldId id="272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368c90e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368c90e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5368c90e38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368c90e3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368c90e3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5368c90e38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368c90e3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368c90e3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5368c90e38_0_2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541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31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0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30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368c90e3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368c90e3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368c90e38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75622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2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ctr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SzPts val="3240"/>
              <a:buFont typeface="Noto Sans Symbols"/>
              <a:buNone/>
              <a:defRPr sz="36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640"/>
              </a:spcBef>
              <a:spcAft>
                <a:spcPts val="0"/>
              </a:spcAft>
              <a:buSzPts val="288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2FD5-CD3D-6108-29C6-0FAC31DD6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C3EF6-C605-B914-A49C-F82C0ABC4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E3696-8871-1984-C0FE-8CC6C067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075A8-9A17-CBC3-F09F-9ADB30F9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A3A7E-2CD2-567E-CFC5-759BF9D9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5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38BC-A57C-1950-3D84-38EB75E8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02FA-CF69-71FA-7042-54E539E0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F75C3-2BD1-6285-C084-2E1BA993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F1A1-69A1-E262-C0EA-A955D5F5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B35FA-CDE4-01C2-F2F5-DC9C3A5B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2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1592-41BE-7B7D-8DBA-3EE57A63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842CC-892D-7814-B76C-DACFE207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6B2C-EEBA-F2F8-49B4-3C271DC8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BB0A8-2E5B-C231-026B-1D8871C8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22A7E-AA3F-542E-A6C0-196ED3C3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63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7D8C-76FA-9338-7816-984462C7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89AC-A556-CD1F-DA33-D812D111B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461C3-9E6D-6E84-FD95-F7B55E188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24069-D0E4-2446-847D-C60BE933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F068B-93C9-CEEF-72BF-9C5E5026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9A261-34CE-83B8-663C-724A6141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1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1749-4FBF-0F08-BC81-B31FD163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B3762-FB19-6FCB-E84D-EFA9C0EA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CD987-C445-BC03-F6A5-9F48E19A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04F90-5987-D590-D50B-67BA9E8EC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C1A6D-0136-1ACE-8CA4-CA73F5414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DA340-A281-5893-97AD-9340C41C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A5E7A-94B6-4D83-23AF-4603858C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3C4F-45C4-23BE-C572-C1824D70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047155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DF08-2B0E-5AEA-6502-18AD55DD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B6871-FCF6-C769-7B7A-9A093A39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263EF-4978-2F9A-33D3-A2E027C7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339A5-DD74-0E3A-0195-28785289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47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65326-86B5-6A5C-D7DF-AD43F269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8451E-DDCB-34DB-458F-C69C09FB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19CE4-D09A-19AF-162D-A16E7B63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9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E8DB-9DD4-350C-2245-B5915E45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83574-51C8-4026-4D6A-149BD0EEC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4E1C7-3571-39C6-E7E8-72AE40877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FDCED-2251-193E-E98D-B252542E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97074-6EFA-0084-2B00-9DB2365D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D95A6-7A43-E8F1-7A8D-E7E9C747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51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8739-20F1-A0C3-A2A7-B6FA598C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E1024-982A-6E5A-DCF4-3D9B03A1B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12459-4961-5D20-305E-53DF05818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7F8BD-3F3B-A27A-0FAC-0AC7812D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4E43D-09D4-79FC-C016-256CAF0C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32EE2-61FF-A8F4-CF47-4AB5D7BA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00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D670-69AC-956A-5DAA-B22B763E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CD8C6-0A3C-2DD2-E125-F935E6E35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8C444-9C09-9BE0-362D-6941DF93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2D3B1-C605-D558-E55D-DF53C794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CCCD2-D609-8B6D-3D7B-7C7AED04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90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35A29-7B93-8698-0867-89DF794E1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C4883-3B39-C0AB-1038-70CEA6294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2CB38-9085-04F3-8CA7-76DC3F24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AD33-A4AF-E422-0FEA-2D2207FF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CC443-5B5F-F44D-67E5-5C83CBCF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"/>
          <p:cNvSpPr>
            <a:spLocks noGrp="1"/>
          </p:cNvSpPr>
          <p:nvPr>
            <p:ph type="clipArt" idx="2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>
            <a:spLocks noGrp="1"/>
          </p:cNvSpPr>
          <p:nvPr>
            <p:ph type="clipArt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58"/>
            </a:gs>
            <a:gs pos="100000">
              <a:schemeClr val="dk2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11" name="Google Shape;11;p1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rect l="l" t="t" r="r" b="b"/>
              <a:pathLst>
                <a:path w="5740" h="3273" extrusionOk="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rect l="l" t="t" r="r" b="b"/>
              <a:pathLst>
                <a:path w="5591" h="3243" extrusionOk="0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rect l="l" t="t" r="r" b="b"/>
              <a:pathLst>
                <a:path w="4042" h="192" extrusionOk="0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rect l="l" t="t" r="r" b="b"/>
              <a:pathLst>
                <a:path w="1722" h="66" extrusionOk="0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rect l="l" t="t" r="r" b="b"/>
              <a:pathLst>
                <a:path w="4789" h="329" extrusionOk="0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7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rect l="l" t="t" r="r" b="b"/>
              <a:pathLst>
                <a:path w="975" h="101" extrusionOk="0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rect l="l" t="t" r="r" b="b"/>
              <a:pathLst>
                <a:path w="2141" h="198" extrusionOk="0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rect l="l" t="t" r="r" b="b"/>
              <a:pathLst>
                <a:path w="3623" h="348" extrusionOk="0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rect l="l" t="t" r="r" b="b"/>
              <a:pathLst>
                <a:path w="2517" h="276" extrusionOk="0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rect l="l" t="t" r="r" b="b"/>
              <a:pathLst>
                <a:path w="1405" h="378" extrusionOk="0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9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rect l="l" t="t" r="r" b="b"/>
              <a:pathLst>
                <a:path w="729" h="240" extrusionOk="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rect l="l" t="t" r="r" b="b"/>
              <a:pathLst>
                <a:path w="5035" h="1672" extrusionOk="0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rect l="l" t="t" r="r" b="b"/>
              <a:pathLst>
                <a:path w="5035" h="2188" extrusionOk="0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rect l="l" t="t" r="r" b="b"/>
              <a:pathLst>
                <a:path w="3163" h="2727" extrusionOk="0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9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rect l="l" t="t" r="r" b="b"/>
              <a:pathLst>
                <a:path w="281" h="335" extrusionOk="0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rect l="l" t="t" r="r" b="b"/>
              <a:pathLst>
                <a:path w="3122" h="2680" extrusionOk="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rect l="l" t="t" r="r" b="b"/>
              <a:pathLst>
                <a:path w="2517" h="2536" extrusionOk="0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rect l="l" t="t" r="r" b="b"/>
              <a:pathLst>
                <a:path w="2200" h="2482" extrusionOk="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A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rect l="l" t="t" r="r" b="b"/>
              <a:pathLst>
                <a:path w="155" h="516" extrusionOk="0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rect l="l" t="t" r="r" b="b"/>
              <a:pathLst>
                <a:path w="574" h="1043" extrusionOk="0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rect l="l" t="t" r="r" b="b"/>
              <a:pathLst>
                <a:path w="341" h="797" extrusionOk="0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rect l="l" t="t" r="r" b="b"/>
              <a:pathLst>
                <a:path w="5740" h="1864" extrusionOk="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rect l="l" t="t" r="r" b="b"/>
              <a:pathLst>
                <a:path w="5740" h="1337" extrusionOk="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rect l="l" t="t" r="r" b="b"/>
              <a:pathLst>
                <a:path w="5740" h="414" extrusionOk="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rect l="l" t="t" r="r" b="b"/>
              <a:pathLst>
                <a:path w="4448" h="3177" extrusionOk="0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rect l="l" t="t" r="r" b="b"/>
              <a:pathLst>
                <a:path w="2428" h="2614" extrusionOk="0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rect l="l" t="t" r="r" b="b"/>
              <a:pathLst>
                <a:path w="1800" h="2464" extrusionOk="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rect l="l" t="t" r="r" b="b"/>
              <a:pathLst>
                <a:path w="1232" h="2074" extrusionOk="0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8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rect l="l" t="t" r="r" b="b"/>
              <a:pathLst>
                <a:path w="1058" h="1936" extrusionOk="0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rect l="l" t="t" r="r" b="b"/>
              <a:pathLst>
                <a:path w="771" h="1487" extrusionOk="0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7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7" name="Google Shape;47;p1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" name="Google Shape;48;p1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1313" extrusionOk="0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6F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695" extrusionOk="0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50" name="Google Shape;50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58"/>
            </a:gs>
            <a:gs pos="100000">
              <a:schemeClr val="dk2"/>
            </a:gs>
          </a:gsLst>
          <a:lin ang="27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3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63" name="Google Shape;63;p3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rect l="l" t="t" r="r" b="b"/>
              <a:pathLst>
                <a:path w="5740" h="3273" extrusionOk="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rect l="l" t="t" r="r" b="b"/>
              <a:pathLst>
                <a:path w="5591" h="3243" extrusionOk="0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rect l="l" t="t" r="r" b="b"/>
              <a:pathLst>
                <a:path w="4042" h="192" extrusionOk="0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rect l="l" t="t" r="r" b="b"/>
              <a:pathLst>
                <a:path w="1722" h="66" extrusionOk="0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rect l="l" t="t" r="r" b="b"/>
              <a:pathLst>
                <a:path w="4789" h="329" extrusionOk="0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7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rect l="l" t="t" r="r" b="b"/>
              <a:pathLst>
                <a:path w="975" h="101" extrusionOk="0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rect l="l" t="t" r="r" b="b"/>
              <a:pathLst>
                <a:path w="2141" h="198" extrusionOk="0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rect l="l" t="t" r="r" b="b"/>
              <a:pathLst>
                <a:path w="3623" h="348" extrusionOk="0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rect l="l" t="t" r="r" b="b"/>
              <a:pathLst>
                <a:path w="2517" h="276" extrusionOk="0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rect l="l" t="t" r="r" b="b"/>
              <a:pathLst>
                <a:path w="1405" h="378" extrusionOk="0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9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rect l="l" t="t" r="r" b="b"/>
              <a:pathLst>
                <a:path w="729" h="240" extrusionOk="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rect l="l" t="t" r="r" b="b"/>
              <a:pathLst>
                <a:path w="5035" h="1672" extrusionOk="0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rect l="l" t="t" r="r" b="b"/>
              <a:pathLst>
                <a:path w="5035" h="2188" extrusionOk="0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rect l="l" t="t" r="r" b="b"/>
              <a:pathLst>
                <a:path w="3163" h="2727" extrusionOk="0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9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rect l="l" t="t" r="r" b="b"/>
              <a:pathLst>
                <a:path w="281" h="335" extrusionOk="0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rect l="l" t="t" r="r" b="b"/>
              <a:pathLst>
                <a:path w="3122" h="2680" extrusionOk="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rect l="l" t="t" r="r" b="b"/>
              <a:pathLst>
                <a:path w="2517" h="2536" extrusionOk="0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rect l="l" t="t" r="r" b="b"/>
              <a:pathLst>
                <a:path w="2200" h="2482" extrusionOk="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A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rect l="l" t="t" r="r" b="b"/>
              <a:pathLst>
                <a:path w="155" h="516" extrusionOk="0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rect l="l" t="t" r="r" b="b"/>
              <a:pathLst>
                <a:path w="574" h="1043" extrusionOk="0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rect l="l" t="t" r="r" b="b"/>
              <a:pathLst>
                <a:path w="341" h="797" extrusionOk="0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rect l="l" t="t" r="r" b="b"/>
              <a:pathLst>
                <a:path w="5740" h="1864" extrusionOk="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rect l="l" t="t" r="r" b="b"/>
              <a:pathLst>
                <a:path w="5740" h="1337" extrusionOk="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rect l="l" t="t" r="r" b="b"/>
              <a:pathLst>
                <a:path w="5740" h="414" extrusionOk="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rect l="l" t="t" r="r" b="b"/>
              <a:pathLst>
                <a:path w="4448" h="3177" extrusionOk="0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rect l="l" t="t" r="r" b="b"/>
              <a:pathLst>
                <a:path w="2428" h="2614" extrusionOk="0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rect l="l" t="t" r="r" b="b"/>
              <a:pathLst>
                <a:path w="1800" h="2464" extrusionOk="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rect l="l" t="t" r="r" b="b"/>
              <a:pathLst>
                <a:path w="1232" h="2074" extrusionOk="0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8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rect l="l" t="t" r="r" b="b"/>
              <a:pathLst>
                <a:path w="1058" h="1936" extrusionOk="0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rect l="l" t="t" r="r" b="b"/>
              <a:pathLst>
                <a:path w="771" h="1487" extrusionOk="0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7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99" name="Google Shape;99;p3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1313" extrusionOk="0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6F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695" extrusionOk="0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10B43-BA8D-D257-5F77-03E9852C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D4536-BF5B-C5AC-8AF6-2D5233F32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11273-DA79-C8F9-0461-568C54536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4436-B33C-461C-AAE2-255B79BF635A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1BB67-82A8-CCD3-45E4-7A9437BD9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83A40-A93F-6D07-2826-576BDEC1B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7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scullly@ucd.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AMSOC@ucd.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hyperlink" Target="mailto:president@ucdsu.ie" TargetMode="External"/><Relationship Id="rId4" Type="http://schemas.openxmlformats.org/officeDocument/2006/relationships/hyperlink" Target="https://www.ucdsu.ie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dsu.ie/" TargetMode="External"/><Relationship Id="rId3" Type="http://schemas.openxmlformats.org/officeDocument/2006/relationships/hyperlink" Target="https://www.ucd.ie/stuhealth/" TargetMode="External"/><Relationship Id="rId7" Type="http://schemas.openxmlformats.org/officeDocument/2006/relationships/hyperlink" Target="https://www.ucd.ie/openingworlds/" TargetMode="External"/><Relationship Id="rId2" Type="http://schemas.openxmlformats.org/officeDocument/2006/relationships/hyperlink" Target="https://www.ucd.ie/studentadviser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cd.ie/chaplaincy/" TargetMode="External"/><Relationship Id="rId5" Type="http://schemas.openxmlformats.org/officeDocument/2006/relationships/hyperlink" Target="https://www.ucd.ie/stuhealth/services/addictioncounsellor/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www.ucd.ie/studentcounselling/" TargetMode="External"/><Relationship Id="rId9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farrell@ucd.i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.ie/studentadvis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ucd.ie/studentadvisers/t4media/UCD%20Student%20Advisers%20Confidentiality%20Statemen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governance/policypages/policypage-extenuatingcircumstanc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studentadvisers/studentsupports/financialsuppor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ctrTitle"/>
          </p:nvPr>
        </p:nvSpPr>
        <p:spPr>
          <a:xfrm>
            <a:off x="2721725" y="0"/>
            <a:ext cx="573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200"/>
              <a:buFont typeface="Verdana"/>
              <a:buNone/>
            </a:pPr>
            <a:r>
              <a:rPr lang="en-US" sz="7200" b="0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UCD </a:t>
            </a:r>
            <a:br>
              <a:rPr lang="en-US" sz="7200" b="0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7200" b="0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Student Adviser</a:t>
            </a:r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1"/>
          </p:nvPr>
        </p:nvSpPr>
        <p:spPr>
          <a:xfrm>
            <a:off x="1403350" y="3284537"/>
            <a:ext cx="6440487" cy="242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 b="0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760"/>
              </a:spcBef>
              <a:spcAft>
                <a:spcPts val="0"/>
              </a:spcAft>
              <a:buSzPts val="7920"/>
              <a:buNone/>
            </a:pPr>
            <a:r>
              <a:rPr lang="en-US" sz="8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Anna Scully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SzPts val="4320"/>
              <a:buNone/>
            </a:pPr>
            <a:r>
              <a:rPr lang="en-US" sz="4800" u="sng" dirty="0">
                <a:solidFill>
                  <a:schemeClr val="hlink"/>
                </a:solidFill>
                <a:hlinkClick r:id="rId3"/>
              </a:rPr>
              <a:t>anna.scully@ucd.ie</a:t>
            </a:r>
            <a:endParaRPr sz="4800" dirty="0"/>
          </a:p>
          <a:p>
            <a:pPr marL="0" lvl="0" indent="0" algn="ctr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SzPts val="4320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C1.27 Health Sciences Centre</a:t>
            </a:r>
            <a:endParaRPr sz="36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SzPts val="4320"/>
              <a:buNone/>
            </a:pPr>
            <a:r>
              <a:rPr lang="en-US" dirty="0"/>
              <a:t>0871319758</a:t>
            </a:r>
            <a:endParaRPr dirty="0"/>
          </a:p>
        </p:txBody>
      </p:sp>
      <p:pic>
        <p:nvPicPr>
          <p:cNvPr id="204" name="Google Shape;2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75" y="0"/>
            <a:ext cx="19050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79B4-BC0C-1E8D-25F6-8C36D25B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6696"/>
            <a:ext cx="7886700" cy="994172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950">
                <a:solidFill>
                  <a:schemeClr val="bg1"/>
                </a:solidFill>
              </a:rPr>
              <a:t>Supporting social activity for SNMHS students. </a:t>
            </a:r>
          </a:p>
        </p:txBody>
      </p:sp>
      <p:pic>
        <p:nvPicPr>
          <p:cNvPr id="8" name="Content Placeholder 7" descr="Calendar&#10;&#10;Description automatically generated">
            <a:extLst>
              <a:ext uri="{FF2B5EF4-FFF2-40B4-BE49-F238E27FC236}">
                <a16:creationId xmlns:a16="http://schemas.microsoft.com/office/drawing/2014/main" id="{CCD5E4D1-0554-B1BB-32B1-EE8F217C0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135" y="2680763"/>
            <a:ext cx="3554836" cy="2666126"/>
          </a:xfrm>
        </p:spPr>
      </p:pic>
      <p:pic>
        <p:nvPicPr>
          <p:cNvPr id="6" name="Picture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F2062A9F-A90F-6AA7-8E7E-B27D5FA8D0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55" y="2226469"/>
            <a:ext cx="3269991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7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the Balance Right</a:t>
            </a: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</p:txBody>
      </p:sp>
      <p:sp>
        <p:nvSpPr>
          <p:cNvPr id="267" name="Google Shape;26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 to relax and enjoy your time!</a:t>
            </a:r>
            <a:endParaRPr/>
          </a:p>
        </p:txBody>
      </p:sp>
      <p:sp>
        <p:nvSpPr>
          <p:cNvPr id="268" name="Google Shape;268;p26"/>
          <p:cNvSpPr txBox="1"/>
          <p:nvPr/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457200" y="3941762"/>
            <a:ext cx="8229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endParaRPr sz="28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course, you do need to work as an independent learner, and consider your options in academic life.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</a:t>
            </a:r>
            <a:r>
              <a:rPr lang="en-US" sz="16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</a:t>
            </a:r>
            <a:r>
              <a:rPr lang="en-US" sz="1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forget to take good care of your self, and others around you.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lt1"/>
                </a:solidFill>
              </a:rPr>
              <a:t>Look out for Wellness events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6" descr="MPj0406995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133600"/>
            <a:ext cx="163195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6" descr="j04318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887" y="2349500"/>
            <a:ext cx="2973387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title"/>
          </p:nvPr>
        </p:nvSpPr>
        <p:spPr>
          <a:xfrm>
            <a:off x="468312" y="232215"/>
            <a:ext cx="836295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Access &amp; Lifelong Learning Centre</a:t>
            </a:r>
            <a:br>
              <a:rPr lang="en-US" sz="4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www.ucd.ie/all</a:t>
            </a:r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body" idx="1"/>
          </p:nvPr>
        </p:nvSpPr>
        <p:spPr>
          <a:xfrm>
            <a:off x="539750" y="2924175"/>
            <a:ext cx="8147050" cy="32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Disability Support Services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HEAR </a:t>
            </a:r>
            <a:endParaRPr sz="32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Laptop grants processed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Support for Students who are Parenting </a:t>
            </a: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Mature Student Adviser Emma Somers</a:t>
            </a:r>
            <a:endParaRPr dirty="0"/>
          </a:p>
          <a:p>
            <a:pPr marL="342900" lvl="0" indent="-160020" algn="l" rtl="0">
              <a:spcBef>
                <a:spcPts val="640"/>
              </a:spcBef>
              <a:spcAft>
                <a:spcPts val="0"/>
              </a:spcAft>
              <a:buSzPts val="2880"/>
              <a:buNone/>
            </a:pPr>
            <a:endParaRPr sz="32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UCD Career Development centre</a:t>
            </a:r>
            <a:br>
              <a:rPr lang="en-US" sz="4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www.ucd.ie/careers</a:t>
            </a:r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office will hold a series of seminars over the year on many careers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Advice &amp; Information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office on right as you come to JJL Library building.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Mark.cumisky@ucd.ie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UCD Student Health Centre</a:t>
            </a:r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Located in the Student Centre, upstairs.. for registered students of UCD ~ Fees</a:t>
            </a:r>
            <a:r>
              <a:rPr lang="en-US" sz="2800"/>
              <a:t> apply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Practitioners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Nurses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Psychologists/Counsellors ~free of charge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Psychiatrist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 fees for specialist services..eg travel vaccinations, cervical smears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4" name="Google Shape;3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00" y="429750"/>
            <a:ext cx="8113800" cy="60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UCD Chaplaincy</a:t>
            </a:r>
            <a:endParaRPr/>
          </a:p>
        </p:txBody>
      </p:sp>
      <p:sp>
        <p:nvSpPr>
          <p:cNvPr id="311" name="Google Shape;31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C9F36B-CD1B-2897-E1F7-601C384B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785938"/>
            <a:ext cx="43719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body" idx="1"/>
          </p:nvPr>
        </p:nvSpPr>
        <p:spPr>
          <a:xfrm>
            <a:off x="745588" y="2355574"/>
            <a:ext cx="7941212" cy="43406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NAMSOC ( Nursing and Midwifery Society)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NAMSOC@ucd.ie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Auditor : Aliyah </a:t>
            </a:r>
            <a:r>
              <a:rPr lang="en-US" dirty="0" err="1"/>
              <a:t>Olawepo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err="1"/>
              <a:t>PhysioSoc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E" dirty="0">
                <a:hlinkClick r:id="rId4"/>
              </a:rPr>
              <a:t>https://www.ucdsu.ie/</a:t>
            </a:r>
            <a:endParaRPr lang="en-IE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E" dirty="0"/>
              <a:t>College officer is Tia Cullen</a:t>
            </a:r>
            <a:endParaRPr dirty="0"/>
          </a:p>
          <a:p>
            <a:pPr marL="0" indent="0">
              <a:buNone/>
            </a:pPr>
            <a:r>
              <a:rPr lang="en-GB" b="1" i="0" dirty="0">
                <a:solidFill>
                  <a:srgbClr val="FFFFFF"/>
                </a:solidFill>
                <a:effectLst/>
                <a:latin typeface="poppins-semibold"/>
              </a:rPr>
              <a:t>Martha </a:t>
            </a:r>
            <a:r>
              <a:rPr lang="en-GB" b="1" i="0" dirty="0" err="1">
                <a:solidFill>
                  <a:srgbClr val="FFFFFF"/>
                </a:solidFill>
                <a:effectLst/>
                <a:latin typeface="poppins-semibold"/>
              </a:rPr>
              <a:t>Ní</a:t>
            </a:r>
            <a:r>
              <a:rPr lang="en-GB" b="1" i="0" dirty="0">
                <a:solidFill>
                  <a:srgbClr val="FFFFFF"/>
                </a:solidFill>
                <a:effectLst/>
                <a:latin typeface="poppins-semibold"/>
              </a:rPr>
              <a:t> </a:t>
            </a:r>
            <a:r>
              <a:rPr lang="en-GB" b="1" i="0" dirty="0" err="1">
                <a:solidFill>
                  <a:srgbClr val="FFFFFF"/>
                </a:solidFill>
                <a:effectLst/>
                <a:latin typeface="poppins-semibold"/>
              </a:rPr>
              <a:t>Riada</a:t>
            </a:r>
            <a:endParaRPr lang="en-GB" b="1" i="0" dirty="0">
              <a:solidFill>
                <a:srgbClr val="FFFFFF"/>
              </a:solidFill>
              <a:effectLst/>
              <a:latin typeface="poppins-semibold"/>
            </a:endParaRPr>
          </a:p>
          <a:p>
            <a:pPr marL="0" indent="0">
              <a:buNone/>
            </a:pPr>
            <a:r>
              <a:rPr lang="en-GB" b="1" i="0" u="none" strike="noStrike" dirty="0">
                <a:effectLst/>
                <a:latin typeface="avenir-lt-w01_35-light1475496"/>
                <a:hlinkClick r:id="rId5"/>
              </a:rPr>
              <a:t>president@ucdsu.ie</a:t>
            </a:r>
            <a:endParaRPr lang="en-GB" b="1" i="0" dirty="0">
              <a:solidFill>
                <a:srgbClr val="FFFFFF"/>
              </a:solidFill>
              <a:effectLst/>
              <a:latin typeface="poppins-semibol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9AE95-1D64-47BE-B7B7-CB3158790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081"/>
            <a:ext cx="3333750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189D31-247C-4F6C-8D30-0562122E4ACF}"/>
              </a:ext>
            </a:extLst>
          </p:cNvPr>
          <p:cNvSpPr txBox="1"/>
          <p:nvPr/>
        </p:nvSpPr>
        <p:spPr>
          <a:xfrm>
            <a:off x="3784210" y="464234"/>
            <a:ext cx="5008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Students’ Union Student Societies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&amp; Sport</a:t>
            </a:r>
            <a:endParaRPr kumimoji="0" lang="en-IE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84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B844-0C9E-45CB-B326-584D99FD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87" y="332656"/>
            <a:ext cx="7543800" cy="856136"/>
          </a:xfrm>
        </p:spPr>
        <p:txBody>
          <a:bodyPr>
            <a:normAutofit/>
          </a:bodyPr>
          <a:lstStyle/>
          <a:p>
            <a:pPr algn="ctr"/>
            <a:r>
              <a:rPr lang="en-IE" b="1" dirty="0"/>
              <a:t>UCD Student Supports</a:t>
            </a:r>
            <a:r>
              <a:rPr lang="en-IE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5CD34-CDC1-4083-96BC-1537D30D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88792"/>
            <a:ext cx="5544616" cy="498340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Student Advisers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 Health </a:t>
            </a: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– GP, Nurse, Psychiatrist</a:t>
            </a:r>
          </a:p>
          <a:p>
            <a:pPr eaLnBrk="1" hangingPunct="1"/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Counselling service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Addiction Counsellor</a:t>
            </a: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 (AA meetings also on campus)</a:t>
            </a:r>
          </a:p>
          <a:p>
            <a:pPr eaLnBrk="1" hangingPunct="1"/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Chaplains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Access Centre </a:t>
            </a: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– Disability support</a:t>
            </a:r>
          </a:p>
          <a:p>
            <a:pPr eaLnBrk="1" hangingPunct="1"/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Students’ Union </a:t>
            </a: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– various officers</a:t>
            </a:r>
          </a:p>
          <a:p>
            <a:pPr eaLnBrk="1" hangingPunct="1"/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1ABD87A8-9EE2-4E42-8899-162F271935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r="17401"/>
          <a:stretch/>
        </p:blipFill>
        <p:spPr>
          <a:xfrm>
            <a:off x="5383530" y="1623704"/>
            <a:ext cx="3579876" cy="39806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30F9A-F072-423A-AD8C-5519FF86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0251D41-DCDB-48BC-ABCB-A3475E40AAED}" type="slidenum">
              <a:rPr lang="ru-RU" smtClean="0"/>
              <a:pPr>
                <a:spcAft>
                  <a:spcPts val="600"/>
                </a:spcAft>
              </a:pPr>
              <a:t>18</a:t>
            </a:fld>
            <a:endParaRPr lang="ru-RU" dirty="0"/>
          </a:p>
        </p:txBody>
      </p:sp>
      <p:pic>
        <p:nvPicPr>
          <p:cNvPr id="5" name="Picture 4" descr="Student Adviser Logo August 2015">
            <a:extLst>
              <a:ext uri="{FF2B5EF4-FFF2-40B4-BE49-F238E27FC236}">
                <a16:creationId xmlns:a16="http://schemas.microsoft.com/office/drawing/2014/main" id="{89971090-53D3-4DAC-9CB1-938FA369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039304"/>
            <a:ext cx="1475656" cy="6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054808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www.ucd.ie/studentadvisers</a:t>
            </a:r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body" idx="1"/>
          </p:nvPr>
        </p:nvSpPr>
        <p:spPr>
          <a:xfrm>
            <a:off x="4643437" y="1603717"/>
            <a:ext cx="4038600" cy="448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Scully 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2400" b="1" dirty="0">
                <a:latin typeface="Times New Roman"/>
                <a:cs typeface="Times New Roman"/>
                <a:sym typeface="Times New Roman"/>
              </a:rPr>
              <a:t>UCD Student Adviser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C1.27 Health Sciences Centre 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 </a:t>
            </a:r>
            <a:r>
              <a:rPr lang="en-US" sz="2400" b="1" i="0" u="sng" dirty="0">
                <a:solidFill>
                  <a:schemeClr val="hlink"/>
                </a:solidFill>
                <a:hlinkClick r:id="rId3"/>
              </a:rPr>
              <a:t>anna.scully@ucd.ie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‘phone (01) 716 6497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 087 131 9758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endParaRPr sz="1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62890" algn="l" rtl="0">
              <a:spcBef>
                <a:spcPts val="280"/>
              </a:spcBef>
              <a:spcAft>
                <a:spcPts val="0"/>
              </a:spcAft>
              <a:buSzPts val="1260"/>
              <a:buNone/>
            </a:pPr>
            <a:endParaRPr sz="1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Google Shape;326;p34" descr="Farrell_A_09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412875"/>
            <a:ext cx="3624262" cy="45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28" descr="A close up of a logo&#10;&#10;Description automatically generated">
            <a:extLst>
              <a:ext uri="{FF2B5EF4-FFF2-40B4-BE49-F238E27FC236}">
                <a16:creationId xmlns:a16="http://schemas.microsoft.com/office/drawing/2014/main" id="{79202E05-F677-407B-9CEC-A0E7816693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0861" y="4849813"/>
            <a:ext cx="4038600" cy="17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857249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85725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D124E3-3443-480C-968C-FECB05FCC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1382174"/>
            <a:ext cx="8035257" cy="407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7D6FF5-0A28-F6F8-D24E-4C1D249C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74" y="1084394"/>
            <a:ext cx="3411493" cy="216223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/>
              <a:t>UCD Student Advisers Team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4715CF-1FC2-9DA4-315F-D36C63DB8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174" y="3373312"/>
            <a:ext cx="3411492" cy="1936853"/>
          </a:xfr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1350" dirty="0"/>
              <a:t>Reporting to the UCD Dean of Students.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50" dirty="0"/>
              <a:t>Every student has a </a:t>
            </a:r>
            <a:r>
              <a:rPr lang="en-US" sz="1350" dirty="0" err="1"/>
              <a:t>programme</a:t>
            </a:r>
            <a:r>
              <a:rPr lang="en-US" sz="1350" dirty="0"/>
              <a:t>-based SA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50" dirty="0"/>
              <a:t>Mature, Graduate Research SA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50" dirty="0"/>
              <a:t>Wellness &amp; community projects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50" dirty="0"/>
              <a:t>Orientation &amp; Peer Mentoring 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pic>
        <p:nvPicPr>
          <p:cNvPr id="14" name="Picture Placeholder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5A8B217-ED65-4284-BCB7-EFFDEA47E4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r="7892" b="-2"/>
          <a:stretch/>
        </p:blipFill>
        <p:spPr>
          <a:xfrm>
            <a:off x="4452962" y="2246643"/>
            <a:ext cx="4073652" cy="321680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524490" y="3255234"/>
            <a:ext cx="619508" cy="3462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19125" hangingPunct="0">
              <a:buClrTx/>
            </a:pPr>
            <a:endParaRPr lang="en-US" sz="2250" kern="1200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A0504EE-683F-4FE2-A169-83C71FAA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3" y="861458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C3B364-D361-4ED0-A102-6AC8D0575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4575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52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6A241A-F0D2-A4E3-80FB-831734C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8" y="1233765"/>
            <a:ext cx="3992786" cy="123222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000"/>
              <a:t>Anna Scully </a:t>
            </a:r>
            <a:br>
              <a:rPr lang="en-US" sz="3000"/>
            </a:br>
            <a:r>
              <a:rPr lang="en-US" sz="3000"/>
              <a:t>UCD Student Adviser 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067B4C-694A-CB3E-58AC-F33E6B82C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693" y="2661671"/>
            <a:ext cx="3986392" cy="2651312"/>
          </a:xfrm>
        </p:spPr>
        <p:txBody>
          <a:bodyPr vert="horz" lIns="68580" tIns="34290" rIns="68580" bIns="34290" rtlCol="0" anchor="t">
            <a:norm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1500" dirty="0"/>
              <a:t>Created in 2006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500" dirty="0"/>
              <a:t>College of Health and Agricultural Sciences :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500" dirty="0"/>
              <a:t>School of Nursing, Midwifery and Health Systems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500" dirty="0"/>
              <a:t>School of Public Health, Physiotherapy and Sports Sciences</a:t>
            </a:r>
          </a:p>
        </p:txBody>
      </p:sp>
      <p:pic>
        <p:nvPicPr>
          <p:cNvPr id="9" name="Picture Placeholder 8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0EA33E84-B0C1-8FC4-3FE7-1EA2E24307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r="-1" b="32475"/>
          <a:stretch/>
        </p:blipFill>
        <p:spPr>
          <a:xfrm>
            <a:off x="5306975" y="1881736"/>
            <a:ext cx="3127898" cy="31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Why would I </a:t>
            </a:r>
            <a:r>
              <a:rPr lang="en-US">
                <a:solidFill>
                  <a:srgbClr val="FFFF00"/>
                </a:solidFill>
              </a:rPr>
              <a:t>talk</a:t>
            </a:r>
            <a:r>
              <a:rPr lang="en-US" sz="4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to my Student Adviser?</a:t>
            </a:r>
            <a:endParaRPr/>
          </a:p>
        </p:txBody>
      </p:sp>
      <p:sp>
        <p:nvSpPr>
          <p:cNvPr id="246" name="Google Shape;246;p24"/>
          <p:cNvSpPr>
            <a:spLocks noGrp="1"/>
          </p:cNvSpPr>
          <p:nvPr>
            <p:ph type="body" idx="1"/>
          </p:nvPr>
        </p:nvSpPr>
        <p:spPr>
          <a:xfrm>
            <a:off x="180975" y="982662"/>
            <a:ext cx="2879725" cy="2016125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5916612" y="984250"/>
            <a:ext cx="2881312" cy="184785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WORRIES</a:t>
            </a:r>
            <a:endParaRPr/>
          </a:p>
        </p:txBody>
      </p:sp>
      <p:sp>
        <p:nvSpPr>
          <p:cNvPr id="248" name="Google Shape;248;p24"/>
          <p:cNvSpPr/>
          <p:nvPr/>
        </p:nvSpPr>
        <p:spPr>
          <a:xfrm>
            <a:off x="2952750" y="1493837"/>
            <a:ext cx="2879725" cy="184943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TROUBLES</a:t>
            </a: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3028950" y="2844800"/>
            <a:ext cx="2736850" cy="194468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BEREAVEMENT</a:t>
            </a:r>
            <a:endParaRPr/>
          </a:p>
        </p:txBody>
      </p:sp>
      <p:sp>
        <p:nvSpPr>
          <p:cNvPr id="250" name="Google Shape;250;p24"/>
          <p:cNvSpPr/>
          <p:nvPr/>
        </p:nvSpPr>
        <p:spPr>
          <a:xfrm>
            <a:off x="5468937" y="2554287"/>
            <a:ext cx="3167062" cy="208915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 AND ANXIETY</a:t>
            </a:r>
            <a:endParaRPr/>
          </a:p>
        </p:txBody>
      </p:sp>
      <p:sp>
        <p:nvSpPr>
          <p:cNvPr id="251" name="Google Shape;251;p24"/>
          <p:cNvSpPr/>
          <p:nvPr/>
        </p:nvSpPr>
        <p:spPr>
          <a:xfrm>
            <a:off x="-17462" y="2868612"/>
            <a:ext cx="3168650" cy="2087562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COPING ISSUES</a:t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6343650" y="3836987"/>
            <a:ext cx="2736850" cy="194468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PRACTICAL CONCERNS</a:t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1047750" y="4465637"/>
            <a:ext cx="2736850" cy="194468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ASSISTANCE WITH UCD POLICIES</a:t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3629025" y="4538662"/>
            <a:ext cx="3167062" cy="208915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REFERRAL TO OTHER SERVICES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853238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Confidential ‘listening ear</a:t>
            </a: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60"/>
              <a:buChar char="•"/>
            </a:pPr>
            <a:r>
              <a:rPr lang="en-US" sz="4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Emotional and Psychological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Friendly Face! You can come to us with anything – no matter how ‘small’ or how deeply serious the concern.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wish to discuss your needs and identify emotional and psychological supports, we can assist you in this process of personal development.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Referral and advice on specialist supports, if you need or choose this.</a:t>
            </a:r>
            <a:endParaRPr dirty="0"/>
          </a:p>
          <a:p>
            <a:pPr marL="342900" lvl="0" indent="-182880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sz="28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90070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UCD Student Advisers</a:t>
            </a:r>
            <a:br>
              <a:rPr lang="en-US" sz="4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www.ucd.ie/studentadvisers</a:t>
            </a:r>
            <a:endParaRPr dirty="0"/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8844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Advice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 the many other services in UCD that may support you such as Accommodation, Disability Support, Careers Office,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/>
              <a:t>Listening </a:t>
            </a:r>
            <a:r>
              <a:rPr lang="en-US" sz="2400" b="1" dirty="0"/>
              <a:t>to your concerns we will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/>
              <a:t>talk with 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School or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other services about your concerns if you wish.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105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UCD Student Adviser Confidentiality Statement</a:t>
            </a:r>
            <a:r>
              <a:rPr lang="en-US" sz="105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endParaRPr sz="16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320"/>
              </a:spcBef>
              <a:spcAft>
                <a:spcPts val="0"/>
              </a:spcAft>
              <a:buSzPts val="1440"/>
              <a:buNone/>
            </a:pPr>
            <a:endParaRPr sz="16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50" y="4033450"/>
            <a:ext cx="8756225" cy="272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83694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>
            <a:spLocks noGrp="1"/>
          </p:cNvSpPr>
          <p:nvPr>
            <p:ph type="title"/>
          </p:nvPr>
        </p:nvSpPr>
        <p:spPr>
          <a:xfrm>
            <a:off x="165295" y="277812"/>
            <a:ext cx="8813409" cy="101641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Assist you navigate UCD policies</a:t>
            </a:r>
            <a:endParaRPr dirty="0"/>
          </a:p>
        </p:txBody>
      </p:sp>
      <p:sp>
        <p:nvSpPr>
          <p:cNvPr id="261" name="Google Shape;261;p25"/>
          <p:cNvSpPr txBox="1">
            <a:spLocks noGrp="1"/>
          </p:cNvSpPr>
          <p:nvPr>
            <p:ph type="body" idx="1"/>
          </p:nvPr>
        </p:nvSpPr>
        <p:spPr>
          <a:xfrm>
            <a:off x="323557" y="1167618"/>
            <a:ext cx="8363243" cy="54125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Dignity and Respect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Equality, Inclusion and Diversity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https://www.ucd.ie/equality/support/dignityrespect/</a:t>
            </a:r>
            <a:endParaRPr lang="en-US" dirty="0">
              <a:solidFill>
                <a:srgbClr val="666666"/>
              </a:solidFill>
              <a:latin typeface="arial" panose="020B0604020202020204" pitchFamily="34" charset="0"/>
              <a:hlinkClick r:id="rId3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Extenuating Circumstances Policy and Student Guide</a:t>
            </a: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Leave of Absence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Disciplinary processes </a:t>
            </a:r>
            <a:r>
              <a:rPr lang="en-US" dirty="0" err="1"/>
              <a:t>eg</a:t>
            </a:r>
            <a:r>
              <a:rPr lang="en-US" dirty="0"/>
              <a:t> Student Code, https://www.ucd.ie/secca/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Plagiarism</a:t>
            </a:r>
          </a:p>
        </p:txBody>
      </p:sp>
    </p:spTree>
    <p:extLst>
      <p:ext uri="{BB962C8B-B14F-4D97-AF65-F5344CB8AC3E}">
        <p14:creationId xmlns:p14="http://schemas.microsoft.com/office/powerpoint/2010/main" val="175022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Practical assistance</a:t>
            </a:r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5268351" cy="497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are experiencing </a:t>
            </a:r>
            <a:r>
              <a:rPr lang="en-US" sz="32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hardship</a:t>
            </a: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we can support and advise on applying to the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EMERGENCY Fund or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Student Support Fund</a:t>
            </a:r>
            <a:r>
              <a:rPr lang="en-IE" b="0" i="0" dirty="0">
                <a:solidFill>
                  <a:srgbClr val="222222"/>
                </a:solidFill>
                <a:effectLst/>
                <a:latin typeface="arial, sans-serif"/>
              </a:rPr>
              <a:t> 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IE" b="0" i="0" dirty="0">
                <a:solidFill>
                  <a:srgbClr val="0000FF"/>
                </a:solidFill>
                <a:effectLst/>
                <a:latin typeface="arial, sans-serif"/>
                <a:hlinkClick r:id="rId3"/>
              </a:rPr>
              <a:t>UCD Financial Information</a:t>
            </a:r>
            <a:endParaRPr lang="en-US" sz="32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endParaRPr lang="en-US" sz="32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endParaRPr dirty="0"/>
          </a:p>
        </p:txBody>
      </p:sp>
      <p:pic>
        <p:nvPicPr>
          <p:cNvPr id="234" name="Google Shape;234;p22" descr="MCj04419380000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26137" y="2973387"/>
            <a:ext cx="1482725" cy="178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24004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UCD Student Advisers</a:t>
            </a:r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support you in creating a community spirit in UCD, for example, at your local School level and through societies,  and UCD staff/student committees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encourage participation in Orientation and other University-wide projects, for example, UCD Volunteers Overseas, Peer Mentoring</a:t>
            </a:r>
            <a:endParaRPr dirty="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20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9" descr="A group of people standing in a roo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7801" y="3024529"/>
            <a:ext cx="43180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28" descr="A close up of a logo&#10;&#10;Description automatically generated">
            <a:extLst>
              <a:ext uri="{FF2B5EF4-FFF2-40B4-BE49-F238E27FC236}">
                <a16:creationId xmlns:a16="http://schemas.microsoft.com/office/drawing/2014/main" id="{8DA49FA8-641D-417A-B278-B14BA7244D2E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17501" y="1294154"/>
            <a:ext cx="4038600" cy="17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690</Words>
  <Application>Microsoft Office PowerPoint</Application>
  <PresentationFormat>On-screen Show (4:3)</PresentationFormat>
  <Paragraphs>113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Calibri Light</vt:lpstr>
      <vt:lpstr>Tahoma</vt:lpstr>
      <vt:lpstr>poppins-semibold</vt:lpstr>
      <vt:lpstr>Noto Sans Symbols</vt:lpstr>
      <vt:lpstr>arial</vt:lpstr>
      <vt:lpstr>Times New Roman</vt:lpstr>
      <vt:lpstr>Calibri</vt:lpstr>
      <vt:lpstr>avenir-lt-w01_35-light1475496</vt:lpstr>
      <vt:lpstr>arial</vt:lpstr>
      <vt:lpstr>Helvetica Neue Medium</vt:lpstr>
      <vt:lpstr>Verdana</vt:lpstr>
      <vt:lpstr>arial, sans-serif</vt:lpstr>
      <vt:lpstr>1_Beam</vt:lpstr>
      <vt:lpstr>Beam</vt:lpstr>
      <vt:lpstr>Office Theme</vt:lpstr>
      <vt:lpstr>UCD  Student Adviser</vt:lpstr>
      <vt:lpstr>UCD Student Advisers Team </vt:lpstr>
      <vt:lpstr>Anna Scully  UCD Student Adviser  </vt:lpstr>
      <vt:lpstr>Why would I talk to my Student Adviser?</vt:lpstr>
      <vt:lpstr>Confidential ‘listening ear’</vt:lpstr>
      <vt:lpstr>UCD Student Advisers www.ucd.ie/studentadvisers</vt:lpstr>
      <vt:lpstr>Assist you navigate UCD policies</vt:lpstr>
      <vt:lpstr>Practical assistance</vt:lpstr>
      <vt:lpstr>UCD Student Advisers</vt:lpstr>
      <vt:lpstr>Supporting social activity for SNMHS students. </vt:lpstr>
      <vt:lpstr>‘Get the Balance Right’</vt:lpstr>
      <vt:lpstr>Access &amp; Lifelong Learning Centre www.ucd.ie/all</vt:lpstr>
      <vt:lpstr>UCD Career Development centre www.ucd.ie/careers</vt:lpstr>
      <vt:lpstr>UCD Student Health Centre</vt:lpstr>
      <vt:lpstr>PowerPoint Presentation</vt:lpstr>
      <vt:lpstr>UCD Chaplaincy</vt:lpstr>
      <vt:lpstr>PowerPoint Presentation</vt:lpstr>
      <vt:lpstr>UCD Student Supports </vt:lpstr>
      <vt:lpstr>www.ucd.ie/studentadvisers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UCD  Student Adviser</dc:title>
  <dc:creator>Anna Scully</dc:creator>
  <cp:lastModifiedBy>Anna Scully</cp:lastModifiedBy>
  <cp:revision>14</cp:revision>
  <dcterms:modified xsi:type="dcterms:W3CDTF">2023-08-09T09:55:01Z</dcterms:modified>
</cp:coreProperties>
</file>