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4"/>
  </p:notesMasterIdLst>
  <p:sldIdLst>
    <p:sldId id="276" r:id="rId2"/>
    <p:sldId id="278" r:id="rId3"/>
    <p:sldId id="300" r:id="rId4"/>
    <p:sldId id="283" r:id="rId5"/>
    <p:sldId id="305" r:id="rId6"/>
    <p:sldId id="302" r:id="rId7"/>
    <p:sldId id="306" r:id="rId8"/>
    <p:sldId id="298" r:id="rId9"/>
    <p:sldId id="304" r:id="rId10"/>
    <p:sldId id="289" r:id="rId11"/>
    <p:sldId id="285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5" autoAdjust="0"/>
    <p:restoredTop sz="94660"/>
  </p:normalViewPr>
  <p:slideViewPr>
    <p:cSldViewPr>
      <p:cViewPr varScale="1">
        <p:scale>
          <a:sx n="57" d="100"/>
          <a:sy n="57" d="100"/>
        </p:scale>
        <p:origin x="140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91D4A-C753-4EE4-BA88-176341262AA6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EA737-76F5-48ED-9230-6A881A8C2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3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A737-76F5-48ED-9230-6A881A8C23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4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A737-76F5-48ED-9230-6A881A8C23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A737-76F5-48ED-9230-6A881A8C23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6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A737-76F5-48ED-9230-6A881A8C23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3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A737-76F5-48ED-9230-6A881A8C23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04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A737-76F5-48ED-9230-6A881A8C23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1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9737-AE76-479B-A35F-8138D80A0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AF543-1A28-4F09-BCD5-CE7F32E08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F9285-89CE-4A59-AEBC-D459E398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1B9C1-2D68-4810-AA1C-C162D53A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D70C3-C5D8-488A-ADC3-F9CCF25B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2060"/>
          </a:solidFill>
        </p:spPr>
        <p:txBody>
          <a:bodyPr/>
          <a:lstStyle/>
          <a:p>
            <a:fld id="{6DC53318-9F35-4C50-BF88-63A22F676863}" type="slidenum">
              <a:rPr lang="en-IE" smtClean="0"/>
              <a:pPr/>
              <a:t>‹#›</a:t>
            </a:fld>
            <a:r>
              <a:rPr lang="en-IE" sz="1600" dirty="0">
                <a:solidFill>
                  <a:schemeClr val="bg1"/>
                </a:solidFill>
              </a:rPr>
              <a:t>Co-Lead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256CED-542A-4500-8326-680EED089B97}"/>
              </a:ext>
            </a:extLst>
          </p:cNvPr>
          <p:cNvSpPr txBox="1">
            <a:spLocks/>
          </p:cNvSpPr>
          <p:nvPr userDrawn="1"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7421D-07AD-CB41-A892-E4D9F0946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6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F7CF-7D97-47CB-BACC-372496D3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5721"/>
            <a:ext cx="78867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04105-E44E-404E-A3CA-3424162B0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AB66D-2985-468C-B70C-4BE2B589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22/05/2020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F06B7-55EA-4822-85A3-4BCD7924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F4D1F-C928-4991-92E9-FCFF8D0D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BE8B2-4A65-403A-804F-39E2EA2056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53CD27-8D29-4B8A-A16A-6F56CDED3E49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950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DEFF4C-54B1-4D1E-8AB5-B9D9C661A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81659-6AC0-4CB2-9C66-38978E59B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690DD-4843-4832-A423-A442CA357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22/05/2020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67C4D-C673-4B81-822C-97D61540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FE743-B1BB-4491-B3A1-CE8A87C9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2A9BF4-B4B9-44E2-8B10-285DC1B73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48C963-3846-4EEE-A97F-F17F92B6547C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951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E614-D37E-4B06-A2FB-F7D7529E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03" y="741668"/>
            <a:ext cx="78867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87848-302A-42EC-A042-9CCECFC08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12986-D3C5-4FE3-A19B-68E4BCA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FDB9-B3C6-47B2-BF92-74E9AE54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&lt;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851A0-C429-4208-B0F5-8B1B6283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8A2CE-B6CA-48D1-BB81-14460DB999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EA2146-840D-46F1-B6B2-6DB8C96F6C49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CAFB98-BEE2-4F92-9F94-6B87818FB7F6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600" dirty="0">
                <a:solidFill>
                  <a:schemeClr val="bg1"/>
                </a:solidFill>
              </a:rPr>
              <a:t>Co-Lead</a:t>
            </a:r>
          </a:p>
        </p:txBody>
      </p:sp>
    </p:spTree>
    <p:extLst>
      <p:ext uri="{BB962C8B-B14F-4D97-AF65-F5344CB8AC3E}">
        <p14:creationId xmlns:p14="http://schemas.microsoft.com/office/powerpoint/2010/main" val="125940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1735-A62D-45CA-AFBC-777CE20C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D3284-B74D-4B50-9446-E5C920987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A18DD-C58B-4D46-AB4A-36688AC5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E4C26-363B-4B34-AFE3-909CDA00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6C2CE-2355-4298-BF7B-08734383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57285-F664-4C6B-95C8-69AC08B71B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CEC9D-5750-4199-90B5-E4D395A439A3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ACA114-FF52-496C-8C93-99DB5DB9C793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53318-9F35-4C50-BF88-63A22F676863}" type="slidenum">
              <a:rPr lang="en-IE" smtClean="0"/>
              <a:pPr/>
              <a:t>‹#›</a:t>
            </a:fld>
            <a:r>
              <a:rPr lang="en-IE" sz="1600">
                <a:solidFill>
                  <a:schemeClr val="bg1"/>
                </a:solidFill>
              </a:rPr>
              <a:t>Co-Lead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9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96E7-4874-4753-8965-6B207099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24EA-79BC-4499-BA6F-24C116D3F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CB87C-E69C-4DB5-BE6E-52E42A3EF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8B734-0620-44C1-B0B7-3F4AC101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9FAC4-8746-4AC4-A50D-80C9800D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51470-F538-4A0C-8221-4F214070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50D374-46FA-4F7C-9A3F-4476C36FFF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25257C-4721-44C6-9BDB-7681CAD45606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5D46C7-B5B2-413E-84C4-3B607E106002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53318-9F35-4C50-BF88-63A22F676863}" type="slidenum">
              <a:rPr lang="en-IE" smtClean="0"/>
              <a:pPr/>
              <a:t>‹#›</a:t>
            </a:fld>
            <a:r>
              <a:rPr lang="en-IE" sz="1600">
                <a:solidFill>
                  <a:schemeClr val="bg1"/>
                </a:solidFill>
              </a:rPr>
              <a:t>Co-Lead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6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E055-2091-42D5-8BAC-52987385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801"/>
            <a:ext cx="78867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A75B1-873B-4209-81B3-F90DD0714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75545-CF64-48D3-9D17-BB7F63CCD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328D0-3757-4BBA-ABBF-F3415B7AC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5A1AB-8765-44EB-8955-A0A7D8D50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D8F6A-C7BB-4346-808C-8CE3A843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B4616-95B9-49AB-B5BC-09FAEFF6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BCEDED-7314-4358-A301-16B51A8A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D0D728-3CB8-457B-A6A3-9EF35B295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4556EF-75F9-4B24-8471-A5162F7A2F65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ADFC84-0591-4527-8D35-4F63766B81C4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53318-9F35-4C50-BF88-63A22F676863}" type="slidenum">
              <a:rPr lang="en-IE" smtClean="0"/>
              <a:pPr/>
              <a:t>‹#›</a:t>
            </a:fld>
            <a:r>
              <a:rPr lang="en-IE" sz="1600">
                <a:solidFill>
                  <a:schemeClr val="bg1"/>
                </a:solidFill>
              </a:rPr>
              <a:t>Co-Lead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2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77B8-2192-4698-8E4A-D604ED131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858"/>
            <a:ext cx="78867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0B6F-B5B8-440E-8CA3-8A7B7F87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2F770-1300-4073-9F48-D855BB67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C739B-95FC-498A-BF3C-534984DA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A7342-9887-4ADE-A978-5EBCA0B4F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80E35B-704A-4D62-8D1C-3F61FA584120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F53E928-9253-4643-97FA-9FE0B3F0634B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0"/>
            <a:ext cx="20574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53318-9F35-4C50-BF88-63A22F676863}" type="slidenum">
              <a:rPr lang="en-IE" smtClean="0"/>
              <a:pPr/>
              <a:t>‹#›</a:t>
            </a:fld>
            <a:r>
              <a:rPr lang="en-IE" sz="1600">
                <a:solidFill>
                  <a:schemeClr val="bg1"/>
                </a:solidFill>
              </a:rPr>
              <a:t>Co-Lead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4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2D00E-24EF-4E40-8FE8-A98EDFC4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8985A-4B94-499B-858A-9C7C0727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5ACE5-0D7E-45E7-B130-984628EB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B950E-2F4F-45FC-B70D-2A626B9298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4801C7-B781-40D2-9807-6011406D7866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4C6F48-9679-41B8-9305-9F7BB2B5EBE7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53318-9F35-4C50-BF88-63A22F676863}" type="slidenum">
              <a:rPr lang="en-IE" smtClean="0"/>
              <a:pPr/>
              <a:t>‹#›</a:t>
            </a:fld>
            <a:r>
              <a:rPr lang="en-IE" sz="1600">
                <a:solidFill>
                  <a:schemeClr val="bg1"/>
                </a:solidFill>
              </a:rPr>
              <a:t>Co-Lead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54DE-BFBF-4FDE-8242-A3F33871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1DD4F-EC3D-4A37-8F12-E63CC3F36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11D5B-41A4-4C54-B9C0-6AB266176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341BE-8CC5-40BA-B71B-9B0897C4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F37F5-72A0-487C-9A3F-167DABFB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D74C2-20AD-4D94-B2F0-8C131908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F70896-E729-4C5B-AD46-11B8D9EE54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47B36-2525-4C61-BFE3-3BA811AD6FA1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02BAFB5-54D1-41C6-B2B6-1CDD291488B2}"/>
              </a:ext>
            </a:extLst>
          </p:cNvPr>
          <p:cNvSpPr txBox="1">
            <a:spLocks/>
          </p:cNvSpPr>
          <p:nvPr userDrawn="1"/>
        </p:nvSpPr>
        <p:spPr>
          <a:xfrm>
            <a:off x="6475879" y="6356350"/>
            <a:ext cx="20574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53318-9F35-4C50-BF88-63A22F676863}" type="slidenum">
              <a:rPr lang="en-IE" smtClean="0"/>
              <a:pPr/>
              <a:t>‹#›</a:t>
            </a:fld>
            <a:r>
              <a:rPr lang="en-IE" sz="1600">
                <a:solidFill>
                  <a:schemeClr val="bg1"/>
                </a:solidFill>
              </a:rPr>
              <a:t>Co-Lead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0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4D71-2129-4246-A869-1764E884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F7944-A545-41E0-A12C-C82E7B6EE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891F2-A7FE-40F6-ACCF-8D7C6E6CD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38E49-9DF9-42CC-89D2-A37C0BEF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22/05/2020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F0908-A9C5-4AB9-8403-F6C76DA2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17314-46E6-47B3-894A-8822727B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585909-FF8C-4582-9A66-3315633279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3F37F8-2653-49D2-BF27-13DC316F4D5B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868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5CB5D-5929-4239-B0DC-156AAA20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BA140-8D99-45E7-986C-715232536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2B559-47AA-4153-B805-9CF95BB73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0A0A4-DA2B-4377-A84D-92219363EF9B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638AD-124E-416A-A65D-997115956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CFB8F-06CA-43D0-A787-40A69FA71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495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1434D22-3C80-4F01-A7E2-793C55569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19327"/>
            <a:ext cx="9144000" cy="241908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750"/>
              </a:spcAft>
            </a:pPr>
            <a:r>
              <a:rPr lang="en-IE" sz="3000" dirty="0">
                <a:solidFill>
                  <a:schemeClr val="bg1"/>
                </a:solidFill>
                <a:effectLst>
                  <a:outerShdw blurRad="482600" dist="38100" dir="5400000" algn="t" rotWithShape="0">
                    <a:prstClr val="black">
                      <a:alpha val="86000"/>
                    </a:prstClr>
                  </a:outerShdw>
                </a:effectLst>
                <a:latin typeface="Arial Black"/>
                <a:ea typeface="Calibri" panose="020F0502020204030204" pitchFamily="34" charset="0"/>
                <a:cs typeface="Arial Black"/>
              </a:rPr>
              <a:t>Improving joy and meaning in work</a:t>
            </a:r>
            <a:br>
              <a:rPr lang="en-IE" sz="3000" dirty="0">
                <a:solidFill>
                  <a:schemeClr val="bg1"/>
                </a:solidFill>
                <a:effectLst>
                  <a:outerShdw blurRad="482600" dist="38100" dir="5400000" algn="t" rotWithShape="0">
                    <a:prstClr val="black">
                      <a:alpha val="86000"/>
                    </a:prstClr>
                  </a:outerShdw>
                </a:effectLst>
                <a:latin typeface="+mn-lt"/>
                <a:ea typeface="Calibri" panose="020F0502020204030204" pitchFamily="34" charset="0"/>
              </a:rPr>
            </a:br>
            <a:r>
              <a:rPr lang="en-IE" sz="2700" dirty="0">
                <a:solidFill>
                  <a:schemeClr val="bg1"/>
                </a:solidFill>
                <a:effectLst>
                  <a:outerShdw blurRad="482600" dist="38100" dir="5400000" algn="t" rotWithShape="0">
                    <a:prstClr val="black">
                      <a:alpha val="86000"/>
                    </a:prstClr>
                  </a:outerShdw>
                </a:effectLst>
                <a:latin typeface="+mn-lt"/>
                <a:ea typeface="Calibri" panose="020F0502020204030204" pitchFamily="34" charset="0"/>
              </a:rPr>
              <a:t>(</a:t>
            </a:r>
            <a:r>
              <a:rPr lang="en-GB" sz="2700" dirty="0">
                <a:solidFill>
                  <a:schemeClr val="bg1"/>
                </a:solidFill>
                <a:effectLst>
                  <a:outerShdw blurRad="482600" dist="38100" dir="5400000" algn="t" rotWithShape="0">
                    <a:prstClr val="black">
                      <a:alpha val="86000"/>
                    </a:prstClr>
                  </a:outerShdw>
                </a:effectLst>
                <a:latin typeface="+mn-lt"/>
                <a:ea typeface="Calibri" panose="020F0502020204030204" pitchFamily="34" charset="0"/>
              </a:rPr>
              <a:t>COLLECTIVE LEADERSHIP FOR TEAM PERFORMANCE</a:t>
            </a:r>
            <a:r>
              <a:rPr lang="en-IE" sz="2700" dirty="0">
                <a:solidFill>
                  <a:schemeClr val="bg1"/>
                </a:solidFill>
                <a:effectLst>
                  <a:outerShdw blurRad="482600" dist="38100" dir="5400000" algn="t" rotWithShape="0">
                    <a:prstClr val="black">
                      <a:alpha val="86000"/>
                    </a:prstClr>
                  </a:outerShdw>
                </a:effectLst>
                <a:latin typeface="+mn-lt"/>
                <a:ea typeface="Calibri" panose="020F0502020204030204" pitchFamily="34" charset="0"/>
              </a:rPr>
              <a:t>)</a:t>
            </a:r>
            <a:endParaRPr lang="en-IE" sz="2700" dirty="0">
              <a:solidFill>
                <a:schemeClr val="bg1"/>
              </a:solidFill>
              <a:effectLst>
                <a:outerShdw blurRad="482600" dist="38100" dir="5400000" algn="t" rotWithShape="0">
                  <a:prstClr val="black">
                    <a:alpha val="86000"/>
                  </a:prst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8" y="2219327"/>
            <a:ext cx="9166547" cy="24444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225773"/>
            <a:ext cx="9149634" cy="2437969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377F177-8342-4052-A4BA-436C4C56E48D}"/>
              </a:ext>
            </a:extLst>
          </p:cNvPr>
          <p:cNvSpPr txBox="1">
            <a:spLocks/>
          </p:cNvSpPr>
          <p:nvPr/>
        </p:nvSpPr>
        <p:spPr>
          <a:xfrm>
            <a:off x="82706" y="2667000"/>
            <a:ext cx="9144000" cy="2419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ysClr val="window" lastClr="FFFFFF"/>
                </a:solidFill>
                <a:effectLst>
                  <a:outerShdw blurRad="482600" dist="38100" dir="5400000" algn="t" rotWithShape="0">
                    <a:prstClr val="black">
                      <a:alpha val="86000"/>
                    </a:prstClr>
                  </a:outerShdw>
                </a:effectLst>
                <a:latin typeface="Tw Cen MT"/>
                <a:ea typeface="Calibri" panose="020F0502020204030204" pitchFamily="34" charset="0"/>
              </a:rPr>
              <a:t>COLLECTIVE LEADERSHIP FOR TEAM PERFORMANCE</a:t>
            </a:r>
            <a:endParaRPr lang="en-IE" sz="2800" dirty="0">
              <a:solidFill>
                <a:sysClr val="window" lastClr="FFFFFF"/>
              </a:solidFill>
              <a:effectLst>
                <a:outerShdw blurRad="482600" dist="38100" dir="5400000" algn="t" rotWithShape="0">
                  <a:prstClr val="black">
                    <a:alpha val="86000"/>
                  </a:prstClr>
                </a:outerShdw>
              </a:effectLst>
              <a:latin typeface="Tw Cen 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34" y="5776012"/>
            <a:ext cx="4408332" cy="736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3851462" cy="11496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0AAECA-93AD-4DAA-A7CE-A4DDFAFEBB1C}"/>
              </a:ext>
            </a:extLst>
          </p:cNvPr>
          <p:cNvSpPr/>
          <p:nvPr/>
        </p:nvSpPr>
        <p:spPr>
          <a:xfrm>
            <a:off x="1143000" y="4894797"/>
            <a:ext cx="6571164" cy="638965"/>
          </a:xfrm>
          <a:prstGeom prst="rect">
            <a:avLst/>
          </a:prstGeom>
          <a:solidFill>
            <a:srgbClr val="482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5F85E3-6B7D-4B05-8B60-70FDD91E059C}"/>
              </a:ext>
            </a:extLst>
          </p:cNvPr>
          <p:cNvSpPr/>
          <p:nvPr/>
        </p:nvSpPr>
        <p:spPr>
          <a:xfrm>
            <a:off x="2522042" y="5085945"/>
            <a:ext cx="4903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FFFF"/>
                </a:solidFill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HIGH RELIABILITY AT TEAM LEVEL</a:t>
            </a:r>
            <a:endParaRPr lang="en-IE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028826-7D29-45EB-9F96-1E1E0BD73A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1559737" y="4891698"/>
            <a:ext cx="755390" cy="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910" y="993209"/>
            <a:ext cx="8197103" cy="1325563"/>
          </a:xfrm>
        </p:spPr>
        <p:txBody>
          <a:bodyPr>
            <a:normAutofit/>
          </a:bodyPr>
          <a:lstStyle/>
          <a:p>
            <a:pPr algn="ctr"/>
            <a:r>
              <a:rPr lang="en-IE" sz="3600" dirty="0"/>
              <a:t>GROUP DISCUSSION (10 min)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84832"/>
            <a:ext cx="7696200" cy="1572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4400" dirty="0"/>
          </a:p>
        </p:txBody>
      </p:sp>
      <p:sp>
        <p:nvSpPr>
          <p:cNvPr id="6" name="Rectangle 5"/>
          <p:cNvSpPr/>
          <p:nvPr/>
        </p:nvSpPr>
        <p:spPr>
          <a:xfrm>
            <a:off x="307910" y="2211050"/>
            <a:ext cx="86836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b="1" dirty="0">
                <a:solidFill>
                  <a:srgbClr val="002060"/>
                </a:solidFill>
                <a:latin typeface="Calibri Light"/>
                <a:ea typeface="+mj-ea"/>
                <a:cs typeface="+mj-cs"/>
              </a:rPr>
              <a:t>The team is split into 5 groups – each group is provided with reading material about one of the key processes. Each group will discuss:</a:t>
            </a:r>
          </a:p>
          <a:p>
            <a:endParaRPr lang="en-IE" sz="2400" b="1" dirty="0">
              <a:solidFill>
                <a:srgbClr val="002060"/>
              </a:solidFill>
              <a:latin typeface="Calibri Light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rgbClr val="002060"/>
                </a:solidFill>
                <a:latin typeface="Calibri Light"/>
                <a:ea typeface="+mj-ea"/>
                <a:cs typeface="+mj-cs"/>
              </a:rPr>
              <a:t>What do we do well as a team in relation to this process?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rgbClr val="002060"/>
                </a:solidFill>
                <a:latin typeface="Calibri Light"/>
                <a:ea typeface="+mj-ea"/>
                <a:cs typeface="+mj-cs"/>
              </a:rPr>
              <a:t>What can we improve on in relation to this process?</a:t>
            </a:r>
            <a:br>
              <a:rPr lang="en-IE" sz="2400" b="1" dirty="0">
                <a:solidFill>
                  <a:srgbClr val="002060"/>
                </a:solidFill>
                <a:latin typeface="Calibri Light"/>
                <a:ea typeface="+mj-ea"/>
                <a:cs typeface="+mj-cs"/>
              </a:rPr>
            </a:br>
            <a:endParaRPr lang="en-IE" sz="2400" b="1" dirty="0">
              <a:solidFill>
                <a:srgbClr val="002060"/>
              </a:solidFill>
              <a:latin typeface="Calibri Light"/>
              <a:ea typeface="+mj-ea"/>
              <a:cs typeface="+mj-cs"/>
            </a:endParaRPr>
          </a:p>
          <a:p>
            <a:r>
              <a:rPr lang="en-IE" sz="2800" b="1" dirty="0">
                <a:solidFill>
                  <a:srgbClr val="002060"/>
                </a:solidFill>
                <a:latin typeface="Calibri Light"/>
                <a:ea typeface="+mj-ea"/>
                <a:cs typeface="+mj-cs"/>
              </a:rPr>
              <a:t>Groups should take notes of their discussion and prepare to explain their specific process and key discussion points to the whole team during team discussion.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0AAECA-93AD-4DAA-A7CE-A4DDFAFEBB1C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482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028826-7D29-45EB-9F96-1E1E0BD73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7391400" y="268373"/>
            <a:ext cx="755390" cy="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1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212373"/>
            <a:ext cx="8763000" cy="2895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Preoccupation with failure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Reluctance to simplify interpretations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Sensitivity to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Commitment to resilience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Deference to expertise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If any time is left, try to rank the key processes 1-5 based on which processes the team needs to prioritise the most.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1"/>
            <a:ext cx="7886700" cy="990600"/>
          </a:xfrm>
        </p:spPr>
        <p:txBody>
          <a:bodyPr/>
          <a:lstStyle/>
          <a:p>
            <a:pPr algn="ctr"/>
            <a:r>
              <a:rPr lang="en-GB" dirty="0"/>
              <a:t>TEAM DISCUSSION (30 min)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3689"/>
            <a:ext cx="8458200" cy="204671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each key process, use the following structure: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Subgroup briefly explains the process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(what it is/how to achieve it)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Subgroup feeds back their main discussion points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Whole team to discuss: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How do we improve in relation to this process?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What actions can we take?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Who will be responsible?</a:t>
            </a:r>
          </a:p>
        </p:txBody>
      </p:sp>
      <p:sp>
        <p:nvSpPr>
          <p:cNvPr id="6" name="Oval 5"/>
          <p:cNvSpPr/>
          <p:nvPr/>
        </p:nvSpPr>
        <p:spPr>
          <a:xfrm>
            <a:off x="4953000" y="3613298"/>
            <a:ext cx="4190999" cy="226036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 team member should take notes of the discussion/fill in the Co-Lead template, paying particular attention to any concrete actions discussed/decided by the team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0AAECA-93AD-4DAA-A7CE-A4DDFAFEBB1C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482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28826-7D29-45EB-9F96-1E1E0BD73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7391400" y="268373"/>
            <a:ext cx="755390" cy="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3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2640"/>
            <a:ext cx="9144000" cy="2712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72640"/>
            <a:ext cx="9144000" cy="271272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dirty="0"/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AAECA-93AD-4DAA-A7CE-A4DDFAFEBB1C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482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28826-7D29-45EB-9F96-1E1E0BD73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7391400" y="268373"/>
            <a:ext cx="755390" cy="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3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097" y="1371600"/>
            <a:ext cx="8557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 Light"/>
              </a:rPr>
              <a:t>High reliability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176" y="2017931"/>
            <a:ext cx="85577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</a:endParaRP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Organisational reliability is thought to be achieved through the development of highly standardised routines. </a:t>
            </a:r>
            <a:endParaRPr lang="en-GB" sz="1600" dirty="0"/>
          </a:p>
        </p:txBody>
      </p:sp>
      <p:sp>
        <p:nvSpPr>
          <p:cNvPr id="2" name="Cloud Callout 1"/>
          <p:cNvSpPr/>
          <p:nvPr/>
        </p:nvSpPr>
        <p:spPr>
          <a:xfrm>
            <a:off x="134255" y="1905000"/>
            <a:ext cx="8446624" cy="2743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  <a:p>
            <a:pPr algn="ctr"/>
            <a:r>
              <a:rPr lang="en-GB" sz="2800" dirty="0"/>
              <a:t>“The unusual capacity to produce collective outcomes of a certain minimum quality repeatedly” </a:t>
            </a:r>
            <a:r>
              <a:rPr lang="en-GB" dirty="0"/>
              <a:t>(</a:t>
            </a:r>
            <a:r>
              <a:rPr lang="en-GB" dirty="0" err="1"/>
              <a:t>Hannan</a:t>
            </a:r>
            <a:r>
              <a:rPr lang="en-GB" dirty="0"/>
              <a:t> &amp; Freeman, 1984)</a:t>
            </a:r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0AAECA-93AD-4DAA-A7CE-A4DDFAFEBB1C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482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028826-7D29-45EB-9F96-1E1E0BD73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7391400" y="268373"/>
            <a:ext cx="755390" cy="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0052" y="1160948"/>
            <a:ext cx="8557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 Light"/>
              </a:rPr>
              <a:t>Collective safety awareness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52" y="1752600"/>
            <a:ext cx="855772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</a:endParaRP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2800" dirty="0"/>
          </a:p>
          <a:p>
            <a:r>
              <a:rPr lang="en-GB" sz="2800" dirty="0"/>
              <a:t>A safety aware team is willing to scrutinise perceptions and expectations to make sense of and learn from new events. 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2" name="Cloud Callout 1"/>
          <p:cNvSpPr/>
          <p:nvPr/>
        </p:nvSpPr>
        <p:spPr>
          <a:xfrm>
            <a:off x="320052" y="1794710"/>
            <a:ext cx="8442948" cy="2971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“A shared team focus on achieving high safety through an on-going effort to update and optimise routines, procedures and actions based on experience and anticipation”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AAECA-93AD-4DAA-A7CE-A4DDFAFEBB1C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482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028826-7D29-45EB-9F96-1E1E0BD73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7391400" y="268373"/>
            <a:ext cx="755390" cy="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7" y="2059763"/>
            <a:ext cx="8902430" cy="2231328"/>
          </a:xfrm>
        </p:spPr>
        <p:txBody>
          <a:bodyPr>
            <a:normAutofit/>
          </a:bodyPr>
          <a:lstStyle/>
          <a:p>
            <a:r>
              <a:rPr lang="en-GB" sz="2800" b="0" dirty="0">
                <a:solidFill>
                  <a:schemeClr val="tx1"/>
                </a:solidFill>
                <a:latin typeface="+mn-lt"/>
              </a:rPr>
              <a:t>Organisations that work in a potential high risk environment, but perform nearly error free</a:t>
            </a:r>
            <a:br>
              <a:rPr lang="en-GB" sz="2800" b="0" dirty="0">
                <a:solidFill>
                  <a:schemeClr val="tx1"/>
                </a:solidFill>
                <a:latin typeface="+mn-lt"/>
              </a:rPr>
            </a:br>
            <a:br>
              <a:rPr lang="en-GB" sz="2800" b="0" dirty="0">
                <a:solidFill>
                  <a:schemeClr val="tx1"/>
                </a:solidFill>
                <a:latin typeface="+mn-lt"/>
              </a:rPr>
            </a:br>
            <a:r>
              <a:rPr lang="en-GB" sz="2800" b="0" dirty="0">
                <a:solidFill>
                  <a:schemeClr val="tx1"/>
                </a:solidFill>
                <a:latin typeface="+mn-lt"/>
              </a:rPr>
              <a:t> The most efficient HROs are found in: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46362"/>
            <a:ext cx="8964488" cy="3692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6D4F89-D48C-4C00-B991-49B4C31A21C5}"/>
              </a:ext>
            </a:extLst>
          </p:cNvPr>
          <p:cNvSpPr/>
          <p:nvPr/>
        </p:nvSpPr>
        <p:spPr>
          <a:xfrm>
            <a:off x="346097" y="1371600"/>
            <a:ext cx="8557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 Light"/>
              </a:rPr>
              <a:t>High Reliability O</a:t>
            </a:r>
            <a:r>
              <a:rPr lang="en-US" sz="3600" b="1">
                <a:solidFill>
                  <a:srgbClr val="002060"/>
                </a:solidFill>
                <a:latin typeface="Calibri Light"/>
              </a:rPr>
              <a:t>rganisations</a:t>
            </a:r>
            <a:r>
              <a:rPr lang="en-US" sz="3600" b="1" dirty="0">
                <a:solidFill>
                  <a:srgbClr val="002060"/>
                </a:solidFill>
                <a:latin typeface="Calibri Light"/>
              </a:rPr>
              <a:t> (HROs)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6272676" y="4267200"/>
            <a:ext cx="2646908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1907" r="2667"/>
          <a:stretch/>
        </p:blipFill>
        <p:spPr>
          <a:xfrm>
            <a:off x="3249642" y="4262516"/>
            <a:ext cx="2743200" cy="1719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r="2850"/>
          <a:stretch/>
        </p:blipFill>
        <p:spPr>
          <a:xfrm>
            <a:off x="264024" y="4268724"/>
            <a:ext cx="2743200" cy="17129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0AAECA-93AD-4DAA-A7CE-A4DDFAFEBB1C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482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028826-7D29-45EB-9F96-1E1E0BD73A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7391400" y="268373"/>
            <a:ext cx="755390" cy="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Number of global deaths from aviation in 2017?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Number of deaths associated with preventable patient harm in the US each year?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2286000"/>
            <a:ext cx="3200400" cy="685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399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(B3A annual review)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572000"/>
            <a:ext cx="5029200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Uncertain, but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b="1" dirty="0">
                <a:solidFill>
                  <a:schemeClr val="tx1"/>
                </a:solidFill>
              </a:rPr>
              <a:t>likely between 210.000 and 400.000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(James, 2013)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0AAECA-93AD-4DAA-A7CE-A4DDFAFEBB1C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482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28826-7D29-45EB-9F96-1E1E0BD73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7391400" y="268373"/>
            <a:ext cx="755390" cy="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90600" y="5780066"/>
            <a:ext cx="8084131" cy="11121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GB" sz="2000" dirty="0"/>
              <a:t>                                (Sutcliffe 2011)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40761" y="1283249"/>
            <a:ext cx="8557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 Light"/>
                <a:ea typeface="+mj-ea"/>
                <a:cs typeface="+mj-cs"/>
              </a:rPr>
              <a:t>Characteristics of settings with HROs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12806" y="364590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Potential high risk environment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t="48647" r="19221" b="17660"/>
          <a:stretch/>
        </p:blipFill>
        <p:spPr>
          <a:xfrm>
            <a:off x="1378310" y="2196917"/>
            <a:ext cx="2133600" cy="14343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364497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unforgiving social and political environment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b="16412"/>
          <a:stretch/>
        </p:blipFill>
        <p:spPr>
          <a:xfrm>
            <a:off x="5625504" y="2183624"/>
            <a:ext cx="2312592" cy="14250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4231" y="5568822"/>
            <a:ext cx="373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scale of consequences of errors precludes learning from experience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9161" y="5595400"/>
            <a:ext cx="34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Complex processes and procedures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7238" r="7910" b="6482"/>
          <a:stretch/>
        </p:blipFill>
        <p:spPr>
          <a:xfrm>
            <a:off x="1406885" y="4107299"/>
            <a:ext cx="2107168" cy="144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13196" b="9845"/>
          <a:stretch/>
        </p:blipFill>
        <p:spPr>
          <a:xfrm>
            <a:off x="5486400" y="4147600"/>
            <a:ext cx="2590800" cy="1447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F0AAECA-93AD-4DAA-A7CE-A4DDFAFEBB1C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482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028826-7D29-45EB-9F96-1E1E0BD73A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7391400" y="268373"/>
            <a:ext cx="755390" cy="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and discussion (2+3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Think about an incident where preventable harm either came or could have come to a patient. It can be an incident or near miss that you have been involved in or heard about at work/in the media. Consider the following: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were responsible for the overall patient safety for your team/department, what would you do to prevent a similar incident from </a:t>
            </a:r>
            <a:r>
              <a:rPr lang="en-GB"/>
              <a:t>happening in the </a:t>
            </a:r>
            <a:r>
              <a:rPr lang="en-GB" dirty="0"/>
              <a:t>future? </a:t>
            </a:r>
          </a:p>
          <a:p>
            <a:pPr lvl="1"/>
            <a:r>
              <a:rPr lang="en-GB" dirty="0"/>
              <a:t>Be concrete! What policies, guidelines, procedures, equipment, training, etc. would you implement/change to prevent a similar incident?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Share and discuss your suggestions in groups of 2-3.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AAECA-93AD-4DAA-A7CE-A4DDFAFEBB1C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482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28826-7D29-45EB-9F96-1E1E0BD73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7391400" y="268373"/>
            <a:ext cx="755390" cy="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1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97" y="2133600"/>
            <a:ext cx="8721703" cy="4495800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 High collective safety awareness</a:t>
            </a:r>
          </a:p>
          <a:p>
            <a:endParaRPr lang="en-GB" sz="2800" dirty="0"/>
          </a:p>
          <a:p>
            <a:r>
              <a:rPr lang="en-GB" sz="2800" dirty="0"/>
              <a:t>Strive to achieve zero harm </a:t>
            </a:r>
            <a:br>
              <a:rPr lang="en-GB" sz="2800" dirty="0"/>
            </a:br>
            <a:endParaRPr lang="en-GB" sz="2800" dirty="0"/>
          </a:p>
          <a:p>
            <a:r>
              <a:rPr lang="en-US" sz="2800" dirty="0"/>
              <a:t> Systems/routines in place to minimise the risk/consequences of inevitable human error </a:t>
            </a:r>
            <a:br>
              <a:rPr lang="en-US" sz="2800" dirty="0"/>
            </a:br>
            <a:endParaRPr lang="en-US" sz="2800" dirty="0"/>
          </a:p>
          <a:p>
            <a:r>
              <a:rPr lang="en-GB" sz="2800" dirty="0"/>
              <a:t>Authority patterns based on functional skill (expertise over formal </a:t>
            </a:r>
            <a:r>
              <a:rPr lang="en-GB" sz="2800"/>
              <a:t>rank)</a:t>
            </a:r>
            <a:br>
              <a:rPr lang="en-GB" sz="2500" dirty="0"/>
            </a:br>
            <a:endParaRPr lang="en-US" sz="2500" dirty="0"/>
          </a:p>
          <a:p>
            <a:r>
              <a:rPr lang="en-GB" sz="2800" dirty="0"/>
              <a:t>Encourage the reporting of errors and make the most of any failure that is reported</a:t>
            </a:r>
          </a:p>
          <a:p>
            <a:pPr lvl="1"/>
            <a:r>
              <a:rPr lang="en-GB" sz="2500" dirty="0"/>
              <a:t>No punitive/blame culture</a:t>
            </a:r>
            <a:endParaRPr lang="en-US" sz="2500" dirty="0"/>
          </a:p>
          <a:p>
            <a:pPr marL="342900" lvl="1" indent="0">
              <a:buNone/>
            </a:pPr>
            <a:endParaRPr lang="en-US" sz="2500" dirty="0">
              <a:solidFill>
                <a:srgbClr val="002060"/>
              </a:solidFill>
            </a:endParaRPr>
          </a:p>
          <a:p>
            <a:pPr lvl="1"/>
            <a:endParaRPr lang="en-US" sz="2500" dirty="0">
              <a:solidFill>
                <a:srgbClr val="002060"/>
              </a:solidFill>
            </a:endParaRPr>
          </a:p>
          <a:p>
            <a:pPr lvl="1"/>
            <a:endParaRPr lang="en-US" sz="2500" dirty="0">
              <a:solidFill>
                <a:srgbClr val="002060"/>
              </a:solidFill>
            </a:endParaRPr>
          </a:p>
          <a:p>
            <a:pPr lvl="1"/>
            <a:endParaRPr lang="en-US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46097" y="1209259"/>
            <a:ext cx="8557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 Light"/>
                <a:ea typeface="+mj-ea"/>
                <a:cs typeface="+mj-cs"/>
              </a:rPr>
              <a:t>Characteristics of HROs</a:t>
            </a: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AAECA-93AD-4DAA-A7CE-A4DDFAFEBB1C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482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28826-7D29-45EB-9F96-1E1E0BD73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7391400" y="268373"/>
            <a:ext cx="755390" cy="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8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867400"/>
            <a:ext cx="8312731" cy="990600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en-GB" sz="1600" dirty="0"/>
          </a:p>
          <a:p>
            <a:pPr marL="342900" lvl="1" indent="0">
              <a:buNone/>
            </a:pPr>
            <a:endParaRPr lang="en-GB" sz="1600" dirty="0"/>
          </a:p>
          <a:p>
            <a:pPr marL="342900" lvl="1" indent="0">
              <a:buNone/>
            </a:pPr>
            <a:r>
              <a:rPr lang="en-GB" sz="1600" dirty="0"/>
              <a:t>(Adapted from </a:t>
            </a:r>
            <a:r>
              <a:rPr lang="en-GB" sz="1600" dirty="0" err="1"/>
              <a:t>Weick</a:t>
            </a:r>
            <a:r>
              <a:rPr lang="en-GB" sz="1600" dirty="0"/>
              <a:t>, et al. 2007, Sutcliffe 2011, AHRQ 2018)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3" y="1221237"/>
            <a:ext cx="9026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Five key processes underlie high collective safety awareness in HROs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1000" y="1842692"/>
            <a:ext cx="3962400" cy="1357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Preoccupation with failure</a:t>
            </a:r>
          </a:p>
          <a:p>
            <a:pPr algn="ctr"/>
            <a:r>
              <a:rPr lang="en-GB" sz="1600" dirty="0"/>
              <a:t>Everyone is aware of, thinking about, and preparing for the potential for failure</a:t>
            </a:r>
          </a:p>
          <a:p>
            <a:pPr algn="ctr"/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4492489" y="1804200"/>
            <a:ext cx="4048842" cy="1392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Reluctance to simplify interpretations</a:t>
            </a:r>
          </a:p>
          <a:p>
            <a:pPr algn="ctr"/>
            <a:r>
              <a:rPr lang="en-GB" sz="1600" dirty="0"/>
              <a:t>People avoid simplifying their understanding of how and why things succeed or fail in their environment.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375501" y="3317771"/>
            <a:ext cx="3967899" cy="1372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Sensitivity to operations</a:t>
            </a:r>
          </a:p>
          <a:p>
            <a:pPr algn="ctr"/>
            <a:r>
              <a:rPr lang="en-US" sz="1600" dirty="0"/>
              <a:t>“Situational awareness” – awareness of context and how that may impact on safety.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92489" y="3317771"/>
            <a:ext cx="4015202" cy="1415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Commitment to resilience</a:t>
            </a:r>
          </a:p>
          <a:p>
            <a:pPr algn="ctr"/>
            <a:r>
              <a:rPr lang="en-GB" sz="1600" dirty="0"/>
              <a:t>Coping with, containing, and bouncing back from mistakes.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2402810" y="4835269"/>
            <a:ext cx="3964309" cy="1415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Deference to expertise</a:t>
            </a:r>
          </a:p>
          <a:p>
            <a:pPr algn="ctr"/>
            <a:r>
              <a:rPr lang="en-GB" sz="1600" dirty="0"/>
              <a:t>Deference to local and situational expertise rather than formal rank.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AAECA-93AD-4DAA-A7CE-A4DDFAFEBB1C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482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028826-7D29-45EB-9F96-1E1E0BD73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7391400" y="268373"/>
            <a:ext cx="755390" cy="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6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</TotalTime>
  <Words>746</Words>
  <Application>Microsoft Office PowerPoint</Application>
  <PresentationFormat>On-screen Show (4:3)</PresentationFormat>
  <Paragraphs>107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Tw Cen MT</vt:lpstr>
      <vt:lpstr>Verdana</vt:lpstr>
      <vt:lpstr>Office Theme</vt:lpstr>
      <vt:lpstr>Improving joy and meaning in work (COLLECTIVE LEADERSHIP FOR TEAM PERFORMANCE)</vt:lpstr>
      <vt:lpstr>PowerPoint Presentation</vt:lpstr>
      <vt:lpstr>PowerPoint Presentation</vt:lpstr>
      <vt:lpstr>Organisations that work in a potential high risk environment, but perform nearly error free   The most efficient HROs are found in:</vt:lpstr>
      <vt:lpstr>PowerPoint Presentation</vt:lpstr>
      <vt:lpstr>PowerPoint Presentation</vt:lpstr>
      <vt:lpstr>Reflection and discussion (2+3 min)</vt:lpstr>
      <vt:lpstr>PowerPoint Presentation</vt:lpstr>
      <vt:lpstr>PowerPoint Presentation</vt:lpstr>
      <vt:lpstr>GROUP DISCUSSION (10 min)</vt:lpstr>
      <vt:lpstr>TEAM DISCUSSION (30 min)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Joy and Meaning in Work</dc:title>
  <dc:creator>Trish</dc:creator>
  <cp:lastModifiedBy>Lisa Rogers</cp:lastModifiedBy>
  <cp:revision>213</cp:revision>
  <dcterms:created xsi:type="dcterms:W3CDTF">2017-07-30T17:59:41Z</dcterms:created>
  <dcterms:modified xsi:type="dcterms:W3CDTF">2020-05-22T07:27:39Z</dcterms:modified>
</cp:coreProperties>
</file>