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63" r:id="rId2"/>
    <p:sldId id="272" r:id="rId3"/>
    <p:sldId id="273" r:id="rId4"/>
    <p:sldId id="603" r:id="rId5"/>
    <p:sldId id="400" r:id="rId6"/>
    <p:sldId id="401" r:id="rId7"/>
    <p:sldId id="402" r:id="rId8"/>
    <p:sldId id="266" r:id="rId9"/>
    <p:sldId id="403" r:id="rId10"/>
    <p:sldId id="571" r:id="rId11"/>
    <p:sldId id="563" r:id="rId12"/>
    <p:sldId id="564" r:id="rId13"/>
    <p:sldId id="305" r:id="rId14"/>
    <p:sldId id="565" r:id="rId15"/>
    <p:sldId id="566" r:id="rId16"/>
    <p:sldId id="265" r:id="rId17"/>
    <p:sldId id="567" r:id="rId18"/>
    <p:sldId id="267" r:id="rId19"/>
    <p:sldId id="268" r:id="rId20"/>
    <p:sldId id="574" r:id="rId21"/>
    <p:sldId id="568" r:id="rId22"/>
    <p:sldId id="569" r:id="rId23"/>
    <p:sldId id="575" r:id="rId24"/>
    <p:sldId id="572" r:id="rId25"/>
    <p:sldId id="259" r:id="rId26"/>
    <p:sldId id="577" r:id="rId27"/>
    <p:sldId id="579" r:id="rId28"/>
    <p:sldId id="580" r:id="rId29"/>
    <p:sldId id="260" r:id="rId30"/>
    <p:sldId id="594" r:id="rId31"/>
    <p:sldId id="597" r:id="rId32"/>
    <p:sldId id="274" r:id="rId33"/>
    <p:sldId id="578" r:id="rId34"/>
    <p:sldId id="581" r:id="rId35"/>
    <p:sldId id="598" r:id="rId36"/>
    <p:sldId id="604" r:id="rId37"/>
    <p:sldId id="584" r:id="rId38"/>
    <p:sldId id="582" r:id="rId39"/>
    <p:sldId id="585" r:id="rId40"/>
    <p:sldId id="586" r:id="rId41"/>
    <p:sldId id="602" r:id="rId42"/>
    <p:sldId id="587" r:id="rId43"/>
    <p:sldId id="588" r:id="rId44"/>
    <p:sldId id="589" r:id="rId45"/>
    <p:sldId id="590" r:id="rId46"/>
    <p:sldId id="262" r:id="rId47"/>
    <p:sldId id="576" r:id="rId48"/>
    <p:sldId id="269" r:id="rId49"/>
    <p:sldId id="270" r:id="rId50"/>
    <p:sldId id="271" r:id="rId51"/>
    <p:sldId id="599" r:id="rId52"/>
    <p:sldId id="600" r:id="rId53"/>
    <p:sldId id="60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8"/>
    <p:restoredTop sz="92042"/>
  </p:normalViewPr>
  <p:slideViewPr>
    <p:cSldViewPr snapToGrid="0" snapToObjects="1">
      <p:cViewPr varScale="1">
        <p:scale>
          <a:sx n="106" d="100"/>
          <a:sy n="106" d="100"/>
        </p:scale>
        <p:origin x="132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8532-E685-F64B-8718-79FEDB262DAC}" type="datetimeFigureOut">
              <a:rPr lang="en-US" smtClean="0"/>
              <a:t>10/27/21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980D6-82D6-9845-ABA7-02C8A080D192}" type="slidenum">
              <a:rPr lang="en-US" smtClean="0"/>
              <a:t>‹#›</a:t>
            </a:fld>
            <a:endParaRPr lang="en-US" dirty="0"/>
          </a:p>
        </p:txBody>
      </p:sp>
    </p:spTree>
    <p:extLst>
      <p:ext uri="{BB962C8B-B14F-4D97-AF65-F5344CB8AC3E}">
        <p14:creationId xmlns:p14="http://schemas.microsoft.com/office/powerpoint/2010/main" val="9358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51942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9928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9822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24709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58383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73091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22921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6308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11338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40787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0676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956F7-9C54-434C-85D6-B7C45A955C1E}" type="datetimeFigureOut">
              <a:rPr lang="en-US" smtClean="0"/>
              <a:t>10/27/21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D8ECF-D8D9-6F4A-BCF0-4C5315DAE7F2}" type="slidenum">
              <a:rPr lang="en-US" smtClean="0"/>
              <a:t>‹#›</a:t>
            </a:fld>
            <a:endParaRPr lang="en-US" dirty="0"/>
          </a:p>
        </p:txBody>
      </p:sp>
    </p:spTree>
    <p:extLst>
      <p:ext uri="{BB962C8B-B14F-4D97-AF65-F5344CB8AC3E}">
        <p14:creationId xmlns:p14="http://schemas.microsoft.com/office/powerpoint/2010/main" val="305508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dx.doi.org/10.5502/ijw.v6i3.526"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dx.doi.org/10.5502/ijw.v6i3.52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doi.org/10.1207/s15327752jpa4901_1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oi.org/10.1007/s11205-009-9493-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doi.org/10.1111%2Fj.1467-8721.2007.00479.x"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doi.org/10.1111%2Fj.1467-8721.2007.00479.x"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doi.org/10.3389/fpsyg.2018.01647"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i.org/10.1080/17439760.2013.77776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4C59-728F-5243-A316-EBBF8458C8DC}"/>
              </a:ext>
            </a:extLst>
          </p:cNvPr>
          <p:cNvSpPr>
            <a:spLocks noGrp="1"/>
          </p:cNvSpPr>
          <p:nvPr>
            <p:ph type="title"/>
          </p:nvPr>
        </p:nvSpPr>
        <p:spPr>
          <a:xfrm>
            <a:off x="632434" y="201406"/>
            <a:ext cx="8229600" cy="3026703"/>
          </a:xfrm>
        </p:spPr>
        <p:txBody>
          <a:bodyPr>
            <a:normAutofit/>
          </a:bodyPr>
          <a:lstStyle/>
          <a:p>
            <a:r>
              <a:rPr lang="en-GB" b="1" dirty="0">
                <a:solidFill>
                  <a:srgbClr val="0070C0"/>
                </a:solidFill>
                <a:latin typeface="Helvetica" pitchFamily="2" charset="0"/>
                <a:ea typeface="Verdana" panose="020B0604030504040204" pitchFamily="34" charset="0"/>
                <a:cs typeface="Verdana" panose="020B0604030504040204" pitchFamily="34" charset="0"/>
              </a:rPr>
              <a:t>CHAPTER 1. </a:t>
            </a:r>
            <a:br>
              <a:rPr lang="en-GB" b="1" dirty="0">
                <a:solidFill>
                  <a:srgbClr val="0070C0"/>
                </a:solidFill>
                <a:latin typeface="Helvetica" pitchFamily="2" charset="0"/>
                <a:ea typeface="Verdana" panose="020B0604030504040204" pitchFamily="34" charset="0"/>
                <a:cs typeface="Verdana" panose="020B0604030504040204" pitchFamily="34" charset="0"/>
              </a:rPr>
            </a:br>
            <a:r>
              <a:rPr lang="en-GB" b="1" dirty="0">
                <a:solidFill>
                  <a:srgbClr val="0070C0"/>
                </a:solidFill>
                <a:latin typeface="Helvetica" pitchFamily="2" charset="0"/>
                <a:ea typeface="Verdana" panose="020B0604030504040204" pitchFamily="34" charset="0"/>
                <a:cs typeface="Verdana" panose="020B0604030504040204" pitchFamily="34" charset="0"/>
              </a:rPr>
              <a:t>POSITIVE PSYCHOLOGY </a:t>
            </a:r>
            <a:br>
              <a:rPr lang="en-GB" b="1" dirty="0">
                <a:solidFill>
                  <a:srgbClr val="0070C0"/>
                </a:solidFill>
                <a:latin typeface="Helvetica" pitchFamily="2" charset="0"/>
                <a:ea typeface="Verdana" panose="020B0604030504040204" pitchFamily="34" charset="0"/>
                <a:cs typeface="Verdana" panose="020B0604030504040204" pitchFamily="34" charset="0"/>
              </a:rPr>
            </a:br>
            <a:r>
              <a:rPr lang="en-GB" b="1" dirty="0">
                <a:solidFill>
                  <a:srgbClr val="0070C0"/>
                </a:solidFill>
                <a:latin typeface="Helvetica" pitchFamily="2" charset="0"/>
                <a:ea typeface="Verdana" panose="020B0604030504040204" pitchFamily="34" charset="0"/>
                <a:cs typeface="Verdana" panose="020B0604030504040204" pitchFamily="34" charset="0"/>
              </a:rPr>
              <a:t>AND WELLBEING </a:t>
            </a:r>
            <a:br>
              <a:rPr lang="en-IE" b="1" dirty="0"/>
            </a:br>
            <a:endParaRPr lang="en-US" dirty="0"/>
          </a:p>
        </p:txBody>
      </p:sp>
      <p:pic>
        <p:nvPicPr>
          <p:cNvPr id="4" name="Picture 3">
            <a:extLst>
              <a:ext uri="{FF2B5EF4-FFF2-40B4-BE49-F238E27FC236}">
                <a16:creationId xmlns:a16="http://schemas.microsoft.com/office/drawing/2014/main" id="{82371129-84BE-E34D-8E1F-38B4444B8B98}"/>
              </a:ext>
            </a:extLst>
          </p:cNvPr>
          <p:cNvPicPr>
            <a:picLocks noChangeAspect="1"/>
          </p:cNvPicPr>
          <p:nvPr/>
        </p:nvPicPr>
        <p:blipFill>
          <a:blip r:embed="rId2"/>
          <a:stretch>
            <a:fillRect/>
          </a:stretch>
        </p:blipFill>
        <p:spPr>
          <a:xfrm>
            <a:off x="3311382" y="2596599"/>
            <a:ext cx="2871704" cy="4059995"/>
          </a:xfrm>
          <a:prstGeom prst="rect">
            <a:avLst/>
          </a:prstGeom>
        </p:spPr>
      </p:pic>
    </p:spTree>
    <p:extLst>
      <p:ext uri="{BB962C8B-B14F-4D97-AF65-F5344CB8AC3E}">
        <p14:creationId xmlns:p14="http://schemas.microsoft.com/office/powerpoint/2010/main" val="8237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2951162" y="2636837"/>
            <a:ext cx="3241675" cy="15843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PERMA THEORY OF WELLBEING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64196E-6C72-E14C-BECC-618C360819EA}"/>
              </a:ext>
            </a:extLst>
          </p:cNvPr>
          <p:cNvSpPr txBox="1">
            <a:spLocks noChangeArrowheads="1"/>
          </p:cNvSpPr>
          <p:nvPr/>
        </p:nvSpPr>
        <p:spPr>
          <a:xfrm>
            <a:off x="215899" y="131167"/>
            <a:ext cx="8712201" cy="34409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FROM AUTHENTIC HAPPINESS TO PERMA THEORY OF WELLBEING</a:t>
            </a:r>
          </a:p>
        </p:txBody>
      </p:sp>
      <p:sp>
        <p:nvSpPr>
          <p:cNvPr id="5" name="Content Placeholder 2">
            <a:extLst>
              <a:ext uri="{FF2B5EF4-FFF2-40B4-BE49-F238E27FC236}">
                <a16:creationId xmlns:a16="http://schemas.microsoft.com/office/drawing/2014/main" id="{775EEC42-3CCA-854C-9A39-E0270EBA4162}"/>
              </a:ext>
            </a:extLst>
          </p:cNvPr>
          <p:cNvSpPr txBox="1">
            <a:spLocks noChangeArrowheads="1"/>
          </p:cNvSpPr>
          <p:nvPr/>
        </p:nvSpPr>
        <p:spPr>
          <a:xfrm>
            <a:off x="400050" y="666749"/>
            <a:ext cx="6923088" cy="6191251"/>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r>
              <a:rPr lang="en-GB" sz="1800" dirty="0">
                <a:latin typeface="Helvetica" pitchFamily="2" charset="0"/>
              </a:rPr>
              <a:t>In his 2002 book - </a:t>
            </a:r>
            <a:r>
              <a:rPr lang="en-GB" sz="1800" i="1" dirty="0">
                <a:latin typeface="Helvetica" pitchFamily="2" charset="0"/>
              </a:rPr>
              <a:t>Authentic Happiness</a:t>
            </a:r>
            <a:r>
              <a:rPr lang="en-GB" sz="1800" dirty="0">
                <a:latin typeface="Helvetica" pitchFamily="2" charset="0"/>
              </a:rPr>
              <a:t>, Seligman proposed that happiness was the main outcome of interest to PP and it was due to </a:t>
            </a:r>
          </a:p>
          <a:p>
            <a:pPr lvl="1">
              <a:buFont typeface="Arial" panose="020B0604020202020204" pitchFamily="34" charset="0"/>
              <a:buChar char="•"/>
              <a:defRPr/>
            </a:pPr>
            <a:r>
              <a:rPr lang="en-GB" sz="1800" b="1" dirty="0">
                <a:latin typeface="Helvetica" pitchFamily="2" charset="0"/>
              </a:rPr>
              <a:t>The pleasant life </a:t>
            </a:r>
            <a:r>
              <a:rPr lang="en-GB" sz="1800" dirty="0">
                <a:latin typeface="Helvetica" pitchFamily="2" charset="0"/>
              </a:rPr>
              <a:t>- Pursuing positive emotions  </a:t>
            </a:r>
          </a:p>
          <a:p>
            <a:pPr lvl="1">
              <a:buFont typeface="Arial" panose="020B0604020202020204" pitchFamily="34" charset="0"/>
              <a:buChar char="•"/>
              <a:defRPr/>
            </a:pPr>
            <a:r>
              <a:rPr lang="en-GB" sz="1800" b="1" dirty="0">
                <a:latin typeface="Helvetica" pitchFamily="2" charset="0"/>
              </a:rPr>
              <a:t>The engaged life </a:t>
            </a:r>
            <a:r>
              <a:rPr lang="en-GB" sz="1800" dirty="0">
                <a:latin typeface="Helvetica" pitchFamily="2" charset="0"/>
              </a:rPr>
              <a:t>- Using positive traits and engagement in absorbing activities </a:t>
            </a:r>
          </a:p>
          <a:p>
            <a:pPr lvl="1">
              <a:buFont typeface="Arial" panose="020B0604020202020204" pitchFamily="34" charset="0"/>
              <a:buChar char="•"/>
              <a:defRPr/>
            </a:pPr>
            <a:r>
              <a:rPr lang="en-GB" sz="1800" b="1" dirty="0">
                <a:latin typeface="Helvetica" pitchFamily="2" charset="0"/>
              </a:rPr>
              <a:t>The meaningful life </a:t>
            </a:r>
            <a:r>
              <a:rPr lang="en-GB" sz="1800" dirty="0">
                <a:latin typeface="Helvetica" pitchFamily="2" charset="0"/>
              </a:rPr>
              <a:t>- Cultivating meaningful positive relationships</a:t>
            </a:r>
          </a:p>
          <a:p>
            <a:pPr>
              <a:defRPr/>
            </a:pPr>
            <a:endParaRPr lang="en-GB" sz="1800" dirty="0">
              <a:latin typeface="Helvetica" pitchFamily="2" charset="0"/>
            </a:endParaRPr>
          </a:p>
          <a:p>
            <a:pPr>
              <a:defRPr/>
            </a:pPr>
            <a:r>
              <a:rPr lang="en-GB" sz="1800" dirty="0">
                <a:latin typeface="Helvetica" pitchFamily="2" charset="0"/>
              </a:rPr>
              <a:t>In 2011 in his second positive psychology book  - </a:t>
            </a:r>
            <a:r>
              <a:rPr lang="en-GB" sz="1800" i="1" dirty="0">
                <a:latin typeface="Helvetica" pitchFamily="2" charset="0"/>
              </a:rPr>
              <a:t>Flourish</a:t>
            </a:r>
            <a:r>
              <a:rPr lang="en-GB" sz="1800" dirty="0">
                <a:latin typeface="Helvetica" pitchFamily="2" charset="0"/>
              </a:rPr>
              <a:t>, Seligman replaced his authentic happiness theory with the PERMA well-being theory. PERMA is an acronym based on the first letter of each of the five elements of the theory</a:t>
            </a:r>
          </a:p>
          <a:p>
            <a:pPr lvl="1">
              <a:buFont typeface="Arial" panose="020B0604020202020204" pitchFamily="34" charset="0"/>
              <a:buChar char="•"/>
              <a:defRPr/>
            </a:pPr>
            <a:r>
              <a:rPr lang="en-GB" sz="1800" b="1" dirty="0">
                <a:latin typeface="Helvetica" pitchFamily="2" charset="0"/>
              </a:rPr>
              <a:t>P</a:t>
            </a:r>
            <a:r>
              <a:rPr lang="en-GB" sz="1800" dirty="0">
                <a:latin typeface="Helvetica" pitchFamily="2" charset="0"/>
              </a:rPr>
              <a:t>ositive emotion </a:t>
            </a:r>
          </a:p>
          <a:p>
            <a:pPr lvl="1">
              <a:buFont typeface="Arial" panose="020B0604020202020204" pitchFamily="34" charset="0"/>
              <a:buChar char="•"/>
              <a:defRPr/>
            </a:pPr>
            <a:r>
              <a:rPr lang="en-GB" sz="1800" b="1" dirty="0">
                <a:latin typeface="Helvetica" pitchFamily="2" charset="0"/>
              </a:rPr>
              <a:t>E</a:t>
            </a:r>
            <a:r>
              <a:rPr lang="en-GB" sz="1800" dirty="0">
                <a:latin typeface="Helvetica" pitchFamily="2" charset="0"/>
              </a:rPr>
              <a:t>ngagement </a:t>
            </a:r>
          </a:p>
          <a:p>
            <a:pPr lvl="1">
              <a:buFont typeface="Arial" panose="020B0604020202020204" pitchFamily="34" charset="0"/>
              <a:buChar char="•"/>
              <a:defRPr/>
            </a:pPr>
            <a:r>
              <a:rPr lang="en-GB" sz="1800" b="1" dirty="0">
                <a:latin typeface="Helvetica" pitchFamily="2" charset="0"/>
              </a:rPr>
              <a:t>R</a:t>
            </a:r>
            <a:r>
              <a:rPr lang="en-GB" sz="1800" dirty="0">
                <a:latin typeface="Helvetica" pitchFamily="2" charset="0"/>
              </a:rPr>
              <a:t>elationships</a:t>
            </a:r>
          </a:p>
          <a:p>
            <a:pPr lvl="1">
              <a:buFont typeface="Arial" panose="020B0604020202020204" pitchFamily="34" charset="0"/>
              <a:buChar char="•"/>
              <a:defRPr/>
            </a:pPr>
            <a:r>
              <a:rPr lang="en-GB" sz="1800" b="1" dirty="0">
                <a:latin typeface="Helvetica" pitchFamily="2" charset="0"/>
              </a:rPr>
              <a:t>M</a:t>
            </a:r>
            <a:r>
              <a:rPr lang="en-GB" sz="1800" dirty="0">
                <a:latin typeface="Helvetica" pitchFamily="2" charset="0"/>
              </a:rPr>
              <a:t>eaning, and </a:t>
            </a:r>
          </a:p>
          <a:p>
            <a:pPr lvl="1">
              <a:buFont typeface="Arial" panose="020B0604020202020204" pitchFamily="34" charset="0"/>
              <a:buChar char="•"/>
              <a:defRPr/>
            </a:pPr>
            <a:r>
              <a:rPr lang="en-GB" sz="1800" b="1" dirty="0">
                <a:latin typeface="Helvetica" pitchFamily="2" charset="0"/>
              </a:rPr>
              <a:t>A</a:t>
            </a:r>
            <a:r>
              <a:rPr lang="en-GB" sz="1800" dirty="0">
                <a:latin typeface="Helvetica" pitchFamily="2" charset="0"/>
              </a:rPr>
              <a:t>ccomplishment</a:t>
            </a:r>
          </a:p>
          <a:p>
            <a:pPr>
              <a:defRPr/>
            </a:pPr>
            <a:endParaRPr lang="en-IE" sz="1800" dirty="0"/>
          </a:p>
          <a:p>
            <a:pPr>
              <a:defRPr/>
            </a:pPr>
            <a:endParaRPr lang="en-US" altLang="en-US" sz="1600" kern="0" dirty="0">
              <a:ea typeface="ＭＳ Ｐゴシック" panose="020B0600070205080204" pitchFamily="34" charset="-128"/>
            </a:endParaRPr>
          </a:p>
        </p:txBody>
      </p:sp>
      <p:pic>
        <p:nvPicPr>
          <p:cNvPr id="32772" name="Picture 5">
            <a:extLst>
              <a:ext uri="{FF2B5EF4-FFF2-40B4-BE49-F238E27FC236}">
                <a16:creationId xmlns:a16="http://schemas.microsoft.com/office/drawing/2014/main" id="{50615C12-7258-E149-831D-91B490D0B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38" y="806450"/>
            <a:ext cx="1363662"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a:extLst>
              <a:ext uri="{FF2B5EF4-FFF2-40B4-BE49-F238E27FC236}">
                <a16:creationId xmlns:a16="http://schemas.microsoft.com/office/drawing/2014/main" id="{3F9EF7D6-9A33-2846-8E51-650E91B6C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3970338"/>
            <a:ext cx="1363662"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3532071-5E7B-9849-9C8B-0A4155BF8821}"/>
              </a:ext>
            </a:extLst>
          </p:cNvPr>
          <p:cNvSpPr txBox="1">
            <a:spLocks noChangeArrowheads="1"/>
          </p:cNvSpPr>
          <p:nvPr/>
        </p:nvSpPr>
        <p:spPr>
          <a:xfrm>
            <a:off x="611188" y="358775"/>
            <a:ext cx="7921625" cy="614045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buFontTx/>
              <a:buNone/>
              <a:defRPr/>
            </a:pPr>
            <a:endParaRPr lang="en-GB" sz="1600" dirty="0"/>
          </a:p>
          <a:p>
            <a:pPr>
              <a:defRPr/>
            </a:pPr>
            <a:r>
              <a:rPr lang="en-GB" sz="1800" b="1" dirty="0">
                <a:latin typeface="Helvetica" pitchFamily="2" charset="0"/>
              </a:rPr>
              <a:t>Not happy but fulfilled. </a:t>
            </a:r>
            <a:r>
              <a:rPr lang="en-GB" sz="1800" dirty="0">
                <a:latin typeface="Helvetica" pitchFamily="2" charset="0"/>
              </a:rPr>
              <a:t>Seligman abandoned Authentic Happiness theory in favour of PERMA well-being theory because happiness (positive affectivity) is normally distributed within the population (shown on next slide), yet many of the 50% of people who have below average happiness scores live fulfilling lives </a:t>
            </a:r>
          </a:p>
          <a:p>
            <a:pPr>
              <a:defRPr/>
            </a:pPr>
            <a:endParaRPr lang="en-GB" sz="1800" dirty="0">
              <a:latin typeface="Helvetica" pitchFamily="2" charset="0"/>
            </a:endParaRPr>
          </a:p>
          <a:p>
            <a:pPr>
              <a:defRPr/>
            </a:pPr>
            <a:r>
              <a:rPr lang="en-GB" sz="1800" b="1" dirty="0">
                <a:latin typeface="Helvetica" pitchFamily="2" charset="0"/>
              </a:rPr>
              <a:t>Multidimensional well-being. </a:t>
            </a:r>
            <a:r>
              <a:rPr lang="en-GB" sz="1800" dirty="0">
                <a:latin typeface="Helvetica" pitchFamily="2" charset="0"/>
              </a:rPr>
              <a:t>If positive psychology was to understand and facilitate living a fulfilling life, then a multidimensional conceptualization of well-being was required which did not depend on happiness as the single outcome variable </a:t>
            </a:r>
          </a:p>
          <a:p>
            <a:pPr>
              <a:defRPr/>
            </a:pPr>
            <a:endParaRPr lang="en-GB" sz="1800" dirty="0">
              <a:latin typeface="Helvetica" pitchFamily="2" charset="0"/>
            </a:endParaRPr>
          </a:p>
          <a:p>
            <a:pPr>
              <a:defRPr/>
            </a:pPr>
            <a:r>
              <a:rPr lang="en-GB" sz="1800" b="1" dirty="0">
                <a:latin typeface="Helvetica" pitchFamily="2" charset="0"/>
              </a:rPr>
              <a:t>Positive, chosen &amp; independent. </a:t>
            </a:r>
            <a:r>
              <a:rPr lang="en-GB" sz="1800" dirty="0">
                <a:latin typeface="Helvetica" pitchFamily="2" charset="0"/>
              </a:rPr>
              <a:t>The elements of this multidimensional construct had to be things that </a:t>
            </a:r>
          </a:p>
          <a:p>
            <a:pPr lvl="1">
              <a:buFont typeface="Arial" panose="020B0604020202020204" pitchFamily="34" charset="0"/>
              <a:buChar char="•"/>
              <a:defRPr/>
            </a:pPr>
            <a:r>
              <a:rPr lang="en-GB" sz="1800" dirty="0">
                <a:latin typeface="Helvetica" pitchFamily="2" charset="0"/>
              </a:rPr>
              <a:t>contributed to well-being</a:t>
            </a:r>
          </a:p>
          <a:p>
            <a:pPr lvl="1">
              <a:buFont typeface="Arial" panose="020B0604020202020204" pitchFamily="34" charset="0"/>
              <a:buChar char="•"/>
              <a:defRPr/>
            </a:pPr>
            <a:r>
              <a:rPr lang="en-GB" sz="1800" dirty="0">
                <a:latin typeface="Helvetica" pitchFamily="2" charset="0"/>
              </a:rPr>
              <a:t>were actively chosen for their own sake, and </a:t>
            </a:r>
          </a:p>
          <a:p>
            <a:pPr lvl="1">
              <a:buFont typeface="Arial" panose="020B0604020202020204" pitchFamily="34" charset="0"/>
              <a:buChar char="•"/>
              <a:defRPr/>
            </a:pPr>
            <a:r>
              <a:rPr lang="en-GB" sz="1800" dirty="0">
                <a:latin typeface="Helvetica" pitchFamily="2" charset="0"/>
              </a:rPr>
              <a:t>were measured relatively independently of each other </a:t>
            </a:r>
          </a:p>
          <a:p>
            <a:pPr>
              <a:defRPr/>
            </a:pPr>
            <a:endParaRPr lang="en-GB" sz="1800" dirty="0">
              <a:latin typeface="Helvetica" pitchFamily="2" charset="0"/>
            </a:endParaRPr>
          </a:p>
          <a:p>
            <a:pPr marL="0" indent="0">
              <a:buFontTx/>
              <a:buNone/>
              <a:defRPr/>
            </a:pPr>
            <a:endParaRPr lang="en-IE" sz="1600" dirty="0"/>
          </a:p>
          <a:p>
            <a:pPr>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53C6A098-E62E-5F4A-84B6-367D405CFEF6}"/>
              </a:ext>
            </a:extLst>
          </p:cNvPr>
          <p:cNvSpPr txBox="1">
            <a:spLocks noChangeArrowheads="1"/>
          </p:cNvSpPr>
          <p:nvPr/>
        </p:nvSpPr>
        <p:spPr>
          <a:xfrm>
            <a:off x="179388" y="119063"/>
            <a:ext cx="9648825" cy="3556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FROM AUTHENTIC HAPPINESS TO PERMA THEORY OF WELLBEING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8">
            <a:extLst>
              <a:ext uri="{FF2B5EF4-FFF2-40B4-BE49-F238E27FC236}">
                <a16:creationId xmlns:a16="http://schemas.microsoft.com/office/drawing/2014/main" id="{7918F6B2-94E3-4649-B156-378A65403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268413"/>
            <a:ext cx="434816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9">
            <a:extLst>
              <a:ext uri="{FF2B5EF4-FFF2-40B4-BE49-F238E27FC236}">
                <a16:creationId xmlns:a16="http://schemas.microsoft.com/office/drawing/2014/main" id="{7B355DFF-1CF2-6C47-A53B-405F9AFC02FA}"/>
              </a:ext>
            </a:extLst>
          </p:cNvPr>
          <p:cNvSpPr>
            <a:spLocks noChangeArrowheads="1"/>
          </p:cNvSpPr>
          <p:nvPr/>
        </p:nvSpPr>
        <p:spPr bwMode="auto">
          <a:xfrm>
            <a:off x="261938" y="163513"/>
            <a:ext cx="8763000" cy="762000"/>
          </a:xfrm>
          <a:prstGeom prst="rect">
            <a:avLst/>
          </a:prstGeom>
          <a:noFill/>
          <a:ln>
            <a:noFill/>
          </a:ln>
        </p:spPr>
        <p:txBody>
          <a:bodyPr anchor="ct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eaLnBrk="1" hangingPunct="1">
              <a:spcBef>
                <a:spcPts val="0"/>
              </a:spcBef>
              <a:buFontTx/>
              <a:buNone/>
              <a:defRPr/>
            </a:pPr>
            <a:r>
              <a:rPr lang="en-US" altLang="en-US" sz="2000" b="1" dirty="0">
                <a:solidFill>
                  <a:srgbClr val="337FCC"/>
                </a:solidFill>
                <a:latin typeface="Helvetica" pitchFamily="2" charset="0"/>
              </a:rPr>
              <a:t>HAPPINESS IS NORMALLY DISTRIBUTED </a:t>
            </a:r>
          </a:p>
          <a:p>
            <a:pPr algn="ctr" eaLnBrk="1" hangingPunct="1">
              <a:spcBef>
                <a:spcPts val="0"/>
              </a:spcBef>
              <a:buFontTx/>
              <a:buNone/>
              <a:defRPr/>
            </a:pPr>
            <a:r>
              <a:rPr lang="en-US" altLang="en-US" sz="2000" b="1" dirty="0">
                <a:solidFill>
                  <a:srgbClr val="337FCC"/>
                </a:solidFill>
                <a:latin typeface="Helvetica" pitchFamily="2" charset="0"/>
              </a:rPr>
              <a:t>MOST PEOPLE ARE MODERATELY HAPPY </a:t>
            </a:r>
            <a:endParaRPr lang="en-US" altLang="en-US" sz="800" b="1" dirty="0">
              <a:solidFill>
                <a:srgbClr val="000000"/>
              </a:solidFill>
              <a:latin typeface="Helvetica" pitchFamily="2" charset="0"/>
            </a:endParaRPr>
          </a:p>
        </p:txBody>
      </p:sp>
      <p:sp>
        <p:nvSpPr>
          <p:cNvPr id="2" name="TextBox 1">
            <a:extLst>
              <a:ext uri="{FF2B5EF4-FFF2-40B4-BE49-F238E27FC236}">
                <a16:creationId xmlns:a16="http://schemas.microsoft.com/office/drawing/2014/main" id="{98A9E087-C342-C842-9BC8-DDF0E5636028}"/>
              </a:ext>
            </a:extLst>
          </p:cNvPr>
          <p:cNvSpPr txBox="1"/>
          <p:nvPr/>
        </p:nvSpPr>
        <p:spPr>
          <a:xfrm>
            <a:off x="5103813" y="6322367"/>
            <a:ext cx="3684587" cy="461665"/>
          </a:xfrm>
          <a:prstGeom prst="rect">
            <a:avLst/>
          </a:prstGeom>
          <a:noFill/>
        </p:spPr>
        <p:txBody>
          <a:bodyPr wrap="square">
            <a:spAutoFit/>
          </a:bodyPr>
          <a:lstStyle/>
          <a:p>
            <a:pPr>
              <a:defRPr/>
            </a:pPr>
            <a:r>
              <a:rPr lang="en-GB" sz="1200" dirty="0">
                <a:solidFill>
                  <a:srgbClr val="002060"/>
                </a:solidFill>
                <a:latin typeface="+mj-lt"/>
                <a:ea typeface="Verdana" panose="020B0604030504040204" pitchFamily="34" charset="0"/>
                <a:cs typeface="Verdana" panose="020B0604030504040204" pitchFamily="34" charset="0"/>
              </a:rPr>
              <a:t>Based on Myers, D. G., &amp; Diener, E. (1996). The pursuit of happiness. </a:t>
            </a:r>
            <a:r>
              <a:rPr lang="en-GB" sz="1200" i="1" dirty="0">
                <a:solidFill>
                  <a:srgbClr val="002060"/>
                </a:solidFill>
                <a:latin typeface="+mj-lt"/>
                <a:ea typeface="Verdana" panose="020B0604030504040204" pitchFamily="34" charset="0"/>
                <a:cs typeface="Verdana" panose="020B0604030504040204" pitchFamily="34" charset="0"/>
              </a:rPr>
              <a:t>Scientific American</a:t>
            </a:r>
            <a:r>
              <a:rPr lang="en-GB" sz="1200" dirty="0">
                <a:solidFill>
                  <a:srgbClr val="002060"/>
                </a:solidFill>
                <a:latin typeface="+mj-lt"/>
                <a:ea typeface="Verdana" panose="020B0604030504040204" pitchFamily="34" charset="0"/>
                <a:cs typeface="Verdana" panose="020B0604030504040204" pitchFamily="34" charset="0"/>
              </a:rPr>
              <a:t>, </a:t>
            </a:r>
            <a:r>
              <a:rPr lang="en-GB" sz="1200" i="1" dirty="0">
                <a:solidFill>
                  <a:srgbClr val="002060"/>
                </a:solidFill>
                <a:latin typeface="+mj-lt"/>
                <a:ea typeface="Verdana" panose="020B0604030504040204" pitchFamily="34" charset="0"/>
                <a:cs typeface="Verdana" panose="020B0604030504040204" pitchFamily="34" charset="0"/>
              </a:rPr>
              <a:t>274 </a:t>
            </a:r>
            <a:r>
              <a:rPr lang="en-GB" sz="1200" dirty="0">
                <a:solidFill>
                  <a:srgbClr val="002060"/>
                </a:solidFill>
                <a:latin typeface="+mj-lt"/>
                <a:ea typeface="Verdana" panose="020B0604030504040204" pitchFamily="34" charset="0"/>
                <a:cs typeface="Verdana" panose="020B0604030504040204" pitchFamily="34" charset="0"/>
              </a:rPr>
              <a:t>(May), 54–56.</a:t>
            </a:r>
            <a:endParaRPr lang="en-US" sz="1200" dirty="0">
              <a:solidFill>
                <a:srgbClr val="002060"/>
              </a:solidFill>
              <a:latin typeface="+mj-lt"/>
              <a:ea typeface="Verdana" panose="020B0604030504040204" pitchFamily="34" charset="0"/>
              <a:cs typeface="Verdana" panose="020B0604030504040204" pitchFamily="34" charset="0"/>
            </a:endParaRPr>
          </a:p>
        </p:txBody>
      </p:sp>
      <p:sp>
        <p:nvSpPr>
          <p:cNvPr id="7" name="Content Placeholder 2">
            <a:extLst>
              <a:ext uri="{FF2B5EF4-FFF2-40B4-BE49-F238E27FC236}">
                <a16:creationId xmlns:a16="http://schemas.microsoft.com/office/drawing/2014/main" id="{F1FE6AD6-BCCC-784B-BC83-2D0B8B9DC8B9}"/>
              </a:ext>
            </a:extLst>
          </p:cNvPr>
          <p:cNvSpPr txBox="1">
            <a:spLocks noChangeArrowheads="1"/>
          </p:cNvSpPr>
          <p:nvPr/>
        </p:nvSpPr>
        <p:spPr>
          <a:xfrm>
            <a:off x="152400" y="836613"/>
            <a:ext cx="4491038" cy="498475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buFontTx/>
              <a:buNone/>
              <a:defRPr/>
            </a:pPr>
            <a:endParaRPr lang="en-GB" sz="1600" dirty="0"/>
          </a:p>
          <a:p>
            <a:pPr>
              <a:defRPr/>
            </a:pPr>
            <a:r>
              <a:rPr lang="en-GB" sz="1800" dirty="0">
                <a:latin typeface="Helvetica" pitchFamily="2" charset="0"/>
              </a:rPr>
              <a:t>In 1995 Myers and Diener aggregated data from 916 surveys of happiness &amp; well-being involving over a million people in 45 nations around the world. </a:t>
            </a:r>
          </a:p>
          <a:p>
            <a:pPr>
              <a:defRPr/>
            </a:pPr>
            <a:r>
              <a:rPr lang="en-GB" sz="1800" b="1" dirty="0">
                <a:latin typeface="Helvetica" pitchFamily="2" charset="0"/>
              </a:rPr>
              <a:t>10-point scale. </a:t>
            </a:r>
            <a:r>
              <a:rPr lang="en-GB" sz="1800" dirty="0">
                <a:latin typeface="Helvetica" pitchFamily="2" charset="0"/>
              </a:rPr>
              <a:t>They transformed all the data onto a 10-point scale where 10 indicated extremely happy, 5 was neutral and 0 was very unhappy. </a:t>
            </a:r>
          </a:p>
          <a:p>
            <a:pPr>
              <a:defRPr/>
            </a:pPr>
            <a:r>
              <a:rPr lang="en-GB" sz="1800" b="1" dirty="0">
                <a:latin typeface="Helvetica" pitchFamily="2" charset="0"/>
              </a:rPr>
              <a:t>Normal distribution. </a:t>
            </a:r>
            <a:r>
              <a:rPr lang="en-GB" sz="1800" dirty="0">
                <a:latin typeface="Helvetica" pitchFamily="2" charset="0"/>
              </a:rPr>
              <a:t>Happiness was approximately normally distributed. </a:t>
            </a:r>
          </a:p>
          <a:p>
            <a:pPr>
              <a:defRPr/>
            </a:pPr>
            <a:r>
              <a:rPr lang="en-GB" sz="1800" b="1" dirty="0">
                <a:latin typeface="Helvetica" pitchFamily="2" charset="0"/>
              </a:rPr>
              <a:t>Not neutral. </a:t>
            </a:r>
            <a:r>
              <a:rPr lang="en-GB" sz="1800" dirty="0">
                <a:latin typeface="Helvetica" pitchFamily="2" charset="0"/>
              </a:rPr>
              <a:t>The average happiness rating was 6.75. It was not neutral at 5. </a:t>
            </a:r>
          </a:p>
          <a:p>
            <a:pPr>
              <a:defRPr/>
            </a:pPr>
            <a:r>
              <a:rPr lang="en-GB" sz="1800" b="1" dirty="0">
                <a:latin typeface="Helvetica" pitchFamily="2" charset="0"/>
              </a:rPr>
              <a:t>Moderately happy. </a:t>
            </a:r>
            <a:r>
              <a:rPr lang="en-GB" sz="1800" dirty="0">
                <a:latin typeface="Helvetica" pitchFamily="2" charset="0"/>
              </a:rPr>
              <a:t>They concluded that the average person was moderately happy</a:t>
            </a:r>
            <a:endParaRPr lang="en-IE" sz="1800" dirty="0">
              <a:latin typeface="Helvetica"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ED6ECD-8694-8148-AB07-6B806746EBF0}"/>
              </a:ext>
            </a:extLst>
          </p:cNvPr>
          <p:cNvSpPr txBox="1">
            <a:spLocks noChangeArrowheads="1"/>
          </p:cNvSpPr>
          <p:nvPr/>
        </p:nvSpPr>
        <p:spPr>
          <a:xfrm>
            <a:off x="2189163" y="77788"/>
            <a:ext cx="4378325" cy="3651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PERMA THEORY OF WELL-BEING</a:t>
            </a:r>
          </a:p>
        </p:txBody>
      </p:sp>
      <p:sp>
        <p:nvSpPr>
          <p:cNvPr id="5" name="Content Placeholder 2">
            <a:extLst>
              <a:ext uri="{FF2B5EF4-FFF2-40B4-BE49-F238E27FC236}">
                <a16:creationId xmlns:a16="http://schemas.microsoft.com/office/drawing/2014/main" id="{CF3B13C2-94A5-6049-AFA4-013FD340AAD0}"/>
              </a:ext>
            </a:extLst>
          </p:cNvPr>
          <p:cNvSpPr txBox="1">
            <a:spLocks noChangeArrowheads="1"/>
          </p:cNvSpPr>
          <p:nvPr/>
        </p:nvSpPr>
        <p:spPr>
          <a:xfrm>
            <a:off x="-12701" y="153193"/>
            <a:ext cx="6411120" cy="655161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buFontTx/>
              <a:buNone/>
              <a:defRPr/>
            </a:pPr>
            <a:endParaRPr lang="en-GB" sz="1600" dirty="0"/>
          </a:p>
          <a:p>
            <a:pPr>
              <a:defRPr/>
            </a:pPr>
            <a:r>
              <a:rPr lang="en-GB" sz="1800" dirty="0">
                <a:latin typeface="Helvetica" pitchFamily="2" charset="0"/>
              </a:rPr>
              <a:t>PERMA theory proposes that overall well-being depends upon the combination of our status in five domains</a:t>
            </a:r>
          </a:p>
          <a:p>
            <a:pPr lvl="1">
              <a:buFont typeface="Arial" panose="020B0604020202020204" pitchFamily="34" charset="0"/>
              <a:buChar char="•"/>
              <a:defRPr/>
            </a:pPr>
            <a:r>
              <a:rPr lang="en-GB" sz="1800" b="1" dirty="0">
                <a:latin typeface="Helvetica" pitchFamily="2" charset="0"/>
              </a:rPr>
              <a:t>Positive emotion </a:t>
            </a:r>
            <a:r>
              <a:rPr lang="en-GB" sz="1800" dirty="0">
                <a:latin typeface="Helvetica" pitchFamily="2" charset="0"/>
              </a:rPr>
              <a:t>such as joy excitement, and contentment </a:t>
            </a:r>
          </a:p>
          <a:p>
            <a:pPr lvl="1">
              <a:buFont typeface="Arial" panose="020B0604020202020204" pitchFamily="34" charset="0"/>
              <a:buChar char="•"/>
              <a:defRPr/>
            </a:pPr>
            <a:endParaRPr lang="en-GB" sz="1800" dirty="0">
              <a:latin typeface="Helvetica" pitchFamily="2" charset="0"/>
            </a:endParaRPr>
          </a:p>
          <a:p>
            <a:pPr lvl="1">
              <a:buFont typeface="Arial" panose="020B0604020202020204" pitchFamily="34" charset="0"/>
              <a:buChar char="•"/>
              <a:defRPr/>
            </a:pPr>
            <a:r>
              <a:rPr lang="en-GB" sz="1800" b="1" dirty="0">
                <a:latin typeface="Helvetica" pitchFamily="2" charset="0"/>
              </a:rPr>
              <a:t>Engagement </a:t>
            </a:r>
            <a:r>
              <a:rPr lang="en-GB" sz="1800" dirty="0">
                <a:latin typeface="Helvetica" pitchFamily="2" charset="0"/>
              </a:rPr>
              <a:t>in absorbing activities like sports or skilled work</a:t>
            </a:r>
          </a:p>
          <a:p>
            <a:pPr lvl="1">
              <a:buFont typeface="Arial" panose="020B0604020202020204" pitchFamily="34" charset="0"/>
              <a:buChar char="•"/>
              <a:defRPr/>
            </a:pPr>
            <a:endParaRPr lang="en-GB" sz="1800" dirty="0">
              <a:latin typeface="Helvetica" pitchFamily="2" charset="0"/>
            </a:endParaRPr>
          </a:p>
          <a:p>
            <a:pPr lvl="1">
              <a:buFont typeface="Arial" panose="020B0604020202020204" pitchFamily="34" charset="0"/>
              <a:buChar char="•"/>
              <a:defRPr/>
            </a:pPr>
            <a:r>
              <a:rPr lang="en-GB" sz="1800" b="1" dirty="0">
                <a:latin typeface="Helvetica" pitchFamily="2" charset="0"/>
              </a:rPr>
              <a:t>Relationships</a:t>
            </a:r>
            <a:r>
              <a:rPr lang="en-GB" sz="1800" dirty="0">
                <a:latin typeface="Helvetica" pitchFamily="2" charset="0"/>
              </a:rPr>
              <a:t> which provide provide the experiences of attachment, support, loving, and being loved</a:t>
            </a:r>
            <a:r>
              <a:rPr lang="en-IE" sz="1800" dirty="0">
                <a:latin typeface="Helvetica" pitchFamily="2" charset="0"/>
              </a:rPr>
              <a:t> </a:t>
            </a:r>
          </a:p>
          <a:p>
            <a:pPr lvl="1">
              <a:buFont typeface="Arial" panose="020B0604020202020204" pitchFamily="34" charset="0"/>
              <a:buChar char="•"/>
              <a:defRPr/>
            </a:pPr>
            <a:endParaRPr lang="en-GB" sz="1800" dirty="0">
              <a:latin typeface="Helvetica" pitchFamily="2" charset="0"/>
            </a:endParaRPr>
          </a:p>
          <a:p>
            <a:pPr lvl="1">
              <a:buFont typeface="Arial" panose="020B0604020202020204" pitchFamily="34" charset="0"/>
              <a:buChar char="•"/>
              <a:defRPr/>
            </a:pPr>
            <a:r>
              <a:rPr lang="en-GB" sz="1800" b="1" dirty="0">
                <a:latin typeface="Helvetica" pitchFamily="2" charset="0"/>
              </a:rPr>
              <a:t>Meaning</a:t>
            </a:r>
            <a:r>
              <a:rPr lang="en-GB" sz="1800" dirty="0">
                <a:latin typeface="Helvetica" pitchFamily="2" charset="0"/>
              </a:rPr>
              <a:t> derived from serving something bigger than ourselves like a sports club, community, charity, work organisation, political party, or religion. This gives us the feeling that life is valuable and worth living </a:t>
            </a:r>
          </a:p>
          <a:p>
            <a:pPr lvl="1">
              <a:buFont typeface="Arial" panose="020B0604020202020204" pitchFamily="34" charset="0"/>
              <a:buChar char="•"/>
              <a:defRPr/>
            </a:pPr>
            <a:endParaRPr lang="en-GB" sz="1800" dirty="0">
              <a:latin typeface="Helvetica" pitchFamily="2" charset="0"/>
            </a:endParaRPr>
          </a:p>
          <a:p>
            <a:pPr lvl="1">
              <a:buFont typeface="Arial" panose="020B0604020202020204" pitchFamily="34" charset="0"/>
              <a:buChar char="•"/>
              <a:defRPr/>
            </a:pPr>
            <a:r>
              <a:rPr lang="en-GB" sz="1800" b="1" dirty="0">
                <a:latin typeface="Helvetica" pitchFamily="2" charset="0"/>
              </a:rPr>
              <a:t>Accomplishments</a:t>
            </a:r>
            <a:r>
              <a:rPr lang="en-GB" sz="1800" dirty="0">
                <a:latin typeface="Helvetica" pitchFamily="2" charset="0"/>
              </a:rPr>
              <a:t> including completing tasks, reaching goals, and achieving success in work or leisure activities. Accomplishments give us feelings of mastery and achievement</a:t>
            </a:r>
          </a:p>
          <a:p>
            <a:pPr>
              <a:defRPr/>
            </a:pPr>
            <a:endParaRPr lang="en-IE" sz="1600" dirty="0"/>
          </a:p>
          <a:p>
            <a:pPr>
              <a:defRPr/>
            </a:pPr>
            <a:endParaRPr lang="en-US" altLang="en-US" sz="1600" kern="0" dirty="0">
              <a:ea typeface="ＭＳ Ｐゴシック" panose="020B0600070205080204" pitchFamily="34" charset="-128"/>
            </a:endParaRPr>
          </a:p>
        </p:txBody>
      </p:sp>
      <p:sp>
        <p:nvSpPr>
          <p:cNvPr id="36868" name="Rounded Rectangle 7">
            <a:extLst>
              <a:ext uri="{FF2B5EF4-FFF2-40B4-BE49-F238E27FC236}">
                <a16:creationId xmlns:a16="http://schemas.microsoft.com/office/drawing/2014/main" id="{5A535B47-3A54-6C46-A2CD-13742319F113}"/>
              </a:ext>
            </a:extLst>
          </p:cNvPr>
          <p:cNvSpPr>
            <a:spLocks noChangeArrowheads="1"/>
          </p:cNvSpPr>
          <p:nvPr/>
        </p:nvSpPr>
        <p:spPr bwMode="auto">
          <a:xfrm>
            <a:off x="6492875" y="2290763"/>
            <a:ext cx="2514600" cy="2217737"/>
          </a:xfrm>
          <a:prstGeom prst="roundRect">
            <a:avLst>
              <a:gd name="adj" fmla="val 16667"/>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1200" dirty="0">
              <a:solidFill>
                <a:schemeClr val="tx1"/>
              </a:solidFill>
              <a:latin typeface="Times" pitchFamily="2" charset="0"/>
            </a:endParaRPr>
          </a:p>
        </p:txBody>
      </p:sp>
      <p:sp>
        <p:nvSpPr>
          <p:cNvPr id="36869" name="TextBox 9">
            <a:extLst>
              <a:ext uri="{FF2B5EF4-FFF2-40B4-BE49-F238E27FC236}">
                <a16:creationId xmlns:a16="http://schemas.microsoft.com/office/drawing/2014/main" id="{6C1D151A-50AF-C54C-A698-65DDE5F7E0AD}"/>
              </a:ext>
            </a:extLst>
          </p:cNvPr>
          <p:cNvSpPr txBox="1">
            <a:spLocks noChangeArrowheads="1"/>
          </p:cNvSpPr>
          <p:nvPr/>
        </p:nvSpPr>
        <p:spPr bwMode="auto">
          <a:xfrm>
            <a:off x="6635750" y="2508250"/>
            <a:ext cx="1978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0070C0"/>
                </a:solidFill>
                <a:latin typeface="Helvetica" pitchFamily="2" charset="0"/>
              </a:rPr>
              <a:t>PERMA well-being</a:t>
            </a:r>
          </a:p>
        </p:txBody>
      </p:sp>
      <p:sp>
        <p:nvSpPr>
          <p:cNvPr id="36870" name="Rectangle 10">
            <a:extLst>
              <a:ext uri="{FF2B5EF4-FFF2-40B4-BE49-F238E27FC236}">
                <a16:creationId xmlns:a16="http://schemas.microsoft.com/office/drawing/2014/main" id="{D4DBC01A-AC34-B54D-94B9-49622FBD5FFB}"/>
              </a:ext>
            </a:extLst>
          </p:cNvPr>
          <p:cNvSpPr>
            <a:spLocks noChangeArrowheads="1"/>
          </p:cNvSpPr>
          <p:nvPr/>
        </p:nvSpPr>
        <p:spPr bwMode="auto">
          <a:xfrm>
            <a:off x="6681788" y="2846388"/>
            <a:ext cx="22748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pPr>
            <a:r>
              <a:rPr lang="en-GB" altLang="en-US" sz="1600" b="1" dirty="0">
                <a:solidFill>
                  <a:srgbClr val="002060"/>
                </a:solidFill>
                <a:latin typeface="Helvetica" pitchFamily="2" charset="0"/>
              </a:rPr>
              <a:t>P</a:t>
            </a:r>
            <a:r>
              <a:rPr lang="en-GB" altLang="en-US" sz="1600" dirty="0">
                <a:solidFill>
                  <a:srgbClr val="002060"/>
                </a:solidFill>
                <a:latin typeface="Helvetica" pitchFamily="2" charset="0"/>
              </a:rPr>
              <a:t>ositive emotion</a:t>
            </a:r>
          </a:p>
          <a:p>
            <a:pPr>
              <a:lnSpc>
                <a:spcPct val="100000"/>
              </a:lnSpc>
              <a:spcBef>
                <a:spcPct val="0"/>
              </a:spcBef>
            </a:pPr>
            <a:r>
              <a:rPr lang="en-GB" altLang="en-US" sz="1600" b="1" dirty="0">
                <a:solidFill>
                  <a:srgbClr val="002060"/>
                </a:solidFill>
                <a:latin typeface="Helvetica" pitchFamily="2" charset="0"/>
              </a:rPr>
              <a:t>E</a:t>
            </a:r>
            <a:r>
              <a:rPr lang="en-GB" altLang="en-US" sz="1600" dirty="0">
                <a:solidFill>
                  <a:srgbClr val="002060"/>
                </a:solidFill>
                <a:latin typeface="Helvetica" pitchFamily="2" charset="0"/>
              </a:rPr>
              <a:t>ngagement</a:t>
            </a:r>
          </a:p>
          <a:p>
            <a:pPr>
              <a:lnSpc>
                <a:spcPct val="100000"/>
              </a:lnSpc>
              <a:spcBef>
                <a:spcPct val="0"/>
              </a:spcBef>
            </a:pPr>
            <a:r>
              <a:rPr lang="en-GB" altLang="en-US" sz="1600" b="1" dirty="0">
                <a:solidFill>
                  <a:srgbClr val="002060"/>
                </a:solidFill>
                <a:latin typeface="Helvetica" pitchFamily="2" charset="0"/>
              </a:rPr>
              <a:t>R</a:t>
            </a:r>
            <a:r>
              <a:rPr lang="en-GB" altLang="en-US" sz="1600" dirty="0">
                <a:solidFill>
                  <a:srgbClr val="002060"/>
                </a:solidFill>
                <a:latin typeface="Helvetica" pitchFamily="2" charset="0"/>
              </a:rPr>
              <a:t>elationships</a:t>
            </a:r>
          </a:p>
          <a:p>
            <a:pPr>
              <a:lnSpc>
                <a:spcPct val="100000"/>
              </a:lnSpc>
              <a:spcBef>
                <a:spcPct val="0"/>
              </a:spcBef>
            </a:pPr>
            <a:r>
              <a:rPr lang="en-GB" altLang="en-US" sz="1600" b="1" dirty="0">
                <a:solidFill>
                  <a:srgbClr val="002060"/>
                </a:solidFill>
                <a:latin typeface="Helvetica" pitchFamily="2" charset="0"/>
              </a:rPr>
              <a:t>M</a:t>
            </a:r>
            <a:r>
              <a:rPr lang="en-GB" altLang="en-US" sz="1600" dirty="0">
                <a:solidFill>
                  <a:srgbClr val="002060"/>
                </a:solidFill>
                <a:latin typeface="Helvetica" pitchFamily="2" charset="0"/>
              </a:rPr>
              <a:t>eaning </a:t>
            </a:r>
          </a:p>
          <a:p>
            <a:pPr>
              <a:lnSpc>
                <a:spcPct val="100000"/>
              </a:lnSpc>
              <a:spcBef>
                <a:spcPct val="0"/>
              </a:spcBef>
            </a:pPr>
            <a:r>
              <a:rPr lang="en-GB" altLang="en-US" sz="1600" b="1" dirty="0">
                <a:solidFill>
                  <a:srgbClr val="002060"/>
                </a:solidFill>
                <a:latin typeface="Helvetica" pitchFamily="2" charset="0"/>
              </a:rPr>
              <a:t>A</a:t>
            </a:r>
            <a:r>
              <a:rPr lang="en-GB" altLang="en-US" sz="1600" dirty="0">
                <a:solidFill>
                  <a:srgbClr val="002060"/>
                </a:solidFill>
                <a:latin typeface="Helvetica" pitchFamily="2" charset="0"/>
              </a:rPr>
              <a:t>ccomplishments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FE113D-F7CA-A047-8FF2-3BAFE26461F7}"/>
              </a:ext>
            </a:extLst>
          </p:cNvPr>
          <p:cNvSpPr txBox="1">
            <a:spLocks noChangeArrowheads="1"/>
          </p:cNvSpPr>
          <p:nvPr/>
        </p:nvSpPr>
        <p:spPr>
          <a:xfrm>
            <a:off x="1138823" y="101600"/>
            <a:ext cx="7362825" cy="3937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PAUSE &amp; PRACTICE - COMPLETE THE PERMA PROFILER</a:t>
            </a:r>
          </a:p>
        </p:txBody>
      </p:sp>
      <p:graphicFrame>
        <p:nvGraphicFramePr>
          <p:cNvPr id="6" name="Table 5">
            <a:extLst>
              <a:ext uri="{FF2B5EF4-FFF2-40B4-BE49-F238E27FC236}">
                <a16:creationId xmlns:a16="http://schemas.microsoft.com/office/drawing/2014/main" id="{952A407D-5BD1-D649-A845-37696444FDA0}"/>
              </a:ext>
            </a:extLst>
          </p:cNvPr>
          <p:cNvGraphicFramePr>
            <a:graphicFrameLocks noGrp="1"/>
          </p:cNvGraphicFramePr>
          <p:nvPr>
            <p:extLst>
              <p:ext uri="{D42A27DB-BD31-4B8C-83A1-F6EECF244321}">
                <p14:modId xmlns:p14="http://schemas.microsoft.com/office/powerpoint/2010/main" val="111563435"/>
              </p:ext>
            </p:extLst>
          </p:nvPr>
        </p:nvGraphicFramePr>
        <p:xfrm>
          <a:off x="248446" y="495300"/>
          <a:ext cx="8647108" cy="6263640"/>
        </p:xfrm>
        <a:graphic>
          <a:graphicData uri="http://schemas.openxmlformats.org/drawingml/2006/table">
            <a:tbl>
              <a:tblPr firstRow="1" firstCol="1" bandRow="1">
                <a:tableStyleId>{69CF1AB2-1976-4502-BF36-3FF5EA218861}</a:tableStyleId>
              </a:tblPr>
              <a:tblGrid>
                <a:gridCol w="5503918">
                  <a:extLst>
                    <a:ext uri="{9D8B030D-6E8A-4147-A177-3AD203B41FA5}">
                      <a16:colId xmlns:a16="http://schemas.microsoft.com/office/drawing/2014/main" val="20000"/>
                    </a:ext>
                  </a:extLst>
                </a:gridCol>
                <a:gridCol w="281228">
                  <a:extLst>
                    <a:ext uri="{9D8B030D-6E8A-4147-A177-3AD203B41FA5}">
                      <a16:colId xmlns:a16="http://schemas.microsoft.com/office/drawing/2014/main" val="20001"/>
                    </a:ext>
                  </a:extLst>
                </a:gridCol>
                <a:gridCol w="270582">
                  <a:extLst>
                    <a:ext uri="{9D8B030D-6E8A-4147-A177-3AD203B41FA5}">
                      <a16:colId xmlns:a16="http://schemas.microsoft.com/office/drawing/2014/main" val="20002"/>
                    </a:ext>
                  </a:extLst>
                </a:gridCol>
                <a:gridCol w="270582">
                  <a:extLst>
                    <a:ext uri="{9D8B030D-6E8A-4147-A177-3AD203B41FA5}">
                      <a16:colId xmlns:a16="http://schemas.microsoft.com/office/drawing/2014/main" val="20003"/>
                    </a:ext>
                  </a:extLst>
                </a:gridCol>
                <a:gridCol w="270582">
                  <a:extLst>
                    <a:ext uri="{9D8B030D-6E8A-4147-A177-3AD203B41FA5}">
                      <a16:colId xmlns:a16="http://schemas.microsoft.com/office/drawing/2014/main" val="20004"/>
                    </a:ext>
                  </a:extLst>
                </a:gridCol>
                <a:gridCol w="270582">
                  <a:extLst>
                    <a:ext uri="{9D8B030D-6E8A-4147-A177-3AD203B41FA5}">
                      <a16:colId xmlns:a16="http://schemas.microsoft.com/office/drawing/2014/main" val="20005"/>
                    </a:ext>
                  </a:extLst>
                </a:gridCol>
                <a:gridCol w="270582">
                  <a:extLst>
                    <a:ext uri="{9D8B030D-6E8A-4147-A177-3AD203B41FA5}">
                      <a16:colId xmlns:a16="http://schemas.microsoft.com/office/drawing/2014/main" val="20006"/>
                    </a:ext>
                  </a:extLst>
                </a:gridCol>
                <a:gridCol w="320265">
                  <a:extLst>
                    <a:ext uri="{9D8B030D-6E8A-4147-A177-3AD203B41FA5}">
                      <a16:colId xmlns:a16="http://schemas.microsoft.com/office/drawing/2014/main" val="20007"/>
                    </a:ext>
                  </a:extLst>
                </a:gridCol>
                <a:gridCol w="270582">
                  <a:extLst>
                    <a:ext uri="{9D8B030D-6E8A-4147-A177-3AD203B41FA5}">
                      <a16:colId xmlns:a16="http://schemas.microsoft.com/office/drawing/2014/main" val="20008"/>
                    </a:ext>
                  </a:extLst>
                </a:gridCol>
                <a:gridCol w="270582">
                  <a:extLst>
                    <a:ext uri="{9D8B030D-6E8A-4147-A177-3AD203B41FA5}">
                      <a16:colId xmlns:a16="http://schemas.microsoft.com/office/drawing/2014/main" val="20009"/>
                    </a:ext>
                  </a:extLst>
                </a:gridCol>
                <a:gridCol w="270582">
                  <a:extLst>
                    <a:ext uri="{9D8B030D-6E8A-4147-A177-3AD203B41FA5}">
                      <a16:colId xmlns:a16="http://schemas.microsoft.com/office/drawing/2014/main" val="20010"/>
                    </a:ext>
                  </a:extLst>
                </a:gridCol>
                <a:gridCol w="377041">
                  <a:extLst>
                    <a:ext uri="{9D8B030D-6E8A-4147-A177-3AD203B41FA5}">
                      <a16:colId xmlns:a16="http://schemas.microsoft.com/office/drawing/2014/main" val="20011"/>
                    </a:ext>
                  </a:extLst>
                </a:gridCol>
              </a:tblGrid>
              <a:tr h="875898">
                <a:tc gridSpan="12">
                  <a:txBody>
                    <a:bodyPr/>
                    <a:lstStyle/>
                    <a:p>
                      <a:pPr algn="ctr">
                        <a:spcAft>
                          <a:spcPts val="0"/>
                        </a:spcAft>
                      </a:pPr>
                      <a:r>
                        <a:rPr lang="en-IE" sz="1200" dirty="0">
                          <a:solidFill>
                            <a:srgbClr val="002060"/>
                          </a:solidFill>
                          <a:effectLst/>
                          <a:latin typeface="Helvetica" pitchFamily="2" charset="0"/>
                        </a:rPr>
                        <a:t> </a:t>
                      </a:r>
                    </a:p>
                    <a:p>
                      <a:pPr algn="ctr">
                        <a:spcAft>
                          <a:spcPts val="0"/>
                        </a:spcAft>
                      </a:pPr>
                      <a:r>
                        <a:rPr lang="en-IE" sz="900" dirty="0">
                          <a:solidFill>
                            <a:srgbClr val="002060"/>
                          </a:solidFill>
                          <a:effectLst/>
                          <a:latin typeface="Helvetica" pitchFamily="2" charset="0"/>
                        </a:rPr>
                        <a:t>For each item, circle the response that best applies to you.</a:t>
                      </a:r>
                    </a:p>
                    <a:p>
                      <a:pPr algn="ctr">
                        <a:spcAft>
                          <a:spcPts val="0"/>
                        </a:spcAft>
                      </a:pPr>
                      <a:r>
                        <a:rPr lang="en-IE" sz="900" dirty="0">
                          <a:solidFill>
                            <a:srgbClr val="002060"/>
                          </a:solidFill>
                          <a:effectLst/>
                          <a:latin typeface="Helvetica" pitchFamily="2" charset="0"/>
                        </a:rPr>
                        <a:t>0 = never, not at all, terrible.</a:t>
                      </a:r>
                    </a:p>
                    <a:p>
                      <a:pPr algn="ctr">
                        <a:spcAft>
                          <a:spcPts val="0"/>
                        </a:spcAft>
                      </a:pPr>
                      <a:r>
                        <a:rPr lang="en-IE" sz="900" dirty="0">
                          <a:solidFill>
                            <a:srgbClr val="002060"/>
                          </a:solidFill>
                          <a:effectLst/>
                          <a:latin typeface="Helvetica" pitchFamily="2" charset="0"/>
                        </a:rPr>
                        <a:t>10 = always, completely, excellent</a:t>
                      </a:r>
                    </a:p>
                    <a:p>
                      <a:pPr algn="ctr">
                        <a:spcAft>
                          <a:spcPts val="0"/>
                        </a:spcAft>
                      </a:pPr>
                      <a:r>
                        <a:rPr lang="en-IE" sz="900" dirty="0">
                          <a:solidFill>
                            <a:srgbClr val="002060"/>
                          </a:solidFill>
                          <a:effectLst/>
                          <a:latin typeface="Helvetica" pitchFamily="2" charset="0"/>
                        </a:rPr>
                        <a:t> </a:t>
                      </a:r>
                    </a:p>
                    <a:p>
                      <a:pPr algn="ctr">
                        <a:spcAft>
                          <a:spcPts val="0"/>
                        </a:spcAft>
                      </a:pPr>
                      <a:r>
                        <a:rPr lang="en-IE" sz="900" dirty="0">
                          <a:solidFill>
                            <a:srgbClr val="002060"/>
                          </a:solidFill>
                          <a:effectLst/>
                          <a:latin typeface="Helvetica" pitchFamily="2" charset="0"/>
                        </a:rPr>
                        <a:t>To get your overall score sum item scores and divide by 16.</a:t>
                      </a:r>
                    </a:p>
                    <a:p>
                      <a:pPr algn="ctr">
                        <a:spcAft>
                          <a:spcPts val="0"/>
                        </a:spcAft>
                      </a:pPr>
                      <a:r>
                        <a:rPr lang="en-IE" sz="900" dirty="0">
                          <a:solidFill>
                            <a:srgbClr val="002060"/>
                          </a:solidFill>
                          <a:effectLst/>
                          <a:latin typeface="Helvetica" pitchFamily="2" charset="0"/>
                        </a:rPr>
                        <a:t>Compare your overall score to the average score for people with high school to postgraduate education which range from 6.6 to 7.1</a:t>
                      </a:r>
                    </a:p>
                    <a:p>
                      <a:pPr algn="ctr">
                        <a:spcAft>
                          <a:spcPts val="0"/>
                        </a:spcAft>
                      </a:pPr>
                      <a:r>
                        <a:rPr lang="en-IE" sz="900" dirty="0">
                          <a:solidFill>
                            <a:srgbClr val="002060"/>
                          </a:solidFill>
                          <a:effectLst/>
                          <a:latin typeface="Helvetica" pitchFamily="2" charset="0"/>
                        </a:rPr>
                        <a:t>Scores above 7.1 indicate that you have a high level of well-being. </a:t>
                      </a:r>
                    </a:p>
                    <a:p>
                      <a:pPr algn="ctr">
                        <a:spcAft>
                          <a:spcPts val="0"/>
                        </a:spcAft>
                      </a:pPr>
                      <a:r>
                        <a:rPr lang="en-IE" sz="900" dirty="0">
                          <a:solidFill>
                            <a:srgbClr val="002060"/>
                          </a:solidFill>
                          <a:effectLst/>
                          <a:latin typeface="Helvetica" pitchFamily="2" charset="0"/>
                        </a:rPr>
                        <a:t>Scores below 6.6. indicate a lower level of well-being. </a:t>
                      </a:r>
                    </a:p>
                    <a:p>
                      <a:pPr algn="ctr">
                        <a:spcAft>
                          <a:spcPts val="0"/>
                        </a:spcAft>
                      </a:pPr>
                      <a:r>
                        <a:rPr lang="en-IE" sz="900" dirty="0">
                          <a:solidFill>
                            <a:srgbClr val="002060"/>
                          </a:solidFill>
                          <a:effectLst/>
                          <a:latin typeface="Helvetica" pitchFamily="2" charset="0"/>
                        </a:rPr>
                        <a:t> </a:t>
                      </a:r>
                      <a:endParaRPr lang="en-IE" sz="900" dirty="0">
                        <a:solidFill>
                          <a:srgbClr val="002060"/>
                        </a:solidFill>
                        <a:effectLst/>
                        <a:latin typeface="Helvetica" pitchFamily="2" charset="0"/>
                        <a:ea typeface="Times New Roman" panose="02020603050405020304" pitchFamily="18" charset="0"/>
                      </a:endParaRPr>
                    </a:p>
                  </a:txBody>
                  <a:tcPr marL="64270" marR="6427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4221">
                <a:tc>
                  <a:txBody>
                    <a:bodyPr/>
                    <a:lstStyle/>
                    <a:p>
                      <a:pPr>
                        <a:spcBef>
                          <a:spcPts val="700"/>
                        </a:spcBef>
                        <a:spcAft>
                          <a:spcPts val="0"/>
                        </a:spcAft>
                      </a:pPr>
                      <a:r>
                        <a:rPr lang="en-IE" sz="1200" dirty="0">
                          <a:solidFill>
                            <a:srgbClr val="002060"/>
                          </a:solidFill>
                          <a:effectLst/>
                          <a:latin typeface="Helvetica" pitchFamily="2" charset="0"/>
                        </a:rPr>
                        <a:t>Positive emotion 	</a:t>
                      </a:r>
                      <a:endParaRPr lang="en-IE" sz="120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01"/>
                  </a:ext>
                </a:extLst>
              </a:tr>
              <a:tr h="154731">
                <a:tc>
                  <a:txBody>
                    <a:bodyPr/>
                    <a:lstStyle/>
                    <a:p>
                      <a:pPr>
                        <a:spcBef>
                          <a:spcPts val="700"/>
                        </a:spcBef>
                        <a:spcAft>
                          <a:spcPts val="700"/>
                        </a:spcAft>
                        <a:tabLst>
                          <a:tab pos="2881630" algn="l"/>
                        </a:tabLst>
                      </a:pPr>
                      <a:r>
                        <a:rPr lang="en-IE" sz="1200" b="0" dirty="0">
                          <a:solidFill>
                            <a:srgbClr val="002060"/>
                          </a:solidFill>
                          <a:effectLst/>
                          <a:latin typeface="Helvetica" pitchFamily="2" charset="0"/>
                        </a:rPr>
                        <a:t>In general, how often do you feel joyful?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02"/>
                  </a:ext>
                </a:extLst>
              </a:tr>
              <a:tr h="154731">
                <a:tc>
                  <a:txBody>
                    <a:bodyPr/>
                    <a:lstStyle/>
                    <a:p>
                      <a:pPr>
                        <a:spcBef>
                          <a:spcPts val="700"/>
                        </a:spcBef>
                        <a:spcAft>
                          <a:spcPts val="700"/>
                        </a:spcAft>
                      </a:pPr>
                      <a:r>
                        <a:rPr lang="en-IE" sz="1200" b="0" dirty="0">
                          <a:solidFill>
                            <a:srgbClr val="002060"/>
                          </a:solidFill>
                          <a:effectLst/>
                          <a:latin typeface="Helvetica" pitchFamily="2" charset="0"/>
                        </a:rPr>
                        <a:t>In general, how often do you feel positive?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03"/>
                  </a:ext>
                </a:extLst>
              </a:tr>
              <a:tr h="154731">
                <a:tc>
                  <a:txBody>
                    <a:bodyPr/>
                    <a:lstStyle/>
                    <a:p>
                      <a:pPr>
                        <a:spcBef>
                          <a:spcPts val="700"/>
                        </a:spcBef>
                        <a:spcAft>
                          <a:spcPts val="700"/>
                        </a:spcAft>
                      </a:pPr>
                      <a:r>
                        <a:rPr lang="en-IE" sz="1200" b="0" dirty="0">
                          <a:solidFill>
                            <a:srgbClr val="002060"/>
                          </a:solidFill>
                          <a:effectLst/>
                          <a:latin typeface="Helvetica" pitchFamily="2" charset="0"/>
                        </a:rPr>
                        <a:t>In general, to what extent do you feel contented?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04"/>
                  </a:ext>
                </a:extLst>
              </a:tr>
              <a:tr h="154731">
                <a:tc>
                  <a:txBody>
                    <a:bodyPr/>
                    <a:lstStyle/>
                    <a:p>
                      <a:pPr>
                        <a:spcBef>
                          <a:spcPts val="700"/>
                        </a:spcBef>
                        <a:spcAft>
                          <a:spcPts val="700"/>
                        </a:spcAft>
                        <a:tabLst>
                          <a:tab pos="2881630" algn="l"/>
                        </a:tabLst>
                      </a:pPr>
                      <a:r>
                        <a:rPr lang="en-IE" sz="1200" dirty="0">
                          <a:solidFill>
                            <a:srgbClr val="002060"/>
                          </a:solidFill>
                          <a:effectLst/>
                          <a:latin typeface="Helvetica" pitchFamily="2" charset="0"/>
                        </a:rPr>
                        <a:t>Engagement </a:t>
                      </a:r>
                      <a:endParaRPr lang="en-IE" sz="120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05"/>
                  </a:ext>
                </a:extLst>
              </a:tr>
              <a:tr h="154731">
                <a:tc>
                  <a:txBody>
                    <a:bodyPr/>
                    <a:lstStyle/>
                    <a:p>
                      <a:pPr>
                        <a:spcBef>
                          <a:spcPts val="700"/>
                        </a:spcBef>
                        <a:spcAft>
                          <a:spcPts val="700"/>
                        </a:spcAft>
                      </a:pPr>
                      <a:r>
                        <a:rPr lang="en-IE" sz="1200" b="0" dirty="0">
                          <a:solidFill>
                            <a:srgbClr val="002060"/>
                          </a:solidFill>
                          <a:effectLst/>
                          <a:latin typeface="Helvetica" pitchFamily="2" charset="0"/>
                        </a:rPr>
                        <a:t>How often do you become absorbed in what you are doing?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06"/>
                  </a:ext>
                </a:extLst>
              </a:tr>
              <a:tr h="154731">
                <a:tc>
                  <a:txBody>
                    <a:bodyPr/>
                    <a:lstStyle/>
                    <a:p>
                      <a:pPr>
                        <a:spcBef>
                          <a:spcPts val="700"/>
                        </a:spcBef>
                        <a:spcAft>
                          <a:spcPts val="700"/>
                        </a:spcAft>
                        <a:tabLst>
                          <a:tab pos="2881630" algn="l"/>
                        </a:tabLst>
                      </a:pPr>
                      <a:r>
                        <a:rPr lang="en-IE" sz="1200" b="0" dirty="0">
                          <a:solidFill>
                            <a:srgbClr val="002060"/>
                          </a:solidFill>
                          <a:effectLst/>
                          <a:latin typeface="Helvetica" pitchFamily="2" charset="0"/>
                        </a:rPr>
                        <a:t>In general, to what extent do you feel excited and interested in things?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07"/>
                  </a:ext>
                </a:extLst>
              </a:tr>
              <a:tr h="154731">
                <a:tc>
                  <a:txBody>
                    <a:bodyPr/>
                    <a:lstStyle/>
                    <a:p>
                      <a:pPr>
                        <a:spcBef>
                          <a:spcPts val="700"/>
                        </a:spcBef>
                        <a:spcAft>
                          <a:spcPts val="700"/>
                        </a:spcAft>
                      </a:pPr>
                      <a:r>
                        <a:rPr lang="en-IE" sz="1200" b="0" dirty="0">
                          <a:solidFill>
                            <a:srgbClr val="002060"/>
                          </a:solidFill>
                          <a:effectLst/>
                          <a:latin typeface="Helvetica" pitchFamily="2" charset="0"/>
                        </a:rPr>
                        <a:t>How often do you lose track of time while doing something you enjoy?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08"/>
                  </a:ext>
                </a:extLst>
              </a:tr>
              <a:tr h="154731">
                <a:tc>
                  <a:txBody>
                    <a:bodyPr/>
                    <a:lstStyle/>
                    <a:p>
                      <a:pPr>
                        <a:spcBef>
                          <a:spcPts val="700"/>
                        </a:spcBef>
                        <a:spcAft>
                          <a:spcPts val="700"/>
                        </a:spcAft>
                        <a:tabLst>
                          <a:tab pos="2881630" algn="l"/>
                        </a:tabLst>
                      </a:pPr>
                      <a:r>
                        <a:rPr lang="en-IE" sz="1200" dirty="0">
                          <a:solidFill>
                            <a:srgbClr val="002060"/>
                          </a:solidFill>
                          <a:effectLst/>
                          <a:latin typeface="Helvetica" pitchFamily="2" charset="0"/>
                        </a:rPr>
                        <a:t>Positive relationships </a:t>
                      </a:r>
                      <a:endParaRPr lang="en-IE" sz="120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09"/>
                  </a:ext>
                </a:extLst>
              </a:tr>
              <a:tr h="154731">
                <a:tc>
                  <a:txBody>
                    <a:bodyPr/>
                    <a:lstStyle/>
                    <a:p>
                      <a:pPr>
                        <a:spcBef>
                          <a:spcPts val="700"/>
                        </a:spcBef>
                        <a:spcAft>
                          <a:spcPts val="700"/>
                        </a:spcAft>
                        <a:tabLst>
                          <a:tab pos="2881630" algn="l"/>
                        </a:tabLst>
                      </a:pPr>
                      <a:r>
                        <a:rPr lang="en-IE" sz="1200" b="0" dirty="0">
                          <a:solidFill>
                            <a:srgbClr val="002060"/>
                          </a:solidFill>
                          <a:effectLst/>
                          <a:latin typeface="Helvetica" pitchFamily="2" charset="0"/>
                        </a:rPr>
                        <a:t>To what extent do you receive help and support from others when you need it?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10"/>
                  </a:ext>
                </a:extLst>
              </a:tr>
              <a:tr h="154731">
                <a:tc>
                  <a:txBody>
                    <a:bodyPr/>
                    <a:lstStyle/>
                    <a:p>
                      <a:pPr>
                        <a:spcBef>
                          <a:spcPts val="700"/>
                        </a:spcBef>
                        <a:spcAft>
                          <a:spcPts val="700"/>
                        </a:spcAft>
                      </a:pPr>
                      <a:r>
                        <a:rPr lang="en-IE" sz="1200" b="0" dirty="0">
                          <a:solidFill>
                            <a:srgbClr val="002060"/>
                          </a:solidFill>
                          <a:effectLst/>
                          <a:latin typeface="Helvetica" pitchFamily="2" charset="0"/>
                        </a:rPr>
                        <a:t>To what extent have you been feeling loved?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11"/>
                  </a:ext>
                </a:extLst>
              </a:tr>
              <a:tr h="154731">
                <a:tc>
                  <a:txBody>
                    <a:bodyPr/>
                    <a:lstStyle/>
                    <a:p>
                      <a:pPr>
                        <a:spcBef>
                          <a:spcPts val="700"/>
                        </a:spcBef>
                        <a:spcAft>
                          <a:spcPts val="700"/>
                        </a:spcAft>
                      </a:pPr>
                      <a:r>
                        <a:rPr lang="en-IE" sz="1200" b="0" dirty="0">
                          <a:solidFill>
                            <a:srgbClr val="002060"/>
                          </a:solidFill>
                          <a:effectLst/>
                          <a:latin typeface="Helvetica" pitchFamily="2" charset="0"/>
                        </a:rPr>
                        <a:t>How satisfied are you with your personal relationships?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12"/>
                  </a:ext>
                </a:extLst>
              </a:tr>
              <a:tr h="154731">
                <a:tc>
                  <a:txBody>
                    <a:bodyPr/>
                    <a:lstStyle/>
                    <a:p>
                      <a:pPr>
                        <a:spcBef>
                          <a:spcPts val="700"/>
                        </a:spcBef>
                        <a:spcAft>
                          <a:spcPts val="700"/>
                        </a:spcAft>
                        <a:tabLst>
                          <a:tab pos="2881630" algn="l"/>
                        </a:tabLst>
                      </a:pPr>
                      <a:r>
                        <a:rPr lang="en-IE" sz="1200" dirty="0">
                          <a:solidFill>
                            <a:srgbClr val="002060"/>
                          </a:solidFill>
                          <a:effectLst/>
                          <a:latin typeface="Helvetica" pitchFamily="2" charset="0"/>
                        </a:rPr>
                        <a:t>Meaning </a:t>
                      </a:r>
                      <a:endParaRPr lang="en-IE" sz="120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13"/>
                  </a:ext>
                </a:extLst>
              </a:tr>
              <a:tr h="154731">
                <a:tc>
                  <a:txBody>
                    <a:bodyPr/>
                    <a:lstStyle/>
                    <a:p>
                      <a:pPr>
                        <a:spcBef>
                          <a:spcPts val="700"/>
                        </a:spcBef>
                        <a:spcAft>
                          <a:spcPts val="700"/>
                        </a:spcAft>
                        <a:tabLst>
                          <a:tab pos="2881630" algn="l"/>
                        </a:tabLst>
                      </a:pPr>
                      <a:r>
                        <a:rPr lang="en-IE" sz="1200" b="0" dirty="0">
                          <a:solidFill>
                            <a:srgbClr val="002060"/>
                          </a:solidFill>
                          <a:effectLst/>
                          <a:latin typeface="Helvetica" pitchFamily="2" charset="0"/>
                        </a:rPr>
                        <a:t>In general, to what extent do you lead a purposeful and meaningful life?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14"/>
                  </a:ext>
                </a:extLst>
              </a:tr>
              <a:tr h="309444">
                <a:tc>
                  <a:txBody>
                    <a:bodyPr/>
                    <a:lstStyle/>
                    <a:p>
                      <a:pPr>
                        <a:spcBef>
                          <a:spcPts val="700"/>
                        </a:spcBef>
                        <a:spcAft>
                          <a:spcPts val="700"/>
                        </a:spcAft>
                      </a:pPr>
                      <a:r>
                        <a:rPr lang="en-IE" sz="1200" b="0" dirty="0">
                          <a:solidFill>
                            <a:srgbClr val="002060"/>
                          </a:solidFill>
                          <a:effectLst/>
                          <a:latin typeface="Helvetica" pitchFamily="2" charset="0"/>
                        </a:rPr>
                        <a:t>In general, to what extent do you feel that what you do in your life is valuable and worthwhile?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15"/>
                  </a:ext>
                </a:extLst>
              </a:tr>
              <a:tr h="189715">
                <a:tc>
                  <a:txBody>
                    <a:bodyPr/>
                    <a:lstStyle/>
                    <a:p>
                      <a:pPr>
                        <a:spcBef>
                          <a:spcPts val="700"/>
                        </a:spcBef>
                        <a:spcAft>
                          <a:spcPts val="700"/>
                        </a:spcAft>
                      </a:pPr>
                      <a:r>
                        <a:rPr lang="en-IE" sz="1200" b="0" dirty="0">
                          <a:solidFill>
                            <a:srgbClr val="002060"/>
                          </a:solidFill>
                          <a:effectLst/>
                          <a:latin typeface="Helvetica" pitchFamily="2" charset="0"/>
                        </a:rPr>
                        <a:t>To what extent do you generally feel that you have a sense of direction in your life?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16"/>
                  </a:ext>
                </a:extLst>
              </a:tr>
              <a:tr h="154731">
                <a:tc>
                  <a:txBody>
                    <a:bodyPr/>
                    <a:lstStyle/>
                    <a:p>
                      <a:pPr>
                        <a:spcBef>
                          <a:spcPts val="700"/>
                        </a:spcBef>
                        <a:spcAft>
                          <a:spcPts val="700"/>
                        </a:spcAft>
                        <a:tabLst>
                          <a:tab pos="2881630" algn="l"/>
                        </a:tabLst>
                      </a:pPr>
                      <a:r>
                        <a:rPr lang="en-IE" sz="1200" dirty="0">
                          <a:solidFill>
                            <a:srgbClr val="002060"/>
                          </a:solidFill>
                          <a:effectLst/>
                          <a:latin typeface="Helvetica" pitchFamily="2" charset="0"/>
                        </a:rPr>
                        <a:t>Accomplishment 	</a:t>
                      </a:r>
                      <a:endParaRPr lang="en-IE" sz="120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17"/>
                  </a:ext>
                </a:extLst>
              </a:tr>
              <a:tr h="185238">
                <a:tc>
                  <a:txBody>
                    <a:bodyPr/>
                    <a:lstStyle/>
                    <a:p>
                      <a:pPr>
                        <a:spcBef>
                          <a:spcPts val="700"/>
                        </a:spcBef>
                        <a:spcAft>
                          <a:spcPts val="700"/>
                        </a:spcAft>
                        <a:tabLst>
                          <a:tab pos="2881630" algn="l"/>
                        </a:tabLst>
                      </a:pPr>
                      <a:r>
                        <a:rPr lang="en-IE" sz="1200" b="0" dirty="0">
                          <a:solidFill>
                            <a:srgbClr val="002060"/>
                          </a:solidFill>
                          <a:effectLst/>
                          <a:latin typeface="Helvetica" pitchFamily="2" charset="0"/>
                        </a:rPr>
                        <a:t>How much of the time do you feel you are making progress towards accomplishing your goals?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18"/>
                  </a:ext>
                </a:extLst>
              </a:tr>
              <a:tr h="154731">
                <a:tc>
                  <a:txBody>
                    <a:bodyPr/>
                    <a:lstStyle/>
                    <a:p>
                      <a:pPr>
                        <a:spcBef>
                          <a:spcPts val="700"/>
                        </a:spcBef>
                        <a:spcAft>
                          <a:spcPts val="700"/>
                        </a:spcAft>
                      </a:pPr>
                      <a:r>
                        <a:rPr lang="en-IE" sz="1200" b="0" dirty="0">
                          <a:solidFill>
                            <a:srgbClr val="002060"/>
                          </a:solidFill>
                          <a:effectLst/>
                          <a:latin typeface="Helvetica" pitchFamily="2" charset="0"/>
                        </a:rPr>
                        <a:t>How often do you achieve the important goals you have set for yourself?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19"/>
                  </a:ext>
                </a:extLst>
              </a:tr>
              <a:tr h="154731">
                <a:tc>
                  <a:txBody>
                    <a:bodyPr/>
                    <a:lstStyle/>
                    <a:p>
                      <a:pPr>
                        <a:spcBef>
                          <a:spcPts val="700"/>
                        </a:spcBef>
                        <a:spcAft>
                          <a:spcPts val="700"/>
                        </a:spcAft>
                      </a:pPr>
                      <a:r>
                        <a:rPr lang="en-IE" sz="1200" b="0" dirty="0">
                          <a:solidFill>
                            <a:srgbClr val="002060"/>
                          </a:solidFill>
                          <a:effectLst/>
                          <a:latin typeface="Helvetica" pitchFamily="2" charset="0"/>
                        </a:rPr>
                        <a:t>How often are you able to handle your responsibilities?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20"/>
                  </a:ext>
                </a:extLst>
              </a:tr>
              <a:tr h="154731">
                <a:tc>
                  <a:txBody>
                    <a:bodyPr/>
                    <a:lstStyle/>
                    <a:p>
                      <a:pPr>
                        <a:spcBef>
                          <a:spcPts val="700"/>
                        </a:spcBef>
                        <a:spcAft>
                          <a:spcPts val="700"/>
                        </a:spcAft>
                        <a:tabLst>
                          <a:tab pos="2881630" algn="l"/>
                        </a:tabLst>
                      </a:pPr>
                      <a:r>
                        <a:rPr lang="en-IE" sz="1200" dirty="0">
                          <a:solidFill>
                            <a:srgbClr val="002060"/>
                          </a:solidFill>
                          <a:effectLst/>
                          <a:latin typeface="Helvetica" pitchFamily="2" charset="0"/>
                        </a:rPr>
                        <a:t>General wellbeing </a:t>
                      </a:r>
                      <a:endParaRPr lang="en-IE" sz="120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 </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21"/>
                  </a:ext>
                </a:extLst>
              </a:tr>
              <a:tr h="154731">
                <a:tc>
                  <a:txBody>
                    <a:bodyPr/>
                    <a:lstStyle/>
                    <a:p>
                      <a:pPr>
                        <a:spcBef>
                          <a:spcPts val="700"/>
                        </a:spcBef>
                        <a:spcAft>
                          <a:spcPts val="700"/>
                        </a:spcAft>
                        <a:tabLst>
                          <a:tab pos="2881630" algn="l"/>
                        </a:tabLst>
                      </a:pPr>
                      <a:r>
                        <a:rPr lang="en-IE" sz="1200" b="0" dirty="0">
                          <a:solidFill>
                            <a:srgbClr val="002060"/>
                          </a:solidFill>
                          <a:effectLst/>
                          <a:latin typeface="Helvetica" pitchFamily="2" charset="0"/>
                        </a:rPr>
                        <a:t>Taking all things together, how happy would you say you are </a:t>
                      </a:r>
                      <a:endParaRPr lang="en-IE" sz="1200" b="0" dirty="0">
                        <a:solidFill>
                          <a:srgbClr val="002060"/>
                        </a:solidFill>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0</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1</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2</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3</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4</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5</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6</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7</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8</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9</a:t>
                      </a:r>
                      <a:endParaRPr lang="en-IE" sz="1100" dirty="0">
                        <a:effectLst/>
                        <a:latin typeface="Helvetica" pitchFamily="2" charset="0"/>
                        <a:ea typeface="Times New Roman" panose="02020603050405020304" pitchFamily="18" charset="0"/>
                      </a:endParaRPr>
                    </a:p>
                  </a:txBody>
                  <a:tcPr marL="64270" marR="64270" marT="0" marB="0"/>
                </a:tc>
                <a:tc>
                  <a:txBody>
                    <a:bodyPr/>
                    <a:lstStyle/>
                    <a:p>
                      <a:pPr>
                        <a:spcBef>
                          <a:spcPts val="700"/>
                        </a:spcBef>
                        <a:spcAft>
                          <a:spcPts val="700"/>
                        </a:spcAft>
                        <a:tabLst>
                          <a:tab pos="2881630" algn="l"/>
                        </a:tabLst>
                      </a:pPr>
                      <a:r>
                        <a:rPr lang="en-IE" sz="700" dirty="0">
                          <a:effectLst/>
                          <a:latin typeface="Helvetica" pitchFamily="2" charset="0"/>
                        </a:rPr>
                        <a:t>10</a:t>
                      </a:r>
                      <a:endParaRPr lang="en-IE" sz="1100" dirty="0">
                        <a:effectLst/>
                        <a:latin typeface="Helvetica" pitchFamily="2" charset="0"/>
                        <a:ea typeface="Times New Roman" panose="02020603050405020304" pitchFamily="18" charset="0"/>
                      </a:endParaRPr>
                    </a:p>
                  </a:txBody>
                  <a:tcPr marL="64270" marR="64270" marT="0" marB="0"/>
                </a:tc>
                <a:extLst>
                  <a:ext uri="{0D108BD9-81ED-4DB2-BD59-A6C34878D82A}">
                    <a16:rowId xmlns:a16="http://schemas.microsoft.com/office/drawing/2014/main" val="10022"/>
                  </a:ext>
                </a:extLst>
              </a:tr>
              <a:tr h="0">
                <a:tc gridSpan="12">
                  <a:txBody>
                    <a:bodyPr/>
                    <a:lstStyle/>
                    <a:p>
                      <a:pPr>
                        <a:spcAft>
                          <a:spcPts val="0"/>
                        </a:spcAft>
                      </a:pPr>
                      <a:r>
                        <a:rPr lang="en-IE" sz="900" b="0" dirty="0">
                          <a:solidFill>
                            <a:srgbClr val="002060"/>
                          </a:solidFill>
                          <a:effectLst/>
                          <a:latin typeface="Helvetica" pitchFamily="2" charset="0"/>
                        </a:rPr>
                        <a:t>Note: Adapted with permission from Table 5 on page 17 of Butler, J., &amp; Kern, M. (2016). The PERMA-profiler: A brief multidimensional measure of flourishing. International Journal of Wellbeing,  6(3), 1–48. </a:t>
                      </a:r>
                      <a:r>
                        <a:rPr lang="en-IE" sz="900" b="0" u="sng" dirty="0">
                          <a:solidFill>
                            <a:srgbClr val="002060"/>
                          </a:solidFill>
                          <a:effectLst/>
                          <a:latin typeface="Helvetica" pitchFamily="2" charset="0"/>
                          <a:hlinkClick r:id="rId2">
                            <a:extLst>
                              <a:ext uri="{A12FA001-AC4F-418D-AE19-62706E023703}">
                                <ahyp:hlinkClr xmlns:ahyp="http://schemas.microsoft.com/office/drawing/2018/hyperlinkcolor" val="tx"/>
                              </a:ext>
                            </a:extLst>
                          </a:hlinkClick>
                        </a:rPr>
                        <a:t>http://dx.doi.org/10.5502/ijw.v6i3.526</a:t>
                      </a:r>
                      <a:r>
                        <a:rPr lang="en-IE" sz="900" b="0" dirty="0">
                          <a:solidFill>
                            <a:srgbClr val="002060"/>
                          </a:solidFill>
                          <a:effectLst/>
                          <a:latin typeface="Helvetica" pitchFamily="2" charset="0"/>
                        </a:rPr>
                        <a:t> Copyright © by Peggy Kern. </a:t>
                      </a:r>
                    </a:p>
                  </a:txBody>
                  <a:tcPr marL="64270" marR="6427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A8392-57B4-CC4A-9E45-86ECBF254B6B}"/>
              </a:ext>
            </a:extLst>
          </p:cNvPr>
          <p:cNvSpPr>
            <a:spLocks noGrp="1"/>
          </p:cNvSpPr>
          <p:nvPr>
            <p:ph idx="1"/>
          </p:nvPr>
        </p:nvSpPr>
        <p:spPr>
          <a:xfrm>
            <a:off x="194441" y="827638"/>
            <a:ext cx="8755118" cy="3863302"/>
          </a:xfrm>
        </p:spPr>
        <p:txBody>
          <a:bodyPr>
            <a:normAutofit fontScale="25000" lnSpcReduction="20000"/>
          </a:bodyPr>
          <a:lstStyle/>
          <a:p>
            <a:pPr marL="0" indent="0">
              <a:buNone/>
            </a:pPr>
            <a:r>
              <a:rPr lang="en-IE" sz="6400" b="1" dirty="0">
                <a:solidFill>
                  <a:srgbClr val="002060"/>
                </a:solidFill>
                <a:latin typeface="Helvetica" pitchFamily="2" charset="0"/>
              </a:rPr>
              <a:t>Positive emotion </a:t>
            </a:r>
            <a:r>
              <a:rPr lang="en-IE" sz="6400" dirty="0">
                <a:solidFill>
                  <a:srgbClr val="002060"/>
                </a:solidFill>
                <a:latin typeface="Helvetica" pitchFamily="2" charset="0"/>
              </a:rPr>
              <a:t>	</a:t>
            </a:r>
          </a:p>
          <a:p>
            <a:r>
              <a:rPr lang="en-IE" sz="6400" dirty="0">
                <a:solidFill>
                  <a:srgbClr val="002060"/>
                </a:solidFill>
                <a:latin typeface="Helvetica" pitchFamily="2" charset="0"/>
              </a:rPr>
              <a:t>In general, how often do you feel joyful? </a:t>
            </a:r>
          </a:p>
          <a:p>
            <a:r>
              <a:rPr lang="en-IE" sz="6400" dirty="0">
                <a:solidFill>
                  <a:srgbClr val="002060"/>
                </a:solidFill>
                <a:latin typeface="Helvetica" pitchFamily="2" charset="0"/>
              </a:rPr>
              <a:t>In general, to what extent do you feel contented? </a:t>
            </a:r>
          </a:p>
          <a:p>
            <a:endParaRPr lang="en-IE" sz="6400" dirty="0">
              <a:solidFill>
                <a:srgbClr val="002060"/>
              </a:solidFill>
              <a:latin typeface="Helvetica" pitchFamily="2" charset="0"/>
            </a:endParaRPr>
          </a:p>
          <a:p>
            <a:pPr marL="0" indent="0">
              <a:buNone/>
            </a:pPr>
            <a:r>
              <a:rPr lang="en-IE" sz="6400" b="1" dirty="0">
                <a:solidFill>
                  <a:srgbClr val="002060"/>
                </a:solidFill>
                <a:latin typeface="Helvetica" pitchFamily="2" charset="0"/>
              </a:rPr>
              <a:t>Engagement </a:t>
            </a:r>
            <a:endParaRPr lang="en-IE" sz="6400" dirty="0">
              <a:solidFill>
                <a:srgbClr val="002060"/>
              </a:solidFill>
              <a:latin typeface="Helvetica" pitchFamily="2" charset="0"/>
            </a:endParaRPr>
          </a:p>
          <a:p>
            <a:r>
              <a:rPr lang="en-IE" sz="6400" dirty="0">
                <a:solidFill>
                  <a:srgbClr val="002060"/>
                </a:solidFill>
                <a:latin typeface="Helvetica" pitchFamily="2" charset="0"/>
              </a:rPr>
              <a:t>How often do you become absorbed in what you are doing? </a:t>
            </a:r>
          </a:p>
          <a:p>
            <a:r>
              <a:rPr lang="en-IE" sz="6400" dirty="0">
                <a:solidFill>
                  <a:srgbClr val="002060"/>
                </a:solidFill>
                <a:latin typeface="Helvetica" pitchFamily="2" charset="0"/>
              </a:rPr>
              <a:t>How often do you lose track of time while doing something you enjoy? </a:t>
            </a:r>
          </a:p>
          <a:p>
            <a:endParaRPr lang="en-IE" sz="6400" dirty="0">
              <a:solidFill>
                <a:srgbClr val="002060"/>
              </a:solidFill>
              <a:latin typeface="Helvetica" pitchFamily="2" charset="0"/>
            </a:endParaRPr>
          </a:p>
          <a:p>
            <a:pPr marL="0" indent="0">
              <a:buNone/>
            </a:pPr>
            <a:r>
              <a:rPr lang="en-IE" sz="6400" b="1" dirty="0">
                <a:solidFill>
                  <a:srgbClr val="002060"/>
                </a:solidFill>
                <a:latin typeface="Helvetica" pitchFamily="2" charset="0"/>
              </a:rPr>
              <a:t>Positive relationships </a:t>
            </a:r>
            <a:endParaRPr lang="en-IE" sz="6400" dirty="0">
              <a:solidFill>
                <a:srgbClr val="002060"/>
              </a:solidFill>
              <a:latin typeface="Helvetica" pitchFamily="2" charset="0"/>
            </a:endParaRPr>
          </a:p>
          <a:p>
            <a:r>
              <a:rPr lang="en-IE" sz="6400" dirty="0">
                <a:solidFill>
                  <a:srgbClr val="002060"/>
                </a:solidFill>
                <a:latin typeface="Helvetica" pitchFamily="2" charset="0"/>
              </a:rPr>
              <a:t>To what extent do you receive help and support from others when you need it? </a:t>
            </a:r>
          </a:p>
          <a:p>
            <a:r>
              <a:rPr lang="en-IE" sz="6400" dirty="0">
                <a:solidFill>
                  <a:srgbClr val="002060"/>
                </a:solidFill>
                <a:latin typeface="Helvetica" pitchFamily="2" charset="0"/>
              </a:rPr>
              <a:t>How satisfied are you with your personal relationships? </a:t>
            </a:r>
          </a:p>
          <a:p>
            <a:endParaRPr lang="en-IE" sz="6400" dirty="0">
              <a:solidFill>
                <a:srgbClr val="002060"/>
              </a:solidFill>
              <a:latin typeface="Helvetica" pitchFamily="2" charset="0"/>
            </a:endParaRPr>
          </a:p>
          <a:p>
            <a:pPr marL="0" indent="0">
              <a:buNone/>
            </a:pPr>
            <a:r>
              <a:rPr lang="en-IE" sz="6400" b="1" dirty="0">
                <a:solidFill>
                  <a:srgbClr val="002060"/>
                </a:solidFill>
                <a:latin typeface="Helvetica" pitchFamily="2" charset="0"/>
              </a:rPr>
              <a:t>Meaning </a:t>
            </a:r>
            <a:endParaRPr lang="en-IE" sz="6400" dirty="0">
              <a:solidFill>
                <a:srgbClr val="002060"/>
              </a:solidFill>
              <a:latin typeface="Helvetica" pitchFamily="2" charset="0"/>
            </a:endParaRPr>
          </a:p>
          <a:p>
            <a:r>
              <a:rPr lang="en-IE" sz="6400" dirty="0">
                <a:solidFill>
                  <a:srgbClr val="002060"/>
                </a:solidFill>
                <a:latin typeface="Helvetica" pitchFamily="2" charset="0"/>
              </a:rPr>
              <a:t>In general, to what extent do you feel that what you do in your life is valuable and worthwhile? </a:t>
            </a:r>
          </a:p>
          <a:p>
            <a:r>
              <a:rPr lang="en-IE" sz="6400" dirty="0">
                <a:solidFill>
                  <a:srgbClr val="002060"/>
                </a:solidFill>
                <a:latin typeface="Helvetica" pitchFamily="2" charset="0"/>
              </a:rPr>
              <a:t>To what extent do you generally feel that you have a sense of direction in your life? </a:t>
            </a:r>
          </a:p>
          <a:p>
            <a:endParaRPr lang="en-IE" sz="6400" dirty="0">
              <a:solidFill>
                <a:srgbClr val="002060"/>
              </a:solidFill>
              <a:latin typeface="Helvetica" pitchFamily="2" charset="0"/>
            </a:endParaRPr>
          </a:p>
          <a:p>
            <a:pPr marL="0" indent="0">
              <a:buNone/>
            </a:pPr>
            <a:r>
              <a:rPr lang="en-IE" sz="6400" b="1" dirty="0">
                <a:solidFill>
                  <a:srgbClr val="002060"/>
                </a:solidFill>
                <a:latin typeface="Helvetica" pitchFamily="2" charset="0"/>
              </a:rPr>
              <a:t>Accomplishment </a:t>
            </a:r>
            <a:r>
              <a:rPr lang="en-IE" sz="6400" dirty="0">
                <a:solidFill>
                  <a:srgbClr val="002060"/>
                </a:solidFill>
                <a:latin typeface="Helvetica" pitchFamily="2" charset="0"/>
              </a:rPr>
              <a:t>	</a:t>
            </a:r>
          </a:p>
          <a:p>
            <a:r>
              <a:rPr lang="en-IE" sz="6400" dirty="0">
                <a:solidFill>
                  <a:srgbClr val="002060"/>
                </a:solidFill>
                <a:latin typeface="Helvetica" pitchFamily="2" charset="0"/>
              </a:rPr>
              <a:t>How much of the time do you feel you are making progress towards accomplishing your goals? </a:t>
            </a:r>
          </a:p>
          <a:p>
            <a:r>
              <a:rPr lang="en-IE" sz="6400" dirty="0">
                <a:solidFill>
                  <a:srgbClr val="002060"/>
                </a:solidFill>
                <a:latin typeface="Helvetica" pitchFamily="2" charset="0"/>
              </a:rPr>
              <a:t>How often do you achieve the important goals you have set for yourself? </a:t>
            </a:r>
          </a:p>
          <a:p>
            <a:endParaRPr lang="en-US" dirty="0"/>
          </a:p>
        </p:txBody>
      </p:sp>
      <p:sp>
        <p:nvSpPr>
          <p:cNvPr id="5" name="TextBox 4">
            <a:extLst>
              <a:ext uri="{FF2B5EF4-FFF2-40B4-BE49-F238E27FC236}">
                <a16:creationId xmlns:a16="http://schemas.microsoft.com/office/drawing/2014/main" id="{2FD68D8C-C081-B14D-9999-62DF96DBBA77}"/>
              </a:ext>
            </a:extLst>
          </p:cNvPr>
          <p:cNvSpPr txBox="1"/>
          <p:nvPr/>
        </p:nvSpPr>
        <p:spPr>
          <a:xfrm>
            <a:off x="2152908" y="52607"/>
            <a:ext cx="4838184" cy="707886"/>
          </a:xfrm>
          <a:prstGeom prst="rect">
            <a:avLst/>
          </a:prstGeom>
          <a:noFill/>
        </p:spPr>
        <p:txBody>
          <a:bodyPr wrap="none" rtlCol="0">
            <a:spAutoFit/>
          </a:bodyPr>
          <a:lstStyle/>
          <a:p>
            <a:pPr algn="ctr"/>
            <a:r>
              <a:rPr lang="en-IE" sz="2000" b="1" dirty="0">
                <a:solidFill>
                  <a:srgbClr val="0070C0"/>
                </a:solidFill>
                <a:latin typeface="Helvetica" pitchFamily="2" charset="0"/>
              </a:rPr>
              <a:t>PERMA PROFILER </a:t>
            </a:r>
          </a:p>
          <a:p>
            <a:pPr algn="ctr"/>
            <a:r>
              <a:rPr lang="en-IE" sz="2000" b="1" dirty="0">
                <a:solidFill>
                  <a:srgbClr val="002060"/>
                </a:solidFill>
                <a:latin typeface="Helvetica" pitchFamily="2" charset="0"/>
              </a:rPr>
              <a:t>Sample items  rated on 10-point scale </a:t>
            </a:r>
            <a:endParaRPr lang="en-US" sz="2000" dirty="0">
              <a:solidFill>
                <a:srgbClr val="002060"/>
              </a:solidFill>
              <a:latin typeface="Helvetica" pitchFamily="2" charset="0"/>
            </a:endParaRPr>
          </a:p>
        </p:txBody>
      </p:sp>
      <p:sp>
        <p:nvSpPr>
          <p:cNvPr id="7" name="TextBox 6">
            <a:extLst>
              <a:ext uri="{FF2B5EF4-FFF2-40B4-BE49-F238E27FC236}">
                <a16:creationId xmlns:a16="http://schemas.microsoft.com/office/drawing/2014/main" id="{6A9627A8-6208-4741-BF40-93CB3D3D06B0}"/>
              </a:ext>
            </a:extLst>
          </p:cNvPr>
          <p:cNvSpPr txBox="1"/>
          <p:nvPr/>
        </p:nvSpPr>
        <p:spPr>
          <a:xfrm>
            <a:off x="704193" y="5864772"/>
            <a:ext cx="554960" cy="369332"/>
          </a:xfrm>
          <a:prstGeom prst="rect">
            <a:avLst/>
          </a:prstGeom>
          <a:noFill/>
        </p:spPr>
        <p:txBody>
          <a:bodyPr wrap="none" rtlCol="0">
            <a:spAutoFit/>
          </a:bodyPr>
          <a:lstStyle/>
          <a:p>
            <a:r>
              <a:rPr lang="en-US" dirty="0"/>
              <a:t>       </a:t>
            </a:r>
          </a:p>
        </p:txBody>
      </p:sp>
      <p:sp>
        <p:nvSpPr>
          <p:cNvPr id="8" name="TextBox 7">
            <a:extLst>
              <a:ext uri="{FF2B5EF4-FFF2-40B4-BE49-F238E27FC236}">
                <a16:creationId xmlns:a16="http://schemas.microsoft.com/office/drawing/2014/main" id="{AFAC7277-47A6-CA4A-A9DC-D6C7CE340B3F}"/>
              </a:ext>
            </a:extLst>
          </p:cNvPr>
          <p:cNvSpPr txBox="1"/>
          <p:nvPr/>
        </p:nvSpPr>
        <p:spPr>
          <a:xfrm>
            <a:off x="136635" y="6159062"/>
            <a:ext cx="8755118" cy="646331"/>
          </a:xfrm>
          <a:prstGeom prst="rect">
            <a:avLst/>
          </a:prstGeom>
          <a:noFill/>
        </p:spPr>
        <p:txBody>
          <a:bodyPr wrap="square" rtlCol="0">
            <a:spAutoFit/>
          </a:bodyPr>
          <a:lstStyle/>
          <a:p>
            <a:r>
              <a:rPr lang="en-IE" sz="1200" b="1" dirty="0">
                <a:solidFill>
                  <a:srgbClr val="002060"/>
                </a:solidFill>
                <a:latin typeface="Helvetica" pitchFamily="2" charset="0"/>
              </a:rPr>
              <a:t>Note.</a:t>
            </a:r>
            <a:r>
              <a:rPr lang="en-IE" sz="1200" dirty="0">
                <a:solidFill>
                  <a:srgbClr val="002060"/>
                </a:solidFill>
                <a:latin typeface="Helvetica" pitchFamily="2" charset="0"/>
              </a:rPr>
              <a:t> Adapted with permission of Peggy Kern from Table 5, p. 17 in Butler, J., &amp; Kern, M. (2016). The PERMA-profiler: A brief multidimensional measure of flourishing. </a:t>
            </a:r>
            <a:r>
              <a:rPr lang="en-IE" sz="1200" i="1" dirty="0">
                <a:solidFill>
                  <a:srgbClr val="002060"/>
                </a:solidFill>
                <a:latin typeface="Helvetica" pitchFamily="2" charset="0"/>
              </a:rPr>
              <a:t>International Journal of Wellbeing,  6</a:t>
            </a:r>
            <a:r>
              <a:rPr lang="en-IE" sz="1200" dirty="0">
                <a:solidFill>
                  <a:srgbClr val="002060"/>
                </a:solidFill>
                <a:latin typeface="Helvetica" pitchFamily="2" charset="0"/>
              </a:rPr>
              <a:t>(3), 1–48. </a:t>
            </a:r>
            <a:r>
              <a:rPr lang="en-IE" sz="1200" u="sng" dirty="0">
                <a:solidFill>
                  <a:srgbClr val="002060"/>
                </a:solidFill>
                <a:latin typeface="Helvetica" pitchFamily="2" charset="0"/>
                <a:hlinkClick r:id="rId2">
                  <a:extLst>
                    <a:ext uri="{A12FA001-AC4F-418D-AE19-62706E023703}">
                      <ahyp:hlinkClr xmlns:ahyp="http://schemas.microsoft.com/office/drawing/2018/hyperlinkcolor" val="tx"/>
                    </a:ext>
                  </a:extLst>
                </a:hlinkClick>
              </a:rPr>
              <a:t>https://doi.org/10.5502/ijw.v6i3.526</a:t>
            </a:r>
            <a:r>
              <a:rPr lang="en-IE" sz="1200" dirty="0">
                <a:solidFill>
                  <a:srgbClr val="002060"/>
                </a:solidFill>
                <a:latin typeface="Helvetica" pitchFamily="2" charset="0"/>
              </a:rPr>
              <a:t> Copyright © by Peggy Kern. </a:t>
            </a:r>
            <a:endParaRPr lang="en-US" sz="1200" dirty="0">
              <a:solidFill>
                <a:srgbClr val="002060"/>
              </a:solidFill>
              <a:latin typeface="Helvetica" pitchFamily="2" charset="0"/>
            </a:endParaRPr>
          </a:p>
        </p:txBody>
      </p:sp>
    </p:spTree>
    <p:extLst>
      <p:ext uri="{BB962C8B-B14F-4D97-AF65-F5344CB8AC3E}">
        <p14:creationId xmlns:p14="http://schemas.microsoft.com/office/powerpoint/2010/main" val="47242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E82CED-1607-E843-9790-77D8C38A4EF3}"/>
              </a:ext>
            </a:extLst>
          </p:cNvPr>
          <p:cNvSpPr txBox="1">
            <a:spLocks noChangeArrowheads="1"/>
          </p:cNvSpPr>
          <p:nvPr/>
        </p:nvSpPr>
        <p:spPr>
          <a:xfrm>
            <a:off x="1051948" y="80962"/>
            <a:ext cx="7040103" cy="35877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OTHER WAYS OF CONCEPTUALIZING OF WELLBEING</a:t>
            </a:r>
          </a:p>
        </p:txBody>
      </p:sp>
      <p:sp>
        <p:nvSpPr>
          <p:cNvPr id="5" name="Content Placeholder 2">
            <a:extLst>
              <a:ext uri="{FF2B5EF4-FFF2-40B4-BE49-F238E27FC236}">
                <a16:creationId xmlns:a16="http://schemas.microsoft.com/office/drawing/2014/main" id="{4ABFD049-849C-E045-A058-A0D3B0AD0210}"/>
              </a:ext>
            </a:extLst>
          </p:cNvPr>
          <p:cNvSpPr txBox="1">
            <a:spLocks noChangeArrowheads="1"/>
          </p:cNvSpPr>
          <p:nvPr/>
        </p:nvSpPr>
        <p:spPr>
          <a:xfrm>
            <a:off x="288925" y="124743"/>
            <a:ext cx="5143500" cy="639286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buFontTx/>
              <a:buNone/>
              <a:defRPr/>
            </a:pPr>
            <a:endParaRPr lang="en-GB" sz="1600" dirty="0"/>
          </a:p>
          <a:p>
            <a:pPr>
              <a:defRPr/>
            </a:pPr>
            <a:r>
              <a:rPr lang="en-GB" sz="2000" dirty="0">
                <a:latin typeface="Helvetica" pitchFamily="2" charset="0"/>
                <a:ea typeface="Verdana" panose="020B0604030504040204" pitchFamily="34" charset="0"/>
                <a:cs typeface="Verdana" panose="020B0604030504040204" pitchFamily="34" charset="0"/>
              </a:rPr>
              <a:t>There are many other ways of conceptualizing wellbeing besides PERMA theory. The following two are widely used in PP research </a:t>
            </a:r>
          </a:p>
          <a:p>
            <a:pPr>
              <a:defRPr/>
            </a:pPr>
            <a:endParaRPr lang="en-GB" sz="2000" dirty="0">
              <a:latin typeface="Helvetica" pitchFamily="2" charset="0"/>
              <a:ea typeface="Verdana" panose="020B0604030504040204" pitchFamily="34" charset="0"/>
              <a:cs typeface="Verdana" panose="020B0604030504040204" pitchFamily="34" charset="0"/>
            </a:endParaRPr>
          </a:p>
          <a:p>
            <a:pPr lvl="1">
              <a:buFont typeface="Arial" panose="020B0604020202020204" pitchFamily="34" charset="0"/>
              <a:buChar char="•"/>
              <a:defRPr/>
            </a:pPr>
            <a:r>
              <a:rPr lang="en-GB" b="1" dirty="0">
                <a:latin typeface="Helvetica" pitchFamily="2" charset="0"/>
                <a:ea typeface="Verdana" panose="020B0604030504040204" pitchFamily="34" charset="0"/>
                <a:cs typeface="Verdana" panose="020B0604030504040204" pitchFamily="34" charset="0"/>
              </a:rPr>
              <a:t>Subjective or hedonic well-being. </a:t>
            </a:r>
            <a:r>
              <a:rPr lang="en-GB" dirty="0">
                <a:latin typeface="Helvetica" pitchFamily="2" charset="0"/>
                <a:ea typeface="Verdana" panose="020B0604030504040204" pitchFamily="34" charset="0"/>
                <a:cs typeface="Verdana" panose="020B0604030504040204" pitchFamily="34" charset="0"/>
              </a:rPr>
              <a:t>This is assessed with Ed Diener’s Satisfaction with Life Scale and scales that assess the balance of positive and negative emotions</a:t>
            </a:r>
          </a:p>
          <a:p>
            <a:pPr lvl="1">
              <a:buFont typeface="Arial" panose="020B0604020202020204" pitchFamily="34" charset="0"/>
              <a:buChar char="•"/>
              <a:defRPr/>
            </a:pPr>
            <a:endParaRPr lang="en-GB" dirty="0">
              <a:latin typeface="Helvetica" pitchFamily="2" charset="0"/>
              <a:ea typeface="Verdana" panose="020B0604030504040204" pitchFamily="34" charset="0"/>
              <a:cs typeface="Verdana" panose="020B0604030504040204" pitchFamily="34" charset="0"/>
            </a:endParaRPr>
          </a:p>
          <a:p>
            <a:pPr lvl="1">
              <a:buFont typeface="Arial" panose="020B0604020202020204" pitchFamily="34" charset="0"/>
              <a:buChar char="•"/>
              <a:defRPr/>
            </a:pPr>
            <a:r>
              <a:rPr lang="en-GB" b="1" dirty="0">
                <a:latin typeface="Helvetica" pitchFamily="2" charset="0"/>
                <a:ea typeface="Verdana" panose="020B0604030504040204" pitchFamily="34" charset="0"/>
                <a:cs typeface="Verdana" panose="020B0604030504040204" pitchFamily="34" charset="0"/>
              </a:rPr>
              <a:t>Psychological or eudaimonic well-being. </a:t>
            </a:r>
            <a:r>
              <a:rPr lang="en-GB" dirty="0">
                <a:latin typeface="Helvetica" pitchFamily="2" charset="0"/>
                <a:ea typeface="Verdana" panose="020B0604030504040204" pitchFamily="34" charset="0"/>
                <a:cs typeface="Verdana" panose="020B0604030504040204" pitchFamily="34" charset="0"/>
              </a:rPr>
              <a:t>This is assessed with Carol Ryff’s Psychological Wellbeing Scale which evaluates autonomy, environmental mastery, personal growth, positive relations with others, purpose in life, and self-acceptance </a:t>
            </a:r>
            <a:endParaRPr lang="en-US" kern="0" dirty="0">
              <a:latin typeface="Helvetica" pitchFamily="2" charset="0"/>
              <a:ea typeface="Verdana" panose="020B0604030504040204" pitchFamily="34" charset="0"/>
              <a:cs typeface="Verdana" panose="020B0604030504040204" pitchFamily="34" charset="0"/>
            </a:endParaRPr>
          </a:p>
        </p:txBody>
      </p:sp>
      <p:sp>
        <p:nvSpPr>
          <p:cNvPr id="38916" name="TextBox 7">
            <a:extLst>
              <a:ext uri="{FF2B5EF4-FFF2-40B4-BE49-F238E27FC236}">
                <a16:creationId xmlns:a16="http://schemas.microsoft.com/office/drawing/2014/main" id="{309C75AD-B056-5846-8A96-10DE7B5A430A}"/>
              </a:ext>
            </a:extLst>
          </p:cNvPr>
          <p:cNvSpPr txBox="1">
            <a:spLocks noChangeArrowheads="1"/>
          </p:cNvSpPr>
          <p:nvPr/>
        </p:nvSpPr>
        <p:spPr bwMode="auto">
          <a:xfrm>
            <a:off x="5847732" y="2009487"/>
            <a:ext cx="22733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0070C0"/>
                </a:solidFill>
                <a:latin typeface="Helvetica" pitchFamily="2" charset="0"/>
              </a:rPr>
              <a:t>Subjective well-being</a:t>
            </a:r>
          </a:p>
          <a:p>
            <a:pPr>
              <a:lnSpc>
                <a:spcPct val="100000"/>
              </a:lnSpc>
              <a:spcBef>
                <a:spcPct val="0"/>
              </a:spcBef>
              <a:buFontTx/>
              <a:buNone/>
            </a:pPr>
            <a:r>
              <a:rPr lang="en-US" altLang="en-US" sz="1600" b="1" dirty="0">
                <a:solidFill>
                  <a:srgbClr val="0070C0"/>
                </a:solidFill>
                <a:latin typeface="Helvetica" pitchFamily="2" charset="0"/>
              </a:rPr>
              <a:t>Hedonic wellbeing</a:t>
            </a:r>
          </a:p>
        </p:txBody>
      </p:sp>
      <p:sp>
        <p:nvSpPr>
          <p:cNvPr id="38917" name="TextBox 8">
            <a:extLst>
              <a:ext uri="{FF2B5EF4-FFF2-40B4-BE49-F238E27FC236}">
                <a16:creationId xmlns:a16="http://schemas.microsoft.com/office/drawing/2014/main" id="{70588BE6-AD7B-6846-8B75-324F3E26B9A4}"/>
              </a:ext>
            </a:extLst>
          </p:cNvPr>
          <p:cNvSpPr txBox="1">
            <a:spLocks noChangeArrowheads="1"/>
          </p:cNvSpPr>
          <p:nvPr/>
        </p:nvSpPr>
        <p:spPr bwMode="auto">
          <a:xfrm>
            <a:off x="5646737" y="2581275"/>
            <a:ext cx="29416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pPr>
            <a:r>
              <a:rPr lang="en-US" altLang="en-US" sz="2000" dirty="0">
                <a:solidFill>
                  <a:srgbClr val="002060"/>
                </a:solidFill>
                <a:latin typeface="Helvetica" pitchFamily="2" charset="0"/>
              </a:rPr>
              <a:t>Satisfaction with life</a:t>
            </a:r>
          </a:p>
          <a:p>
            <a:pPr>
              <a:lnSpc>
                <a:spcPct val="100000"/>
              </a:lnSpc>
              <a:spcBef>
                <a:spcPct val="0"/>
              </a:spcBef>
            </a:pPr>
            <a:r>
              <a:rPr lang="en-US" altLang="en-US" sz="2000" dirty="0">
                <a:solidFill>
                  <a:srgbClr val="002060"/>
                </a:solidFill>
                <a:latin typeface="Helvetica" pitchFamily="2" charset="0"/>
              </a:rPr>
              <a:t>High positive affect</a:t>
            </a:r>
          </a:p>
          <a:p>
            <a:pPr>
              <a:lnSpc>
                <a:spcPct val="100000"/>
              </a:lnSpc>
              <a:spcBef>
                <a:spcPct val="0"/>
              </a:spcBef>
            </a:pPr>
            <a:r>
              <a:rPr lang="en-US" altLang="en-US" sz="2000" dirty="0">
                <a:solidFill>
                  <a:srgbClr val="002060"/>
                </a:solidFill>
                <a:latin typeface="Helvetica" pitchFamily="2" charset="0"/>
              </a:rPr>
              <a:t>Low negative affect</a:t>
            </a:r>
          </a:p>
        </p:txBody>
      </p:sp>
      <p:sp>
        <p:nvSpPr>
          <p:cNvPr id="38918" name="Rounded Rectangle 9">
            <a:extLst>
              <a:ext uri="{FF2B5EF4-FFF2-40B4-BE49-F238E27FC236}">
                <a16:creationId xmlns:a16="http://schemas.microsoft.com/office/drawing/2014/main" id="{1EF275F3-886A-F04B-AD03-402C8ED5E487}"/>
              </a:ext>
            </a:extLst>
          </p:cNvPr>
          <p:cNvSpPr>
            <a:spLocks noChangeArrowheads="1"/>
          </p:cNvSpPr>
          <p:nvPr/>
        </p:nvSpPr>
        <p:spPr bwMode="auto">
          <a:xfrm>
            <a:off x="5595938" y="1844675"/>
            <a:ext cx="3259137" cy="1960563"/>
          </a:xfrm>
          <a:prstGeom prst="roundRect">
            <a:avLst>
              <a:gd name="adj" fmla="val 16667"/>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1200" dirty="0">
              <a:solidFill>
                <a:schemeClr val="tx1"/>
              </a:solidFill>
              <a:latin typeface="Times" pitchFamily="2" charset="0"/>
            </a:endParaRPr>
          </a:p>
        </p:txBody>
      </p:sp>
      <p:sp>
        <p:nvSpPr>
          <p:cNvPr id="38919" name="TextBox 10">
            <a:extLst>
              <a:ext uri="{FF2B5EF4-FFF2-40B4-BE49-F238E27FC236}">
                <a16:creationId xmlns:a16="http://schemas.microsoft.com/office/drawing/2014/main" id="{A6C90E32-7C83-8048-AA5E-80A525E353A9}"/>
              </a:ext>
            </a:extLst>
          </p:cNvPr>
          <p:cNvSpPr txBox="1">
            <a:spLocks noChangeArrowheads="1"/>
          </p:cNvSpPr>
          <p:nvPr/>
        </p:nvSpPr>
        <p:spPr bwMode="auto">
          <a:xfrm>
            <a:off x="5847732" y="4193887"/>
            <a:ext cx="25571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0070C0"/>
                </a:solidFill>
                <a:latin typeface="Helvetica" pitchFamily="2" charset="0"/>
              </a:rPr>
              <a:t>Psychological wellbeing</a:t>
            </a:r>
          </a:p>
          <a:p>
            <a:pPr>
              <a:lnSpc>
                <a:spcPct val="100000"/>
              </a:lnSpc>
              <a:spcBef>
                <a:spcPct val="0"/>
              </a:spcBef>
              <a:buFontTx/>
              <a:buNone/>
            </a:pPr>
            <a:r>
              <a:rPr lang="en-US" altLang="en-US" sz="1600" b="1" dirty="0">
                <a:solidFill>
                  <a:srgbClr val="0070C0"/>
                </a:solidFill>
                <a:latin typeface="Helvetica" pitchFamily="2" charset="0"/>
              </a:rPr>
              <a:t>Eudaimonic wellbeing</a:t>
            </a:r>
          </a:p>
        </p:txBody>
      </p:sp>
      <p:sp>
        <p:nvSpPr>
          <p:cNvPr id="38920" name="Rectangle 11">
            <a:extLst>
              <a:ext uri="{FF2B5EF4-FFF2-40B4-BE49-F238E27FC236}">
                <a16:creationId xmlns:a16="http://schemas.microsoft.com/office/drawing/2014/main" id="{79D91624-A286-5548-8D5B-9A9A18E239AA}"/>
              </a:ext>
            </a:extLst>
          </p:cNvPr>
          <p:cNvSpPr>
            <a:spLocks noChangeArrowheads="1"/>
          </p:cNvSpPr>
          <p:nvPr/>
        </p:nvSpPr>
        <p:spPr bwMode="auto">
          <a:xfrm>
            <a:off x="5595938" y="4724400"/>
            <a:ext cx="33686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pPr>
            <a:r>
              <a:rPr lang="en-GB" altLang="en-US" sz="1600" dirty="0">
                <a:solidFill>
                  <a:srgbClr val="002060"/>
                </a:solidFill>
                <a:latin typeface="Helvetica" pitchFamily="2" charset="0"/>
              </a:rPr>
              <a:t>Autonomy</a:t>
            </a:r>
          </a:p>
          <a:p>
            <a:pPr>
              <a:lnSpc>
                <a:spcPct val="100000"/>
              </a:lnSpc>
              <a:spcBef>
                <a:spcPct val="0"/>
              </a:spcBef>
            </a:pPr>
            <a:r>
              <a:rPr lang="en-GB" altLang="en-US" sz="1600" dirty="0">
                <a:solidFill>
                  <a:srgbClr val="002060"/>
                </a:solidFill>
                <a:latin typeface="Helvetica" pitchFamily="2" charset="0"/>
              </a:rPr>
              <a:t>Environmental mastery</a:t>
            </a:r>
          </a:p>
          <a:p>
            <a:pPr>
              <a:lnSpc>
                <a:spcPct val="100000"/>
              </a:lnSpc>
              <a:spcBef>
                <a:spcPct val="0"/>
              </a:spcBef>
            </a:pPr>
            <a:r>
              <a:rPr lang="en-GB" altLang="en-US" sz="1600" dirty="0">
                <a:solidFill>
                  <a:srgbClr val="002060"/>
                </a:solidFill>
                <a:latin typeface="Helvetica" pitchFamily="2" charset="0"/>
              </a:rPr>
              <a:t>Personal growth</a:t>
            </a:r>
          </a:p>
          <a:p>
            <a:pPr>
              <a:lnSpc>
                <a:spcPct val="100000"/>
              </a:lnSpc>
              <a:spcBef>
                <a:spcPct val="0"/>
              </a:spcBef>
            </a:pPr>
            <a:r>
              <a:rPr lang="en-GB" altLang="en-US" sz="1600" dirty="0">
                <a:solidFill>
                  <a:srgbClr val="002060"/>
                </a:solidFill>
                <a:latin typeface="Helvetica" pitchFamily="2" charset="0"/>
              </a:rPr>
              <a:t>Positive relations with others</a:t>
            </a:r>
          </a:p>
          <a:p>
            <a:pPr>
              <a:lnSpc>
                <a:spcPct val="100000"/>
              </a:lnSpc>
              <a:spcBef>
                <a:spcPct val="0"/>
              </a:spcBef>
            </a:pPr>
            <a:r>
              <a:rPr lang="en-GB" altLang="en-US" sz="1600" dirty="0">
                <a:solidFill>
                  <a:srgbClr val="002060"/>
                </a:solidFill>
                <a:latin typeface="Helvetica" pitchFamily="2" charset="0"/>
              </a:rPr>
              <a:t>Purpose in life</a:t>
            </a:r>
          </a:p>
          <a:p>
            <a:pPr>
              <a:lnSpc>
                <a:spcPct val="100000"/>
              </a:lnSpc>
              <a:spcBef>
                <a:spcPct val="0"/>
              </a:spcBef>
            </a:pPr>
            <a:r>
              <a:rPr lang="en-GB" altLang="en-US" sz="1600" dirty="0">
                <a:solidFill>
                  <a:srgbClr val="002060"/>
                </a:solidFill>
                <a:latin typeface="Helvetica" pitchFamily="2" charset="0"/>
              </a:rPr>
              <a:t>Self-acceptance </a:t>
            </a:r>
            <a:endParaRPr lang="en-US" altLang="en-US" sz="1600" dirty="0">
              <a:solidFill>
                <a:srgbClr val="002060"/>
              </a:solidFill>
              <a:latin typeface="Helvetica" pitchFamily="2" charset="0"/>
            </a:endParaRPr>
          </a:p>
        </p:txBody>
      </p:sp>
      <p:sp>
        <p:nvSpPr>
          <p:cNvPr id="38921" name="Rounded Rectangle 12">
            <a:extLst>
              <a:ext uri="{FF2B5EF4-FFF2-40B4-BE49-F238E27FC236}">
                <a16:creationId xmlns:a16="http://schemas.microsoft.com/office/drawing/2014/main" id="{48722367-C76A-204C-B4A8-C413BA587C0F}"/>
              </a:ext>
            </a:extLst>
          </p:cNvPr>
          <p:cNvSpPr>
            <a:spLocks noChangeArrowheads="1"/>
          </p:cNvSpPr>
          <p:nvPr/>
        </p:nvSpPr>
        <p:spPr bwMode="auto">
          <a:xfrm>
            <a:off x="5613400" y="4110038"/>
            <a:ext cx="3251200" cy="2543175"/>
          </a:xfrm>
          <a:prstGeom prst="roundRect">
            <a:avLst>
              <a:gd name="adj" fmla="val 16667"/>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1200" dirty="0">
              <a:solidFill>
                <a:schemeClr val="tx1"/>
              </a:solidFill>
              <a:latin typeface="Times"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54AAD-E4A7-C640-BC8B-262ACEE53630}"/>
              </a:ext>
            </a:extLst>
          </p:cNvPr>
          <p:cNvSpPr>
            <a:spLocks noGrp="1"/>
          </p:cNvSpPr>
          <p:nvPr>
            <p:ph idx="1"/>
          </p:nvPr>
        </p:nvSpPr>
        <p:spPr>
          <a:xfrm>
            <a:off x="1306284" y="2182956"/>
            <a:ext cx="6531429" cy="2323645"/>
          </a:xfrm>
        </p:spPr>
        <p:txBody>
          <a:bodyPr>
            <a:normAutofit/>
          </a:bodyPr>
          <a:lstStyle/>
          <a:p>
            <a:r>
              <a:rPr lang="en-IE" sz="2000" dirty="0">
                <a:solidFill>
                  <a:srgbClr val="002060"/>
                </a:solidFill>
                <a:latin typeface="Helvetica" pitchFamily="2" charset="0"/>
              </a:rPr>
              <a:t>The conditions of my life are excellent</a:t>
            </a:r>
          </a:p>
          <a:p>
            <a:endParaRPr lang="en-IE" sz="2000" dirty="0">
              <a:solidFill>
                <a:srgbClr val="002060"/>
              </a:solidFill>
              <a:latin typeface="Helvetica" pitchFamily="2" charset="0"/>
            </a:endParaRPr>
          </a:p>
          <a:p>
            <a:r>
              <a:rPr lang="en-IE" sz="2000" dirty="0">
                <a:solidFill>
                  <a:srgbClr val="002060"/>
                </a:solidFill>
                <a:latin typeface="Helvetica" pitchFamily="2" charset="0"/>
              </a:rPr>
              <a:t>I am satisfied with my life</a:t>
            </a:r>
          </a:p>
          <a:p>
            <a:endParaRPr lang="en-IE" sz="2000" dirty="0">
              <a:solidFill>
                <a:srgbClr val="002060"/>
              </a:solidFill>
              <a:latin typeface="Helvetica" pitchFamily="2" charset="0"/>
            </a:endParaRPr>
          </a:p>
          <a:p>
            <a:r>
              <a:rPr lang="en-IE" sz="2000" dirty="0">
                <a:solidFill>
                  <a:srgbClr val="002060"/>
                </a:solidFill>
                <a:latin typeface="Helvetica" pitchFamily="2" charset="0"/>
              </a:rPr>
              <a:t>So far I have gotten the important things I want in life</a:t>
            </a:r>
          </a:p>
          <a:p>
            <a:pPr marL="0" indent="0">
              <a:buNone/>
            </a:pPr>
            <a:endParaRPr lang="en-US" dirty="0"/>
          </a:p>
        </p:txBody>
      </p:sp>
      <p:sp>
        <p:nvSpPr>
          <p:cNvPr id="4" name="TextBox 3">
            <a:extLst>
              <a:ext uri="{FF2B5EF4-FFF2-40B4-BE49-F238E27FC236}">
                <a16:creationId xmlns:a16="http://schemas.microsoft.com/office/drawing/2014/main" id="{23C979D9-E0B6-2342-B043-1E1E00C5EC57}"/>
              </a:ext>
            </a:extLst>
          </p:cNvPr>
          <p:cNvSpPr txBox="1"/>
          <p:nvPr/>
        </p:nvSpPr>
        <p:spPr>
          <a:xfrm>
            <a:off x="51707" y="6061756"/>
            <a:ext cx="9040585" cy="646331"/>
          </a:xfrm>
          <a:prstGeom prst="rect">
            <a:avLst/>
          </a:prstGeom>
          <a:noFill/>
        </p:spPr>
        <p:txBody>
          <a:bodyPr wrap="square" rtlCol="0">
            <a:spAutoFit/>
          </a:bodyPr>
          <a:lstStyle/>
          <a:p>
            <a:r>
              <a:rPr lang="en-IE" sz="1200" b="1" dirty="0">
                <a:solidFill>
                  <a:srgbClr val="002060"/>
                </a:solidFill>
                <a:latin typeface="Helvetica" pitchFamily="2" charset="0"/>
              </a:rPr>
              <a:t>Note.</a:t>
            </a:r>
            <a:r>
              <a:rPr lang="en-IE" sz="1200" dirty="0">
                <a:solidFill>
                  <a:srgbClr val="002060"/>
                </a:solidFill>
                <a:latin typeface="Helvetica" pitchFamily="2" charset="0"/>
              </a:rPr>
              <a:t>  Adapted with permission of Taylor &amp; Francis from Table 1. p. 72 in Diener, E., Emmons, R., Larsen, R., &amp; Griffin, S. (1985). The Satisfaction with Life Scale. </a:t>
            </a:r>
            <a:r>
              <a:rPr lang="en-IE" sz="1200" i="1" dirty="0">
                <a:solidFill>
                  <a:srgbClr val="002060"/>
                </a:solidFill>
                <a:latin typeface="Helvetica" pitchFamily="2" charset="0"/>
              </a:rPr>
              <a:t>Journal of Personality Assessment</a:t>
            </a:r>
            <a:r>
              <a:rPr lang="en-IE" sz="1200" dirty="0">
                <a:solidFill>
                  <a:srgbClr val="002060"/>
                </a:solidFill>
                <a:latin typeface="Helvetica" pitchFamily="2" charset="0"/>
              </a:rPr>
              <a:t>, 49, 71-75. </a:t>
            </a:r>
            <a:r>
              <a:rPr lang="en-IE" sz="1200" u="sng" dirty="0">
                <a:solidFill>
                  <a:srgbClr val="002060"/>
                </a:solidFill>
                <a:latin typeface="Helvetica" pitchFamily="2" charset="0"/>
                <a:hlinkClick r:id="rId2">
                  <a:extLst>
                    <a:ext uri="{A12FA001-AC4F-418D-AE19-62706E023703}">
                      <ahyp:hlinkClr xmlns:ahyp="http://schemas.microsoft.com/office/drawing/2018/hyperlinkcolor" val="tx"/>
                    </a:ext>
                  </a:extLst>
                </a:hlinkClick>
              </a:rPr>
              <a:t>https://doi.org/10.1207/s15327752jpa4901_13</a:t>
            </a:r>
            <a:r>
              <a:rPr lang="en-IE" sz="1200" u="sng" dirty="0">
                <a:solidFill>
                  <a:srgbClr val="002060"/>
                </a:solidFill>
                <a:latin typeface="Helvetica" pitchFamily="2" charset="0"/>
              </a:rPr>
              <a:t>,</a:t>
            </a:r>
            <a:r>
              <a:rPr lang="en-IE" sz="1200" dirty="0">
                <a:solidFill>
                  <a:srgbClr val="002060"/>
                </a:solidFill>
                <a:latin typeface="Helvetica" pitchFamily="2" charset="0"/>
              </a:rPr>
              <a:t> Copyright © 2009 by Taylor &amp; Francis. Permission conveyed through Copyright Clearance Center, Inc.  </a:t>
            </a:r>
            <a:endParaRPr lang="en-US" dirty="0">
              <a:solidFill>
                <a:srgbClr val="002060"/>
              </a:solidFill>
              <a:latin typeface="Helvetica" pitchFamily="2" charset="0"/>
            </a:endParaRPr>
          </a:p>
        </p:txBody>
      </p:sp>
      <p:sp>
        <p:nvSpPr>
          <p:cNvPr id="7" name="TextBox 6">
            <a:extLst>
              <a:ext uri="{FF2B5EF4-FFF2-40B4-BE49-F238E27FC236}">
                <a16:creationId xmlns:a16="http://schemas.microsoft.com/office/drawing/2014/main" id="{C3E1AEF6-A18A-844B-A481-C535A29A7301}"/>
              </a:ext>
            </a:extLst>
          </p:cNvPr>
          <p:cNvSpPr txBox="1"/>
          <p:nvPr/>
        </p:nvSpPr>
        <p:spPr>
          <a:xfrm>
            <a:off x="2180473" y="288411"/>
            <a:ext cx="4554452" cy="1015663"/>
          </a:xfrm>
          <a:prstGeom prst="rect">
            <a:avLst/>
          </a:prstGeom>
          <a:noFill/>
        </p:spPr>
        <p:txBody>
          <a:bodyPr wrap="none" rtlCol="0">
            <a:spAutoFit/>
          </a:bodyPr>
          <a:lstStyle/>
          <a:p>
            <a:pPr algn="ctr"/>
            <a:r>
              <a:rPr lang="en-IE" sz="2000" b="1" dirty="0">
                <a:solidFill>
                  <a:srgbClr val="0070C0"/>
                </a:solidFill>
                <a:latin typeface="Helvetica" pitchFamily="2" charset="0"/>
              </a:rPr>
              <a:t>SATISFACTION WITH LIFE SCALE</a:t>
            </a:r>
          </a:p>
          <a:p>
            <a:pPr algn="ctr"/>
            <a:endParaRPr lang="en-IE" sz="2000" dirty="0">
              <a:solidFill>
                <a:srgbClr val="002060"/>
              </a:solidFill>
              <a:latin typeface="Helvetica" pitchFamily="2" charset="0"/>
            </a:endParaRPr>
          </a:p>
          <a:p>
            <a:pPr algn="ctr"/>
            <a:r>
              <a:rPr lang="en-IE" sz="2000" b="1" dirty="0">
                <a:solidFill>
                  <a:srgbClr val="002060"/>
                </a:solidFill>
                <a:latin typeface="Helvetica" pitchFamily="2" charset="0"/>
              </a:rPr>
              <a:t>Sample items rated on 7-point scale</a:t>
            </a:r>
            <a:endParaRPr lang="en-US" sz="2000" b="1" dirty="0">
              <a:latin typeface="Helvetica" pitchFamily="2" charset="0"/>
            </a:endParaRPr>
          </a:p>
        </p:txBody>
      </p:sp>
    </p:spTree>
    <p:extLst>
      <p:ext uri="{BB962C8B-B14F-4D97-AF65-F5344CB8AC3E}">
        <p14:creationId xmlns:p14="http://schemas.microsoft.com/office/powerpoint/2010/main" val="3263535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5948E8-BFA8-D241-BC42-C33BCE30E64F}"/>
              </a:ext>
            </a:extLst>
          </p:cNvPr>
          <p:cNvSpPr txBox="1"/>
          <p:nvPr/>
        </p:nvSpPr>
        <p:spPr>
          <a:xfrm>
            <a:off x="457200" y="6126163"/>
            <a:ext cx="8229600" cy="646331"/>
          </a:xfrm>
          <a:prstGeom prst="rect">
            <a:avLst/>
          </a:prstGeom>
          <a:noFill/>
        </p:spPr>
        <p:txBody>
          <a:bodyPr wrap="square" rtlCol="0">
            <a:spAutoFit/>
          </a:bodyPr>
          <a:lstStyle/>
          <a:p>
            <a:r>
              <a:rPr lang="en-IE" sz="1200" b="1" dirty="0">
                <a:solidFill>
                  <a:srgbClr val="002060"/>
                </a:solidFill>
              </a:rPr>
              <a:t>Note.</a:t>
            </a:r>
            <a:r>
              <a:rPr lang="en-IE" sz="1200" dirty="0">
                <a:solidFill>
                  <a:srgbClr val="002060"/>
                </a:solidFill>
              </a:rPr>
              <a:t> Adapted with permission of Ed Diener from the scale on page 153-154 in Diener, E., Wirtz, D., Tov, W., Kim-Prieto, C., Choi, D., Oishi, S., &amp; Biswas-Diener, R. (2010). New well-being measures: Short scales to assess flourishing and positive and negative feelings.</a:t>
            </a:r>
            <a:r>
              <a:rPr lang="en-IE" sz="1200" i="1" dirty="0">
                <a:solidFill>
                  <a:srgbClr val="002060"/>
                </a:solidFill>
              </a:rPr>
              <a:t> Social Indicators Research, 97</a:t>
            </a:r>
            <a:r>
              <a:rPr lang="en-IE" sz="1200" dirty="0">
                <a:solidFill>
                  <a:srgbClr val="002060"/>
                </a:solidFill>
              </a:rPr>
              <a:t>(2), 143-156. </a:t>
            </a:r>
            <a:r>
              <a:rPr lang="en-IE" sz="1200" u="sng" dirty="0">
                <a:solidFill>
                  <a:srgbClr val="002060"/>
                </a:solidFill>
                <a:hlinkClick r:id="rId2">
                  <a:extLst>
                    <a:ext uri="{A12FA001-AC4F-418D-AE19-62706E023703}">
                      <ahyp:hlinkClr xmlns:ahyp="http://schemas.microsoft.com/office/drawing/2018/hyperlinkcolor" val="tx"/>
                    </a:ext>
                  </a:extLst>
                </a:hlinkClick>
              </a:rPr>
              <a:t>https://doi.org/10.1007/s11205-009-9493-y</a:t>
            </a:r>
            <a:r>
              <a:rPr lang="en-IE" sz="1200" dirty="0">
                <a:solidFill>
                  <a:srgbClr val="002060"/>
                </a:solidFill>
              </a:rPr>
              <a:t> Copyright © 2009 by Ed Diener.</a:t>
            </a:r>
          </a:p>
        </p:txBody>
      </p:sp>
      <p:sp>
        <p:nvSpPr>
          <p:cNvPr id="7" name="Content Placeholder 6">
            <a:extLst>
              <a:ext uri="{FF2B5EF4-FFF2-40B4-BE49-F238E27FC236}">
                <a16:creationId xmlns:a16="http://schemas.microsoft.com/office/drawing/2014/main" id="{6C10183D-4B73-A547-B3B8-30CD162A6461}"/>
              </a:ext>
            </a:extLst>
          </p:cNvPr>
          <p:cNvSpPr>
            <a:spLocks noGrp="1"/>
          </p:cNvSpPr>
          <p:nvPr>
            <p:ph idx="1"/>
          </p:nvPr>
        </p:nvSpPr>
        <p:spPr>
          <a:xfrm>
            <a:off x="1648256" y="2221786"/>
            <a:ext cx="2808514" cy="2253334"/>
          </a:xfrm>
        </p:spPr>
        <p:txBody>
          <a:bodyPr>
            <a:normAutofit/>
          </a:bodyPr>
          <a:lstStyle/>
          <a:p>
            <a:pPr marL="0" indent="0">
              <a:buNone/>
            </a:pPr>
            <a:r>
              <a:rPr lang="en-IE" sz="2000" b="1" dirty="0">
                <a:solidFill>
                  <a:srgbClr val="002060"/>
                </a:solidFill>
                <a:latin typeface="Helvetica" pitchFamily="2" charset="0"/>
              </a:rPr>
              <a:t>Positive</a:t>
            </a:r>
            <a:endParaRPr lang="en-IE" sz="2000" dirty="0">
              <a:solidFill>
                <a:srgbClr val="002060"/>
              </a:solidFill>
              <a:latin typeface="Helvetica" pitchFamily="2" charset="0"/>
            </a:endParaRPr>
          </a:p>
          <a:p>
            <a:r>
              <a:rPr lang="en-IE" sz="2000" b="1" dirty="0">
                <a:solidFill>
                  <a:srgbClr val="002060"/>
                </a:solidFill>
                <a:latin typeface="Helvetica" pitchFamily="2" charset="0"/>
              </a:rPr>
              <a:t>Good</a:t>
            </a:r>
            <a:endParaRPr lang="en-IE" sz="2000" dirty="0">
              <a:solidFill>
                <a:srgbClr val="002060"/>
              </a:solidFill>
              <a:latin typeface="Helvetica" pitchFamily="2" charset="0"/>
            </a:endParaRPr>
          </a:p>
          <a:p>
            <a:r>
              <a:rPr lang="en-IE" sz="2000" b="1" dirty="0">
                <a:solidFill>
                  <a:srgbClr val="002060"/>
                </a:solidFill>
                <a:latin typeface="Helvetica" pitchFamily="2" charset="0"/>
              </a:rPr>
              <a:t>Pleasant</a:t>
            </a:r>
            <a:endParaRPr lang="en-IE" sz="2000" dirty="0">
              <a:solidFill>
                <a:srgbClr val="002060"/>
              </a:solidFill>
              <a:latin typeface="Helvetica" pitchFamily="2" charset="0"/>
            </a:endParaRPr>
          </a:p>
          <a:p>
            <a:r>
              <a:rPr lang="en-IE" sz="2000" b="1" dirty="0">
                <a:solidFill>
                  <a:srgbClr val="002060"/>
                </a:solidFill>
                <a:latin typeface="Helvetica" pitchFamily="2" charset="0"/>
              </a:rPr>
              <a:t>Happy</a:t>
            </a:r>
            <a:endParaRPr lang="en-IE" sz="2000" dirty="0">
              <a:solidFill>
                <a:srgbClr val="002060"/>
              </a:solidFill>
              <a:latin typeface="Helvetica" pitchFamily="2" charset="0"/>
            </a:endParaRPr>
          </a:p>
          <a:p>
            <a:r>
              <a:rPr lang="en-IE" sz="2000" b="1" dirty="0">
                <a:solidFill>
                  <a:srgbClr val="002060"/>
                </a:solidFill>
                <a:latin typeface="Helvetica" pitchFamily="2" charset="0"/>
              </a:rPr>
              <a:t>Joyful</a:t>
            </a:r>
            <a:endParaRPr lang="en-IE" sz="2000" dirty="0">
              <a:solidFill>
                <a:srgbClr val="002060"/>
              </a:solidFill>
              <a:latin typeface="Helvetica" pitchFamily="2" charset="0"/>
            </a:endParaRPr>
          </a:p>
          <a:p>
            <a:r>
              <a:rPr lang="en-IE" sz="2000" b="1" dirty="0">
                <a:solidFill>
                  <a:srgbClr val="002060"/>
                </a:solidFill>
                <a:latin typeface="Helvetica" pitchFamily="2" charset="0"/>
              </a:rPr>
              <a:t>Contented</a:t>
            </a:r>
            <a:endParaRPr lang="en-IE" sz="2000" dirty="0">
              <a:solidFill>
                <a:srgbClr val="002060"/>
              </a:solidFill>
              <a:latin typeface="Helvetica" pitchFamily="2" charset="0"/>
            </a:endParaRPr>
          </a:p>
          <a:p>
            <a:endParaRPr lang="en-US" dirty="0">
              <a:solidFill>
                <a:srgbClr val="002060"/>
              </a:solidFill>
            </a:endParaRPr>
          </a:p>
        </p:txBody>
      </p:sp>
      <p:sp>
        <p:nvSpPr>
          <p:cNvPr id="13" name="Content Placeholder 6">
            <a:extLst>
              <a:ext uri="{FF2B5EF4-FFF2-40B4-BE49-F238E27FC236}">
                <a16:creationId xmlns:a16="http://schemas.microsoft.com/office/drawing/2014/main" id="{85154B8D-A38E-254B-94A2-5D1A153D2062}"/>
              </a:ext>
            </a:extLst>
          </p:cNvPr>
          <p:cNvSpPr txBox="1">
            <a:spLocks/>
          </p:cNvSpPr>
          <p:nvPr/>
        </p:nvSpPr>
        <p:spPr>
          <a:xfrm>
            <a:off x="5542926" y="2221786"/>
            <a:ext cx="2543007" cy="22533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2000" b="1" dirty="0">
                <a:solidFill>
                  <a:srgbClr val="002060"/>
                </a:solidFill>
                <a:latin typeface="Helvetica" pitchFamily="2" charset="0"/>
              </a:rPr>
              <a:t>Negative</a:t>
            </a:r>
            <a:endParaRPr lang="en-IE" sz="2000" dirty="0">
              <a:solidFill>
                <a:srgbClr val="002060"/>
              </a:solidFill>
              <a:latin typeface="Helvetica" pitchFamily="2" charset="0"/>
            </a:endParaRPr>
          </a:p>
          <a:p>
            <a:r>
              <a:rPr lang="en-IE" sz="2000" b="1" dirty="0">
                <a:solidFill>
                  <a:srgbClr val="002060"/>
                </a:solidFill>
                <a:latin typeface="Helvetica" pitchFamily="2" charset="0"/>
              </a:rPr>
              <a:t>Bad</a:t>
            </a:r>
            <a:endParaRPr lang="en-IE" sz="2000" dirty="0">
              <a:solidFill>
                <a:srgbClr val="002060"/>
              </a:solidFill>
              <a:latin typeface="Helvetica" pitchFamily="2" charset="0"/>
            </a:endParaRPr>
          </a:p>
          <a:p>
            <a:r>
              <a:rPr lang="en-IE" sz="2000" b="1" dirty="0">
                <a:solidFill>
                  <a:srgbClr val="002060"/>
                </a:solidFill>
                <a:latin typeface="Helvetica" pitchFamily="2" charset="0"/>
              </a:rPr>
              <a:t>Unpleasant</a:t>
            </a:r>
            <a:endParaRPr lang="en-IE" sz="2000" dirty="0">
              <a:solidFill>
                <a:srgbClr val="002060"/>
              </a:solidFill>
              <a:latin typeface="Helvetica" pitchFamily="2" charset="0"/>
            </a:endParaRPr>
          </a:p>
          <a:p>
            <a:r>
              <a:rPr lang="en-IE" sz="2000" b="1" dirty="0">
                <a:solidFill>
                  <a:srgbClr val="002060"/>
                </a:solidFill>
                <a:latin typeface="Helvetica" pitchFamily="2" charset="0"/>
              </a:rPr>
              <a:t>Sad</a:t>
            </a:r>
            <a:endParaRPr lang="en-IE" sz="2000" dirty="0">
              <a:solidFill>
                <a:srgbClr val="002060"/>
              </a:solidFill>
              <a:latin typeface="Helvetica" pitchFamily="2" charset="0"/>
            </a:endParaRPr>
          </a:p>
          <a:p>
            <a:r>
              <a:rPr lang="en-IE" sz="2000" b="1" dirty="0">
                <a:solidFill>
                  <a:srgbClr val="002060"/>
                </a:solidFill>
                <a:latin typeface="Helvetica" pitchFamily="2" charset="0"/>
              </a:rPr>
              <a:t>Afraid</a:t>
            </a:r>
            <a:endParaRPr lang="en-IE" sz="2000" dirty="0">
              <a:solidFill>
                <a:srgbClr val="002060"/>
              </a:solidFill>
              <a:latin typeface="Helvetica" pitchFamily="2" charset="0"/>
            </a:endParaRPr>
          </a:p>
          <a:p>
            <a:r>
              <a:rPr lang="en-IE" sz="2000" b="1" dirty="0">
                <a:solidFill>
                  <a:srgbClr val="002060"/>
                </a:solidFill>
                <a:latin typeface="Helvetica" pitchFamily="2" charset="0"/>
              </a:rPr>
              <a:t>Angry</a:t>
            </a:r>
            <a:endParaRPr lang="en-US" sz="2000" dirty="0">
              <a:solidFill>
                <a:srgbClr val="002060"/>
              </a:solidFill>
              <a:latin typeface="Helvetica" pitchFamily="2" charset="0"/>
            </a:endParaRPr>
          </a:p>
        </p:txBody>
      </p:sp>
      <p:sp>
        <p:nvSpPr>
          <p:cNvPr id="2" name="TextBox 1">
            <a:extLst>
              <a:ext uri="{FF2B5EF4-FFF2-40B4-BE49-F238E27FC236}">
                <a16:creationId xmlns:a16="http://schemas.microsoft.com/office/drawing/2014/main" id="{A3654977-717F-0648-BB64-868C578B0E3B}"/>
              </a:ext>
            </a:extLst>
          </p:cNvPr>
          <p:cNvSpPr txBox="1"/>
          <p:nvPr/>
        </p:nvSpPr>
        <p:spPr>
          <a:xfrm>
            <a:off x="1146922" y="457200"/>
            <a:ext cx="6619697" cy="1292662"/>
          </a:xfrm>
          <a:prstGeom prst="rect">
            <a:avLst/>
          </a:prstGeom>
          <a:noFill/>
        </p:spPr>
        <p:txBody>
          <a:bodyPr wrap="none" rtlCol="0">
            <a:spAutoFit/>
          </a:bodyPr>
          <a:lstStyle/>
          <a:p>
            <a:pPr algn="ctr"/>
            <a:r>
              <a:rPr lang="en-IE" sz="2000" b="1" dirty="0">
                <a:solidFill>
                  <a:srgbClr val="0070C0"/>
                </a:solidFill>
                <a:latin typeface="Helvetica" pitchFamily="2" charset="0"/>
              </a:rPr>
              <a:t>SCALE OF POSITIVE AND NEGATIVE EXPERIENCES</a:t>
            </a:r>
          </a:p>
          <a:p>
            <a:pPr algn="ctr"/>
            <a:endParaRPr lang="en-IE" sz="2000" dirty="0">
              <a:solidFill>
                <a:srgbClr val="0070C0"/>
              </a:solidFill>
              <a:latin typeface="Helvetica" pitchFamily="2" charset="0"/>
            </a:endParaRPr>
          </a:p>
          <a:p>
            <a:pPr algn="ctr"/>
            <a:r>
              <a:rPr lang="en-IE" sz="2000" b="1" dirty="0">
                <a:solidFill>
                  <a:srgbClr val="002060"/>
                </a:solidFill>
                <a:latin typeface="Helvetica" pitchFamily="2" charset="0"/>
              </a:rPr>
              <a:t>Items rated on 7-point scale</a:t>
            </a:r>
          </a:p>
          <a:p>
            <a:endParaRPr lang="en-US" dirty="0"/>
          </a:p>
        </p:txBody>
      </p:sp>
    </p:spTree>
    <p:extLst>
      <p:ext uri="{BB962C8B-B14F-4D97-AF65-F5344CB8AC3E}">
        <p14:creationId xmlns:p14="http://schemas.microsoft.com/office/powerpoint/2010/main" val="279875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7E9AC-38C7-DD48-AF6C-0FABF539ABA2}"/>
              </a:ext>
            </a:extLst>
          </p:cNvPr>
          <p:cNvSpPr>
            <a:spLocks noGrp="1"/>
          </p:cNvSpPr>
          <p:nvPr>
            <p:ph idx="1"/>
          </p:nvPr>
        </p:nvSpPr>
        <p:spPr>
          <a:xfrm>
            <a:off x="937260" y="904668"/>
            <a:ext cx="6903720" cy="5762501"/>
          </a:xfrm>
        </p:spPr>
        <p:txBody>
          <a:bodyPr>
            <a:normAutofit/>
          </a:bodyPr>
          <a:lstStyle/>
          <a:p>
            <a:pPr lvl="0">
              <a:spcBef>
                <a:spcPts val="0"/>
              </a:spcBef>
            </a:pPr>
            <a:r>
              <a:rPr lang="en-GB" sz="2000" dirty="0">
                <a:solidFill>
                  <a:srgbClr val="002060"/>
                </a:solidFill>
                <a:latin typeface="Helvetica" pitchFamily="2" charset="0"/>
              </a:rPr>
              <a:t>Be able to describe the emergence, development and growth of positive psychology</a:t>
            </a:r>
          </a:p>
          <a:p>
            <a:pPr lvl="0">
              <a:spcBef>
                <a:spcPts val="0"/>
              </a:spcBef>
            </a:pPr>
            <a:endParaRPr lang="en-IE" sz="2000" dirty="0">
              <a:solidFill>
                <a:srgbClr val="002060"/>
              </a:solidFill>
              <a:latin typeface="Helvetica" pitchFamily="2" charset="0"/>
            </a:endParaRPr>
          </a:p>
          <a:p>
            <a:pPr lvl="0">
              <a:spcBef>
                <a:spcPts val="0"/>
              </a:spcBef>
            </a:pPr>
            <a:r>
              <a:rPr lang="en-GB" sz="2000" dirty="0">
                <a:solidFill>
                  <a:srgbClr val="002060"/>
                </a:solidFill>
                <a:latin typeface="Helvetica" pitchFamily="2" charset="0"/>
              </a:rPr>
              <a:t>Understand the PERMA theory of wellbeing</a:t>
            </a:r>
          </a:p>
          <a:p>
            <a:pPr lvl="0">
              <a:spcBef>
                <a:spcPts val="0"/>
              </a:spcBef>
            </a:pPr>
            <a:endParaRPr lang="en-IE" sz="2000" dirty="0">
              <a:solidFill>
                <a:srgbClr val="002060"/>
              </a:solidFill>
              <a:latin typeface="Helvetica" pitchFamily="2" charset="0"/>
            </a:endParaRPr>
          </a:p>
          <a:p>
            <a:pPr lvl="0">
              <a:spcBef>
                <a:spcPts val="0"/>
              </a:spcBef>
            </a:pPr>
            <a:r>
              <a:rPr lang="en-GB" sz="2000" dirty="0">
                <a:solidFill>
                  <a:srgbClr val="002060"/>
                </a:solidFill>
                <a:latin typeface="Helvetica" pitchFamily="2" charset="0"/>
              </a:rPr>
              <a:t>Be able to distinguish between </a:t>
            </a:r>
          </a:p>
          <a:p>
            <a:pPr lvl="1">
              <a:spcBef>
                <a:spcPts val="0"/>
              </a:spcBef>
              <a:buFont typeface="Arial" panose="020B0604020202020204" pitchFamily="34" charset="0"/>
              <a:buChar char="•"/>
            </a:pPr>
            <a:r>
              <a:rPr lang="en-GB" sz="2000" dirty="0">
                <a:solidFill>
                  <a:srgbClr val="002060"/>
                </a:solidFill>
                <a:latin typeface="Helvetica" pitchFamily="2" charset="0"/>
              </a:rPr>
              <a:t>hedonic and eudaimonic wellbeing</a:t>
            </a:r>
          </a:p>
          <a:p>
            <a:pPr lvl="1">
              <a:spcBef>
                <a:spcPts val="0"/>
              </a:spcBef>
              <a:buFont typeface="Arial" panose="020B0604020202020204" pitchFamily="34" charset="0"/>
              <a:buChar char="•"/>
            </a:pPr>
            <a:r>
              <a:rPr lang="en-GB" sz="2000" dirty="0">
                <a:solidFill>
                  <a:srgbClr val="002060"/>
                </a:solidFill>
                <a:latin typeface="Helvetica" pitchFamily="2" charset="0"/>
              </a:rPr>
              <a:t>subjective and psychological wellbeing; and social wellbeing </a:t>
            </a:r>
          </a:p>
          <a:p>
            <a:pPr lvl="1">
              <a:spcBef>
                <a:spcPts val="0"/>
              </a:spcBef>
              <a:buFont typeface="Arial" panose="020B0604020202020204" pitchFamily="34" charset="0"/>
              <a:buChar char="•"/>
            </a:pPr>
            <a:r>
              <a:rPr lang="en-GB" sz="2000" dirty="0">
                <a:solidFill>
                  <a:srgbClr val="002060"/>
                </a:solidFill>
                <a:latin typeface="Helvetica" pitchFamily="2" charset="0"/>
              </a:rPr>
              <a:t>quality of life and </a:t>
            </a:r>
          </a:p>
          <a:p>
            <a:pPr lvl="1">
              <a:spcBef>
                <a:spcPts val="0"/>
              </a:spcBef>
              <a:buFont typeface="Arial" panose="020B0604020202020204" pitchFamily="34" charset="0"/>
              <a:buChar char="•"/>
            </a:pPr>
            <a:r>
              <a:rPr lang="en-GB" sz="2000" dirty="0">
                <a:solidFill>
                  <a:srgbClr val="002060"/>
                </a:solidFill>
                <a:latin typeface="Helvetica" pitchFamily="2" charset="0"/>
              </a:rPr>
              <a:t>flourishing</a:t>
            </a:r>
            <a:endParaRPr lang="en-IE" sz="2000" dirty="0">
              <a:solidFill>
                <a:srgbClr val="002060"/>
              </a:solidFill>
              <a:latin typeface="Helvetica" pitchFamily="2" charset="0"/>
            </a:endParaRPr>
          </a:p>
          <a:p>
            <a:pPr lvl="0">
              <a:spcBef>
                <a:spcPts val="0"/>
              </a:spcBef>
            </a:pPr>
            <a:endParaRPr lang="en-GB" sz="2000" dirty="0">
              <a:solidFill>
                <a:srgbClr val="002060"/>
              </a:solidFill>
              <a:latin typeface="Helvetica" pitchFamily="2" charset="0"/>
            </a:endParaRPr>
          </a:p>
          <a:p>
            <a:pPr lvl="0">
              <a:spcBef>
                <a:spcPts val="0"/>
              </a:spcBef>
            </a:pPr>
            <a:r>
              <a:rPr lang="en-GB" sz="2000" dirty="0">
                <a:solidFill>
                  <a:srgbClr val="002060"/>
                </a:solidFill>
                <a:latin typeface="Helvetica" pitchFamily="2" charset="0"/>
              </a:rPr>
              <a:t>Understand the benefits of wellbeing across multiple domains</a:t>
            </a:r>
          </a:p>
          <a:p>
            <a:pPr lvl="0">
              <a:spcBef>
                <a:spcPts val="0"/>
              </a:spcBef>
            </a:pPr>
            <a:endParaRPr lang="en-GB" sz="2000" dirty="0">
              <a:solidFill>
                <a:srgbClr val="002060"/>
              </a:solidFill>
              <a:latin typeface="Helvetica" pitchFamily="2" charset="0"/>
            </a:endParaRPr>
          </a:p>
          <a:p>
            <a:pPr lvl="0">
              <a:spcBef>
                <a:spcPts val="0"/>
              </a:spcBef>
            </a:pPr>
            <a:r>
              <a:rPr lang="en-GB" sz="2000" dirty="0">
                <a:solidFill>
                  <a:srgbClr val="002060"/>
                </a:solidFill>
                <a:latin typeface="Helvetica" pitchFamily="2" charset="0"/>
              </a:rPr>
              <a:t>Be able to explain the broaden and build theory of positive emotions</a:t>
            </a:r>
            <a:endParaRPr lang="en-IE" sz="2000" dirty="0">
              <a:solidFill>
                <a:srgbClr val="002060"/>
              </a:solidFill>
            </a:endParaRPr>
          </a:p>
          <a:p>
            <a:pPr lvl="0">
              <a:spcBef>
                <a:spcPts val="0"/>
              </a:spcBef>
            </a:pPr>
            <a:endParaRPr lang="en-GB" sz="2000" dirty="0">
              <a:solidFill>
                <a:srgbClr val="002060"/>
              </a:solidFill>
            </a:endParaRPr>
          </a:p>
          <a:p>
            <a:pPr marL="0" indent="0">
              <a:buNone/>
            </a:pPr>
            <a:endParaRPr lang="en-US" dirty="0"/>
          </a:p>
        </p:txBody>
      </p:sp>
      <p:sp>
        <p:nvSpPr>
          <p:cNvPr id="5" name="TextBox 4">
            <a:extLst>
              <a:ext uri="{FF2B5EF4-FFF2-40B4-BE49-F238E27FC236}">
                <a16:creationId xmlns:a16="http://schemas.microsoft.com/office/drawing/2014/main" id="{EBE085B0-6671-BA46-8755-AE87DA0D5097}"/>
              </a:ext>
            </a:extLst>
          </p:cNvPr>
          <p:cNvSpPr txBox="1"/>
          <p:nvPr/>
        </p:nvSpPr>
        <p:spPr>
          <a:xfrm>
            <a:off x="2729839" y="282271"/>
            <a:ext cx="3684321" cy="400110"/>
          </a:xfrm>
          <a:prstGeom prst="rect">
            <a:avLst/>
          </a:prstGeom>
          <a:noFill/>
        </p:spPr>
        <p:txBody>
          <a:bodyPr wrap="square" rtlCol="0">
            <a:spAutoFit/>
          </a:bodyPr>
          <a:lstStyle/>
          <a:p>
            <a:r>
              <a:rPr lang="en-GB" sz="2000" b="1" dirty="0">
                <a:solidFill>
                  <a:srgbClr val="0070C0"/>
                </a:solidFill>
                <a:latin typeface="Helvetica" pitchFamily="2" charset="0"/>
              </a:rPr>
              <a:t>LEARNING OBJECTIVES</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134716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2951162" y="2420938"/>
            <a:ext cx="3241675" cy="100806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BENEFITS OF WELLBEING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68CC02-888E-954A-8707-8F9B3C80B5B8}"/>
              </a:ext>
            </a:extLst>
          </p:cNvPr>
          <p:cNvSpPr txBox="1">
            <a:spLocks noChangeArrowheads="1"/>
          </p:cNvSpPr>
          <p:nvPr/>
        </p:nvSpPr>
        <p:spPr>
          <a:xfrm>
            <a:off x="2771775" y="115888"/>
            <a:ext cx="4032250" cy="44926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BENEFITS OF WELLBEING</a:t>
            </a:r>
          </a:p>
        </p:txBody>
      </p:sp>
      <p:sp>
        <p:nvSpPr>
          <p:cNvPr id="5" name="Content Placeholder 2">
            <a:extLst>
              <a:ext uri="{FF2B5EF4-FFF2-40B4-BE49-F238E27FC236}">
                <a16:creationId xmlns:a16="http://schemas.microsoft.com/office/drawing/2014/main" id="{D9AD07FD-B908-7345-99FE-9B860AE6E255}"/>
              </a:ext>
            </a:extLst>
          </p:cNvPr>
          <p:cNvSpPr txBox="1">
            <a:spLocks noChangeArrowheads="1"/>
          </p:cNvSpPr>
          <p:nvPr/>
        </p:nvSpPr>
        <p:spPr>
          <a:xfrm>
            <a:off x="407988" y="340519"/>
            <a:ext cx="8451850" cy="647858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buFontTx/>
              <a:buNone/>
              <a:defRPr/>
            </a:pPr>
            <a:endParaRPr lang="en-GB" sz="1400" dirty="0"/>
          </a:p>
          <a:p>
            <a:pPr>
              <a:defRPr/>
            </a:pPr>
            <a:r>
              <a:rPr lang="en-GB" sz="1600" dirty="0">
                <a:latin typeface="Helvetica" pitchFamily="2" charset="0"/>
              </a:rPr>
              <a:t>Five aspects of PERMA well-being are associated with a range of positive benefits</a:t>
            </a:r>
          </a:p>
          <a:p>
            <a:pPr>
              <a:defRPr/>
            </a:pPr>
            <a:r>
              <a:rPr lang="en-GB" sz="1600" b="1" dirty="0">
                <a:latin typeface="Helvetica" pitchFamily="2" charset="0"/>
              </a:rPr>
              <a:t>Positive emotions. </a:t>
            </a:r>
            <a:r>
              <a:rPr lang="en-GB" sz="1600" dirty="0">
                <a:latin typeface="Helvetica" pitchFamily="2" charset="0"/>
              </a:rPr>
              <a:t>The experience of frequent positive emotions has multiple benefits, </a:t>
            </a:r>
            <a:r>
              <a:rPr lang="en-GB" sz="1600" dirty="0">
                <a:latin typeface="Helvetica" pitchFamily="2" charset="0"/>
                <a:ea typeface="Verdana" panose="020B0604030504040204" pitchFamily="34" charset="0"/>
                <a:cs typeface="Verdana" panose="020B0604030504040204" pitchFamily="34" charset="0"/>
              </a:rPr>
              <a:t>notably </a:t>
            </a:r>
          </a:p>
          <a:p>
            <a:pPr marL="781200" lvl="2" indent="-285750">
              <a:defRPr/>
            </a:pPr>
            <a:r>
              <a:rPr lang="en-GB" sz="1600" dirty="0">
                <a:latin typeface="Helvetica" pitchFamily="2" charset="0"/>
                <a:ea typeface="Verdana" panose="020B0604030504040204" pitchFamily="34" charset="0"/>
                <a:cs typeface="Verdana" panose="020B0604030504040204" pitchFamily="34" charset="0"/>
              </a:rPr>
              <a:t>Better health &amp; longevity</a:t>
            </a:r>
          </a:p>
          <a:p>
            <a:pPr marL="781200" lvl="2" indent="-285750">
              <a:defRPr/>
            </a:pPr>
            <a:r>
              <a:rPr lang="en-GB" sz="1600" dirty="0">
                <a:latin typeface="Helvetica" pitchFamily="2" charset="0"/>
              </a:rPr>
              <a:t>Better relationships and work performance</a:t>
            </a:r>
          </a:p>
          <a:p>
            <a:pPr>
              <a:defRPr/>
            </a:pPr>
            <a:r>
              <a:rPr lang="en-GB" sz="1600" b="1" dirty="0">
                <a:latin typeface="Helvetica" pitchFamily="2" charset="0"/>
              </a:rPr>
              <a:t>Engagement. </a:t>
            </a:r>
            <a:r>
              <a:rPr lang="en-GB" sz="1600" dirty="0">
                <a:latin typeface="Helvetica" pitchFamily="2" charset="0"/>
              </a:rPr>
              <a:t>Frequent engagement in absorbing skilled activities is associated with ‘flow’ experiences and better performance and satisfaction in </a:t>
            </a:r>
          </a:p>
          <a:p>
            <a:pPr marL="724050" lvl="1">
              <a:buFont typeface="Arial" panose="020B0604020202020204" pitchFamily="34" charset="0"/>
              <a:buChar char="•"/>
              <a:defRPr/>
            </a:pPr>
            <a:r>
              <a:rPr lang="en-GB" sz="1600" dirty="0">
                <a:latin typeface="Helvetica" pitchFamily="2" charset="0"/>
              </a:rPr>
              <a:t>Educational and </a:t>
            </a:r>
          </a:p>
          <a:p>
            <a:pPr marL="724050" lvl="1">
              <a:buFont typeface="Arial" panose="020B0604020202020204" pitchFamily="34" charset="0"/>
              <a:buChar char="•"/>
              <a:defRPr/>
            </a:pPr>
            <a:r>
              <a:rPr lang="en-GB" sz="1600" dirty="0">
                <a:latin typeface="Helvetica" pitchFamily="2" charset="0"/>
              </a:rPr>
              <a:t>Work environments</a:t>
            </a:r>
          </a:p>
          <a:p>
            <a:pPr>
              <a:defRPr/>
            </a:pPr>
            <a:r>
              <a:rPr lang="en-GB" sz="1600" b="1" dirty="0">
                <a:latin typeface="Helvetica" pitchFamily="2" charset="0"/>
              </a:rPr>
              <a:t>Relationships</a:t>
            </a:r>
            <a:r>
              <a:rPr lang="en-GB" sz="1600" dirty="0">
                <a:latin typeface="Helvetica" pitchFamily="2" charset="0"/>
              </a:rPr>
              <a:t>. Having close confiding relationships with family and friends is associated with </a:t>
            </a:r>
          </a:p>
          <a:p>
            <a:pPr marL="724050" lvl="1">
              <a:buFont typeface="Arial" panose="020B0604020202020204" pitchFamily="34" charset="0"/>
              <a:buChar char="•"/>
              <a:defRPr/>
            </a:pPr>
            <a:r>
              <a:rPr lang="en-GB" sz="1600" dirty="0">
                <a:latin typeface="Helvetica" pitchFamily="2" charset="0"/>
              </a:rPr>
              <a:t>Greater happiness and </a:t>
            </a:r>
          </a:p>
          <a:p>
            <a:pPr marL="724050" lvl="1">
              <a:buFont typeface="Arial" panose="020B0604020202020204" pitchFamily="34" charset="0"/>
              <a:buChar char="•"/>
              <a:defRPr/>
            </a:pPr>
            <a:r>
              <a:rPr lang="en-GB" sz="1600" dirty="0">
                <a:latin typeface="Helvetica" pitchFamily="2" charset="0"/>
              </a:rPr>
              <a:t>Better health</a:t>
            </a:r>
          </a:p>
          <a:p>
            <a:pPr>
              <a:defRPr/>
            </a:pPr>
            <a:r>
              <a:rPr lang="en-GB" sz="1600" b="1" dirty="0">
                <a:latin typeface="Helvetica" pitchFamily="2" charset="0"/>
              </a:rPr>
              <a:t>Meaning</a:t>
            </a:r>
            <a:r>
              <a:rPr lang="en-GB" sz="1600" dirty="0">
                <a:latin typeface="Helvetica" pitchFamily="2" charset="0"/>
              </a:rPr>
              <a:t> and purpose in life correlates with a wide range of indices of </a:t>
            </a:r>
          </a:p>
          <a:p>
            <a:pPr marL="724050" lvl="1">
              <a:buFont typeface="Arial" panose="020B0604020202020204" pitchFamily="34" charset="0"/>
              <a:buChar char="•"/>
              <a:defRPr/>
            </a:pPr>
            <a:r>
              <a:rPr lang="en-GB" sz="1600" dirty="0">
                <a:latin typeface="Helvetica" pitchFamily="2" charset="0"/>
              </a:rPr>
              <a:t>Well-being and </a:t>
            </a:r>
          </a:p>
          <a:p>
            <a:pPr marL="724050" lvl="1">
              <a:buFont typeface="Arial" panose="020B0604020202020204" pitchFamily="34" charset="0"/>
              <a:buChar char="•"/>
              <a:defRPr/>
            </a:pPr>
            <a:r>
              <a:rPr lang="en-GB" sz="1600" dirty="0">
                <a:latin typeface="Helvetica" pitchFamily="2" charset="0"/>
              </a:rPr>
              <a:t>Quality of life </a:t>
            </a:r>
          </a:p>
          <a:p>
            <a:pPr>
              <a:defRPr/>
            </a:pPr>
            <a:r>
              <a:rPr lang="en-GB" sz="1600" b="1" dirty="0">
                <a:latin typeface="Helvetica" pitchFamily="2" charset="0"/>
              </a:rPr>
              <a:t>Accomplishment</a:t>
            </a:r>
            <a:r>
              <a:rPr lang="en-GB" sz="1600" dirty="0">
                <a:latin typeface="Helvetica" pitchFamily="2" charset="0"/>
              </a:rPr>
              <a:t> of valued goals is associated with </a:t>
            </a:r>
          </a:p>
          <a:p>
            <a:pPr marL="724050" lvl="1">
              <a:buFont typeface="Arial" panose="020B0604020202020204" pitchFamily="34" charset="0"/>
              <a:buChar char="•"/>
              <a:defRPr/>
            </a:pPr>
            <a:r>
              <a:rPr lang="en-GB" sz="1600" dirty="0">
                <a:latin typeface="Helvetica" pitchFamily="2" charset="0"/>
              </a:rPr>
              <a:t>Positive emotions and </a:t>
            </a:r>
          </a:p>
          <a:p>
            <a:pPr marL="724050" lvl="1">
              <a:buFont typeface="Arial" panose="020B0604020202020204" pitchFamily="34" charset="0"/>
              <a:buChar char="•"/>
              <a:defRPr/>
            </a:pPr>
            <a:r>
              <a:rPr lang="en-GB" sz="1600" dirty="0">
                <a:latin typeface="Helvetica" pitchFamily="2" charset="0"/>
              </a:rPr>
              <a:t>Subjective well-being</a:t>
            </a:r>
            <a:endParaRPr lang="en-IE" sz="1600" dirty="0">
              <a:latin typeface="Helvetica" pitchFamily="2" charset="0"/>
            </a:endParaRPr>
          </a:p>
          <a:p>
            <a:pPr marL="324000">
              <a:defRPr/>
            </a:pPr>
            <a:endParaRPr lang="en-GB" sz="1600" dirty="0">
              <a:ea typeface="Verdana" panose="020B0604030504040204" pitchFamily="34" charset="0"/>
              <a:cs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962385-C381-B041-9769-49D47B6AE589}"/>
              </a:ext>
            </a:extLst>
          </p:cNvPr>
          <p:cNvSpPr txBox="1">
            <a:spLocks noChangeArrowheads="1"/>
          </p:cNvSpPr>
          <p:nvPr/>
        </p:nvSpPr>
        <p:spPr>
          <a:xfrm>
            <a:off x="1403350" y="182669"/>
            <a:ext cx="6985000" cy="42068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WELLBEING &amp; LONGEVITY – THE NUN STUDY</a:t>
            </a:r>
          </a:p>
        </p:txBody>
      </p:sp>
      <p:sp>
        <p:nvSpPr>
          <p:cNvPr id="5" name="Content Placeholder 2">
            <a:extLst>
              <a:ext uri="{FF2B5EF4-FFF2-40B4-BE49-F238E27FC236}">
                <a16:creationId xmlns:a16="http://schemas.microsoft.com/office/drawing/2014/main" id="{665C4967-3EAD-7649-BF3E-07261E453245}"/>
              </a:ext>
            </a:extLst>
          </p:cNvPr>
          <p:cNvSpPr txBox="1">
            <a:spLocks noChangeArrowheads="1"/>
          </p:cNvSpPr>
          <p:nvPr/>
        </p:nvSpPr>
        <p:spPr>
          <a:xfrm>
            <a:off x="201613" y="639572"/>
            <a:ext cx="6256337" cy="567213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0"/>
              </a:spcBef>
              <a:buFontTx/>
              <a:buNone/>
              <a:defRPr/>
            </a:pPr>
            <a:endParaRPr lang="en-GB" sz="1400" dirty="0"/>
          </a:p>
          <a:p>
            <a:pPr eaLnBrk="1" hangingPunct="1">
              <a:spcBef>
                <a:spcPts val="0"/>
              </a:spcBef>
              <a:defRPr/>
            </a:pPr>
            <a:r>
              <a:rPr lang="en-GB" altLang="en-US" sz="1800" dirty="0">
                <a:latin typeface="Helvetica" pitchFamily="2" charset="0"/>
              </a:rPr>
              <a:t>One of the most dramatic effects of well-being is its impact on longevity, a finding replicated in dozens of longitudinal studies </a:t>
            </a:r>
          </a:p>
          <a:p>
            <a:pPr eaLnBrk="1" hangingPunct="1">
              <a:spcBef>
                <a:spcPts val="0"/>
              </a:spcBef>
              <a:defRPr/>
            </a:pPr>
            <a:endParaRPr lang="en-GB" altLang="en-US" sz="1800" dirty="0">
              <a:latin typeface="Helvetica" pitchFamily="2" charset="0"/>
            </a:endParaRPr>
          </a:p>
          <a:p>
            <a:pPr eaLnBrk="1" hangingPunct="1">
              <a:spcBef>
                <a:spcPts val="0"/>
              </a:spcBef>
              <a:defRPr/>
            </a:pPr>
            <a:r>
              <a:rPr lang="en-GB" altLang="en-US" sz="1800" dirty="0">
                <a:latin typeface="Helvetica" pitchFamily="2" charset="0"/>
              </a:rPr>
              <a:t>In a seminal study David Snowden </a:t>
            </a:r>
            <a:r>
              <a:rPr lang="en-GB" sz="1800" dirty="0">
                <a:latin typeface="Helvetica" pitchFamily="2" charset="0"/>
              </a:rPr>
              <a:t>found that the happiness expressed in autobiographical essays that 180 nuns wrote as they entered a religious order in early adulthood was associated with longevity</a:t>
            </a:r>
          </a:p>
          <a:p>
            <a:pPr eaLnBrk="1" hangingPunct="1">
              <a:spcBef>
                <a:spcPts val="0"/>
              </a:spcBef>
              <a:defRPr/>
            </a:pPr>
            <a:endParaRPr lang="en-GB" sz="1800" dirty="0">
              <a:latin typeface="Helvetica" pitchFamily="2" charset="0"/>
            </a:endParaRPr>
          </a:p>
          <a:p>
            <a:pPr eaLnBrk="1" hangingPunct="1">
              <a:spcBef>
                <a:spcPts val="0"/>
              </a:spcBef>
              <a:defRPr/>
            </a:pPr>
            <a:r>
              <a:rPr lang="en-GB" sz="1800" dirty="0">
                <a:latin typeface="Helvetica" pitchFamily="2" charset="0"/>
              </a:rPr>
              <a:t>More than 50 years after they wrote the essays, the amount of positive emotions in the essays was judged by researchers </a:t>
            </a:r>
          </a:p>
          <a:p>
            <a:pPr eaLnBrk="1" hangingPunct="1">
              <a:spcBef>
                <a:spcPts val="0"/>
              </a:spcBef>
              <a:defRPr/>
            </a:pPr>
            <a:endParaRPr lang="en-GB" sz="1800" dirty="0">
              <a:latin typeface="Helvetica" pitchFamily="2" charset="0"/>
            </a:endParaRPr>
          </a:p>
          <a:p>
            <a:pPr eaLnBrk="1" hangingPunct="1">
              <a:spcBef>
                <a:spcPts val="0"/>
              </a:spcBef>
              <a:defRPr/>
            </a:pPr>
            <a:r>
              <a:rPr lang="en-GB" sz="1800" dirty="0">
                <a:latin typeface="Helvetica" pitchFamily="2" charset="0"/>
              </a:rPr>
              <a:t>90% of the happiest quarter of nuns lived past the age of 85 compared with only 34% of the least happy quarter </a:t>
            </a:r>
            <a:endParaRPr lang="en-GB" sz="1800" dirty="0">
              <a:latin typeface="Helvetica" pitchFamily="2"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96D1AB85-947D-3944-A37B-BF454F2928C4}"/>
              </a:ext>
            </a:extLst>
          </p:cNvPr>
          <p:cNvSpPr txBox="1"/>
          <p:nvPr/>
        </p:nvSpPr>
        <p:spPr>
          <a:xfrm>
            <a:off x="455612" y="6396335"/>
            <a:ext cx="8388350" cy="461665"/>
          </a:xfrm>
          <a:prstGeom prst="rect">
            <a:avLst/>
          </a:prstGeom>
          <a:noFill/>
        </p:spPr>
        <p:txBody>
          <a:bodyPr wrap="square">
            <a:spAutoFit/>
          </a:bodyPr>
          <a:lstStyle/>
          <a:p>
            <a:pPr>
              <a:defRPr/>
            </a:pPr>
            <a:r>
              <a:rPr lang="en-GB" sz="1200" dirty="0">
                <a:solidFill>
                  <a:srgbClr val="002060"/>
                </a:solidFill>
                <a:latin typeface="Helvetica" pitchFamily="2" charset="0"/>
              </a:rPr>
              <a:t>Danner, D. D., Snowdon, D. A., &amp; Friesen, W. V. (2001). Positive emotions in early life and longevity: Findings from the nun study.</a:t>
            </a:r>
            <a:r>
              <a:rPr lang="en-GB" sz="1200" i="1" dirty="0">
                <a:solidFill>
                  <a:srgbClr val="002060"/>
                </a:solidFill>
                <a:latin typeface="Helvetica" pitchFamily="2" charset="0"/>
              </a:rPr>
              <a:t> Journal of Personality and Social Psychology, 80</a:t>
            </a:r>
            <a:r>
              <a:rPr lang="en-GB" sz="1200" dirty="0">
                <a:solidFill>
                  <a:srgbClr val="002060"/>
                </a:solidFill>
                <a:latin typeface="Helvetica" pitchFamily="2" charset="0"/>
              </a:rPr>
              <a:t>(5), 804-813. http://dx.doi.org/10.1037/0022-3514.80.5.804 </a:t>
            </a:r>
            <a:endParaRPr lang="en-IE" sz="1200" dirty="0">
              <a:solidFill>
                <a:srgbClr val="002060"/>
              </a:solidFill>
              <a:latin typeface="Helvetica" pitchFamily="2" charset="0"/>
            </a:endParaRPr>
          </a:p>
        </p:txBody>
      </p:sp>
      <p:pic>
        <p:nvPicPr>
          <p:cNvPr id="3" name="Picture 2">
            <a:extLst>
              <a:ext uri="{FF2B5EF4-FFF2-40B4-BE49-F238E27FC236}">
                <a16:creationId xmlns:a16="http://schemas.microsoft.com/office/drawing/2014/main" id="{32EB7266-C10F-454D-9906-52CABC4A9D92}"/>
              </a:ext>
            </a:extLst>
          </p:cNvPr>
          <p:cNvPicPr>
            <a:picLocks noChangeAspect="1"/>
          </p:cNvPicPr>
          <p:nvPr/>
        </p:nvPicPr>
        <p:blipFill>
          <a:blip r:embed="rId2"/>
          <a:stretch>
            <a:fillRect/>
          </a:stretch>
        </p:blipFill>
        <p:spPr>
          <a:xfrm>
            <a:off x="6913562" y="639572"/>
            <a:ext cx="1930400" cy="509625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2951162" y="2420938"/>
            <a:ext cx="3241675" cy="100806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BROADEN &amp; BUILD THEORY </a:t>
            </a:r>
          </a:p>
        </p:txBody>
      </p:sp>
    </p:spTree>
    <p:extLst>
      <p:ext uri="{BB962C8B-B14F-4D97-AF65-F5344CB8AC3E}">
        <p14:creationId xmlns:p14="http://schemas.microsoft.com/office/powerpoint/2010/main" val="2889523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a:extLst>
              <a:ext uri="{FF2B5EF4-FFF2-40B4-BE49-F238E27FC236}">
                <a16:creationId xmlns:a16="http://schemas.microsoft.com/office/drawing/2014/main" id="{69F6D567-F9CA-9243-BF09-31658C4FE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5" y="3373437"/>
            <a:ext cx="3284538"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679FBC97-3693-A545-AEE2-2C13459DFC13}"/>
              </a:ext>
            </a:extLst>
          </p:cNvPr>
          <p:cNvSpPr txBox="1">
            <a:spLocks noChangeArrowheads="1"/>
          </p:cNvSpPr>
          <p:nvPr/>
        </p:nvSpPr>
        <p:spPr>
          <a:xfrm>
            <a:off x="611188" y="0"/>
            <a:ext cx="8308975" cy="42068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BARBARA FREDRICKSON’S BROADEN &amp; BUILD THEORY</a:t>
            </a:r>
          </a:p>
        </p:txBody>
      </p:sp>
      <p:sp>
        <p:nvSpPr>
          <p:cNvPr id="6" name="Content Placeholder 2">
            <a:extLst>
              <a:ext uri="{FF2B5EF4-FFF2-40B4-BE49-F238E27FC236}">
                <a16:creationId xmlns:a16="http://schemas.microsoft.com/office/drawing/2014/main" id="{10E8A147-BC93-BC4E-8FD8-3A315F8D84D8}"/>
              </a:ext>
            </a:extLst>
          </p:cNvPr>
          <p:cNvSpPr txBox="1">
            <a:spLocks noChangeArrowheads="1"/>
          </p:cNvSpPr>
          <p:nvPr/>
        </p:nvSpPr>
        <p:spPr>
          <a:xfrm>
            <a:off x="0" y="24064"/>
            <a:ext cx="5582653" cy="674687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endParaRPr lang="en-GB" sz="1800" dirty="0"/>
          </a:p>
          <a:p>
            <a:pPr>
              <a:defRPr/>
            </a:pPr>
            <a:r>
              <a:rPr lang="en-GB" sz="1500" b="1" dirty="0">
                <a:latin typeface="Helvetica" pitchFamily="2" charset="0"/>
              </a:rPr>
              <a:t>Barbara Fredrickson’s Broaden and Build Theory </a:t>
            </a:r>
            <a:r>
              <a:rPr lang="en-GB" sz="1500" dirty="0">
                <a:latin typeface="Helvetica" pitchFamily="2" charset="0"/>
              </a:rPr>
              <a:t>explains how positive emotions enhance well-being</a:t>
            </a:r>
          </a:p>
          <a:p>
            <a:pPr>
              <a:defRPr/>
            </a:pPr>
            <a:endParaRPr lang="en-GB" sz="1500" dirty="0">
              <a:latin typeface="Helvetica" pitchFamily="2" charset="0"/>
            </a:endParaRPr>
          </a:p>
          <a:p>
            <a:pPr>
              <a:defRPr/>
            </a:pPr>
            <a:r>
              <a:rPr lang="en-GB" sz="1500" b="1" dirty="0">
                <a:latin typeface="Helvetica" pitchFamily="2" charset="0"/>
              </a:rPr>
              <a:t>Negative emotions </a:t>
            </a:r>
            <a:r>
              <a:rPr lang="en-GB" sz="1500" dirty="0">
                <a:latin typeface="Helvetica" pitchFamily="2" charset="0"/>
              </a:rPr>
              <a:t>narrow thought-action repertoires (TAR)</a:t>
            </a:r>
          </a:p>
          <a:p>
            <a:pPr>
              <a:defRPr/>
            </a:pPr>
            <a:endParaRPr lang="en-GB" sz="1500" dirty="0">
              <a:latin typeface="Helvetica" pitchFamily="2" charset="0"/>
            </a:endParaRPr>
          </a:p>
          <a:p>
            <a:pPr>
              <a:defRPr/>
            </a:pPr>
            <a:r>
              <a:rPr lang="en-GB" sz="1500" b="1" dirty="0">
                <a:latin typeface="Helvetica" pitchFamily="2" charset="0"/>
              </a:rPr>
              <a:t>Positive emotions </a:t>
            </a:r>
            <a:r>
              <a:rPr lang="en-GB" sz="1500" dirty="0">
                <a:latin typeface="Helvetica" pitchFamily="2" charset="0"/>
              </a:rPr>
              <a:t>broaden momentary TAR. They lead to new thoughts about a wide variety of possible courses of action that we could potentially take</a:t>
            </a:r>
          </a:p>
          <a:p>
            <a:pPr>
              <a:defRPr/>
            </a:pPr>
            <a:endParaRPr lang="en-GB" sz="1500" dirty="0">
              <a:latin typeface="Helvetica" pitchFamily="2" charset="0"/>
            </a:endParaRPr>
          </a:p>
          <a:p>
            <a:pPr>
              <a:defRPr/>
            </a:pPr>
            <a:r>
              <a:rPr lang="en-GB" sz="1500" b="1" dirty="0">
                <a:latin typeface="Helvetica" pitchFamily="2" charset="0"/>
              </a:rPr>
              <a:t>Broadening. </a:t>
            </a:r>
            <a:r>
              <a:rPr lang="en-GB" sz="1500" dirty="0">
                <a:latin typeface="Helvetica" pitchFamily="2" charset="0"/>
              </a:rPr>
              <a:t>This broadening of momentary thought-action repertories creates opportunities for building long lasting personal resources</a:t>
            </a:r>
          </a:p>
          <a:p>
            <a:pPr>
              <a:defRPr/>
            </a:pPr>
            <a:endParaRPr lang="en-GB" sz="1500" dirty="0">
              <a:latin typeface="Helvetica" pitchFamily="2" charset="0"/>
            </a:endParaRPr>
          </a:p>
          <a:p>
            <a:pPr>
              <a:defRPr/>
            </a:pPr>
            <a:r>
              <a:rPr lang="en-GB" sz="1500" b="1" dirty="0">
                <a:latin typeface="Helvetica" pitchFamily="2" charset="0"/>
              </a:rPr>
              <a:t>Growth. </a:t>
            </a:r>
            <a:r>
              <a:rPr lang="en-GB" sz="1500" dirty="0">
                <a:latin typeface="Helvetica" pitchFamily="2" charset="0"/>
              </a:rPr>
              <a:t>This fosters personal growth and transformation by creating positive or adaptive spirals of emotions, thoughts and actions</a:t>
            </a:r>
            <a:r>
              <a:rPr lang="en-IE" sz="1500" dirty="0">
                <a:latin typeface="Helvetica" pitchFamily="2" charset="0"/>
              </a:rPr>
              <a:t> </a:t>
            </a:r>
          </a:p>
          <a:p>
            <a:pPr>
              <a:defRPr/>
            </a:pPr>
            <a:endParaRPr lang="en-IE" altLang="en-US" sz="1500" kern="0" dirty="0">
              <a:latin typeface="Helvetica" pitchFamily="2" charset="0"/>
              <a:ea typeface="ＭＳ Ｐゴシック" panose="020B0600070205080204" pitchFamily="34" charset="-128"/>
            </a:endParaRPr>
          </a:p>
          <a:p>
            <a:pPr>
              <a:defRPr/>
            </a:pPr>
            <a:r>
              <a:rPr lang="en-IE" altLang="en-US" sz="1500" b="1" kern="0" dirty="0">
                <a:latin typeface="Helvetica" pitchFamily="2" charset="0"/>
                <a:ea typeface="ＭＳ Ｐゴシック" panose="020B0600070205080204" pitchFamily="34" charset="-128"/>
              </a:rPr>
              <a:t>Evolution. </a:t>
            </a:r>
            <a:r>
              <a:rPr lang="en-IE" altLang="en-US" sz="1500" kern="0" dirty="0">
                <a:latin typeface="Helvetica" pitchFamily="2" charset="0"/>
                <a:ea typeface="ＭＳ Ｐゴシック" panose="020B0600070205080204" pitchFamily="34" charset="-128"/>
              </a:rPr>
              <a:t>It was probably adaptive for negative emotions to narrow, and positive emptions to broaden thought action repertoires </a:t>
            </a:r>
            <a:endParaRPr lang="en-US" altLang="en-US" sz="1500" kern="0" dirty="0">
              <a:latin typeface="Helvetica" pitchFamily="2" charset="0"/>
              <a:ea typeface="ＭＳ Ｐゴシック" panose="020B0600070205080204" pitchFamily="34" charset="-128"/>
            </a:endParaRPr>
          </a:p>
        </p:txBody>
      </p:sp>
      <p:sp>
        <p:nvSpPr>
          <p:cNvPr id="43016" name="TextBox 5">
            <a:extLst>
              <a:ext uri="{FF2B5EF4-FFF2-40B4-BE49-F238E27FC236}">
                <a16:creationId xmlns:a16="http://schemas.microsoft.com/office/drawing/2014/main" id="{16099595-5886-1544-BB36-71065F44BEB3}"/>
              </a:ext>
            </a:extLst>
          </p:cNvPr>
          <p:cNvSpPr txBox="1">
            <a:spLocks noChangeArrowheads="1"/>
          </p:cNvSpPr>
          <p:nvPr/>
        </p:nvSpPr>
        <p:spPr bwMode="auto">
          <a:xfrm>
            <a:off x="6769245" y="444460"/>
            <a:ext cx="2486819"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pPr>
            <a:r>
              <a:rPr lang="en-US" altLang="en-US" sz="1300" dirty="0">
                <a:latin typeface="Helvetica" pitchFamily="2" charset="0"/>
              </a:rPr>
              <a:t>Joy may broaden TAR &amp; lead to creative work</a:t>
            </a:r>
          </a:p>
          <a:p>
            <a:pPr>
              <a:lnSpc>
                <a:spcPct val="100000"/>
              </a:lnSpc>
              <a:spcBef>
                <a:spcPct val="0"/>
              </a:spcBef>
            </a:pPr>
            <a:endParaRPr lang="en-US" altLang="en-US" sz="1300" dirty="0">
              <a:latin typeface="Helvetica" pitchFamily="2" charset="0"/>
            </a:endParaRPr>
          </a:p>
          <a:p>
            <a:pPr>
              <a:lnSpc>
                <a:spcPct val="100000"/>
              </a:lnSpc>
              <a:spcBef>
                <a:spcPct val="0"/>
              </a:spcBef>
            </a:pPr>
            <a:r>
              <a:rPr lang="en-US" altLang="en-US" sz="1300" dirty="0">
                <a:latin typeface="Helvetica" pitchFamily="2" charset="0"/>
              </a:rPr>
              <a:t>These works (art, science, social relationships) are resources</a:t>
            </a:r>
          </a:p>
          <a:p>
            <a:pPr>
              <a:lnSpc>
                <a:spcPct val="100000"/>
              </a:lnSpc>
              <a:spcBef>
                <a:spcPct val="0"/>
              </a:spcBef>
            </a:pPr>
            <a:endParaRPr lang="en-US" altLang="en-US" sz="1300" dirty="0">
              <a:latin typeface="Helvetica" pitchFamily="2" charset="0"/>
            </a:endParaRPr>
          </a:p>
          <a:p>
            <a:pPr>
              <a:lnSpc>
                <a:spcPct val="100000"/>
              </a:lnSpc>
              <a:spcBef>
                <a:spcPct val="0"/>
              </a:spcBef>
            </a:pPr>
            <a:r>
              <a:rPr lang="en-US" altLang="en-US" sz="1300" dirty="0">
                <a:latin typeface="Helvetica" pitchFamily="2" charset="0"/>
              </a:rPr>
              <a:t>These enhance life</a:t>
            </a:r>
          </a:p>
          <a:p>
            <a:pPr>
              <a:lnSpc>
                <a:spcPct val="100000"/>
              </a:lnSpc>
              <a:spcBef>
                <a:spcPct val="0"/>
              </a:spcBef>
            </a:pPr>
            <a:endParaRPr lang="en-US" altLang="en-US" sz="1300" dirty="0">
              <a:latin typeface="Helvetica" pitchFamily="2" charset="0"/>
            </a:endParaRPr>
          </a:p>
          <a:p>
            <a:pPr>
              <a:lnSpc>
                <a:spcPct val="100000"/>
              </a:lnSpc>
              <a:spcBef>
                <a:spcPct val="0"/>
              </a:spcBef>
            </a:pPr>
            <a:r>
              <a:rPr lang="en-US" altLang="en-US" sz="1300" dirty="0">
                <a:latin typeface="Helvetica" pitchFamily="2" charset="0"/>
              </a:rPr>
              <a:t>This brings more joy</a:t>
            </a:r>
          </a:p>
        </p:txBody>
      </p:sp>
      <p:pic>
        <p:nvPicPr>
          <p:cNvPr id="7" name="Picture 6">
            <a:extLst>
              <a:ext uri="{FF2B5EF4-FFF2-40B4-BE49-F238E27FC236}">
                <a16:creationId xmlns:a16="http://schemas.microsoft.com/office/drawing/2014/main" id="{540CC1BA-8212-D04D-BF8B-5414957C74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2653" y="565944"/>
            <a:ext cx="11525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8A69FCF-6933-6444-872B-69F9FCF86A23}"/>
              </a:ext>
            </a:extLst>
          </p:cNvPr>
          <p:cNvSpPr txBox="1"/>
          <p:nvPr/>
        </p:nvSpPr>
        <p:spPr>
          <a:xfrm>
            <a:off x="5556668" y="2262446"/>
            <a:ext cx="1358064" cy="584775"/>
          </a:xfrm>
          <a:prstGeom prst="rect">
            <a:avLst/>
          </a:prstGeom>
          <a:noFill/>
        </p:spPr>
        <p:txBody>
          <a:bodyPr wrap="none">
            <a:spAutoFit/>
          </a:bodyPr>
          <a:lstStyle/>
          <a:p>
            <a:pPr algn="ctr">
              <a:defRPr/>
            </a:pPr>
            <a:r>
              <a:rPr lang="en-US" sz="1600" b="1" dirty="0">
                <a:solidFill>
                  <a:srgbClr val="002060"/>
                </a:solidFill>
                <a:latin typeface="Helvetica" pitchFamily="2" charset="0"/>
              </a:rPr>
              <a:t>Barbara </a:t>
            </a:r>
          </a:p>
          <a:p>
            <a:pPr algn="ctr">
              <a:defRPr/>
            </a:pPr>
            <a:r>
              <a:rPr lang="en-US" sz="1600" b="1" dirty="0">
                <a:solidFill>
                  <a:srgbClr val="002060"/>
                </a:solidFill>
                <a:latin typeface="Helvetica" pitchFamily="2" charset="0"/>
              </a:rPr>
              <a:t>Fredrickson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9302D8-F2D6-E64C-87E7-1418ADD50981}"/>
              </a:ext>
            </a:extLst>
          </p:cNvPr>
          <p:cNvSpPr>
            <a:spLocks noGrp="1"/>
          </p:cNvSpPr>
          <p:nvPr>
            <p:ph idx="1"/>
          </p:nvPr>
        </p:nvSpPr>
        <p:spPr>
          <a:xfrm>
            <a:off x="457200" y="6088118"/>
            <a:ext cx="8496300" cy="627993"/>
          </a:xfrm>
        </p:spPr>
        <p:txBody>
          <a:bodyPr>
            <a:normAutofit lnSpcReduction="10000"/>
          </a:bodyPr>
          <a:lstStyle/>
          <a:p>
            <a:pPr marL="0" indent="0">
              <a:buNone/>
            </a:pPr>
            <a:r>
              <a:rPr lang="en-IE" sz="1200" b="1" dirty="0">
                <a:solidFill>
                  <a:srgbClr val="002060"/>
                </a:solidFill>
                <a:latin typeface="Helvetica" pitchFamily="2" charset="0"/>
              </a:rPr>
              <a:t>Note.</a:t>
            </a:r>
            <a:r>
              <a:rPr lang="en-IE" sz="1200" dirty="0">
                <a:solidFill>
                  <a:srgbClr val="002060"/>
                </a:solidFill>
                <a:latin typeface="Helvetica" pitchFamily="2" charset="0"/>
              </a:rPr>
              <a:t> Adapted with permission of Oxford University Press from Figure 3.1, p.16 of Cohn, M. &amp; Fredrickson, B. (2009). Positive emotions. In C.R. Snyder &amp; S. Lopez (Eds.), </a:t>
            </a:r>
            <a:r>
              <a:rPr lang="en-IE" sz="1200" i="1" dirty="0">
                <a:solidFill>
                  <a:srgbClr val="002060"/>
                </a:solidFill>
                <a:latin typeface="Helvetica" pitchFamily="2" charset="0"/>
              </a:rPr>
              <a:t>Handbook of positive psychology</a:t>
            </a:r>
            <a:r>
              <a:rPr lang="en-IE" sz="1200" dirty="0">
                <a:solidFill>
                  <a:srgbClr val="002060"/>
                </a:solidFill>
                <a:latin typeface="Helvetica" pitchFamily="2" charset="0"/>
              </a:rPr>
              <a:t> (2</a:t>
            </a:r>
            <a:r>
              <a:rPr lang="en-IE" sz="1200" baseline="30000" dirty="0">
                <a:solidFill>
                  <a:srgbClr val="002060"/>
                </a:solidFill>
                <a:latin typeface="Helvetica" pitchFamily="2" charset="0"/>
              </a:rPr>
              <a:t>nd </a:t>
            </a:r>
            <a:r>
              <a:rPr lang="en-IE" sz="1200" dirty="0">
                <a:solidFill>
                  <a:srgbClr val="002060"/>
                </a:solidFill>
                <a:latin typeface="Helvetica" pitchFamily="2" charset="0"/>
              </a:rPr>
              <a:t>ed., p. 13-24). Copyright © 2009 Oxford University Press. Permission conveyed through Copyright Clearance Center, Inc.  </a:t>
            </a:r>
          </a:p>
          <a:p>
            <a:endParaRPr lang="en-US" dirty="0"/>
          </a:p>
        </p:txBody>
      </p:sp>
      <p:pic>
        <p:nvPicPr>
          <p:cNvPr id="4" name="Picture 3">
            <a:extLst>
              <a:ext uri="{FF2B5EF4-FFF2-40B4-BE49-F238E27FC236}">
                <a16:creationId xmlns:a16="http://schemas.microsoft.com/office/drawing/2014/main" id="{6E52B410-D621-4949-BD48-1AABD24D19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6711" y="1029318"/>
            <a:ext cx="7370577" cy="4826258"/>
          </a:xfrm>
          <a:prstGeom prst="rect">
            <a:avLst/>
          </a:prstGeom>
          <a:noFill/>
          <a:ln>
            <a:noFill/>
          </a:ln>
        </p:spPr>
      </p:pic>
      <p:sp>
        <p:nvSpPr>
          <p:cNvPr id="5" name="TextBox 4">
            <a:extLst>
              <a:ext uri="{FF2B5EF4-FFF2-40B4-BE49-F238E27FC236}">
                <a16:creationId xmlns:a16="http://schemas.microsoft.com/office/drawing/2014/main" id="{1CB2D53D-30C4-C040-8107-8DBDEAFD8F89}"/>
              </a:ext>
            </a:extLst>
          </p:cNvPr>
          <p:cNvSpPr txBox="1"/>
          <p:nvPr/>
        </p:nvSpPr>
        <p:spPr>
          <a:xfrm>
            <a:off x="735067" y="88891"/>
            <a:ext cx="7940566" cy="707886"/>
          </a:xfrm>
          <a:prstGeom prst="rect">
            <a:avLst/>
          </a:prstGeom>
          <a:noFill/>
        </p:spPr>
        <p:txBody>
          <a:bodyPr wrap="square" rtlCol="0">
            <a:spAutoFit/>
          </a:bodyPr>
          <a:lstStyle/>
          <a:p>
            <a:pPr algn="ctr"/>
            <a:r>
              <a:rPr lang="en-IE" sz="2000" b="1" dirty="0">
                <a:solidFill>
                  <a:srgbClr val="0070C0"/>
                </a:solidFill>
                <a:latin typeface="Helvetica" pitchFamily="2" charset="0"/>
              </a:rPr>
              <a:t>BARBARA FREDRICKSON’S BROADEN AND BUILD THEORY OF POSITIVE EMOTIONS</a:t>
            </a:r>
            <a:endParaRPr lang="en-US" dirty="0">
              <a:solidFill>
                <a:srgbClr val="0070C0"/>
              </a:solidFill>
            </a:endParaRPr>
          </a:p>
        </p:txBody>
      </p:sp>
    </p:spTree>
    <p:extLst>
      <p:ext uri="{BB962C8B-B14F-4D97-AF65-F5344CB8AC3E}">
        <p14:creationId xmlns:p14="http://schemas.microsoft.com/office/powerpoint/2010/main" val="1504264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625569-85D8-784A-9B67-58EFC65BA3C7}"/>
              </a:ext>
            </a:extLst>
          </p:cNvPr>
          <p:cNvSpPr txBox="1">
            <a:spLocks noChangeArrowheads="1"/>
          </p:cNvSpPr>
          <p:nvPr/>
        </p:nvSpPr>
        <p:spPr>
          <a:xfrm>
            <a:off x="2987675" y="2492375"/>
            <a:ext cx="3168650" cy="9366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ea typeface="ＭＳ Ｐゴシック" panose="020B0600070205080204" pitchFamily="34" charset="-128"/>
              </a:rPr>
              <a:t>CAUSES OF </a:t>
            </a:r>
          </a:p>
          <a:p>
            <a:pPr algn="ctr">
              <a:spcBef>
                <a:spcPts val="0"/>
              </a:spcBef>
              <a:defRPr/>
            </a:pPr>
            <a:r>
              <a:rPr lang="en-US" altLang="en-US" b="1" kern="0" dirty="0">
                <a:ea typeface="ＭＳ Ｐゴシック" panose="020B0600070205080204" pitchFamily="34" charset="-128"/>
              </a:rPr>
              <a:t>WELLBEING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7742AD0-0449-0745-BFCC-928D0226E884}"/>
              </a:ext>
            </a:extLst>
          </p:cNvPr>
          <p:cNvSpPr txBox="1">
            <a:spLocks noChangeArrowheads="1"/>
          </p:cNvSpPr>
          <p:nvPr/>
        </p:nvSpPr>
        <p:spPr>
          <a:xfrm>
            <a:off x="679053" y="1154907"/>
            <a:ext cx="7785894" cy="259238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endParaRPr lang="en-GB" sz="1400" dirty="0"/>
          </a:p>
          <a:p>
            <a:pPr>
              <a:defRPr/>
            </a:pPr>
            <a:r>
              <a:rPr lang="en-GB" sz="2000" dirty="0">
                <a:latin typeface="Helvetica" pitchFamily="2" charset="0"/>
              </a:rPr>
              <a:t>An important strand of research on the causes of wellbeing has focused specifically of positive affectivity or happiness</a:t>
            </a:r>
          </a:p>
          <a:p>
            <a:pPr>
              <a:defRPr/>
            </a:pPr>
            <a:endParaRPr lang="en-GB" altLang="en-US" sz="2000" kern="0" dirty="0">
              <a:latin typeface="Helvetica" pitchFamily="2" charset="0"/>
              <a:ea typeface="ＭＳ Ｐゴシック" panose="020B0600070205080204" pitchFamily="34" charset="-128"/>
            </a:endParaRPr>
          </a:p>
          <a:p>
            <a:pPr>
              <a:defRPr/>
            </a:pPr>
            <a:r>
              <a:rPr lang="en-GB" altLang="en-US" sz="2000" kern="0" dirty="0">
                <a:latin typeface="Helvetica" pitchFamily="2" charset="0"/>
                <a:ea typeface="ＭＳ Ｐゴシック" panose="020B0600070205080204" pitchFamily="34" charset="-128"/>
              </a:rPr>
              <a:t>Much of this section is therefore on the causes of happiness</a:t>
            </a:r>
            <a:endParaRPr lang="en-US" altLang="en-US" sz="2000" kern="0" dirty="0">
              <a:latin typeface="Helvetica" pitchFamily="2" charset="0"/>
              <a:ea typeface="ＭＳ Ｐゴシック" panose="020B0600070205080204" pitchFamily="34" charset="-128"/>
            </a:endParaRPr>
          </a:p>
        </p:txBody>
      </p:sp>
      <p:sp>
        <p:nvSpPr>
          <p:cNvPr id="11" name="Title 1">
            <a:extLst>
              <a:ext uri="{FF2B5EF4-FFF2-40B4-BE49-F238E27FC236}">
                <a16:creationId xmlns:a16="http://schemas.microsoft.com/office/drawing/2014/main" id="{AA133797-4A89-8C48-9CEF-0E5F3DA19150}"/>
              </a:ext>
            </a:extLst>
          </p:cNvPr>
          <p:cNvSpPr txBox="1">
            <a:spLocks noChangeArrowheads="1"/>
          </p:cNvSpPr>
          <p:nvPr/>
        </p:nvSpPr>
        <p:spPr>
          <a:xfrm>
            <a:off x="2822575" y="570310"/>
            <a:ext cx="3654425" cy="42187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WELLBEING &amp; HAPPINESS</a:t>
            </a:r>
          </a:p>
        </p:txBody>
      </p:sp>
      <p:pic>
        <p:nvPicPr>
          <p:cNvPr id="46084" name="Picture 2">
            <a:extLst>
              <a:ext uri="{FF2B5EF4-FFF2-40B4-BE49-F238E27FC236}">
                <a16:creationId xmlns:a16="http://schemas.microsoft.com/office/drawing/2014/main" id="{520B4240-5F88-FB43-8BDB-4627D7F6A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17" y="3747294"/>
            <a:ext cx="4662487"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3F013A-9F20-5944-8182-690D84B0DC0A}"/>
              </a:ext>
            </a:extLst>
          </p:cNvPr>
          <p:cNvSpPr txBox="1"/>
          <p:nvPr/>
        </p:nvSpPr>
        <p:spPr>
          <a:xfrm>
            <a:off x="7262648" y="472966"/>
            <a:ext cx="184731" cy="369332"/>
          </a:xfrm>
          <a:prstGeom prst="rect">
            <a:avLst/>
          </a:prstGeom>
          <a:noFill/>
        </p:spPr>
        <p:txBody>
          <a:bodyPr wrap="none" rtlCol="0">
            <a:spAutoFit/>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BFD5812-D4F2-0146-A191-1855EB71A812}"/>
              </a:ext>
            </a:extLst>
          </p:cNvPr>
          <p:cNvSpPr txBox="1">
            <a:spLocks noChangeArrowheads="1"/>
          </p:cNvSpPr>
          <p:nvPr/>
        </p:nvSpPr>
        <p:spPr>
          <a:xfrm>
            <a:off x="102603" y="150477"/>
            <a:ext cx="6623050" cy="634047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endParaRPr lang="en-GB" sz="1400" dirty="0"/>
          </a:p>
          <a:p>
            <a:pPr>
              <a:defRPr/>
            </a:pPr>
            <a:r>
              <a:rPr lang="en-GB" sz="1800" dirty="0">
                <a:latin typeface="Helvetica" pitchFamily="2" charset="0"/>
              </a:rPr>
              <a:t>Sonja Lyubomirsky, following a review of available evidence, proposed that individual differences in happiness or positive affectivity are determined by 3 factors</a:t>
            </a:r>
          </a:p>
          <a:p>
            <a:pPr>
              <a:defRPr/>
            </a:pPr>
            <a:endParaRPr lang="en-GB" sz="1800" dirty="0">
              <a:latin typeface="Helvetica" pitchFamily="2" charset="0"/>
            </a:endParaRPr>
          </a:p>
          <a:p>
            <a:pPr lvl="1">
              <a:buFont typeface="+mj-lt"/>
              <a:buAutoNum type="arabicPeriod"/>
              <a:defRPr/>
            </a:pPr>
            <a:r>
              <a:rPr lang="en-GB" sz="1800" b="1" dirty="0">
                <a:latin typeface="Helvetica" pitchFamily="2" charset="0"/>
              </a:rPr>
              <a:t>Genetic factors </a:t>
            </a:r>
            <a:r>
              <a:rPr lang="en-GB" sz="1800" dirty="0">
                <a:latin typeface="Helvetica" pitchFamily="2" charset="0"/>
              </a:rPr>
              <a:t>account for 50% of individual differences in happiness </a:t>
            </a:r>
          </a:p>
          <a:p>
            <a:pPr lvl="1">
              <a:buFont typeface="+mj-lt"/>
              <a:buAutoNum type="arabicPeriod"/>
              <a:defRPr/>
            </a:pPr>
            <a:endParaRPr lang="en-GB" sz="1800" dirty="0">
              <a:latin typeface="Helvetica" pitchFamily="2" charset="0"/>
            </a:endParaRPr>
          </a:p>
          <a:p>
            <a:pPr lvl="1">
              <a:buFont typeface="+mj-lt"/>
              <a:buAutoNum type="arabicPeriod"/>
              <a:defRPr/>
            </a:pPr>
            <a:r>
              <a:rPr lang="en-GB" sz="1800" b="1" dirty="0">
                <a:latin typeface="Helvetica" pitchFamily="2" charset="0"/>
              </a:rPr>
              <a:t>Circumstances</a:t>
            </a:r>
            <a:r>
              <a:rPr lang="en-GB" sz="1800" dirty="0">
                <a:latin typeface="Helvetica" pitchFamily="2" charset="0"/>
              </a:rPr>
              <a:t> account for 10% of individual differences in happiness </a:t>
            </a:r>
          </a:p>
          <a:p>
            <a:pPr lvl="1">
              <a:buFont typeface="+mj-lt"/>
              <a:buAutoNum type="arabicPeriod"/>
              <a:defRPr/>
            </a:pPr>
            <a:endParaRPr lang="en-GB" sz="1800" dirty="0">
              <a:latin typeface="Helvetica" pitchFamily="2" charset="0"/>
            </a:endParaRPr>
          </a:p>
          <a:p>
            <a:pPr lvl="1">
              <a:buFont typeface="+mj-lt"/>
              <a:buAutoNum type="arabicPeriod"/>
              <a:defRPr/>
            </a:pPr>
            <a:r>
              <a:rPr lang="en-GB" sz="1800" b="1" dirty="0">
                <a:latin typeface="Helvetica" pitchFamily="2" charset="0"/>
              </a:rPr>
              <a:t>Intentional activities </a:t>
            </a:r>
            <a:r>
              <a:rPr lang="en-GB" sz="1800" dirty="0">
                <a:latin typeface="Helvetica" pitchFamily="2" charset="0"/>
              </a:rPr>
              <a:t>account for 40% of the individual differences in happiness</a:t>
            </a:r>
          </a:p>
          <a:p>
            <a:pPr lvl="1">
              <a:buFont typeface="+mj-lt"/>
              <a:buAutoNum type="arabicPeriod"/>
              <a:defRPr/>
            </a:pPr>
            <a:endParaRPr lang="en-GB" sz="1800" dirty="0">
              <a:latin typeface="Helvetica" pitchFamily="2" charset="0"/>
            </a:endParaRPr>
          </a:p>
          <a:p>
            <a:pPr>
              <a:defRPr/>
            </a:pPr>
            <a:r>
              <a:rPr lang="en-GB" sz="1800" dirty="0">
                <a:latin typeface="Helvetica" pitchFamily="2" charset="0"/>
              </a:rPr>
              <a:t>There is considerable latitude to enhance well-being if 40% of individual differences in positive emotions are under personal control</a:t>
            </a:r>
          </a:p>
          <a:p>
            <a:pPr>
              <a:defRPr/>
            </a:pPr>
            <a:endParaRPr lang="en-GB" altLang="en-US" sz="1800" kern="0" dirty="0">
              <a:latin typeface="Helvetica" pitchFamily="2" charset="0"/>
              <a:ea typeface="ＭＳ Ｐゴシック" panose="020B0600070205080204" pitchFamily="34" charset="-128"/>
            </a:endParaRPr>
          </a:p>
          <a:p>
            <a:pPr>
              <a:defRPr/>
            </a:pPr>
            <a:r>
              <a:rPr lang="en-GB" altLang="en-US" sz="1800" kern="0" dirty="0">
                <a:latin typeface="Helvetica" pitchFamily="2" charset="0"/>
                <a:ea typeface="ＭＳ Ｐゴシック" panose="020B0600070205080204" pitchFamily="34" charset="-128"/>
              </a:rPr>
              <a:t>This justifies the development of positive psychology interventions to increase well being</a:t>
            </a:r>
            <a:endParaRPr lang="en-US" altLang="en-US" sz="1800" kern="0" dirty="0">
              <a:latin typeface="Helvetica" pitchFamily="2" charset="0"/>
              <a:ea typeface="ＭＳ Ｐゴシック" panose="020B0600070205080204" pitchFamily="34" charset="-128"/>
            </a:endParaRPr>
          </a:p>
        </p:txBody>
      </p:sp>
      <p:sp>
        <p:nvSpPr>
          <p:cNvPr id="11" name="Title 1">
            <a:extLst>
              <a:ext uri="{FF2B5EF4-FFF2-40B4-BE49-F238E27FC236}">
                <a16:creationId xmlns:a16="http://schemas.microsoft.com/office/drawing/2014/main" id="{2D2D95E3-81EC-4048-A4E2-DC814FE4FFED}"/>
              </a:ext>
            </a:extLst>
          </p:cNvPr>
          <p:cNvSpPr txBox="1">
            <a:spLocks noChangeArrowheads="1"/>
          </p:cNvSpPr>
          <p:nvPr/>
        </p:nvSpPr>
        <p:spPr>
          <a:xfrm>
            <a:off x="431800" y="31750"/>
            <a:ext cx="8388350" cy="508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SONJA LYUBOMIRSKY’S  THEORY OF SUSTAINABLE HAPPINESS</a:t>
            </a:r>
          </a:p>
        </p:txBody>
      </p:sp>
      <p:pic>
        <p:nvPicPr>
          <p:cNvPr id="4" name="Picture 7">
            <a:extLst>
              <a:ext uri="{FF2B5EF4-FFF2-40B4-BE49-F238E27FC236}">
                <a16:creationId xmlns:a16="http://schemas.microsoft.com/office/drawing/2014/main" id="{1132D4DC-049A-144F-BE50-67D0151391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5653" y="3762459"/>
            <a:ext cx="1928813"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7882D513-4A5F-484C-BC0C-AC1F3C68D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163" y="868027"/>
            <a:ext cx="3384550"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5BEDB7-56E4-FC4B-BB4A-B084B8A0674D}"/>
              </a:ext>
            </a:extLst>
          </p:cNvPr>
          <p:cNvSpPr>
            <a:spLocks noGrp="1"/>
          </p:cNvSpPr>
          <p:nvPr>
            <p:ph idx="1"/>
          </p:nvPr>
        </p:nvSpPr>
        <p:spPr>
          <a:xfrm>
            <a:off x="77206" y="6182113"/>
            <a:ext cx="8978900" cy="596462"/>
          </a:xfrm>
        </p:spPr>
        <p:txBody>
          <a:bodyPr>
            <a:normAutofit fontScale="92500" lnSpcReduction="10000"/>
          </a:bodyPr>
          <a:lstStyle/>
          <a:p>
            <a:pPr marL="0" indent="0">
              <a:buNone/>
            </a:pPr>
            <a:r>
              <a:rPr lang="en-IE" sz="1300" b="1" dirty="0">
                <a:solidFill>
                  <a:srgbClr val="002060"/>
                </a:solidFill>
                <a:latin typeface="Helvetica" pitchFamily="2" charset="0"/>
              </a:rPr>
              <a:t>Note.</a:t>
            </a:r>
            <a:r>
              <a:rPr lang="en-IE" sz="1300" dirty="0">
                <a:solidFill>
                  <a:srgbClr val="002060"/>
                </a:solidFill>
                <a:latin typeface="Helvetica" pitchFamily="2" charset="0"/>
              </a:rPr>
              <a:t> Adapted with permission of Sage from Figure 1, p.116  of Lyubomirsky, S., Sheldon, K. M., &amp; Schkade, D. (2005). Pursuing happiness: The architecture of sustainable change.</a:t>
            </a:r>
            <a:r>
              <a:rPr lang="en-IE" sz="1300" i="1" dirty="0">
                <a:solidFill>
                  <a:srgbClr val="002060"/>
                </a:solidFill>
                <a:latin typeface="Helvetica" pitchFamily="2" charset="0"/>
              </a:rPr>
              <a:t> Review of General Psychology, 9</a:t>
            </a:r>
            <a:r>
              <a:rPr lang="en-IE" sz="1300" dirty="0">
                <a:solidFill>
                  <a:srgbClr val="002060"/>
                </a:solidFill>
                <a:latin typeface="Helvetica" pitchFamily="2" charset="0"/>
              </a:rPr>
              <a:t>(2), 111-131. https://doi.org/10.1037/1089-2680.9.2.111, Copyright © 2005 Sage. Permission conveyed through Copyright Clearance Center, Inc.  </a:t>
            </a:r>
          </a:p>
          <a:p>
            <a:endParaRPr lang="en-US" dirty="0"/>
          </a:p>
        </p:txBody>
      </p:sp>
      <p:pic>
        <p:nvPicPr>
          <p:cNvPr id="5" name="Picture 4">
            <a:extLst>
              <a:ext uri="{FF2B5EF4-FFF2-40B4-BE49-F238E27FC236}">
                <a16:creationId xmlns:a16="http://schemas.microsoft.com/office/drawing/2014/main" id="{A98D5959-7260-954E-ACD1-616174BF792D}"/>
              </a:ext>
            </a:extLst>
          </p:cNvPr>
          <p:cNvPicPr/>
          <p:nvPr/>
        </p:nvPicPr>
        <p:blipFill>
          <a:blip r:embed="rId2"/>
          <a:stretch>
            <a:fillRect/>
          </a:stretch>
        </p:blipFill>
        <p:spPr>
          <a:xfrm>
            <a:off x="572813" y="581414"/>
            <a:ext cx="7645093" cy="5498820"/>
          </a:xfrm>
          <a:prstGeom prst="rect">
            <a:avLst/>
          </a:prstGeom>
        </p:spPr>
      </p:pic>
      <p:sp>
        <p:nvSpPr>
          <p:cNvPr id="6" name="Title 1">
            <a:extLst>
              <a:ext uri="{FF2B5EF4-FFF2-40B4-BE49-F238E27FC236}">
                <a16:creationId xmlns:a16="http://schemas.microsoft.com/office/drawing/2014/main" id="{872159E1-31E6-2848-8044-DBA0B734F977}"/>
              </a:ext>
            </a:extLst>
          </p:cNvPr>
          <p:cNvSpPr txBox="1">
            <a:spLocks noChangeArrowheads="1"/>
          </p:cNvSpPr>
          <p:nvPr/>
        </p:nvSpPr>
        <p:spPr>
          <a:xfrm>
            <a:off x="377825" y="181304"/>
            <a:ext cx="8388350" cy="508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SONJA LYUBOMIRSKY’S  THEORY OF SUSTAINABLE HAPPINESS</a:t>
            </a:r>
          </a:p>
        </p:txBody>
      </p:sp>
    </p:spTree>
    <p:extLst>
      <p:ext uri="{BB962C8B-B14F-4D97-AF65-F5344CB8AC3E}">
        <p14:creationId xmlns:p14="http://schemas.microsoft.com/office/powerpoint/2010/main" val="602673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7E9AC-38C7-DD48-AF6C-0FABF539ABA2}"/>
              </a:ext>
            </a:extLst>
          </p:cNvPr>
          <p:cNvSpPr>
            <a:spLocks noGrp="1"/>
          </p:cNvSpPr>
          <p:nvPr>
            <p:ph idx="1"/>
          </p:nvPr>
        </p:nvSpPr>
        <p:spPr>
          <a:xfrm>
            <a:off x="754380" y="772111"/>
            <a:ext cx="7680960" cy="5514389"/>
          </a:xfrm>
        </p:spPr>
        <p:txBody>
          <a:bodyPr>
            <a:normAutofit/>
          </a:bodyPr>
          <a:lstStyle/>
          <a:p>
            <a:pPr lvl="0">
              <a:spcBef>
                <a:spcPts val="0"/>
              </a:spcBef>
            </a:pPr>
            <a:r>
              <a:rPr lang="en-GB" sz="2000" dirty="0">
                <a:solidFill>
                  <a:srgbClr val="002060"/>
                </a:solidFill>
                <a:latin typeface="Helvetica" pitchFamily="2" charset="0"/>
              </a:rPr>
              <a:t>Be able to explain the theory of sustainable happiness, describe the relative contribution of genetic and  environmental factors, and intentional actions to happiness, and appreciate the contribution of personality traits and a variety of environmental factors to subjective wellbeing</a:t>
            </a:r>
            <a:endParaRPr lang="en-IE" sz="2000" dirty="0">
              <a:solidFill>
                <a:srgbClr val="002060"/>
              </a:solidFill>
              <a:latin typeface="Helvetica" pitchFamily="2" charset="0"/>
            </a:endParaRPr>
          </a:p>
          <a:p>
            <a:pPr lvl="0">
              <a:spcBef>
                <a:spcPts val="0"/>
              </a:spcBef>
            </a:pPr>
            <a:endParaRPr lang="en-GB" sz="2000" dirty="0">
              <a:solidFill>
                <a:srgbClr val="002060"/>
              </a:solidFill>
              <a:latin typeface="Helvetica" pitchFamily="2" charset="0"/>
            </a:endParaRPr>
          </a:p>
          <a:p>
            <a:pPr lvl="0">
              <a:spcBef>
                <a:spcPts val="0"/>
              </a:spcBef>
            </a:pPr>
            <a:r>
              <a:rPr lang="en-GB" sz="2000" dirty="0">
                <a:solidFill>
                  <a:srgbClr val="002060"/>
                </a:solidFill>
                <a:latin typeface="Helvetica" pitchFamily="2" charset="0"/>
              </a:rPr>
              <a:t>Appreciate the obstacles to wellbeing including the </a:t>
            </a:r>
          </a:p>
          <a:p>
            <a:pPr lvl="1">
              <a:spcBef>
                <a:spcPts val="0"/>
              </a:spcBef>
              <a:buFont typeface="Arial" panose="020B0604020202020204" pitchFamily="34" charset="0"/>
              <a:buChar char="•"/>
            </a:pPr>
            <a:r>
              <a:rPr lang="en-GB" sz="2000" dirty="0">
                <a:solidFill>
                  <a:srgbClr val="002060"/>
                </a:solidFill>
                <a:latin typeface="Helvetica" pitchFamily="2" charset="0"/>
              </a:rPr>
              <a:t>happiness set point, </a:t>
            </a:r>
          </a:p>
          <a:p>
            <a:pPr lvl="1">
              <a:spcBef>
                <a:spcPts val="0"/>
              </a:spcBef>
              <a:buFont typeface="Arial" panose="020B0604020202020204" pitchFamily="34" charset="0"/>
              <a:buChar char="•"/>
            </a:pPr>
            <a:r>
              <a:rPr lang="en-GB" sz="2000" dirty="0">
                <a:solidFill>
                  <a:srgbClr val="002060"/>
                </a:solidFill>
                <a:latin typeface="Helvetica" pitchFamily="2" charset="0"/>
              </a:rPr>
              <a:t>the hedonic treadmill, </a:t>
            </a:r>
          </a:p>
          <a:p>
            <a:pPr lvl="1">
              <a:spcBef>
                <a:spcPts val="0"/>
              </a:spcBef>
              <a:buFont typeface="Arial" panose="020B0604020202020204" pitchFamily="34" charset="0"/>
              <a:buChar char="•"/>
            </a:pPr>
            <a:r>
              <a:rPr lang="en-GB" sz="2000" dirty="0">
                <a:solidFill>
                  <a:srgbClr val="002060"/>
                </a:solidFill>
                <a:latin typeface="Helvetica" pitchFamily="2" charset="0"/>
              </a:rPr>
              <a:t>the negativity bias, </a:t>
            </a:r>
          </a:p>
          <a:p>
            <a:pPr lvl="1">
              <a:spcBef>
                <a:spcPts val="0"/>
              </a:spcBef>
              <a:buFont typeface="Arial" panose="020B0604020202020204" pitchFamily="34" charset="0"/>
              <a:buChar char="•"/>
            </a:pPr>
            <a:r>
              <a:rPr lang="en-GB" sz="2000" dirty="0">
                <a:solidFill>
                  <a:srgbClr val="002060"/>
                </a:solidFill>
                <a:latin typeface="Helvetica" pitchFamily="2" charset="0"/>
              </a:rPr>
              <a:t>the tendency to make demoralizing upward social comparisons, and </a:t>
            </a:r>
          </a:p>
          <a:p>
            <a:pPr lvl="1">
              <a:spcBef>
                <a:spcPts val="0"/>
              </a:spcBef>
              <a:buFont typeface="Arial" panose="020B0604020202020204" pitchFamily="34" charset="0"/>
              <a:buChar char="•"/>
            </a:pPr>
            <a:r>
              <a:rPr lang="en-GB" sz="2000" dirty="0">
                <a:solidFill>
                  <a:srgbClr val="002060"/>
                </a:solidFill>
                <a:latin typeface="Helvetica" pitchFamily="2" charset="0"/>
              </a:rPr>
              <a:t>the tendency to make inaccurate affective forecasts </a:t>
            </a:r>
            <a:endParaRPr lang="en-IE" sz="2000" dirty="0">
              <a:solidFill>
                <a:srgbClr val="002060"/>
              </a:solidFill>
              <a:latin typeface="Helvetica" pitchFamily="2" charset="0"/>
            </a:endParaRPr>
          </a:p>
          <a:p>
            <a:pPr lvl="0">
              <a:spcBef>
                <a:spcPts val="0"/>
              </a:spcBef>
            </a:pPr>
            <a:endParaRPr lang="en-GB" sz="2000" dirty="0">
              <a:solidFill>
                <a:srgbClr val="002060"/>
              </a:solidFill>
              <a:latin typeface="Helvetica" pitchFamily="2" charset="0"/>
            </a:endParaRPr>
          </a:p>
          <a:p>
            <a:pPr lvl="0">
              <a:spcBef>
                <a:spcPts val="0"/>
              </a:spcBef>
            </a:pPr>
            <a:r>
              <a:rPr lang="en-GB" sz="2000" dirty="0">
                <a:solidFill>
                  <a:srgbClr val="002060"/>
                </a:solidFill>
                <a:latin typeface="Helvetica" pitchFamily="2" charset="0"/>
              </a:rPr>
              <a:t>Understand the implications of research on factors related to wellbeing for the enhancement of personal wellbeing</a:t>
            </a:r>
            <a:endParaRPr lang="en-US" dirty="0"/>
          </a:p>
        </p:txBody>
      </p:sp>
      <p:sp>
        <p:nvSpPr>
          <p:cNvPr id="4" name="TextBox 3">
            <a:extLst>
              <a:ext uri="{FF2B5EF4-FFF2-40B4-BE49-F238E27FC236}">
                <a16:creationId xmlns:a16="http://schemas.microsoft.com/office/drawing/2014/main" id="{47303349-E5B9-9A44-9996-1A1651F6F939}"/>
              </a:ext>
            </a:extLst>
          </p:cNvPr>
          <p:cNvSpPr txBox="1"/>
          <p:nvPr/>
        </p:nvSpPr>
        <p:spPr>
          <a:xfrm>
            <a:off x="2856179" y="190831"/>
            <a:ext cx="3481121" cy="400110"/>
          </a:xfrm>
          <a:prstGeom prst="rect">
            <a:avLst/>
          </a:prstGeom>
          <a:noFill/>
        </p:spPr>
        <p:txBody>
          <a:bodyPr wrap="square" rtlCol="0">
            <a:spAutoFit/>
          </a:bodyPr>
          <a:lstStyle/>
          <a:p>
            <a:r>
              <a:rPr lang="en-GB" sz="2000" b="1" dirty="0">
                <a:solidFill>
                  <a:srgbClr val="0070C0"/>
                </a:solidFill>
                <a:latin typeface="Helvetica" pitchFamily="2" charset="0"/>
              </a:rPr>
              <a:t>LEARNING OBJECTIVES</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3990219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85BFF5C-C163-6242-BDAB-DF2676CA1460}"/>
              </a:ext>
            </a:extLst>
          </p:cNvPr>
          <p:cNvSpPr txBox="1">
            <a:spLocks noChangeArrowheads="1"/>
          </p:cNvSpPr>
          <p:nvPr/>
        </p:nvSpPr>
        <p:spPr>
          <a:xfrm>
            <a:off x="0" y="442913"/>
            <a:ext cx="5943600" cy="641508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457200" lvl="1" indent="0">
              <a:buFontTx/>
              <a:buNone/>
              <a:defRPr/>
            </a:pPr>
            <a:endParaRPr lang="en-GB" sz="1600" dirty="0"/>
          </a:p>
          <a:p>
            <a:pPr>
              <a:defRPr/>
            </a:pPr>
            <a:r>
              <a:rPr lang="en-GB" sz="1800" b="1" dirty="0">
                <a:latin typeface="Helvetica" pitchFamily="2" charset="0"/>
              </a:rPr>
              <a:t>Justification for PPIs. </a:t>
            </a:r>
            <a:r>
              <a:rPr lang="en-GB" sz="1800" dirty="0">
                <a:latin typeface="Helvetica" pitchFamily="2" charset="0"/>
              </a:rPr>
              <a:t>40% of individual differences in positive emotions are due to intentional activities. This justifies developing PPIs </a:t>
            </a:r>
          </a:p>
          <a:p>
            <a:pPr>
              <a:defRPr/>
            </a:pPr>
            <a:endParaRPr lang="en-GB" sz="1800" dirty="0">
              <a:latin typeface="Helvetica" pitchFamily="2" charset="0"/>
            </a:endParaRPr>
          </a:p>
          <a:p>
            <a:pPr>
              <a:spcBef>
                <a:spcPts val="0"/>
              </a:spcBef>
              <a:defRPr/>
            </a:pPr>
            <a:r>
              <a:rPr lang="en-GB" sz="1800" b="1" dirty="0">
                <a:latin typeface="Helvetica" pitchFamily="2" charset="0"/>
              </a:rPr>
              <a:t>Positive psychology interventions (PPIs) </a:t>
            </a:r>
            <a:r>
              <a:rPr lang="en-GB" sz="1800" dirty="0">
                <a:latin typeface="Helvetica" pitchFamily="2" charset="0"/>
              </a:rPr>
              <a:t>invite clients to engage in intentional activities, including</a:t>
            </a:r>
          </a:p>
          <a:p>
            <a:pPr lvl="1">
              <a:buFont typeface="Arial" panose="020B0604020202020204" pitchFamily="34" charset="0"/>
              <a:buChar char="•"/>
              <a:defRPr/>
            </a:pPr>
            <a:r>
              <a:rPr lang="en-GB" sz="1800" dirty="0">
                <a:latin typeface="Helvetica" pitchFamily="2" charset="0"/>
              </a:rPr>
              <a:t>Setting highly valued goals </a:t>
            </a:r>
            <a:endParaRPr lang="en-IE" sz="1800" dirty="0">
              <a:latin typeface="Helvetica" pitchFamily="2" charset="0"/>
            </a:endParaRPr>
          </a:p>
          <a:p>
            <a:pPr lvl="1">
              <a:buFont typeface="Arial" panose="020B0604020202020204" pitchFamily="34" charset="0"/>
              <a:buChar char="•"/>
              <a:defRPr/>
            </a:pPr>
            <a:r>
              <a:rPr lang="en-GB" sz="1800" dirty="0">
                <a:latin typeface="Helvetica" pitchFamily="2" charset="0"/>
              </a:rPr>
              <a:t>Identifying and using personal strengths </a:t>
            </a:r>
            <a:endParaRPr lang="en-IE" sz="1800" dirty="0">
              <a:latin typeface="Helvetica" pitchFamily="2" charset="0"/>
            </a:endParaRPr>
          </a:p>
          <a:p>
            <a:pPr lvl="1">
              <a:buFont typeface="Arial" panose="020B0604020202020204" pitchFamily="34" charset="0"/>
              <a:buChar char="•"/>
              <a:defRPr/>
            </a:pPr>
            <a:r>
              <a:rPr lang="en-GB" sz="1800" dirty="0">
                <a:latin typeface="Helvetica" pitchFamily="2" charset="0"/>
              </a:rPr>
              <a:t>Developing an optimistic outlook</a:t>
            </a:r>
            <a:endParaRPr lang="en-IE" sz="1800" dirty="0">
              <a:latin typeface="Helvetica" pitchFamily="2" charset="0"/>
            </a:endParaRPr>
          </a:p>
          <a:p>
            <a:pPr lvl="1">
              <a:buFont typeface="Arial" panose="020B0604020202020204" pitchFamily="34" charset="0"/>
              <a:buChar char="•"/>
              <a:defRPr/>
            </a:pPr>
            <a:r>
              <a:rPr lang="en-GB" sz="1800" dirty="0">
                <a:latin typeface="Helvetica" pitchFamily="2" charset="0"/>
              </a:rPr>
              <a:t>Being grateful </a:t>
            </a:r>
            <a:endParaRPr lang="en-IE" sz="1800" dirty="0">
              <a:latin typeface="Helvetica" pitchFamily="2" charset="0"/>
            </a:endParaRPr>
          </a:p>
          <a:p>
            <a:pPr lvl="1">
              <a:buFont typeface="Arial" panose="020B0604020202020204" pitchFamily="34" charset="0"/>
              <a:buChar char="•"/>
              <a:defRPr/>
            </a:pPr>
            <a:r>
              <a:rPr lang="en-GB" sz="1800" dirty="0">
                <a:latin typeface="Helvetica" pitchFamily="2" charset="0"/>
              </a:rPr>
              <a:t>Savouring pleasures </a:t>
            </a:r>
            <a:endParaRPr lang="en-IE" sz="1800" dirty="0">
              <a:latin typeface="Helvetica" pitchFamily="2" charset="0"/>
            </a:endParaRPr>
          </a:p>
          <a:p>
            <a:pPr lvl="1">
              <a:buFont typeface="Arial" panose="020B0604020202020204" pitchFamily="34" charset="0"/>
              <a:buChar char="•"/>
              <a:defRPr/>
            </a:pPr>
            <a:r>
              <a:rPr lang="en-GB" sz="1800" dirty="0">
                <a:latin typeface="Helvetica" pitchFamily="2" charset="0"/>
              </a:rPr>
              <a:t>Finding flow</a:t>
            </a:r>
            <a:endParaRPr lang="en-IE" sz="1800" dirty="0">
              <a:latin typeface="Helvetica" pitchFamily="2" charset="0"/>
            </a:endParaRPr>
          </a:p>
          <a:p>
            <a:pPr lvl="1">
              <a:buFont typeface="Arial" panose="020B0604020202020204" pitchFamily="34" charset="0"/>
              <a:buChar char="•"/>
              <a:defRPr/>
            </a:pPr>
            <a:r>
              <a:rPr lang="en-GB" sz="1800" dirty="0">
                <a:latin typeface="Helvetica" pitchFamily="2" charset="0"/>
              </a:rPr>
              <a:t>Mindfulness meditation </a:t>
            </a:r>
            <a:endParaRPr lang="en-IE" sz="1800" dirty="0">
              <a:latin typeface="Helvetica" pitchFamily="2" charset="0"/>
            </a:endParaRPr>
          </a:p>
          <a:p>
            <a:pPr lvl="1">
              <a:buFont typeface="Arial" panose="020B0604020202020204" pitchFamily="34" charset="0"/>
              <a:buChar char="•"/>
              <a:defRPr/>
            </a:pPr>
            <a:r>
              <a:rPr lang="en-GB" sz="1800" dirty="0">
                <a:latin typeface="Helvetica" pitchFamily="2" charset="0"/>
              </a:rPr>
              <a:t>Relationship building </a:t>
            </a:r>
            <a:endParaRPr lang="en-IE" sz="1800" dirty="0">
              <a:latin typeface="Helvetica" pitchFamily="2" charset="0"/>
            </a:endParaRPr>
          </a:p>
          <a:p>
            <a:pPr lvl="1">
              <a:buFont typeface="Arial" panose="020B0604020202020204" pitchFamily="34" charset="0"/>
              <a:buChar char="•"/>
              <a:defRPr/>
            </a:pPr>
            <a:endParaRPr lang="en-GB" sz="1800" dirty="0">
              <a:latin typeface="Helvetica" pitchFamily="2" charset="0"/>
            </a:endParaRPr>
          </a:p>
          <a:p>
            <a:pPr>
              <a:defRPr/>
            </a:pPr>
            <a:r>
              <a:rPr lang="en-GB" sz="1800" b="1" dirty="0">
                <a:latin typeface="Helvetica" pitchFamily="2" charset="0"/>
              </a:rPr>
              <a:t>How to do PPIs. </a:t>
            </a:r>
            <a:r>
              <a:rPr lang="en-GB" sz="1800" dirty="0">
                <a:latin typeface="Helvetica" pitchFamily="2" charset="0"/>
              </a:rPr>
              <a:t>Details of how to use PPIs in your life are in the – </a:t>
            </a:r>
            <a:r>
              <a:rPr lang="en-GB" sz="1800" i="1" dirty="0">
                <a:latin typeface="Helvetica" pitchFamily="2" charset="0"/>
              </a:rPr>
              <a:t>Positive Psychology and You</a:t>
            </a:r>
            <a:r>
              <a:rPr lang="en-GB" sz="1800" dirty="0">
                <a:latin typeface="Helvetica" pitchFamily="2" charset="0"/>
              </a:rPr>
              <a:t> </a:t>
            </a:r>
            <a:endParaRPr lang="en-GB" sz="1600" dirty="0"/>
          </a:p>
          <a:p>
            <a:pPr>
              <a:defRPr/>
            </a:pPr>
            <a:endParaRPr lang="en-GB" sz="1600" dirty="0"/>
          </a:p>
          <a:p>
            <a:pPr>
              <a:defRPr/>
            </a:pPr>
            <a:endParaRPr lang="en-GB" sz="800" dirty="0"/>
          </a:p>
          <a:p>
            <a:pPr>
              <a:defRPr/>
            </a:pPr>
            <a:endParaRPr lang="en-US" sz="1600" dirty="0"/>
          </a:p>
          <a:p>
            <a:pPr>
              <a:defRPr/>
            </a:pPr>
            <a:endParaRPr lang="en-GB" altLang="en-US" sz="1600" kern="0" dirty="0">
              <a:ea typeface="ＭＳ Ｐゴシック" panose="020B0600070205080204" pitchFamily="34" charset="-128"/>
            </a:endParaRPr>
          </a:p>
          <a:p>
            <a:pPr lvl="1">
              <a:buFont typeface="Arial" panose="020B0604020202020204" pitchFamily="34" charset="0"/>
              <a:buChar char="•"/>
              <a:defRPr/>
            </a:pPr>
            <a:endParaRPr lang="en-US" altLang="en-US" sz="1600" kern="0" dirty="0">
              <a:ea typeface="ＭＳ Ｐゴシック" panose="020B0600070205080204" pitchFamily="34" charset="-128"/>
            </a:endParaRPr>
          </a:p>
        </p:txBody>
      </p:sp>
      <p:sp>
        <p:nvSpPr>
          <p:cNvPr id="11" name="Title 1">
            <a:extLst>
              <a:ext uri="{FF2B5EF4-FFF2-40B4-BE49-F238E27FC236}">
                <a16:creationId xmlns:a16="http://schemas.microsoft.com/office/drawing/2014/main" id="{5FDE48F3-2298-D848-B0B5-56160E7B56C0}"/>
              </a:ext>
            </a:extLst>
          </p:cNvPr>
          <p:cNvSpPr txBox="1">
            <a:spLocks noChangeArrowheads="1"/>
          </p:cNvSpPr>
          <p:nvPr/>
        </p:nvSpPr>
        <p:spPr>
          <a:xfrm>
            <a:off x="523875" y="58738"/>
            <a:ext cx="8224838" cy="63341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CAUSES OF HAPPINESS - INTENTIONAL ACTIVITIES &amp; </a:t>
            </a:r>
          </a:p>
          <a:p>
            <a:pPr algn="ctr">
              <a:spcBef>
                <a:spcPts val="0"/>
              </a:spcBef>
              <a:defRPr/>
            </a:pPr>
            <a:r>
              <a:rPr lang="en-US" altLang="en-US" sz="2000" b="1" kern="0" dirty="0">
                <a:latin typeface="Helvetica" pitchFamily="2" charset="0"/>
                <a:ea typeface="ＭＳ Ｐゴシック" panose="020B0600070205080204" pitchFamily="34" charset="-128"/>
              </a:rPr>
              <a:t>POSITIVE PSYCHOLOGY INTERVENTIONS (PPIs) </a:t>
            </a:r>
          </a:p>
        </p:txBody>
      </p:sp>
      <p:pic>
        <p:nvPicPr>
          <p:cNvPr id="49156" name="Picture 2">
            <a:extLst>
              <a:ext uri="{FF2B5EF4-FFF2-40B4-BE49-F238E27FC236}">
                <a16:creationId xmlns:a16="http://schemas.microsoft.com/office/drawing/2014/main" id="{902DA3D0-E8AC-5247-901B-B2F078642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916" y="1504950"/>
            <a:ext cx="2799097" cy="386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E463D83-E9CF-2442-85AE-29A39A50576D}"/>
              </a:ext>
            </a:extLst>
          </p:cNvPr>
          <p:cNvSpPr txBox="1">
            <a:spLocks noChangeArrowheads="1"/>
          </p:cNvSpPr>
          <p:nvPr/>
        </p:nvSpPr>
        <p:spPr>
          <a:xfrm>
            <a:off x="183356" y="304800"/>
            <a:ext cx="8871744" cy="626110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457200" lvl="1" indent="0">
              <a:buFontTx/>
              <a:buNone/>
              <a:defRPr/>
            </a:pPr>
            <a:endParaRPr lang="en-GB" sz="1600" dirty="0"/>
          </a:p>
          <a:p>
            <a:pPr marL="0" indent="0">
              <a:buFontTx/>
              <a:buNone/>
              <a:defRPr/>
            </a:pPr>
            <a:endParaRPr lang="en-GB" sz="800" dirty="0"/>
          </a:p>
          <a:p>
            <a:pPr>
              <a:defRPr/>
            </a:pPr>
            <a:r>
              <a:rPr lang="en-GB" altLang="en-US" sz="1800" b="1" kern="0" dirty="0">
                <a:latin typeface="Helvetica" pitchFamily="2" charset="0"/>
                <a:ea typeface="ＭＳ Ｐゴシック" panose="020B0600070205080204" pitchFamily="34" charset="-128"/>
              </a:rPr>
              <a:t>PPI Effectiveness</a:t>
            </a:r>
            <a:r>
              <a:rPr lang="en-GB" altLang="en-US" sz="1800" kern="0" dirty="0">
                <a:latin typeface="Helvetica" pitchFamily="2" charset="0"/>
                <a:ea typeface="ＭＳ Ｐゴシック" panose="020B0600070205080204" pitchFamily="34" charset="-128"/>
              </a:rPr>
              <a:t>. To find out how effective PPIs are, we conducted  a meta-analysis of 347 studies involving over 72,000 participants (summarised in chapter 9). We found small to medium effect sizes for 6 outcome variables:</a:t>
            </a:r>
          </a:p>
          <a:p>
            <a:pPr lvl="1">
              <a:buFont typeface="Arial" panose="020B0604020202020204" pitchFamily="34" charset="0"/>
              <a:buChar char="•"/>
              <a:defRPr/>
            </a:pPr>
            <a:r>
              <a:rPr lang="en-GB" altLang="en-US" sz="1800" kern="0" dirty="0">
                <a:latin typeface="Helvetica" pitchFamily="2" charset="0"/>
                <a:ea typeface="ＭＳ Ｐゴシック" panose="020B0600070205080204" pitchFamily="34" charset="-128"/>
              </a:rPr>
              <a:t>Wellbeing</a:t>
            </a:r>
          </a:p>
          <a:p>
            <a:pPr lvl="1">
              <a:buFont typeface="Arial" panose="020B0604020202020204" pitchFamily="34" charset="0"/>
              <a:buChar char="•"/>
              <a:defRPr/>
            </a:pPr>
            <a:r>
              <a:rPr lang="en-GB" altLang="en-US" sz="1800" kern="0" dirty="0">
                <a:latin typeface="Helvetica" pitchFamily="2" charset="0"/>
                <a:ea typeface="ＭＳ Ｐゴシック" panose="020B0600070205080204" pitchFamily="34" charset="-128"/>
              </a:rPr>
              <a:t>Strengths</a:t>
            </a:r>
          </a:p>
          <a:p>
            <a:pPr lvl="1">
              <a:buFont typeface="Arial" panose="020B0604020202020204" pitchFamily="34" charset="0"/>
              <a:buChar char="•"/>
              <a:defRPr/>
            </a:pPr>
            <a:r>
              <a:rPr lang="en-GB" altLang="en-US" sz="1800" kern="0" dirty="0">
                <a:latin typeface="Helvetica" pitchFamily="2" charset="0"/>
                <a:ea typeface="ＭＳ Ｐゴシック" panose="020B0600070205080204" pitchFamily="34" charset="-128"/>
              </a:rPr>
              <a:t>Quality of Life</a:t>
            </a:r>
          </a:p>
          <a:p>
            <a:pPr lvl="1">
              <a:buFont typeface="Arial" panose="020B0604020202020204" pitchFamily="34" charset="0"/>
              <a:buChar char="•"/>
              <a:defRPr/>
            </a:pPr>
            <a:r>
              <a:rPr lang="en-GB" altLang="en-US" sz="1800" kern="0" dirty="0">
                <a:latin typeface="Helvetica" pitchFamily="2" charset="0"/>
                <a:ea typeface="ＭＳ Ｐゴシック" panose="020B0600070205080204" pitchFamily="34" charset="-128"/>
              </a:rPr>
              <a:t>Depression</a:t>
            </a:r>
          </a:p>
          <a:p>
            <a:pPr lvl="1">
              <a:buFont typeface="Arial" panose="020B0604020202020204" pitchFamily="34" charset="0"/>
              <a:buChar char="•"/>
              <a:defRPr/>
            </a:pPr>
            <a:r>
              <a:rPr lang="en-GB" altLang="en-US" sz="1800" kern="0" dirty="0">
                <a:latin typeface="Helvetica" pitchFamily="2" charset="0"/>
                <a:ea typeface="ＭＳ Ｐゴシック" panose="020B0600070205080204" pitchFamily="34" charset="-128"/>
              </a:rPr>
              <a:t>Anxiety </a:t>
            </a:r>
          </a:p>
          <a:p>
            <a:pPr lvl="1">
              <a:buFont typeface="Arial" panose="020B0604020202020204" pitchFamily="34" charset="0"/>
              <a:buChar char="•"/>
              <a:defRPr/>
            </a:pPr>
            <a:r>
              <a:rPr lang="en-GB" altLang="en-US" sz="1800" kern="0" dirty="0">
                <a:latin typeface="Helvetica" pitchFamily="2" charset="0"/>
                <a:ea typeface="ＭＳ Ｐゴシック" panose="020B0600070205080204" pitchFamily="34" charset="-128"/>
              </a:rPr>
              <a:t>Stress</a:t>
            </a:r>
          </a:p>
          <a:p>
            <a:pPr marL="457200" lvl="1" indent="0">
              <a:buFontTx/>
              <a:buNone/>
              <a:defRPr/>
            </a:pPr>
            <a:endParaRPr lang="en-GB" sz="1800" dirty="0">
              <a:latin typeface="Helvetica" pitchFamily="2" charset="0"/>
            </a:endParaRPr>
          </a:p>
          <a:p>
            <a:pPr>
              <a:defRPr/>
            </a:pPr>
            <a:r>
              <a:rPr lang="en-US" sz="1800" dirty="0">
                <a:latin typeface="Helvetica" pitchFamily="2" charset="0"/>
              </a:rPr>
              <a:t>PPIs were effective with clinical and non-clinical cases across the lifespan</a:t>
            </a:r>
          </a:p>
          <a:p>
            <a:pPr>
              <a:defRPr/>
            </a:pPr>
            <a:endParaRPr lang="en-US" sz="1800" dirty="0">
              <a:latin typeface="Helvetica" pitchFamily="2" charset="0"/>
            </a:endParaRPr>
          </a:p>
          <a:p>
            <a:pPr>
              <a:defRPr/>
            </a:pPr>
            <a:r>
              <a:rPr lang="en-US" sz="1800" b="1" dirty="0">
                <a:latin typeface="Helvetica" pitchFamily="2" charset="0"/>
              </a:rPr>
              <a:t>Best PPI programmes</a:t>
            </a:r>
          </a:p>
          <a:p>
            <a:pPr lvl="1">
              <a:buFont typeface="Arial" panose="020B0604020202020204" pitchFamily="34" charset="0"/>
              <a:buChar char="•"/>
              <a:defRPr/>
            </a:pPr>
            <a:r>
              <a:rPr lang="en-US" sz="1800" dirty="0">
                <a:latin typeface="Helvetica" pitchFamily="2" charset="0"/>
              </a:rPr>
              <a:t>Contained multiple PPIs</a:t>
            </a:r>
          </a:p>
          <a:p>
            <a:pPr lvl="1">
              <a:buFont typeface="Arial" panose="020B0604020202020204" pitchFamily="34" charset="0"/>
              <a:buChar char="•"/>
              <a:defRPr/>
            </a:pPr>
            <a:r>
              <a:rPr lang="en-US" sz="1800" dirty="0">
                <a:latin typeface="Helvetica" pitchFamily="2" charset="0"/>
              </a:rPr>
              <a:t>Were longer with more sessions, and </a:t>
            </a:r>
          </a:p>
          <a:p>
            <a:pPr lvl="1">
              <a:buFont typeface="Arial" panose="020B0604020202020204" pitchFamily="34" charset="0"/>
              <a:buChar char="•"/>
              <a:defRPr/>
            </a:pPr>
            <a:r>
              <a:rPr lang="en-US" sz="1800" dirty="0">
                <a:latin typeface="Helvetica" pitchFamily="2" charset="0"/>
              </a:rPr>
              <a:t>Conducted face-to-face with a therapist rather than than online and self-help</a:t>
            </a:r>
          </a:p>
          <a:p>
            <a:pPr>
              <a:defRPr/>
            </a:pPr>
            <a:endParaRPr lang="en-US" sz="2000" dirty="0"/>
          </a:p>
          <a:p>
            <a:pPr>
              <a:defRPr/>
            </a:pPr>
            <a:endParaRPr lang="en-GB" altLang="en-US" sz="1600" kern="0" dirty="0">
              <a:ea typeface="ＭＳ Ｐゴシック" panose="020B0600070205080204" pitchFamily="34" charset="-128"/>
            </a:endParaRPr>
          </a:p>
          <a:p>
            <a:pPr lvl="1">
              <a:buFont typeface="Arial" panose="020B0604020202020204" pitchFamily="34" charset="0"/>
              <a:buChar char="•"/>
              <a:defRPr/>
            </a:pPr>
            <a:endParaRPr lang="en-US" altLang="en-US" sz="1600" kern="0" dirty="0">
              <a:ea typeface="ＭＳ Ｐゴシック" panose="020B0600070205080204" pitchFamily="34" charset="-128"/>
            </a:endParaRPr>
          </a:p>
        </p:txBody>
      </p:sp>
      <p:sp>
        <p:nvSpPr>
          <p:cNvPr id="11" name="Title 1">
            <a:extLst>
              <a:ext uri="{FF2B5EF4-FFF2-40B4-BE49-F238E27FC236}">
                <a16:creationId xmlns:a16="http://schemas.microsoft.com/office/drawing/2014/main" id="{FAE46A90-3B91-BB42-9ACB-1DB0BA363EB0}"/>
              </a:ext>
            </a:extLst>
          </p:cNvPr>
          <p:cNvSpPr txBox="1">
            <a:spLocks noChangeArrowheads="1"/>
          </p:cNvSpPr>
          <p:nvPr/>
        </p:nvSpPr>
        <p:spPr>
          <a:xfrm>
            <a:off x="722313" y="0"/>
            <a:ext cx="8224837" cy="6350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CAUSES OF HAPPINESS - INTENTIONAL ACTIVITIES &amp; </a:t>
            </a:r>
          </a:p>
          <a:p>
            <a:pPr algn="ctr">
              <a:spcBef>
                <a:spcPts val="0"/>
              </a:spcBef>
              <a:defRPr/>
            </a:pPr>
            <a:r>
              <a:rPr lang="en-US" altLang="en-US" sz="2000" b="1" kern="0" dirty="0">
                <a:latin typeface="Helvetica" pitchFamily="2" charset="0"/>
                <a:ea typeface="ＭＳ Ｐゴシック" panose="020B0600070205080204" pitchFamily="34" charset="-128"/>
              </a:rPr>
              <a:t>EFFECTS OF POSITIVE PSYCHOLOGY INTERVENTIONS (PPIs)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D93CF898-3D72-F741-BDFE-0B9CF54F7A87}"/>
              </a:ext>
            </a:extLst>
          </p:cNvPr>
          <p:cNvPicPr/>
          <p:nvPr/>
        </p:nvPicPr>
        <p:blipFill>
          <a:blip r:embed="rId2"/>
          <a:stretch>
            <a:fillRect/>
          </a:stretch>
        </p:blipFill>
        <p:spPr>
          <a:xfrm>
            <a:off x="241300" y="1116826"/>
            <a:ext cx="7912100" cy="4407674"/>
          </a:xfrm>
          <a:prstGeom prst="rect">
            <a:avLst/>
          </a:prstGeom>
        </p:spPr>
      </p:pic>
      <p:sp>
        <p:nvSpPr>
          <p:cNvPr id="5" name="TextBox 4">
            <a:extLst>
              <a:ext uri="{FF2B5EF4-FFF2-40B4-BE49-F238E27FC236}">
                <a16:creationId xmlns:a16="http://schemas.microsoft.com/office/drawing/2014/main" id="{3DA80104-56D9-B846-A958-C6205EF405D0}"/>
              </a:ext>
            </a:extLst>
          </p:cNvPr>
          <p:cNvSpPr txBox="1"/>
          <p:nvPr/>
        </p:nvSpPr>
        <p:spPr>
          <a:xfrm>
            <a:off x="0" y="100826"/>
            <a:ext cx="9144000" cy="1200329"/>
          </a:xfrm>
          <a:prstGeom prst="rect">
            <a:avLst/>
          </a:prstGeom>
          <a:noFill/>
        </p:spPr>
        <p:txBody>
          <a:bodyPr wrap="square" rtlCol="0">
            <a:spAutoFit/>
          </a:bodyPr>
          <a:lstStyle/>
          <a:p>
            <a:pPr algn="ctr"/>
            <a:r>
              <a:rPr lang="en-GB" b="1" dirty="0">
                <a:solidFill>
                  <a:srgbClr val="0070C0"/>
                </a:solidFill>
                <a:latin typeface="Helvetica" pitchFamily="2" charset="0"/>
              </a:rPr>
              <a:t>EFFECT SIZES FOR POSITIVE PSYCHOLOGY INTERVENTIONS COMPARED WITH WAITING LIST OR ALTERNATIVE INTERVENTION CONTROL GROUPS AFTER TREATMENT FROM A META-ANALYSIS OF 347 STUDIES CONTAINING 72,356 PARTICIPANTS</a:t>
            </a:r>
            <a:endParaRPr lang="en-IE" dirty="0">
              <a:solidFill>
                <a:srgbClr val="0070C0"/>
              </a:solidFill>
              <a:latin typeface="Helvetica" pitchFamily="2" charset="0"/>
            </a:endParaRPr>
          </a:p>
        </p:txBody>
      </p:sp>
      <p:sp>
        <p:nvSpPr>
          <p:cNvPr id="6" name="TextBox 5">
            <a:extLst>
              <a:ext uri="{FF2B5EF4-FFF2-40B4-BE49-F238E27FC236}">
                <a16:creationId xmlns:a16="http://schemas.microsoft.com/office/drawing/2014/main" id="{65C9E808-FF0C-DF45-B181-92020130E90B}"/>
              </a:ext>
            </a:extLst>
          </p:cNvPr>
          <p:cNvSpPr txBox="1"/>
          <p:nvPr/>
        </p:nvSpPr>
        <p:spPr>
          <a:xfrm>
            <a:off x="0" y="5669703"/>
            <a:ext cx="9042400" cy="1200329"/>
          </a:xfrm>
          <a:prstGeom prst="rect">
            <a:avLst/>
          </a:prstGeom>
          <a:noFill/>
        </p:spPr>
        <p:txBody>
          <a:bodyPr wrap="square" rtlCol="0">
            <a:spAutoFit/>
          </a:bodyPr>
          <a:lstStyle/>
          <a:p>
            <a:r>
              <a:rPr lang="en-GB" sz="1200" b="1" dirty="0">
                <a:solidFill>
                  <a:srgbClr val="002060"/>
                </a:solidFill>
                <a:latin typeface="Helvetica" pitchFamily="2" charset="0"/>
              </a:rPr>
              <a:t>Note.</a:t>
            </a:r>
            <a:r>
              <a:rPr lang="en-GB" sz="1200" dirty="0">
                <a:solidFill>
                  <a:srgbClr val="002060"/>
                </a:solidFill>
                <a:latin typeface="Helvetica" pitchFamily="2" charset="0"/>
              </a:rPr>
              <a:t> Effect size values in this graph are Hedges</a:t>
            </a:r>
            <a:r>
              <a:rPr lang="en-GB" sz="1200" i="1" dirty="0">
                <a:solidFill>
                  <a:srgbClr val="002060"/>
                </a:solidFill>
                <a:latin typeface="Helvetica" pitchFamily="2" charset="0"/>
              </a:rPr>
              <a:t> g</a:t>
            </a:r>
            <a:r>
              <a:rPr lang="en-GB" sz="1200" dirty="0">
                <a:solidFill>
                  <a:srgbClr val="002060"/>
                </a:solidFill>
                <a:latin typeface="Helvetica" pitchFamily="2" charset="0"/>
              </a:rPr>
              <a:t> which is the difference between the means of positive psychological intervention groups and control groups divided by the pooled standard deviation of both groups and adjusted so greater weight is given to studies with bigger samples.  </a:t>
            </a:r>
            <a:r>
              <a:rPr lang="en-GB" sz="1200" i="1" dirty="0">
                <a:solidFill>
                  <a:srgbClr val="002060"/>
                </a:solidFill>
                <a:latin typeface="Helvetica" pitchFamily="2" charset="0"/>
              </a:rPr>
              <a:t>k</a:t>
            </a:r>
            <a:r>
              <a:rPr lang="en-GB" sz="1200" dirty="0">
                <a:solidFill>
                  <a:srgbClr val="002060"/>
                </a:solidFill>
                <a:latin typeface="Helvetica" pitchFamily="2" charset="0"/>
              </a:rPr>
              <a:t> = the number of comparisons between positive psychological intervention groups and control groups in the meta-analysis. The graph is based on data from Carr, A., Cullen, K., Keeney, C., Canning, C., Mooney, O., Chinseallaigh, E., &amp; O’Dowd, A.  (2020). Effectiveness of positive psychology interventions: A systematic review and meta-analysis. </a:t>
            </a:r>
            <a:r>
              <a:rPr lang="en-GB" sz="1200" i="1" dirty="0">
                <a:solidFill>
                  <a:srgbClr val="002060"/>
                </a:solidFill>
                <a:latin typeface="Helvetica" pitchFamily="2" charset="0"/>
              </a:rPr>
              <a:t>Journal of Positive Psychology</a:t>
            </a:r>
            <a:r>
              <a:rPr lang="en-GB" sz="1200" dirty="0">
                <a:solidFill>
                  <a:srgbClr val="002060"/>
                </a:solidFill>
                <a:latin typeface="Helvetica" pitchFamily="2" charset="0"/>
              </a:rPr>
              <a:t>. https://doi.org/10.1080/17439760.2020.1818807</a:t>
            </a:r>
            <a:r>
              <a:rPr lang="en-IE" sz="1200" dirty="0">
                <a:solidFill>
                  <a:srgbClr val="002060"/>
                </a:solidFill>
                <a:latin typeface="Helvetica" pitchFamily="2" charset="0"/>
              </a:rPr>
              <a:t> </a:t>
            </a:r>
            <a:endParaRPr lang="en-US" sz="1200" dirty="0">
              <a:solidFill>
                <a:srgbClr val="002060"/>
              </a:solidFill>
              <a:latin typeface="Helvetica" pitchFamily="2" charset="0"/>
            </a:endParaRPr>
          </a:p>
        </p:txBody>
      </p:sp>
    </p:spTree>
    <p:extLst>
      <p:ext uri="{BB962C8B-B14F-4D97-AF65-F5344CB8AC3E}">
        <p14:creationId xmlns:p14="http://schemas.microsoft.com/office/powerpoint/2010/main" val="2989797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691B2FE-EBF1-6646-833F-0C6CD92A49BA}"/>
              </a:ext>
            </a:extLst>
          </p:cNvPr>
          <p:cNvSpPr txBox="1">
            <a:spLocks noChangeArrowheads="1"/>
          </p:cNvSpPr>
          <p:nvPr/>
        </p:nvSpPr>
        <p:spPr>
          <a:xfrm>
            <a:off x="77946" y="217488"/>
            <a:ext cx="6293255" cy="626268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buFontTx/>
              <a:buNone/>
              <a:defRPr/>
            </a:pPr>
            <a:endParaRPr lang="en-GB" sz="1400" dirty="0"/>
          </a:p>
          <a:p>
            <a:pPr>
              <a:defRPr/>
            </a:pPr>
            <a:r>
              <a:rPr lang="en-GB" sz="1800" b="1" dirty="0">
                <a:latin typeface="Helvetica" pitchFamily="2" charset="0"/>
              </a:rPr>
              <a:t>Twin studies </a:t>
            </a:r>
            <a:r>
              <a:rPr lang="en-GB" sz="1800" dirty="0">
                <a:latin typeface="Helvetica" pitchFamily="2" charset="0"/>
              </a:rPr>
              <a:t>show that positive emotions are about 50% heritable</a:t>
            </a:r>
          </a:p>
          <a:p>
            <a:pPr>
              <a:defRPr/>
            </a:pPr>
            <a:endParaRPr lang="en-GB" sz="1800" dirty="0">
              <a:latin typeface="Helvetica" pitchFamily="2" charset="0"/>
            </a:endParaRPr>
          </a:p>
          <a:p>
            <a:pPr>
              <a:defRPr/>
            </a:pPr>
            <a:r>
              <a:rPr lang="en-GB" sz="1800" b="1" dirty="0">
                <a:latin typeface="Helvetica" pitchFamily="2" charset="0"/>
              </a:rPr>
              <a:t>Happiness set-point. </a:t>
            </a:r>
            <a:r>
              <a:rPr lang="en-GB" sz="1800" dirty="0">
                <a:latin typeface="Helvetica" pitchFamily="2" charset="0"/>
              </a:rPr>
              <a:t>Genetic factors set an upper limit on how much happiness we usually experience. This level if often referred to as the happiness set-point</a:t>
            </a:r>
          </a:p>
          <a:p>
            <a:pPr>
              <a:defRPr/>
            </a:pPr>
            <a:endParaRPr lang="en-GB" sz="1800" dirty="0">
              <a:latin typeface="Helvetica" pitchFamily="2" charset="0"/>
            </a:endParaRPr>
          </a:p>
          <a:p>
            <a:pPr>
              <a:defRPr/>
            </a:pPr>
            <a:r>
              <a:rPr lang="en-GB" sz="1800" b="1" dirty="0">
                <a:latin typeface="Helvetica" pitchFamily="2" charset="0"/>
              </a:rPr>
              <a:t>Personality traits. </a:t>
            </a:r>
            <a:r>
              <a:rPr lang="en-GB" sz="1800" dirty="0">
                <a:latin typeface="Helvetica" pitchFamily="2" charset="0"/>
              </a:rPr>
              <a:t>Genetic factors probably influence happiness via their effects on 4 of the 5 major personality traits which are about 50% heritable</a:t>
            </a:r>
          </a:p>
          <a:p>
            <a:pPr>
              <a:defRPr/>
            </a:pPr>
            <a:endParaRPr lang="en-GB" sz="1800" dirty="0">
              <a:latin typeface="Helvetica" pitchFamily="2" charset="0"/>
            </a:endParaRPr>
          </a:p>
          <a:p>
            <a:pPr>
              <a:defRPr/>
            </a:pPr>
            <a:r>
              <a:rPr lang="en-GB" sz="1800" b="1" dirty="0">
                <a:latin typeface="Helvetica" pitchFamily="2" charset="0"/>
              </a:rPr>
              <a:t>Extraversion</a:t>
            </a:r>
            <a:r>
              <a:rPr lang="en-GB" sz="1800" dirty="0">
                <a:latin typeface="Helvetica" pitchFamily="2" charset="0"/>
              </a:rPr>
              <a:t> is the personality trait most strongly associated with positive emotions</a:t>
            </a:r>
          </a:p>
          <a:p>
            <a:pPr>
              <a:defRPr/>
            </a:pPr>
            <a:endParaRPr lang="en-GB" sz="1800" dirty="0">
              <a:latin typeface="Helvetica" pitchFamily="2" charset="0"/>
            </a:endParaRPr>
          </a:p>
          <a:p>
            <a:pPr>
              <a:defRPr/>
            </a:pPr>
            <a:r>
              <a:rPr lang="en-GB" sz="1800" b="1" dirty="0">
                <a:latin typeface="Helvetica" pitchFamily="2" charset="0"/>
              </a:rPr>
              <a:t>Emotional stability, conscientiousness, and agreeableness </a:t>
            </a:r>
            <a:r>
              <a:rPr lang="en-GB" sz="1800" dirty="0">
                <a:latin typeface="Helvetica" pitchFamily="2" charset="0"/>
              </a:rPr>
              <a:t>have weaker, but significant correlations with happiness than extraversion</a:t>
            </a:r>
          </a:p>
          <a:p>
            <a:pPr>
              <a:defRPr/>
            </a:pPr>
            <a:endParaRPr lang="en-GB" sz="1200" dirty="0">
              <a:latin typeface="+mj-lt"/>
            </a:endParaRPr>
          </a:p>
        </p:txBody>
      </p:sp>
      <p:sp>
        <p:nvSpPr>
          <p:cNvPr id="11" name="Title 1">
            <a:extLst>
              <a:ext uri="{FF2B5EF4-FFF2-40B4-BE49-F238E27FC236}">
                <a16:creationId xmlns:a16="http://schemas.microsoft.com/office/drawing/2014/main" id="{6485D5D7-A456-7A4B-976A-AA39C752458B}"/>
              </a:ext>
            </a:extLst>
          </p:cNvPr>
          <p:cNvSpPr txBox="1">
            <a:spLocks noChangeArrowheads="1"/>
          </p:cNvSpPr>
          <p:nvPr/>
        </p:nvSpPr>
        <p:spPr>
          <a:xfrm>
            <a:off x="0" y="31750"/>
            <a:ext cx="9144000" cy="37306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CAUSES OF HAPPINESS – GENETIC FACTORS &amp; PERSONALITY TRAITS</a:t>
            </a:r>
          </a:p>
        </p:txBody>
      </p:sp>
      <p:pic>
        <p:nvPicPr>
          <p:cNvPr id="52228" name="Picture 6">
            <a:extLst>
              <a:ext uri="{FF2B5EF4-FFF2-40B4-BE49-F238E27FC236}">
                <a16:creationId xmlns:a16="http://schemas.microsoft.com/office/drawing/2014/main" id="{1CC6ED04-572C-704C-B065-24193E68B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042" y="4077725"/>
            <a:ext cx="2791958" cy="256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0A6C84D-F4C5-384D-8DE4-BACCFDA25AFD}"/>
              </a:ext>
            </a:extLst>
          </p:cNvPr>
          <p:cNvPicPr>
            <a:picLocks noChangeAspect="1"/>
          </p:cNvPicPr>
          <p:nvPr/>
        </p:nvPicPr>
        <p:blipFill>
          <a:blip r:embed="rId3"/>
          <a:stretch>
            <a:fillRect/>
          </a:stretch>
        </p:blipFill>
        <p:spPr>
          <a:xfrm>
            <a:off x="6449147" y="626526"/>
            <a:ext cx="2278978" cy="227897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7BC53A1-63E6-6F4B-85E7-168901EBA743}"/>
              </a:ext>
            </a:extLst>
          </p:cNvPr>
          <p:cNvSpPr txBox="1">
            <a:spLocks noChangeArrowheads="1"/>
          </p:cNvSpPr>
          <p:nvPr/>
        </p:nvSpPr>
        <p:spPr>
          <a:xfrm>
            <a:off x="215106" y="346869"/>
            <a:ext cx="7031038" cy="585946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buFontTx/>
              <a:buNone/>
              <a:defRPr/>
            </a:pPr>
            <a:endParaRPr lang="en-GB" sz="1600" dirty="0"/>
          </a:p>
          <a:p>
            <a:pPr>
              <a:spcBef>
                <a:spcPts val="0"/>
              </a:spcBef>
              <a:defRPr/>
            </a:pPr>
            <a:r>
              <a:rPr lang="en-GB" sz="1800" b="1" dirty="0">
                <a:solidFill>
                  <a:srgbClr val="002060"/>
                </a:solidFill>
                <a:latin typeface="Helvetica" pitchFamily="2" charset="0"/>
              </a:rPr>
              <a:t>Environmental circumstances </a:t>
            </a:r>
            <a:r>
              <a:rPr lang="en-GB" sz="1800" dirty="0">
                <a:solidFill>
                  <a:srgbClr val="002060"/>
                </a:solidFill>
                <a:latin typeface="Helvetica" pitchFamily="2" charset="0"/>
              </a:rPr>
              <a:t>account for about 10% individual differences in happiness</a:t>
            </a:r>
          </a:p>
          <a:p>
            <a:pPr>
              <a:spcBef>
                <a:spcPts val="0"/>
              </a:spcBef>
              <a:defRPr/>
            </a:pPr>
            <a:endParaRPr lang="en-GB" sz="1800" b="1" dirty="0">
              <a:solidFill>
                <a:srgbClr val="002060"/>
              </a:solidFill>
              <a:latin typeface="Helvetica" pitchFamily="2" charset="0"/>
            </a:endParaRPr>
          </a:p>
          <a:p>
            <a:pPr>
              <a:spcBef>
                <a:spcPts val="0"/>
              </a:spcBef>
              <a:defRPr/>
            </a:pPr>
            <a:r>
              <a:rPr lang="en-GB" sz="1800" b="1" dirty="0">
                <a:solidFill>
                  <a:srgbClr val="002060"/>
                </a:solidFill>
                <a:latin typeface="Helvetica" pitchFamily="2" charset="0"/>
              </a:rPr>
              <a:t>Supportive relationships. </a:t>
            </a:r>
            <a:r>
              <a:rPr lang="en-GB" altLang="en-US" sz="1800" dirty="0">
                <a:solidFill>
                  <a:srgbClr val="002060"/>
                </a:solidFill>
                <a:latin typeface="Helvetica" pitchFamily="2" charset="0"/>
              </a:rPr>
              <a:t>Marriage, kinship relationships and friendships increase happiness by providing social support</a:t>
            </a:r>
          </a:p>
          <a:p>
            <a:pPr>
              <a:spcBef>
                <a:spcPts val="0"/>
              </a:spcBef>
              <a:defRPr/>
            </a:pPr>
            <a:endParaRPr lang="en-GB" sz="1800" dirty="0">
              <a:solidFill>
                <a:srgbClr val="002060"/>
              </a:solidFill>
              <a:latin typeface="Helvetica" pitchFamily="2" charset="0"/>
            </a:endParaRPr>
          </a:p>
          <a:p>
            <a:pPr>
              <a:spcBef>
                <a:spcPts val="0"/>
              </a:spcBef>
              <a:defRPr/>
            </a:pPr>
            <a:r>
              <a:rPr lang="en-GB" sz="1800" b="1" dirty="0">
                <a:solidFill>
                  <a:srgbClr val="002060"/>
                </a:solidFill>
                <a:latin typeface="Helvetica" pitchFamily="2" charset="0"/>
              </a:rPr>
              <a:t>Education and employment </a:t>
            </a:r>
            <a:r>
              <a:rPr lang="en-GB" sz="1800" dirty="0">
                <a:solidFill>
                  <a:srgbClr val="002060"/>
                </a:solidFill>
                <a:latin typeface="Helvetica" pitchFamily="2" charset="0"/>
              </a:rPr>
              <a:t>increase positive emotions by giving life meaning, by providing opportunities for engagement in skilled activity, and by providing wealth</a:t>
            </a:r>
            <a:endParaRPr lang="en-GB" altLang="en-US" sz="1800" dirty="0">
              <a:solidFill>
                <a:srgbClr val="002060"/>
              </a:solidFill>
              <a:latin typeface="Helvetica" pitchFamily="2" charset="0"/>
            </a:endParaRPr>
          </a:p>
          <a:p>
            <a:pPr>
              <a:spcBef>
                <a:spcPts val="0"/>
              </a:spcBef>
              <a:defRPr/>
            </a:pPr>
            <a:endParaRPr lang="en-IE" sz="1800" dirty="0">
              <a:solidFill>
                <a:srgbClr val="002060"/>
              </a:solidFill>
              <a:latin typeface="Helvetica" pitchFamily="2" charset="0"/>
            </a:endParaRPr>
          </a:p>
          <a:p>
            <a:pPr>
              <a:spcBef>
                <a:spcPts val="0"/>
              </a:spcBef>
              <a:defRPr/>
            </a:pPr>
            <a:r>
              <a:rPr lang="en-GB" sz="1800" b="1" dirty="0">
                <a:solidFill>
                  <a:srgbClr val="002060"/>
                </a:solidFill>
                <a:latin typeface="Helvetica" pitchFamily="2" charset="0"/>
              </a:rPr>
              <a:t>Wealth</a:t>
            </a:r>
            <a:r>
              <a:rPr lang="en-GB" sz="1800" dirty="0">
                <a:solidFill>
                  <a:srgbClr val="002060"/>
                </a:solidFill>
                <a:latin typeface="Helvetica" pitchFamily="2" charset="0"/>
              </a:rPr>
              <a:t> increases happiness up to the point where basic material needs are met. After that, even large increases in wealth do not lead to large and long-lasting increases in happiness </a:t>
            </a:r>
          </a:p>
          <a:p>
            <a:pPr>
              <a:spcBef>
                <a:spcPts val="0"/>
              </a:spcBef>
              <a:defRPr/>
            </a:pPr>
            <a:endParaRPr lang="en-IE" sz="1800" dirty="0">
              <a:solidFill>
                <a:srgbClr val="002060"/>
              </a:solidFill>
              <a:latin typeface="Helvetica" pitchFamily="2" charset="0"/>
            </a:endParaRPr>
          </a:p>
          <a:p>
            <a:pPr>
              <a:spcBef>
                <a:spcPts val="0"/>
              </a:spcBef>
              <a:defRPr/>
            </a:pPr>
            <a:r>
              <a:rPr lang="en-GB" sz="1800" b="1" dirty="0">
                <a:solidFill>
                  <a:srgbClr val="002060"/>
                </a:solidFill>
                <a:latin typeface="Helvetica" pitchFamily="2" charset="0"/>
              </a:rPr>
              <a:t>Religious practice </a:t>
            </a:r>
            <a:r>
              <a:rPr lang="en-GB" sz="1800" dirty="0">
                <a:solidFill>
                  <a:srgbClr val="002060"/>
                </a:solidFill>
                <a:latin typeface="Helvetica" pitchFamily="2" charset="0"/>
              </a:rPr>
              <a:t>is associated with happiness, especially in highly religious cultures. Religion may be associated with happiness because if provides meaning in life, a healthy lifestyle, social support, and rituals that support coping including prayer, meditation, singing, sacraments etc</a:t>
            </a:r>
          </a:p>
          <a:p>
            <a:pPr>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1AE23479-26F7-054A-B1E6-A6F33FBF7D01}"/>
              </a:ext>
            </a:extLst>
          </p:cNvPr>
          <p:cNvSpPr txBox="1">
            <a:spLocks noChangeArrowheads="1"/>
          </p:cNvSpPr>
          <p:nvPr/>
        </p:nvSpPr>
        <p:spPr>
          <a:xfrm>
            <a:off x="1638300" y="77788"/>
            <a:ext cx="6173788" cy="39846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CAUSES OF HAPPINESS – CIRCUMSTANCES</a:t>
            </a:r>
          </a:p>
        </p:txBody>
      </p:sp>
      <p:pic>
        <p:nvPicPr>
          <p:cNvPr id="53252" name="Picture 3">
            <a:extLst>
              <a:ext uri="{FF2B5EF4-FFF2-40B4-BE49-F238E27FC236}">
                <a16:creationId xmlns:a16="http://schemas.microsoft.com/office/drawing/2014/main" id="{785E5803-F60D-6B43-B39B-8D849ACE2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618" y="1519238"/>
            <a:ext cx="728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a:extLst>
              <a:ext uri="{FF2B5EF4-FFF2-40B4-BE49-F238E27FC236}">
                <a16:creationId xmlns:a16="http://schemas.microsoft.com/office/drawing/2014/main" id="{A6B8000E-794E-4847-8759-0F23A1448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2568575"/>
            <a:ext cx="5381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a:extLst>
              <a:ext uri="{FF2B5EF4-FFF2-40B4-BE49-F238E27FC236}">
                <a16:creationId xmlns:a16="http://schemas.microsoft.com/office/drawing/2014/main" id="{DA45E228-7D54-CF49-8A48-CAE1EC3DA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5950" y="2568575"/>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9">
            <a:extLst>
              <a:ext uri="{FF2B5EF4-FFF2-40B4-BE49-F238E27FC236}">
                <a16:creationId xmlns:a16="http://schemas.microsoft.com/office/drawing/2014/main" id="{CB5CF2BF-082B-5C41-AEB4-DCB74427B3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763" y="3781426"/>
            <a:ext cx="8191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1">
            <a:extLst>
              <a:ext uri="{FF2B5EF4-FFF2-40B4-BE49-F238E27FC236}">
                <a16:creationId xmlns:a16="http://schemas.microsoft.com/office/drawing/2014/main" id="{401799A9-E20A-3840-A5DA-8180D32DE9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0" y="5211763"/>
            <a:ext cx="16129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45E487C-13CD-E444-BB92-D544F4A6F0AF}"/>
              </a:ext>
            </a:extLst>
          </p:cNvPr>
          <p:cNvSpPr txBox="1">
            <a:spLocks noChangeArrowheads="1"/>
          </p:cNvSpPr>
          <p:nvPr/>
        </p:nvSpPr>
        <p:spPr>
          <a:xfrm>
            <a:off x="19050" y="257969"/>
            <a:ext cx="7793038" cy="678180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1600" dirty="0"/>
          </a:p>
          <a:p>
            <a:pPr>
              <a:spcBef>
                <a:spcPts val="0"/>
              </a:spcBef>
              <a:defRPr/>
            </a:pPr>
            <a:r>
              <a:rPr lang="en-GB" sz="1700" b="1" dirty="0">
                <a:latin typeface="Helvetica" pitchFamily="2" charset="0"/>
              </a:rPr>
              <a:t>Leisure</a:t>
            </a:r>
            <a:r>
              <a:rPr lang="en-GB" sz="1700" dirty="0">
                <a:latin typeface="Helvetica" pitchFamily="2" charset="0"/>
              </a:rPr>
              <a:t> activities including sports, dancing, music, art, reading, film, volunteer charity work, vacationing, resting etc. contribute in the short-term to the experience of positive emotions. Leisure may also enhance well-being by meeting needs for autonomy, mastery, meaning, affiliation, and the need to recover from the demands of work or life pressures </a:t>
            </a:r>
          </a:p>
          <a:p>
            <a:pPr>
              <a:spcBef>
                <a:spcPts val="0"/>
              </a:spcBef>
              <a:defRPr/>
            </a:pPr>
            <a:endParaRPr lang="en-IE" sz="1700" dirty="0">
              <a:latin typeface="Helvetica" pitchFamily="2" charset="0"/>
            </a:endParaRPr>
          </a:p>
          <a:p>
            <a:pPr>
              <a:spcBef>
                <a:spcPts val="0"/>
              </a:spcBef>
              <a:defRPr/>
            </a:pPr>
            <a:r>
              <a:rPr lang="en-GB" sz="1700" b="1" dirty="0">
                <a:latin typeface="Helvetica" pitchFamily="2" charset="0"/>
              </a:rPr>
              <a:t>The absence of severe illnesses. </a:t>
            </a:r>
            <a:r>
              <a:rPr lang="en-GB" sz="1700" dirty="0">
                <a:latin typeface="Helvetica" pitchFamily="2" charset="0"/>
              </a:rPr>
              <a:t>Severe, painful, debilitating or life-limiting illness may reduce long-term well-being. A high degree of adaptation occurs to most other illnesses or disabilities</a:t>
            </a:r>
          </a:p>
          <a:p>
            <a:pPr>
              <a:spcBef>
                <a:spcPts val="0"/>
              </a:spcBef>
              <a:defRPr/>
            </a:pPr>
            <a:endParaRPr lang="en-GB" sz="1700" dirty="0">
              <a:latin typeface="Helvetica" pitchFamily="2" charset="0"/>
            </a:endParaRPr>
          </a:p>
          <a:p>
            <a:pPr>
              <a:spcBef>
                <a:spcPts val="0"/>
              </a:spcBef>
              <a:defRPr/>
            </a:pPr>
            <a:r>
              <a:rPr lang="en-GB" sz="1700" b="1" dirty="0">
                <a:latin typeface="Helvetica" pitchFamily="2" charset="0"/>
              </a:rPr>
              <a:t>Freedom. </a:t>
            </a:r>
            <a:r>
              <a:rPr lang="en-GB" sz="1700" dirty="0">
                <a:latin typeface="Helvetica" pitchFamily="2" charset="0"/>
              </a:rPr>
              <a:t>Individuals are happier in free societies: that is affluent stable democracies devoid of political oppression, social inequality, military conflict, corruption, and with fair tax structures and social welfare systems</a:t>
            </a:r>
          </a:p>
          <a:p>
            <a:pPr marL="0" indent="0">
              <a:spcBef>
                <a:spcPts val="0"/>
              </a:spcBef>
              <a:buFontTx/>
              <a:buNone/>
              <a:defRPr/>
            </a:pPr>
            <a:r>
              <a:rPr lang="en-GB" sz="1700" dirty="0">
                <a:latin typeface="Helvetica" pitchFamily="2" charset="0"/>
              </a:rPr>
              <a:t> </a:t>
            </a:r>
          </a:p>
          <a:p>
            <a:pPr>
              <a:spcBef>
                <a:spcPts val="0"/>
              </a:spcBef>
              <a:defRPr/>
            </a:pPr>
            <a:r>
              <a:rPr lang="en-GB" sz="1700" b="1" dirty="0">
                <a:latin typeface="Helvetica" pitchFamily="2" charset="0"/>
              </a:rPr>
              <a:t>A pleasant living environment. </a:t>
            </a:r>
            <a:r>
              <a:rPr lang="en-GB" sz="1700" dirty="0">
                <a:latin typeface="Helvetica" pitchFamily="2" charset="0"/>
              </a:rPr>
              <a:t>People are happier if they live in pleasant physical environments with adequate housing, close to amenities, and workplaces, with easy access to green spaces, and far from air and sound pollution associated with traffic and industry</a:t>
            </a:r>
          </a:p>
          <a:p>
            <a:pPr>
              <a:spcBef>
                <a:spcPts val="0"/>
              </a:spcBef>
              <a:defRPr/>
            </a:pPr>
            <a:endParaRPr lang="en-IE" sz="1700" dirty="0">
              <a:latin typeface="Helvetica" pitchFamily="2" charset="0"/>
            </a:endParaRPr>
          </a:p>
          <a:p>
            <a:pPr>
              <a:spcBef>
                <a:spcPts val="0"/>
              </a:spcBef>
              <a:defRPr/>
            </a:pPr>
            <a:r>
              <a:rPr lang="en-GB" sz="1700" b="1" dirty="0">
                <a:latin typeface="Helvetica" pitchFamily="2" charset="0"/>
              </a:rPr>
              <a:t>Being female, and not middle-aged</a:t>
            </a:r>
            <a:r>
              <a:rPr lang="en-IE" sz="1700" b="1" dirty="0">
                <a:latin typeface="Helvetica" pitchFamily="2" charset="0"/>
              </a:rPr>
              <a:t>. </a:t>
            </a:r>
            <a:r>
              <a:rPr lang="en-GB" sz="1700" dirty="0">
                <a:latin typeface="Helvetica" pitchFamily="2" charset="0"/>
              </a:rPr>
              <a:t>Well-being is slightly higher among women, and among those over 50 &amp; under 30. Across the lifecycle, happiness follows a U-shaped trajectory</a:t>
            </a:r>
            <a:r>
              <a:rPr lang="en-IE" sz="1700" dirty="0">
                <a:latin typeface="Helvetica" pitchFamily="2" charset="0"/>
              </a:rPr>
              <a:t> </a:t>
            </a:r>
          </a:p>
          <a:p>
            <a:pPr>
              <a:defRPr/>
            </a:pPr>
            <a:endParaRPr lang="en-US" altLang="en-US" sz="1600" kern="0" dirty="0">
              <a:ea typeface="ＭＳ Ｐゴシック" panose="020B0600070205080204" pitchFamily="34" charset="-128"/>
            </a:endParaRPr>
          </a:p>
        </p:txBody>
      </p:sp>
      <p:sp>
        <p:nvSpPr>
          <p:cNvPr id="9" name="Title 1">
            <a:extLst>
              <a:ext uri="{FF2B5EF4-FFF2-40B4-BE49-F238E27FC236}">
                <a16:creationId xmlns:a16="http://schemas.microsoft.com/office/drawing/2014/main" id="{B4D41210-C54F-6B4B-A64E-76F0DD8573D6}"/>
              </a:ext>
            </a:extLst>
          </p:cNvPr>
          <p:cNvSpPr txBox="1">
            <a:spLocks noChangeArrowheads="1"/>
          </p:cNvSpPr>
          <p:nvPr/>
        </p:nvSpPr>
        <p:spPr>
          <a:xfrm>
            <a:off x="1638300" y="77788"/>
            <a:ext cx="6173788" cy="39846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CAUSES OF HAPPINESS – CIRCUMSTANCES</a:t>
            </a:r>
          </a:p>
        </p:txBody>
      </p:sp>
      <p:pic>
        <p:nvPicPr>
          <p:cNvPr id="54276" name="Picture 9">
            <a:extLst>
              <a:ext uri="{FF2B5EF4-FFF2-40B4-BE49-F238E27FC236}">
                <a16:creationId xmlns:a16="http://schemas.microsoft.com/office/drawing/2014/main" id="{0801DD2E-0128-2743-985C-E9FE0B9C3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869" y="642937"/>
            <a:ext cx="85407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10">
            <a:extLst>
              <a:ext uri="{FF2B5EF4-FFF2-40B4-BE49-F238E27FC236}">
                <a16:creationId xmlns:a16="http://schemas.microsoft.com/office/drawing/2014/main" id="{A2A29FCE-DF12-AA4D-95EF-31DD9ABD7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869" y="2103438"/>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1">
            <a:extLst>
              <a:ext uri="{FF2B5EF4-FFF2-40B4-BE49-F238E27FC236}">
                <a16:creationId xmlns:a16="http://schemas.microsoft.com/office/drawing/2014/main" id="{762FFF9A-7083-4046-8048-299F17217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0363" y="3252788"/>
            <a:ext cx="9540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2">
            <a:extLst>
              <a:ext uri="{FF2B5EF4-FFF2-40B4-BE49-F238E27FC236}">
                <a16:creationId xmlns:a16="http://schemas.microsoft.com/office/drawing/2014/main" id="{B71B2ADE-6EB0-274C-AD26-D2FDD70A42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7837" y="4700588"/>
            <a:ext cx="71913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EAC851C-6E95-3548-9059-263EEA4260B5}"/>
              </a:ext>
            </a:extLst>
          </p:cNvPr>
          <p:cNvSpPr txBox="1">
            <a:spLocks noChangeArrowheads="1"/>
          </p:cNvSpPr>
          <p:nvPr/>
        </p:nvSpPr>
        <p:spPr>
          <a:xfrm>
            <a:off x="1979453" y="2803843"/>
            <a:ext cx="5185093" cy="62515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b="1" kern="0" dirty="0">
                <a:latin typeface="Helvetica" pitchFamily="2" charset="0"/>
                <a:ea typeface="ＭＳ Ｐゴシック" panose="020B0600070205080204" pitchFamily="34" charset="-128"/>
              </a:rPr>
              <a:t>OBSTACLES TO HAPPINESS</a:t>
            </a:r>
          </a:p>
        </p:txBody>
      </p:sp>
    </p:spTree>
    <p:extLst>
      <p:ext uri="{BB962C8B-B14F-4D97-AF65-F5344CB8AC3E}">
        <p14:creationId xmlns:p14="http://schemas.microsoft.com/office/powerpoint/2010/main" val="3269716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4729D6-B34F-1644-8559-A1D56E589C91}"/>
              </a:ext>
            </a:extLst>
          </p:cNvPr>
          <p:cNvSpPr txBox="1">
            <a:spLocks noChangeArrowheads="1"/>
          </p:cNvSpPr>
          <p:nvPr/>
        </p:nvSpPr>
        <p:spPr>
          <a:xfrm>
            <a:off x="912813" y="703263"/>
            <a:ext cx="7067550" cy="259238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endParaRPr lang="en-GB" sz="1400" dirty="0"/>
          </a:p>
          <a:p>
            <a:pPr>
              <a:defRPr/>
            </a:pPr>
            <a:r>
              <a:rPr lang="en-GB" sz="1800" dirty="0">
                <a:latin typeface="Helvetica" pitchFamily="2" charset="0"/>
              </a:rPr>
              <a:t>An important strand of research on obstacles to well-being has focused specifically of positive affectivity or happiness</a:t>
            </a:r>
          </a:p>
          <a:p>
            <a:pPr>
              <a:defRPr/>
            </a:pPr>
            <a:endParaRPr lang="en-GB" altLang="en-US" sz="1800" kern="0" dirty="0">
              <a:latin typeface="Helvetica" pitchFamily="2" charset="0"/>
              <a:ea typeface="ＭＳ Ｐゴシック" panose="020B0600070205080204" pitchFamily="34" charset="-128"/>
            </a:endParaRPr>
          </a:p>
          <a:p>
            <a:pPr>
              <a:defRPr/>
            </a:pPr>
            <a:r>
              <a:rPr lang="en-GB" altLang="en-US" sz="1800" kern="0" dirty="0">
                <a:latin typeface="Helvetica" pitchFamily="2" charset="0"/>
                <a:ea typeface="ＭＳ Ｐゴシック" panose="020B0600070205080204" pitchFamily="34" charset="-128"/>
              </a:rPr>
              <a:t>Much of this section is therefore on obstacles to happiness</a:t>
            </a:r>
            <a:endParaRPr lang="en-US" altLang="en-US" sz="1800" kern="0" dirty="0">
              <a:latin typeface="Helvetica" pitchFamily="2" charset="0"/>
              <a:ea typeface="ＭＳ Ｐゴシック" panose="020B0600070205080204" pitchFamily="34" charset="-128"/>
            </a:endParaRPr>
          </a:p>
        </p:txBody>
      </p:sp>
      <p:sp>
        <p:nvSpPr>
          <p:cNvPr id="11" name="Title 1">
            <a:extLst>
              <a:ext uri="{FF2B5EF4-FFF2-40B4-BE49-F238E27FC236}">
                <a16:creationId xmlns:a16="http://schemas.microsoft.com/office/drawing/2014/main" id="{9EAC851C-6E95-3548-9059-263EEA4260B5}"/>
              </a:ext>
            </a:extLst>
          </p:cNvPr>
          <p:cNvSpPr txBox="1">
            <a:spLocks noChangeArrowheads="1"/>
          </p:cNvSpPr>
          <p:nvPr/>
        </p:nvSpPr>
        <p:spPr>
          <a:xfrm>
            <a:off x="2339975" y="220663"/>
            <a:ext cx="4464050" cy="5032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OBSTACLES TO HAPPINESS</a:t>
            </a:r>
          </a:p>
        </p:txBody>
      </p:sp>
      <p:pic>
        <p:nvPicPr>
          <p:cNvPr id="56324" name="Picture 2">
            <a:extLst>
              <a:ext uri="{FF2B5EF4-FFF2-40B4-BE49-F238E27FC236}">
                <a16:creationId xmlns:a16="http://schemas.microsoft.com/office/drawing/2014/main" id="{FAFC047B-7675-294D-8C62-B43DECBEE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333750"/>
            <a:ext cx="424815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62706" y="877888"/>
            <a:ext cx="6192044" cy="598011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1600" dirty="0"/>
          </a:p>
          <a:p>
            <a:pPr>
              <a:spcBef>
                <a:spcPts val="0"/>
              </a:spcBef>
              <a:defRPr/>
            </a:pPr>
            <a:r>
              <a:rPr lang="en-GB" sz="2000" b="1" dirty="0">
                <a:latin typeface="Helvetica" pitchFamily="2" charset="0"/>
              </a:rPr>
              <a:t>Hedonic treadmill. </a:t>
            </a:r>
            <a:r>
              <a:rPr lang="en-GB" sz="2000" dirty="0">
                <a:latin typeface="Helvetica" pitchFamily="2" charset="0"/>
              </a:rPr>
              <a:t>We adapt to positive life events, so they no longer make us happy </a:t>
            </a:r>
          </a:p>
          <a:p>
            <a:pPr>
              <a:spcBef>
                <a:spcPts val="0"/>
              </a:spcBef>
              <a:defRPr/>
            </a:pPr>
            <a:endParaRPr lang="en-GB" sz="2000" dirty="0">
              <a:latin typeface="Helvetica" pitchFamily="2" charset="0"/>
            </a:endParaRPr>
          </a:p>
          <a:p>
            <a:pPr>
              <a:spcBef>
                <a:spcPts val="0"/>
              </a:spcBef>
              <a:defRPr/>
            </a:pPr>
            <a:endParaRPr lang="en-GB" sz="2000" dirty="0">
              <a:latin typeface="Helvetica" pitchFamily="2" charset="0"/>
            </a:endParaRPr>
          </a:p>
          <a:p>
            <a:pPr>
              <a:spcBef>
                <a:spcPts val="0"/>
              </a:spcBef>
              <a:defRPr/>
            </a:pPr>
            <a:r>
              <a:rPr lang="en-GB" sz="2000" b="1" dirty="0">
                <a:latin typeface="Helvetica" pitchFamily="2" charset="0"/>
              </a:rPr>
              <a:t>Negativity bias. </a:t>
            </a:r>
            <a:r>
              <a:rPr lang="en-GB" sz="2000" dirty="0">
                <a:latin typeface="Helvetica" pitchFamily="2" charset="0"/>
              </a:rPr>
              <a:t>We focus more on negative than positive things, and this reduces happiness </a:t>
            </a:r>
          </a:p>
          <a:p>
            <a:pPr>
              <a:spcBef>
                <a:spcPts val="0"/>
              </a:spcBef>
              <a:defRPr/>
            </a:pPr>
            <a:endParaRPr lang="en-GB" sz="2000" dirty="0">
              <a:latin typeface="Helvetica" pitchFamily="2" charset="0"/>
            </a:endParaRPr>
          </a:p>
          <a:p>
            <a:pPr>
              <a:spcBef>
                <a:spcPts val="0"/>
              </a:spcBef>
              <a:defRPr/>
            </a:pPr>
            <a:endParaRPr lang="en-GB" sz="2000" dirty="0">
              <a:latin typeface="Helvetica" pitchFamily="2" charset="0"/>
            </a:endParaRPr>
          </a:p>
          <a:p>
            <a:pPr>
              <a:spcBef>
                <a:spcPts val="0"/>
              </a:spcBef>
              <a:defRPr/>
            </a:pPr>
            <a:r>
              <a:rPr lang="en-GB" sz="2000" b="1" dirty="0">
                <a:latin typeface="Helvetica" pitchFamily="2" charset="0"/>
              </a:rPr>
              <a:t>Social comparison. </a:t>
            </a:r>
            <a:r>
              <a:rPr lang="en-GB" sz="2000" dirty="0">
                <a:latin typeface="Helvetica" pitchFamily="2" charset="0"/>
              </a:rPr>
              <a:t>When we compare ourselves to others who are better off than we are, this reduces well being</a:t>
            </a:r>
          </a:p>
          <a:p>
            <a:pPr>
              <a:spcBef>
                <a:spcPts val="0"/>
              </a:spcBef>
              <a:defRPr/>
            </a:pPr>
            <a:endParaRPr lang="en-GB" sz="2000" dirty="0">
              <a:latin typeface="Helvetica" pitchFamily="2" charset="0"/>
            </a:endParaRPr>
          </a:p>
          <a:p>
            <a:pPr>
              <a:spcBef>
                <a:spcPts val="0"/>
              </a:spcBef>
              <a:defRPr/>
            </a:pPr>
            <a:endParaRPr lang="en-GB" sz="2000" dirty="0">
              <a:latin typeface="Helvetica" pitchFamily="2" charset="0"/>
            </a:endParaRPr>
          </a:p>
          <a:p>
            <a:pPr>
              <a:spcBef>
                <a:spcPts val="0"/>
              </a:spcBef>
              <a:defRPr/>
            </a:pPr>
            <a:r>
              <a:rPr lang="en-GB" sz="2000" b="1" dirty="0">
                <a:latin typeface="Helvetica" pitchFamily="2" charset="0"/>
              </a:rPr>
              <a:t>Affective forecasting. </a:t>
            </a:r>
            <a:r>
              <a:rPr lang="en-GB" sz="2000" dirty="0">
                <a:latin typeface="Helvetica" pitchFamily="2" charset="0"/>
              </a:rPr>
              <a:t>We are poor at predicting predicting situations that will make us happy </a:t>
            </a:r>
            <a:endParaRPr lang="en-IE" sz="2000" dirty="0">
              <a:latin typeface="Helvetica" pitchFamily="2" charset="0"/>
            </a:endParaRPr>
          </a:p>
          <a:p>
            <a:pPr>
              <a:spcBef>
                <a:spcPts val="0"/>
              </a:spcBef>
              <a:defRPr/>
            </a:pPr>
            <a:endParaRPr lang="en-IE" dirty="0"/>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D7B5CDFC-10D2-CE45-A2D1-4DB3C20BD575}"/>
              </a:ext>
            </a:extLst>
          </p:cNvPr>
          <p:cNvSpPr txBox="1">
            <a:spLocks noChangeArrowheads="1"/>
          </p:cNvSpPr>
          <p:nvPr/>
        </p:nvSpPr>
        <p:spPr>
          <a:xfrm>
            <a:off x="1801813" y="287337"/>
            <a:ext cx="5070475" cy="327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FOUR OBSTACLES TO  HAPPINESS</a:t>
            </a:r>
          </a:p>
        </p:txBody>
      </p:sp>
      <p:pic>
        <p:nvPicPr>
          <p:cNvPr id="57348" name="Picture 9">
            <a:extLst>
              <a:ext uri="{FF2B5EF4-FFF2-40B4-BE49-F238E27FC236}">
                <a16:creationId xmlns:a16="http://schemas.microsoft.com/office/drawing/2014/main" id="{12F860D3-59B3-4343-A1C7-5BB5AACBF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762" y="2316162"/>
            <a:ext cx="187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10">
            <a:extLst>
              <a:ext uri="{FF2B5EF4-FFF2-40B4-BE49-F238E27FC236}">
                <a16:creationId xmlns:a16="http://schemas.microsoft.com/office/drawing/2014/main" id="{A7033B8A-69FB-EF40-A51E-98B93A5A7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74" y="4002088"/>
            <a:ext cx="20145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1">
            <a:extLst>
              <a:ext uri="{FF2B5EF4-FFF2-40B4-BE49-F238E27FC236}">
                <a16:creationId xmlns:a16="http://schemas.microsoft.com/office/drawing/2014/main" id="{D63F6F92-9429-2B44-A50B-2D6B2CF15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612" y="793751"/>
            <a:ext cx="14144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12">
            <a:extLst>
              <a:ext uri="{FF2B5EF4-FFF2-40B4-BE49-F238E27FC236}">
                <a16:creationId xmlns:a16="http://schemas.microsoft.com/office/drawing/2014/main" id="{31B52012-1FF1-4347-8DE4-08A63C99C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612" y="5414963"/>
            <a:ext cx="1739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19C73A5-A8EF-1042-A5DA-2364660C9ADD}"/>
              </a:ext>
            </a:extLst>
          </p:cNvPr>
          <p:cNvSpPr txBox="1">
            <a:spLocks noChangeArrowheads="1"/>
          </p:cNvSpPr>
          <p:nvPr/>
        </p:nvSpPr>
        <p:spPr>
          <a:xfrm>
            <a:off x="203199" y="541496"/>
            <a:ext cx="8699500" cy="4155916"/>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1600" dirty="0"/>
          </a:p>
          <a:p>
            <a:pPr>
              <a:spcBef>
                <a:spcPts val="0"/>
              </a:spcBef>
              <a:defRPr/>
            </a:pPr>
            <a:r>
              <a:rPr lang="en-GB" sz="2000" b="1" dirty="0">
                <a:latin typeface="Helvetica" pitchFamily="2" charset="0"/>
              </a:rPr>
              <a:t>Hedonic treadmill. </a:t>
            </a:r>
            <a:r>
              <a:rPr lang="en-GB" sz="2000" dirty="0">
                <a:latin typeface="Helvetica" pitchFamily="2" charset="0"/>
              </a:rPr>
              <a:t>Brickman &amp; Campbell proposed that we initially react and then adapt to good and bad circumstances returning to our genetically determined happiness set point</a:t>
            </a:r>
          </a:p>
          <a:p>
            <a:pPr>
              <a:spcBef>
                <a:spcPts val="0"/>
              </a:spcBef>
              <a:defRPr/>
            </a:pPr>
            <a:endParaRPr lang="en-GB" sz="2000" dirty="0">
              <a:latin typeface="Helvetica" pitchFamily="2" charset="0"/>
            </a:endParaRPr>
          </a:p>
          <a:p>
            <a:pPr>
              <a:spcBef>
                <a:spcPts val="0"/>
              </a:spcBef>
              <a:defRPr/>
            </a:pPr>
            <a:r>
              <a:rPr lang="en-GB" sz="2000" dirty="0">
                <a:latin typeface="Helvetica" pitchFamily="2" charset="0"/>
              </a:rPr>
              <a:t>The happiness set point is like a thermostat</a:t>
            </a:r>
          </a:p>
          <a:p>
            <a:pPr>
              <a:spcBef>
                <a:spcPts val="0"/>
              </a:spcBef>
              <a:defRPr/>
            </a:pPr>
            <a:endParaRPr lang="en-GB" sz="2000" dirty="0">
              <a:latin typeface="Helvetica" pitchFamily="2" charset="0"/>
            </a:endParaRPr>
          </a:p>
          <a:p>
            <a:pPr>
              <a:spcBef>
                <a:spcPts val="0"/>
              </a:spcBef>
              <a:defRPr/>
            </a:pPr>
            <a:r>
              <a:rPr lang="en-GB" sz="2000" dirty="0">
                <a:latin typeface="Helvetica" pitchFamily="2" charset="0"/>
              </a:rPr>
              <a:t>When we strive to get more things to make us feel long-term happiness, inevitably we adapt, and this motivates us strive for even more, and then the process of adaptation repeats again and again. This is why the process of striving and adapting is referred to as the hedonic treadmill</a:t>
            </a:r>
          </a:p>
          <a:p>
            <a:pPr>
              <a:spcBef>
                <a:spcPts val="0"/>
              </a:spcBef>
              <a:defRPr/>
            </a:pPr>
            <a:endParaRPr lang="en-GB" sz="1600" dirty="0"/>
          </a:p>
          <a:p>
            <a:pPr>
              <a:spcBef>
                <a:spcPts val="0"/>
              </a:spcBef>
              <a:defRPr/>
            </a:pPr>
            <a:endParaRPr lang="en-GB" sz="1600" dirty="0"/>
          </a:p>
          <a:p>
            <a:pPr>
              <a:spcBef>
                <a:spcPts val="0"/>
              </a:spcBef>
              <a:defRPr/>
            </a:pPr>
            <a:endParaRPr lang="en-IE" dirty="0"/>
          </a:p>
          <a:p>
            <a:pPr>
              <a:spcBef>
                <a:spcPts val="0"/>
              </a:spcBef>
              <a:defRPr/>
            </a:pPr>
            <a:endParaRPr lang="en-IE" dirty="0"/>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marL="0" indent="0">
              <a:spcBef>
                <a:spcPts val="0"/>
              </a:spcBef>
              <a:buNone/>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4789AF6A-FE94-4241-B178-4B04EFD25A93}"/>
              </a:ext>
            </a:extLst>
          </p:cNvPr>
          <p:cNvSpPr txBox="1">
            <a:spLocks noChangeArrowheads="1"/>
          </p:cNvSpPr>
          <p:nvPr/>
        </p:nvSpPr>
        <p:spPr>
          <a:xfrm>
            <a:off x="1122362" y="214471"/>
            <a:ext cx="6861175" cy="327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OBSTACLES TO  HAPPINESS – HEDONIC TREADMILL</a:t>
            </a:r>
          </a:p>
        </p:txBody>
      </p:sp>
      <p:pic>
        <p:nvPicPr>
          <p:cNvPr id="58372" name="Picture 6">
            <a:extLst>
              <a:ext uri="{FF2B5EF4-FFF2-40B4-BE49-F238E27FC236}">
                <a16:creationId xmlns:a16="http://schemas.microsoft.com/office/drawing/2014/main" id="{C82E10BB-DCB5-0B49-BF65-34A3578F0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664" y="4962525"/>
            <a:ext cx="863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9">
            <a:extLst>
              <a:ext uri="{FF2B5EF4-FFF2-40B4-BE49-F238E27FC236}">
                <a16:creationId xmlns:a16="http://schemas.microsoft.com/office/drawing/2014/main" id="{4A3C7C09-AE02-7B4E-979C-B96E5DB86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1" y="4403619"/>
            <a:ext cx="2787650" cy="234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CD569C-17E2-9442-86F2-4E791BB40F36}"/>
              </a:ext>
            </a:extLst>
          </p:cNvPr>
          <p:cNvSpPr txBox="1">
            <a:spLocks noChangeArrowheads="1"/>
          </p:cNvSpPr>
          <p:nvPr/>
        </p:nvSpPr>
        <p:spPr>
          <a:xfrm>
            <a:off x="721426" y="2510887"/>
            <a:ext cx="7701147" cy="43685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EMERGENCE OF </a:t>
            </a:r>
          </a:p>
          <a:p>
            <a:pPr algn="ctr">
              <a:spcBef>
                <a:spcPts val="0"/>
              </a:spcBef>
              <a:defRPr/>
            </a:pPr>
            <a:r>
              <a:rPr lang="en-US" altLang="en-US" b="1" kern="0" dirty="0">
                <a:latin typeface="Helvetica" pitchFamily="2" charset="0"/>
                <a:ea typeface="ＭＳ Ｐゴシック" panose="020B0600070205080204" pitchFamily="34" charset="-128"/>
              </a:rPr>
              <a:t>CONTEMPORARY POSITIVE PSYCHOLOGY</a:t>
            </a:r>
          </a:p>
        </p:txBody>
      </p:sp>
    </p:spTree>
    <p:extLst>
      <p:ext uri="{BB962C8B-B14F-4D97-AF65-F5344CB8AC3E}">
        <p14:creationId xmlns:p14="http://schemas.microsoft.com/office/powerpoint/2010/main" val="412616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4F230C9-2CBE-F44A-A001-B045A2DFED79}"/>
              </a:ext>
            </a:extLst>
          </p:cNvPr>
          <p:cNvSpPr txBox="1">
            <a:spLocks noChangeArrowheads="1"/>
          </p:cNvSpPr>
          <p:nvPr/>
        </p:nvSpPr>
        <p:spPr>
          <a:xfrm>
            <a:off x="-34925" y="443538"/>
            <a:ext cx="9143999" cy="286029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1600" dirty="0"/>
          </a:p>
          <a:p>
            <a:pPr>
              <a:spcBef>
                <a:spcPts val="0"/>
              </a:spcBef>
              <a:defRPr/>
            </a:pPr>
            <a:r>
              <a:rPr lang="en-GB" sz="2000" b="1" dirty="0">
                <a:latin typeface="Helvetica" pitchFamily="2" charset="0"/>
              </a:rPr>
              <a:t>Complete adaption. </a:t>
            </a:r>
            <a:r>
              <a:rPr lang="en-GB" sz="2000" dirty="0">
                <a:latin typeface="Helvetica" pitchFamily="2" charset="0"/>
              </a:rPr>
              <a:t>Brickman showed that lottery winners and paralysed survivors of accidents eventually adapted to these major life stresses after about two years</a:t>
            </a:r>
          </a:p>
          <a:p>
            <a:pPr>
              <a:spcBef>
                <a:spcPts val="0"/>
              </a:spcBef>
              <a:defRPr/>
            </a:pPr>
            <a:endParaRPr lang="en-GB" sz="2000" dirty="0">
              <a:latin typeface="Helvetica" pitchFamily="2" charset="0"/>
            </a:endParaRPr>
          </a:p>
          <a:p>
            <a:pPr>
              <a:spcBef>
                <a:spcPts val="0"/>
              </a:spcBef>
              <a:defRPr/>
            </a:pPr>
            <a:r>
              <a:rPr lang="en-GB" sz="2000" b="1" dirty="0">
                <a:latin typeface="Helvetica" pitchFamily="2" charset="0"/>
              </a:rPr>
              <a:t>Adaption is not always complete. </a:t>
            </a:r>
            <a:r>
              <a:rPr lang="en-GB" sz="2000" dirty="0">
                <a:latin typeface="Helvetica" pitchFamily="2" charset="0"/>
              </a:rPr>
              <a:t>Lucas found that people showed partial adaptation to marriage, divorce and widowhood, and no adaptation to severe disability, disability, and unemployment </a:t>
            </a:r>
          </a:p>
          <a:p>
            <a:pPr>
              <a:spcBef>
                <a:spcPts val="0"/>
              </a:spcBef>
              <a:defRPr/>
            </a:pPr>
            <a:endParaRPr lang="en-GB" sz="1600" dirty="0"/>
          </a:p>
          <a:p>
            <a:pPr>
              <a:spcBef>
                <a:spcPts val="0"/>
              </a:spcBef>
              <a:defRPr/>
            </a:pPr>
            <a:endParaRPr lang="en-IE" sz="1600" dirty="0"/>
          </a:p>
          <a:p>
            <a:pPr marL="0" indent="0">
              <a:spcBef>
                <a:spcPts val="0"/>
              </a:spcBef>
              <a:buFontTx/>
              <a:buNone/>
              <a:defRPr/>
            </a:pPr>
            <a:endParaRPr lang="en-GB" sz="1600" dirty="0"/>
          </a:p>
        </p:txBody>
      </p:sp>
      <p:sp>
        <p:nvSpPr>
          <p:cNvPr id="8" name="Title 1">
            <a:extLst>
              <a:ext uri="{FF2B5EF4-FFF2-40B4-BE49-F238E27FC236}">
                <a16:creationId xmlns:a16="http://schemas.microsoft.com/office/drawing/2014/main" id="{118F4A3F-128C-7649-9E1C-793A9B31934E}"/>
              </a:ext>
            </a:extLst>
          </p:cNvPr>
          <p:cNvSpPr txBox="1">
            <a:spLocks noChangeArrowheads="1"/>
          </p:cNvSpPr>
          <p:nvPr/>
        </p:nvSpPr>
        <p:spPr>
          <a:xfrm>
            <a:off x="1333499" y="150811"/>
            <a:ext cx="7775575" cy="327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OBSTACLES TO  HAPPINESS – HEDONIC TREADMILL</a:t>
            </a:r>
          </a:p>
        </p:txBody>
      </p:sp>
      <p:sp>
        <p:nvSpPr>
          <p:cNvPr id="9" name="Content Placeholder 2">
            <a:extLst>
              <a:ext uri="{FF2B5EF4-FFF2-40B4-BE49-F238E27FC236}">
                <a16:creationId xmlns:a16="http://schemas.microsoft.com/office/drawing/2014/main" id="{1C84851E-34AE-8647-89B4-1942EF49ECF6}"/>
              </a:ext>
            </a:extLst>
          </p:cNvPr>
          <p:cNvSpPr txBox="1">
            <a:spLocks/>
          </p:cNvSpPr>
          <p:nvPr/>
        </p:nvSpPr>
        <p:spPr>
          <a:xfrm>
            <a:off x="1" y="6305631"/>
            <a:ext cx="9143999" cy="8276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000" b="1" dirty="0">
                <a:solidFill>
                  <a:srgbClr val="002060"/>
                </a:solidFill>
                <a:latin typeface="Helvetica" pitchFamily="2" charset="0"/>
              </a:rPr>
              <a:t>Note.</a:t>
            </a:r>
            <a:r>
              <a:rPr lang="en-GB" sz="1000" dirty="0">
                <a:solidFill>
                  <a:srgbClr val="002060"/>
                </a:solidFill>
                <a:latin typeface="Helvetica" pitchFamily="2" charset="0"/>
              </a:rPr>
              <a:t> Reproduced with permission of </a:t>
            </a:r>
            <a:r>
              <a:rPr lang="en-IE" sz="1000" dirty="0">
                <a:solidFill>
                  <a:srgbClr val="002060"/>
                </a:solidFill>
                <a:latin typeface="Helvetica" pitchFamily="2" charset="0"/>
              </a:rPr>
              <a:t>Sage </a:t>
            </a:r>
            <a:r>
              <a:rPr lang="en-GB" sz="1000" dirty="0">
                <a:solidFill>
                  <a:srgbClr val="002060"/>
                </a:solidFill>
                <a:latin typeface="Helvetica" pitchFamily="2" charset="0"/>
              </a:rPr>
              <a:t>from Figure 1, p. 77 in </a:t>
            </a:r>
            <a:r>
              <a:rPr lang="en-IE" sz="1000" dirty="0">
                <a:solidFill>
                  <a:srgbClr val="002060"/>
                </a:solidFill>
                <a:latin typeface="Helvetica" pitchFamily="2" charset="0"/>
              </a:rPr>
              <a:t>Lucas, R. E. (2007). Adaptation and the set-point model of subjective well-being: Does happiness change after major life events?</a:t>
            </a:r>
            <a:r>
              <a:rPr lang="en-IE" sz="1000" i="1" dirty="0">
                <a:solidFill>
                  <a:srgbClr val="002060"/>
                </a:solidFill>
                <a:latin typeface="Helvetica" pitchFamily="2" charset="0"/>
              </a:rPr>
              <a:t> Current Directions in Psychological Science, 16</a:t>
            </a:r>
            <a:r>
              <a:rPr lang="en-IE" sz="1000" dirty="0">
                <a:solidFill>
                  <a:srgbClr val="002060"/>
                </a:solidFill>
                <a:latin typeface="Helvetica" pitchFamily="2" charset="0"/>
              </a:rPr>
              <a:t>(2), 75-79. </a:t>
            </a:r>
            <a:r>
              <a:rPr lang="en-IE" sz="1000" dirty="0">
                <a:solidFill>
                  <a:srgbClr val="002060"/>
                </a:solidFill>
                <a:latin typeface="Helvetica" pitchFamily="2" charset="0"/>
                <a:hlinkClick r:id="rId2">
                  <a:extLst>
                    <a:ext uri="{A12FA001-AC4F-418D-AE19-62706E023703}">
                      <ahyp:hlinkClr xmlns:ahyp="http://schemas.microsoft.com/office/drawing/2018/hyperlinkcolor" val="tx"/>
                    </a:ext>
                  </a:extLst>
                </a:hlinkClick>
              </a:rPr>
              <a:t>https://doi.org/10.1111/j.1467-8721.2007.00479.x</a:t>
            </a:r>
            <a:r>
              <a:rPr lang="en-IE" sz="1000" dirty="0">
                <a:solidFill>
                  <a:srgbClr val="002060"/>
                </a:solidFill>
                <a:latin typeface="Helvetica" pitchFamily="2" charset="0"/>
              </a:rPr>
              <a:t>, Copyright © 2007 Sage. Permission conveyed through Copyright Clearance Center, Inc</a:t>
            </a:r>
            <a:r>
              <a:rPr lang="en-IE" sz="1000" dirty="0">
                <a:latin typeface="Helvetica" pitchFamily="2" charset="0"/>
              </a:rPr>
              <a:t>.  </a:t>
            </a:r>
            <a:endParaRPr lang="en-US" sz="1000" dirty="0">
              <a:latin typeface="Helvetica" pitchFamily="2" charset="0"/>
            </a:endParaRPr>
          </a:p>
        </p:txBody>
      </p:sp>
      <p:pic>
        <p:nvPicPr>
          <p:cNvPr id="3" name="Picture 2" descr="Chart&#10;&#10;Description automatically generated">
            <a:extLst>
              <a:ext uri="{FF2B5EF4-FFF2-40B4-BE49-F238E27FC236}">
                <a16:creationId xmlns:a16="http://schemas.microsoft.com/office/drawing/2014/main" id="{E29B1616-D1BB-1849-97BF-600A8C66486D}"/>
              </a:ext>
            </a:extLst>
          </p:cNvPr>
          <p:cNvPicPr>
            <a:picLocks noChangeAspect="1"/>
          </p:cNvPicPr>
          <p:nvPr/>
        </p:nvPicPr>
        <p:blipFill>
          <a:blip r:embed="rId3"/>
          <a:stretch>
            <a:fillRect/>
          </a:stretch>
        </p:blipFill>
        <p:spPr>
          <a:xfrm>
            <a:off x="1692726" y="3064346"/>
            <a:ext cx="5506359" cy="322899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7739A3B-0092-EC46-8674-4F88E021C278}"/>
              </a:ext>
            </a:extLst>
          </p:cNvPr>
          <p:cNvCxnSpPr>
            <a:cxnSpLocks/>
          </p:cNvCxnSpPr>
          <p:nvPr/>
        </p:nvCxnSpPr>
        <p:spPr bwMode="auto">
          <a:xfrm>
            <a:off x="683568" y="802539"/>
            <a:ext cx="0" cy="4633974"/>
          </a:xfrm>
          <a:prstGeom prst="line">
            <a:avLst/>
          </a:prstGeom>
          <a:noFill/>
          <a:ln w="12700"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1ACCA414-8121-1042-B582-B9E09CDF871B}"/>
              </a:ext>
            </a:extLst>
          </p:cNvPr>
          <p:cNvCxnSpPr>
            <a:cxnSpLocks/>
          </p:cNvCxnSpPr>
          <p:nvPr/>
        </p:nvCxnSpPr>
        <p:spPr bwMode="auto">
          <a:xfrm flipH="1" flipV="1">
            <a:off x="670532" y="5431263"/>
            <a:ext cx="3829883" cy="5675"/>
          </a:xfrm>
          <a:prstGeom prst="line">
            <a:avLst/>
          </a:prstGeom>
          <a:noFill/>
          <a:ln w="12700" cap="flat" cmpd="sng" algn="ctr">
            <a:solidFill>
              <a:schemeClr val="tx1"/>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B23814FD-3AC9-0E4E-AB58-660BCE46F545}"/>
              </a:ext>
            </a:extLst>
          </p:cNvPr>
          <p:cNvSpPr txBox="1"/>
          <p:nvPr/>
        </p:nvSpPr>
        <p:spPr>
          <a:xfrm>
            <a:off x="754656" y="5436513"/>
            <a:ext cx="3855543" cy="584775"/>
          </a:xfrm>
          <a:prstGeom prst="rect">
            <a:avLst/>
          </a:prstGeom>
          <a:noFill/>
        </p:spPr>
        <p:txBody>
          <a:bodyPr wrap="none" rtlCol="0">
            <a:spAutoFit/>
          </a:bodyPr>
          <a:lstStyle/>
          <a:p>
            <a:r>
              <a:rPr lang="en-US" sz="1600" dirty="0">
                <a:latin typeface="Helvetica" pitchFamily="2" charset="0"/>
              </a:rPr>
              <a:t>-5  -4  -3  -2  -1   0   1   2   3   4   5   6   7</a:t>
            </a:r>
          </a:p>
          <a:p>
            <a:r>
              <a:rPr lang="en-US" sz="1600" dirty="0">
                <a:latin typeface="Helvetica" pitchFamily="2" charset="0"/>
              </a:rPr>
              <a:t>Years </a:t>
            </a:r>
          </a:p>
        </p:txBody>
      </p:sp>
      <p:sp>
        <p:nvSpPr>
          <p:cNvPr id="9" name="TextBox 8">
            <a:extLst>
              <a:ext uri="{FF2B5EF4-FFF2-40B4-BE49-F238E27FC236}">
                <a16:creationId xmlns:a16="http://schemas.microsoft.com/office/drawing/2014/main" id="{441AA51C-A10A-5B42-89BA-8DC2E470EE9F}"/>
              </a:ext>
            </a:extLst>
          </p:cNvPr>
          <p:cNvSpPr txBox="1"/>
          <p:nvPr/>
        </p:nvSpPr>
        <p:spPr>
          <a:xfrm>
            <a:off x="179512" y="828001"/>
            <a:ext cx="470000" cy="4770537"/>
          </a:xfrm>
          <a:prstGeom prst="rect">
            <a:avLst/>
          </a:prstGeom>
          <a:noFill/>
          <a:ln w="12700">
            <a:noFill/>
          </a:ln>
        </p:spPr>
        <p:txBody>
          <a:bodyPr wrap="none" rtlCol="0">
            <a:spAutoFit/>
          </a:bodyPr>
          <a:lstStyle/>
          <a:p>
            <a:r>
              <a:rPr lang="en-US" sz="1600" dirty="0">
                <a:latin typeface="Helvetica" pitchFamily="2" charset="0"/>
              </a:rPr>
              <a:t>8.0</a:t>
            </a:r>
          </a:p>
          <a:p>
            <a:endParaRPr lang="en-US" sz="1600" dirty="0">
              <a:latin typeface="Helvetica" pitchFamily="2" charset="0"/>
            </a:endParaRPr>
          </a:p>
          <a:p>
            <a:endParaRPr lang="en-US" sz="1600" dirty="0">
              <a:latin typeface="Helvetica" pitchFamily="2" charset="0"/>
            </a:endParaRPr>
          </a:p>
          <a:p>
            <a:r>
              <a:rPr lang="en-US" sz="1600" dirty="0">
                <a:latin typeface="Helvetica" pitchFamily="2" charset="0"/>
              </a:rPr>
              <a:t>7.5</a:t>
            </a:r>
          </a:p>
          <a:p>
            <a:endParaRPr lang="en-US" sz="1600" dirty="0">
              <a:latin typeface="Helvetica" pitchFamily="2" charset="0"/>
            </a:endParaRPr>
          </a:p>
          <a:p>
            <a:endParaRPr lang="en-US" sz="1600" dirty="0">
              <a:latin typeface="Helvetica" pitchFamily="2" charset="0"/>
            </a:endParaRPr>
          </a:p>
          <a:p>
            <a:r>
              <a:rPr lang="en-US" sz="1600" dirty="0">
                <a:latin typeface="Helvetica" pitchFamily="2" charset="0"/>
              </a:rPr>
              <a:t>7.0</a:t>
            </a:r>
          </a:p>
          <a:p>
            <a:endParaRPr lang="en-US" sz="1600" dirty="0">
              <a:latin typeface="Helvetica" pitchFamily="2" charset="0"/>
            </a:endParaRPr>
          </a:p>
          <a:p>
            <a:endParaRPr lang="en-US" sz="1600" dirty="0">
              <a:latin typeface="Helvetica" pitchFamily="2" charset="0"/>
            </a:endParaRPr>
          </a:p>
          <a:p>
            <a:r>
              <a:rPr lang="en-US" sz="1600" dirty="0">
                <a:latin typeface="Helvetica" pitchFamily="2" charset="0"/>
              </a:rPr>
              <a:t>6.5</a:t>
            </a:r>
          </a:p>
          <a:p>
            <a:endParaRPr lang="en-US" sz="1600" dirty="0">
              <a:latin typeface="Helvetica" pitchFamily="2" charset="0"/>
            </a:endParaRPr>
          </a:p>
          <a:p>
            <a:endParaRPr lang="en-US" sz="1600" dirty="0">
              <a:latin typeface="Helvetica" pitchFamily="2" charset="0"/>
            </a:endParaRPr>
          </a:p>
          <a:p>
            <a:r>
              <a:rPr lang="en-US" sz="1600" dirty="0">
                <a:latin typeface="Helvetica" pitchFamily="2" charset="0"/>
              </a:rPr>
              <a:t>6.0</a:t>
            </a:r>
          </a:p>
          <a:p>
            <a:endParaRPr lang="en-US" sz="1600" dirty="0">
              <a:latin typeface="Helvetica" pitchFamily="2" charset="0"/>
            </a:endParaRPr>
          </a:p>
          <a:p>
            <a:endParaRPr lang="en-US" sz="1600" dirty="0">
              <a:latin typeface="Helvetica" pitchFamily="2" charset="0"/>
            </a:endParaRPr>
          </a:p>
          <a:p>
            <a:r>
              <a:rPr lang="en-US" sz="1600" dirty="0">
                <a:latin typeface="Helvetica" pitchFamily="2" charset="0"/>
              </a:rPr>
              <a:t>5.5</a:t>
            </a:r>
          </a:p>
          <a:p>
            <a:endParaRPr lang="en-US" sz="1600" dirty="0">
              <a:latin typeface="Helvetica" pitchFamily="2" charset="0"/>
            </a:endParaRPr>
          </a:p>
          <a:p>
            <a:endParaRPr lang="en-US" sz="1600" dirty="0">
              <a:latin typeface="Helvetica" pitchFamily="2" charset="0"/>
            </a:endParaRPr>
          </a:p>
          <a:p>
            <a:r>
              <a:rPr lang="en-US" sz="1600" dirty="0">
                <a:latin typeface="Helvetica" pitchFamily="2" charset="0"/>
              </a:rPr>
              <a:t>5.0</a:t>
            </a:r>
          </a:p>
        </p:txBody>
      </p:sp>
      <p:cxnSp>
        <p:nvCxnSpPr>
          <p:cNvPr id="23" name="Straight Connector 22">
            <a:extLst>
              <a:ext uri="{FF2B5EF4-FFF2-40B4-BE49-F238E27FC236}">
                <a16:creationId xmlns:a16="http://schemas.microsoft.com/office/drawing/2014/main" id="{52EDDDB6-A56F-ED44-B887-C5F4C73C086C}"/>
              </a:ext>
            </a:extLst>
          </p:cNvPr>
          <p:cNvCxnSpPr/>
          <p:nvPr/>
        </p:nvCxnSpPr>
        <p:spPr bwMode="auto">
          <a:xfrm flipV="1">
            <a:off x="741874" y="1764105"/>
            <a:ext cx="1433265" cy="504056"/>
          </a:xfrm>
          <a:prstGeom prst="line">
            <a:avLst/>
          </a:prstGeom>
          <a:noFill/>
          <a:ln w="12700" cap="flat" cmpd="sng" algn="ctr">
            <a:solidFill>
              <a:schemeClr val="tx1"/>
            </a:solidFill>
            <a:prstDash val="lgDash"/>
            <a:round/>
            <a:headEnd type="none" w="med" len="med"/>
            <a:tailEnd type="none" w="med" len="med"/>
          </a:ln>
          <a:effectLst/>
        </p:spPr>
      </p:cxnSp>
      <p:cxnSp>
        <p:nvCxnSpPr>
          <p:cNvPr id="24" name="Straight Connector 23">
            <a:extLst>
              <a:ext uri="{FF2B5EF4-FFF2-40B4-BE49-F238E27FC236}">
                <a16:creationId xmlns:a16="http://schemas.microsoft.com/office/drawing/2014/main" id="{4A54252C-62ED-FC41-B269-90CF892805B4}"/>
              </a:ext>
            </a:extLst>
          </p:cNvPr>
          <p:cNvCxnSpPr>
            <a:cxnSpLocks/>
          </p:cNvCxnSpPr>
          <p:nvPr/>
        </p:nvCxnSpPr>
        <p:spPr bwMode="auto">
          <a:xfrm flipV="1">
            <a:off x="2175139" y="1476073"/>
            <a:ext cx="258064" cy="287820"/>
          </a:xfrm>
          <a:prstGeom prst="line">
            <a:avLst/>
          </a:prstGeom>
          <a:noFill/>
          <a:ln w="12700" cap="flat" cmpd="sng" algn="ctr">
            <a:solidFill>
              <a:schemeClr val="tx1"/>
            </a:solidFill>
            <a:prstDash val="lgDash"/>
            <a:round/>
            <a:headEnd type="none" w="med" len="med"/>
            <a:tailEnd type="none" w="med" len="med"/>
          </a:ln>
          <a:effectLst/>
        </p:spPr>
      </p:cxnSp>
      <p:cxnSp>
        <p:nvCxnSpPr>
          <p:cNvPr id="26" name="Straight Connector 25">
            <a:extLst>
              <a:ext uri="{FF2B5EF4-FFF2-40B4-BE49-F238E27FC236}">
                <a16:creationId xmlns:a16="http://schemas.microsoft.com/office/drawing/2014/main" id="{7389FBC5-8AAA-5C40-AB58-028481121C85}"/>
              </a:ext>
            </a:extLst>
          </p:cNvPr>
          <p:cNvCxnSpPr>
            <a:cxnSpLocks/>
          </p:cNvCxnSpPr>
          <p:nvPr/>
        </p:nvCxnSpPr>
        <p:spPr bwMode="auto">
          <a:xfrm>
            <a:off x="2433203" y="1491550"/>
            <a:ext cx="1425939" cy="694754"/>
          </a:xfrm>
          <a:prstGeom prst="line">
            <a:avLst/>
          </a:prstGeom>
          <a:noFill/>
          <a:ln w="12700" cap="flat" cmpd="sng" algn="ctr">
            <a:solidFill>
              <a:schemeClr val="tx1"/>
            </a:solidFill>
            <a:prstDash val="lgDash"/>
            <a:round/>
            <a:headEnd type="none" w="med" len="med"/>
            <a:tailEnd type="none" w="med" len="med"/>
          </a:ln>
          <a:effectLst/>
        </p:spPr>
      </p:cxnSp>
      <p:cxnSp>
        <p:nvCxnSpPr>
          <p:cNvPr id="30" name="Straight Connector 29">
            <a:extLst>
              <a:ext uri="{FF2B5EF4-FFF2-40B4-BE49-F238E27FC236}">
                <a16:creationId xmlns:a16="http://schemas.microsoft.com/office/drawing/2014/main" id="{662CA015-A63F-8B4D-A181-E6C7113D0DDE}"/>
              </a:ext>
            </a:extLst>
          </p:cNvPr>
          <p:cNvCxnSpPr>
            <a:cxnSpLocks/>
          </p:cNvCxnSpPr>
          <p:nvPr/>
        </p:nvCxnSpPr>
        <p:spPr bwMode="auto">
          <a:xfrm>
            <a:off x="741874" y="2296519"/>
            <a:ext cx="1426371" cy="691722"/>
          </a:xfrm>
          <a:prstGeom prst="line">
            <a:avLst/>
          </a:prstGeom>
          <a:noFill/>
          <a:ln w="12700"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9723793D-61D3-0148-B1CA-D9DF20980BDE}"/>
              </a:ext>
            </a:extLst>
          </p:cNvPr>
          <p:cNvCxnSpPr>
            <a:cxnSpLocks/>
          </p:cNvCxnSpPr>
          <p:nvPr/>
        </p:nvCxnSpPr>
        <p:spPr bwMode="auto">
          <a:xfrm>
            <a:off x="2157055" y="2988241"/>
            <a:ext cx="276148" cy="863671"/>
          </a:xfrm>
          <a:prstGeom prst="line">
            <a:avLst/>
          </a:prstGeom>
          <a:noFill/>
          <a:ln w="1270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95979EE8-EF24-CA49-9CEE-7BFEB04A972E}"/>
              </a:ext>
            </a:extLst>
          </p:cNvPr>
          <p:cNvCxnSpPr>
            <a:cxnSpLocks/>
          </p:cNvCxnSpPr>
          <p:nvPr/>
        </p:nvCxnSpPr>
        <p:spPr bwMode="auto">
          <a:xfrm flipV="1">
            <a:off x="2421152" y="2987818"/>
            <a:ext cx="1162274" cy="864094"/>
          </a:xfrm>
          <a:prstGeom prst="line">
            <a:avLst/>
          </a:prstGeom>
          <a:noFill/>
          <a:ln w="1270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70243AE3-2EAC-CE47-89F5-382AA7A00CC8}"/>
              </a:ext>
            </a:extLst>
          </p:cNvPr>
          <p:cNvCxnSpPr>
            <a:cxnSpLocks/>
          </p:cNvCxnSpPr>
          <p:nvPr/>
        </p:nvCxnSpPr>
        <p:spPr bwMode="auto">
          <a:xfrm flipV="1">
            <a:off x="3566217" y="2781642"/>
            <a:ext cx="867078" cy="205964"/>
          </a:xfrm>
          <a:prstGeom prst="line">
            <a:avLst/>
          </a:prstGeom>
          <a:noFill/>
          <a:ln w="12700" cap="flat" cmpd="sng" algn="ctr">
            <a:solidFill>
              <a:schemeClr val="tx1"/>
            </a:solidFill>
            <a:prstDash val="solid"/>
            <a:round/>
            <a:headEnd type="none" w="med" len="med"/>
            <a:tailEnd type="none" w="med" len="med"/>
          </a:ln>
          <a:effectLst/>
        </p:spPr>
      </p:cxnSp>
      <p:sp>
        <p:nvSpPr>
          <p:cNvPr id="47" name="TextBox 46">
            <a:extLst>
              <a:ext uri="{FF2B5EF4-FFF2-40B4-BE49-F238E27FC236}">
                <a16:creationId xmlns:a16="http://schemas.microsoft.com/office/drawing/2014/main" id="{BB274468-EDE0-BB4B-991E-9D57C8A132EC}"/>
              </a:ext>
            </a:extLst>
          </p:cNvPr>
          <p:cNvSpPr txBox="1"/>
          <p:nvPr/>
        </p:nvSpPr>
        <p:spPr>
          <a:xfrm>
            <a:off x="3534155" y="1671696"/>
            <a:ext cx="994183" cy="338554"/>
          </a:xfrm>
          <a:prstGeom prst="rect">
            <a:avLst/>
          </a:prstGeom>
          <a:noFill/>
        </p:spPr>
        <p:txBody>
          <a:bodyPr wrap="none" rtlCol="0">
            <a:spAutoFit/>
          </a:bodyPr>
          <a:lstStyle/>
          <a:p>
            <a:r>
              <a:rPr lang="en-US" sz="1600" dirty="0">
                <a:latin typeface="Helvetica" pitchFamily="2" charset="0"/>
              </a:rPr>
              <a:t>Marriage</a:t>
            </a:r>
          </a:p>
        </p:txBody>
      </p:sp>
      <p:sp>
        <p:nvSpPr>
          <p:cNvPr id="48" name="TextBox 47">
            <a:extLst>
              <a:ext uri="{FF2B5EF4-FFF2-40B4-BE49-F238E27FC236}">
                <a16:creationId xmlns:a16="http://schemas.microsoft.com/office/drawing/2014/main" id="{0E7A8530-4E65-244D-9CD0-F9A8AB244C1F}"/>
              </a:ext>
            </a:extLst>
          </p:cNvPr>
          <p:cNvSpPr txBox="1"/>
          <p:nvPr/>
        </p:nvSpPr>
        <p:spPr>
          <a:xfrm>
            <a:off x="3482880" y="2402729"/>
            <a:ext cx="1253869" cy="338554"/>
          </a:xfrm>
          <a:prstGeom prst="rect">
            <a:avLst/>
          </a:prstGeom>
          <a:noFill/>
        </p:spPr>
        <p:txBody>
          <a:bodyPr wrap="none" rtlCol="0">
            <a:spAutoFit/>
          </a:bodyPr>
          <a:lstStyle/>
          <a:p>
            <a:r>
              <a:rPr lang="en-US" sz="1600" dirty="0">
                <a:latin typeface="Helvetica" pitchFamily="2" charset="0"/>
              </a:rPr>
              <a:t>Widowhood</a:t>
            </a:r>
          </a:p>
        </p:txBody>
      </p:sp>
      <p:cxnSp>
        <p:nvCxnSpPr>
          <p:cNvPr id="49" name="Straight Connector 48">
            <a:extLst>
              <a:ext uri="{FF2B5EF4-FFF2-40B4-BE49-F238E27FC236}">
                <a16:creationId xmlns:a16="http://schemas.microsoft.com/office/drawing/2014/main" id="{4A994C76-38D3-6F43-A402-4EC3E71E5DE4}"/>
              </a:ext>
            </a:extLst>
          </p:cNvPr>
          <p:cNvCxnSpPr>
            <a:cxnSpLocks/>
          </p:cNvCxnSpPr>
          <p:nvPr/>
        </p:nvCxnSpPr>
        <p:spPr bwMode="auto">
          <a:xfrm>
            <a:off x="746939" y="3016599"/>
            <a:ext cx="1403222" cy="505765"/>
          </a:xfrm>
          <a:prstGeom prst="line">
            <a:avLst/>
          </a:prstGeom>
          <a:noFill/>
          <a:ln w="12700" cap="flat" cmpd="sng" algn="ctr">
            <a:solidFill>
              <a:schemeClr val="tx1"/>
            </a:solidFill>
            <a:prstDash val="lgDashDot"/>
            <a:round/>
            <a:headEnd type="none" w="med" len="med"/>
            <a:tailEnd type="none" w="med" len="med"/>
          </a:ln>
          <a:effectLst/>
        </p:spPr>
      </p:cxnSp>
      <p:cxnSp>
        <p:nvCxnSpPr>
          <p:cNvPr id="52" name="Straight Connector 51">
            <a:extLst>
              <a:ext uri="{FF2B5EF4-FFF2-40B4-BE49-F238E27FC236}">
                <a16:creationId xmlns:a16="http://schemas.microsoft.com/office/drawing/2014/main" id="{7DBC4A05-71D2-C046-96A6-31314C0CC47D}"/>
              </a:ext>
            </a:extLst>
          </p:cNvPr>
          <p:cNvCxnSpPr>
            <a:cxnSpLocks/>
          </p:cNvCxnSpPr>
          <p:nvPr/>
        </p:nvCxnSpPr>
        <p:spPr bwMode="auto">
          <a:xfrm flipV="1">
            <a:off x="2157054" y="3204456"/>
            <a:ext cx="1448671" cy="317909"/>
          </a:xfrm>
          <a:prstGeom prst="line">
            <a:avLst/>
          </a:prstGeom>
          <a:noFill/>
          <a:ln w="12700" cap="flat" cmpd="sng" algn="ctr">
            <a:solidFill>
              <a:schemeClr val="tx1"/>
            </a:solidFill>
            <a:prstDash val="lgDashDot"/>
            <a:round/>
            <a:headEnd type="none" w="med" len="med"/>
            <a:tailEnd type="none" w="med" len="med"/>
          </a:ln>
          <a:effectLst/>
        </p:spPr>
      </p:cxnSp>
      <p:cxnSp>
        <p:nvCxnSpPr>
          <p:cNvPr id="56" name="Straight Connector 55">
            <a:extLst>
              <a:ext uri="{FF2B5EF4-FFF2-40B4-BE49-F238E27FC236}">
                <a16:creationId xmlns:a16="http://schemas.microsoft.com/office/drawing/2014/main" id="{675723BC-BACA-FE44-9DC0-8F1EF96E3B9B}"/>
              </a:ext>
            </a:extLst>
          </p:cNvPr>
          <p:cNvCxnSpPr>
            <a:cxnSpLocks/>
          </p:cNvCxnSpPr>
          <p:nvPr/>
        </p:nvCxnSpPr>
        <p:spPr bwMode="auto">
          <a:xfrm>
            <a:off x="3565342" y="3204031"/>
            <a:ext cx="867953" cy="29360"/>
          </a:xfrm>
          <a:prstGeom prst="line">
            <a:avLst/>
          </a:prstGeom>
          <a:noFill/>
          <a:ln w="12700" cap="flat" cmpd="sng" algn="ctr">
            <a:solidFill>
              <a:schemeClr val="tx1"/>
            </a:solidFill>
            <a:prstDash val="lgDashDot"/>
            <a:round/>
            <a:headEnd type="none" w="med" len="med"/>
            <a:tailEnd type="none" w="med" len="med"/>
          </a:ln>
          <a:effectLst/>
        </p:spPr>
      </p:cxnSp>
      <p:sp>
        <p:nvSpPr>
          <p:cNvPr id="58" name="TextBox 57">
            <a:extLst>
              <a:ext uri="{FF2B5EF4-FFF2-40B4-BE49-F238E27FC236}">
                <a16:creationId xmlns:a16="http://schemas.microsoft.com/office/drawing/2014/main" id="{D320CEBE-0F11-BA44-A4C4-1B045ACD282D}"/>
              </a:ext>
            </a:extLst>
          </p:cNvPr>
          <p:cNvSpPr txBox="1"/>
          <p:nvPr/>
        </p:nvSpPr>
        <p:spPr>
          <a:xfrm>
            <a:off x="3619571" y="2899685"/>
            <a:ext cx="878766" cy="338554"/>
          </a:xfrm>
          <a:prstGeom prst="rect">
            <a:avLst/>
          </a:prstGeom>
          <a:noFill/>
        </p:spPr>
        <p:txBody>
          <a:bodyPr wrap="none" rtlCol="0">
            <a:spAutoFit/>
          </a:bodyPr>
          <a:lstStyle/>
          <a:p>
            <a:r>
              <a:rPr lang="en-US" sz="1600" dirty="0">
                <a:latin typeface="Helvetica" pitchFamily="2" charset="0"/>
              </a:rPr>
              <a:t>Divorce</a:t>
            </a:r>
          </a:p>
        </p:txBody>
      </p:sp>
      <p:sp>
        <p:nvSpPr>
          <p:cNvPr id="60" name="TextBox 59">
            <a:extLst>
              <a:ext uri="{FF2B5EF4-FFF2-40B4-BE49-F238E27FC236}">
                <a16:creationId xmlns:a16="http://schemas.microsoft.com/office/drawing/2014/main" id="{BC9BF490-F31B-6B4D-80C6-FF8810027D18}"/>
              </a:ext>
            </a:extLst>
          </p:cNvPr>
          <p:cNvSpPr txBox="1"/>
          <p:nvPr/>
        </p:nvSpPr>
        <p:spPr>
          <a:xfrm rot="16200000">
            <a:off x="-715250" y="2944999"/>
            <a:ext cx="1656223" cy="338554"/>
          </a:xfrm>
          <a:prstGeom prst="rect">
            <a:avLst/>
          </a:prstGeom>
          <a:noFill/>
        </p:spPr>
        <p:txBody>
          <a:bodyPr wrap="none" rtlCol="0">
            <a:spAutoFit/>
          </a:bodyPr>
          <a:lstStyle/>
          <a:p>
            <a:r>
              <a:rPr lang="en-US" sz="1600" dirty="0">
                <a:latin typeface="Helvetica" pitchFamily="2" charset="0"/>
              </a:rPr>
              <a:t>Life satisfaction </a:t>
            </a:r>
          </a:p>
        </p:txBody>
      </p:sp>
      <p:cxnSp>
        <p:nvCxnSpPr>
          <p:cNvPr id="62" name="Straight Connector 61">
            <a:extLst>
              <a:ext uri="{FF2B5EF4-FFF2-40B4-BE49-F238E27FC236}">
                <a16:creationId xmlns:a16="http://schemas.microsoft.com/office/drawing/2014/main" id="{86524706-3F27-DF48-8833-3F400EEC8A9C}"/>
              </a:ext>
            </a:extLst>
          </p:cNvPr>
          <p:cNvCxnSpPr>
            <a:cxnSpLocks/>
          </p:cNvCxnSpPr>
          <p:nvPr/>
        </p:nvCxnSpPr>
        <p:spPr bwMode="auto">
          <a:xfrm>
            <a:off x="2431641" y="797289"/>
            <a:ext cx="0" cy="4633974"/>
          </a:xfrm>
          <a:prstGeom prst="line">
            <a:avLst/>
          </a:prstGeom>
          <a:noFill/>
          <a:ln w="12700" cap="flat" cmpd="sng" algn="ctr">
            <a:solidFill>
              <a:schemeClr val="tx1"/>
            </a:solidFill>
            <a:prstDash val="dash"/>
            <a:round/>
            <a:headEnd type="none" w="med" len="med"/>
            <a:tailEnd type="none" w="med" len="med"/>
          </a:ln>
          <a:effectLst/>
        </p:spPr>
      </p:cxnSp>
      <p:cxnSp>
        <p:nvCxnSpPr>
          <p:cNvPr id="63" name="Straight Connector 62">
            <a:extLst>
              <a:ext uri="{FF2B5EF4-FFF2-40B4-BE49-F238E27FC236}">
                <a16:creationId xmlns:a16="http://schemas.microsoft.com/office/drawing/2014/main" id="{FEECAEFC-4236-B24F-B181-0AA8C509A876}"/>
              </a:ext>
            </a:extLst>
          </p:cNvPr>
          <p:cNvCxnSpPr>
            <a:cxnSpLocks/>
          </p:cNvCxnSpPr>
          <p:nvPr/>
        </p:nvCxnSpPr>
        <p:spPr bwMode="auto">
          <a:xfrm>
            <a:off x="5292080" y="803283"/>
            <a:ext cx="0" cy="4633974"/>
          </a:xfrm>
          <a:prstGeom prst="line">
            <a:avLst/>
          </a:prstGeom>
          <a:noFill/>
          <a:ln w="12700"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7CB77A96-466C-5A43-A50F-50200FA642F3}"/>
              </a:ext>
            </a:extLst>
          </p:cNvPr>
          <p:cNvCxnSpPr>
            <a:cxnSpLocks/>
          </p:cNvCxnSpPr>
          <p:nvPr/>
        </p:nvCxnSpPr>
        <p:spPr bwMode="auto">
          <a:xfrm flipH="1">
            <a:off x="5292080" y="5437682"/>
            <a:ext cx="3823327" cy="0"/>
          </a:xfrm>
          <a:prstGeom prst="line">
            <a:avLst/>
          </a:prstGeom>
          <a:noFill/>
          <a:ln w="12700" cap="flat" cmpd="sng" algn="ctr">
            <a:solidFill>
              <a:schemeClr val="tx1"/>
            </a:solidFill>
            <a:prstDash val="solid"/>
            <a:round/>
            <a:headEnd type="none" w="med" len="med"/>
            <a:tailEnd type="none" w="med" len="med"/>
          </a:ln>
          <a:effectLst/>
        </p:spPr>
      </p:cxnSp>
      <p:sp>
        <p:nvSpPr>
          <p:cNvPr id="65" name="TextBox 64">
            <a:extLst>
              <a:ext uri="{FF2B5EF4-FFF2-40B4-BE49-F238E27FC236}">
                <a16:creationId xmlns:a16="http://schemas.microsoft.com/office/drawing/2014/main" id="{17311EBD-34EA-284F-BE5E-A222684BB187}"/>
              </a:ext>
            </a:extLst>
          </p:cNvPr>
          <p:cNvSpPr txBox="1"/>
          <p:nvPr/>
        </p:nvSpPr>
        <p:spPr>
          <a:xfrm>
            <a:off x="4788024" y="828745"/>
            <a:ext cx="470000" cy="4770537"/>
          </a:xfrm>
          <a:prstGeom prst="rect">
            <a:avLst/>
          </a:prstGeom>
          <a:noFill/>
          <a:ln w="12700">
            <a:noFill/>
          </a:ln>
        </p:spPr>
        <p:txBody>
          <a:bodyPr wrap="none" rtlCol="0">
            <a:spAutoFit/>
          </a:bodyPr>
          <a:lstStyle/>
          <a:p>
            <a:r>
              <a:rPr lang="en-US" sz="1600" dirty="0">
                <a:latin typeface="Helvetica" pitchFamily="2" charset="0"/>
              </a:rPr>
              <a:t>8.0</a:t>
            </a:r>
          </a:p>
          <a:p>
            <a:endParaRPr lang="en-US" sz="1600" dirty="0">
              <a:latin typeface="Helvetica" pitchFamily="2" charset="0"/>
            </a:endParaRPr>
          </a:p>
          <a:p>
            <a:endParaRPr lang="en-US" sz="1600" dirty="0">
              <a:latin typeface="Helvetica" pitchFamily="2" charset="0"/>
            </a:endParaRPr>
          </a:p>
          <a:p>
            <a:r>
              <a:rPr lang="en-US" sz="1600" dirty="0">
                <a:latin typeface="Helvetica" pitchFamily="2" charset="0"/>
              </a:rPr>
              <a:t>7.5</a:t>
            </a:r>
          </a:p>
          <a:p>
            <a:endParaRPr lang="en-US" sz="1600" dirty="0">
              <a:latin typeface="Helvetica" pitchFamily="2" charset="0"/>
            </a:endParaRPr>
          </a:p>
          <a:p>
            <a:endParaRPr lang="en-US" sz="1600" dirty="0">
              <a:latin typeface="Helvetica" pitchFamily="2" charset="0"/>
            </a:endParaRPr>
          </a:p>
          <a:p>
            <a:r>
              <a:rPr lang="en-US" sz="1600" dirty="0">
                <a:latin typeface="Helvetica" pitchFamily="2" charset="0"/>
              </a:rPr>
              <a:t>7.0</a:t>
            </a:r>
          </a:p>
          <a:p>
            <a:endParaRPr lang="en-US" sz="1600" dirty="0">
              <a:latin typeface="Helvetica" pitchFamily="2" charset="0"/>
            </a:endParaRPr>
          </a:p>
          <a:p>
            <a:endParaRPr lang="en-US" sz="1600" dirty="0">
              <a:latin typeface="Helvetica" pitchFamily="2" charset="0"/>
            </a:endParaRPr>
          </a:p>
          <a:p>
            <a:r>
              <a:rPr lang="en-US" sz="1600" dirty="0">
                <a:latin typeface="Helvetica" pitchFamily="2" charset="0"/>
              </a:rPr>
              <a:t>6.5</a:t>
            </a:r>
          </a:p>
          <a:p>
            <a:endParaRPr lang="en-US" sz="1600" dirty="0">
              <a:latin typeface="Helvetica" pitchFamily="2" charset="0"/>
            </a:endParaRPr>
          </a:p>
          <a:p>
            <a:endParaRPr lang="en-US" sz="1600" dirty="0">
              <a:latin typeface="Helvetica" pitchFamily="2" charset="0"/>
            </a:endParaRPr>
          </a:p>
          <a:p>
            <a:r>
              <a:rPr lang="en-US" sz="1600" dirty="0">
                <a:latin typeface="Helvetica" pitchFamily="2" charset="0"/>
              </a:rPr>
              <a:t>6.0</a:t>
            </a:r>
          </a:p>
          <a:p>
            <a:endParaRPr lang="en-US" sz="1600" dirty="0">
              <a:latin typeface="Helvetica" pitchFamily="2" charset="0"/>
            </a:endParaRPr>
          </a:p>
          <a:p>
            <a:endParaRPr lang="en-US" sz="1600" dirty="0">
              <a:latin typeface="Helvetica" pitchFamily="2" charset="0"/>
            </a:endParaRPr>
          </a:p>
          <a:p>
            <a:r>
              <a:rPr lang="en-US" sz="1600" dirty="0">
                <a:latin typeface="Helvetica" pitchFamily="2" charset="0"/>
              </a:rPr>
              <a:t>5.5</a:t>
            </a:r>
          </a:p>
          <a:p>
            <a:endParaRPr lang="en-US" sz="1600" dirty="0">
              <a:latin typeface="Helvetica" pitchFamily="2" charset="0"/>
            </a:endParaRPr>
          </a:p>
          <a:p>
            <a:endParaRPr lang="en-US" sz="1600" dirty="0">
              <a:latin typeface="Helvetica" pitchFamily="2" charset="0"/>
            </a:endParaRPr>
          </a:p>
          <a:p>
            <a:r>
              <a:rPr lang="en-US" sz="1600" dirty="0">
                <a:latin typeface="Helvetica" pitchFamily="2" charset="0"/>
              </a:rPr>
              <a:t>5.0</a:t>
            </a:r>
          </a:p>
        </p:txBody>
      </p:sp>
      <p:cxnSp>
        <p:nvCxnSpPr>
          <p:cNvPr id="66" name="Straight Connector 65">
            <a:extLst>
              <a:ext uri="{FF2B5EF4-FFF2-40B4-BE49-F238E27FC236}">
                <a16:creationId xmlns:a16="http://schemas.microsoft.com/office/drawing/2014/main" id="{CEF3AE59-0F1D-9347-AC4C-BC006B298F05}"/>
              </a:ext>
            </a:extLst>
          </p:cNvPr>
          <p:cNvCxnSpPr>
            <a:cxnSpLocks/>
          </p:cNvCxnSpPr>
          <p:nvPr/>
        </p:nvCxnSpPr>
        <p:spPr bwMode="auto">
          <a:xfrm>
            <a:off x="6186680" y="2606279"/>
            <a:ext cx="339344" cy="976650"/>
          </a:xfrm>
          <a:prstGeom prst="line">
            <a:avLst/>
          </a:prstGeom>
          <a:noFill/>
          <a:ln w="12700"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95FFBBAE-3EF9-9E43-97AD-6A530FB2115D}"/>
              </a:ext>
            </a:extLst>
          </p:cNvPr>
          <p:cNvCxnSpPr>
            <a:cxnSpLocks/>
          </p:cNvCxnSpPr>
          <p:nvPr/>
        </p:nvCxnSpPr>
        <p:spPr bwMode="auto">
          <a:xfrm flipV="1">
            <a:off x="7074597" y="2884624"/>
            <a:ext cx="289439" cy="979053"/>
          </a:xfrm>
          <a:prstGeom prst="line">
            <a:avLst/>
          </a:prstGeom>
          <a:noFill/>
          <a:ln w="12700" cap="flat" cmpd="sng" algn="ctr">
            <a:solidFill>
              <a:schemeClr val="tx1"/>
            </a:solidFill>
            <a:prstDash val="lgDash"/>
            <a:round/>
            <a:headEnd type="none" w="med" len="med"/>
            <a:tailEnd type="none" w="med" len="med"/>
          </a:ln>
          <a:effectLst/>
        </p:spPr>
      </p:cxnSp>
      <p:cxnSp>
        <p:nvCxnSpPr>
          <p:cNvPr id="69" name="Straight Connector 68">
            <a:extLst>
              <a:ext uri="{FF2B5EF4-FFF2-40B4-BE49-F238E27FC236}">
                <a16:creationId xmlns:a16="http://schemas.microsoft.com/office/drawing/2014/main" id="{ED1F002D-5686-094D-B53E-57D1A9F7B443}"/>
              </a:ext>
            </a:extLst>
          </p:cNvPr>
          <p:cNvCxnSpPr>
            <a:cxnSpLocks/>
          </p:cNvCxnSpPr>
          <p:nvPr/>
        </p:nvCxnSpPr>
        <p:spPr bwMode="auto">
          <a:xfrm>
            <a:off x="5377886" y="2350679"/>
            <a:ext cx="1151785" cy="0"/>
          </a:xfrm>
          <a:prstGeom prst="line">
            <a:avLst/>
          </a:prstGeom>
          <a:noFill/>
          <a:ln w="12700" cap="flat" cmpd="sng" algn="ctr">
            <a:solidFill>
              <a:schemeClr val="tx1"/>
            </a:solidFill>
            <a:prstDash val="lgDash"/>
            <a:round/>
            <a:headEnd type="none" w="med" len="med"/>
            <a:tailEnd type="none" w="med" len="med"/>
          </a:ln>
          <a:effectLst/>
        </p:spPr>
      </p:cxnSp>
      <p:cxnSp>
        <p:nvCxnSpPr>
          <p:cNvPr id="70" name="Straight Connector 69">
            <a:extLst>
              <a:ext uri="{FF2B5EF4-FFF2-40B4-BE49-F238E27FC236}">
                <a16:creationId xmlns:a16="http://schemas.microsoft.com/office/drawing/2014/main" id="{EFC7D2BF-0ABA-3944-94EC-F32F45F440DC}"/>
              </a:ext>
            </a:extLst>
          </p:cNvPr>
          <p:cNvCxnSpPr>
            <a:cxnSpLocks/>
          </p:cNvCxnSpPr>
          <p:nvPr/>
        </p:nvCxnSpPr>
        <p:spPr bwMode="auto">
          <a:xfrm>
            <a:off x="6808310" y="2979101"/>
            <a:ext cx="271415" cy="863045"/>
          </a:xfrm>
          <a:prstGeom prst="line">
            <a:avLst/>
          </a:prstGeom>
          <a:noFill/>
          <a:ln w="12700" cap="flat" cmpd="sng" algn="ctr">
            <a:solidFill>
              <a:schemeClr val="tx1"/>
            </a:solidFill>
            <a:prstDash val="lgDash"/>
            <a:round/>
            <a:headEnd type="none" w="med" len="med"/>
            <a:tailEnd type="none" w="med" len="med"/>
          </a:ln>
          <a:effectLst/>
        </p:spPr>
      </p:cxnSp>
      <p:sp>
        <p:nvSpPr>
          <p:cNvPr id="73" name="TextBox 72">
            <a:extLst>
              <a:ext uri="{FF2B5EF4-FFF2-40B4-BE49-F238E27FC236}">
                <a16:creationId xmlns:a16="http://schemas.microsoft.com/office/drawing/2014/main" id="{01DBE195-5588-A047-8173-9516B9CF14C7}"/>
              </a:ext>
            </a:extLst>
          </p:cNvPr>
          <p:cNvSpPr txBox="1"/>
          <p:nvPr/>
        </p:nvSpPr>
        <p:spPr>
          <a:xfrm>
            <a:off x="7329044" y="2573366"/>
            <a:ext cx="1620958" cy="338554"/>
          </a:xfrm>
          <a:prstGeom prst="rect">
            <a:avLst/>
          </a:prstGeom>
          <a:noFill/>
        </p:spPr>
        <p:txBody>
          <a:bodyPr wrap="none" rtlCol="0">
            <a:spAutoFit/>
          </a:bodyPr>
          <a:lstStyle/>
          <a:p>
            <a:r>
              <a:rPr lang="en-US" sz="1600" dirty="0">
                <a:latin typeface="Helvetica" pitchFamily="2" charset="0"/>
              </a:rPr>
              <a:t>Unemployment </a:t>
            </a:r>
          </a:p>
        </p:txBody>
      </p:sp>
      <p:sp>
        <p:nvSpPr>
          <p:cNvPr id="74" name="TextBox 73">
            <a:extLst>
              <a:ext uri="{FF2B5EF4-FFF2-40B4-BE49-F238E27FC236}">
                <a16:creationId xmlns:a16="http://schemas.microsoft.com/office/drawing/2014/main" id="{D68D198C-3FF4-B94D-BF35-7C7D39A55214}"/>
              </a:ext>
            </a:extLst>
          </p:cNvPr>
          <p:cNvSpPr txBox="1"/>
          <p:nvPr/>
        </p:nvSpPr>
        <p:spPr>
          <a:xfrm>
            <a:off x="7394893" y="3398537"/>
            <a:ext cx="1059907" cy="338554"/>
          </a:xfrm>
          <a:prstGeom prst="rect">
            <a:avLst/>
          </a:prstGeom>
          <a:noFill/>
        </p:spPr>
        <p:txBody>
          <a:bodyPr wrap="none" rtlCol="0">
            <a:spAutoFit/>
          </a:bodyPr>
          <a:lstStyle/>
          <a:p>
            <a:r>
              <a:rPr lang="en-US" sz="1600" dirty="0">
                <a:latin typeface="Helvetica" pitchFamily="2" charset="0"/>
              </a:rPr>
              <a:t>Disability </a:t>
            </a:r>
          </a:p>
        </p:txBody>
      </p:sp>
      <p:cxnSp>
        <p:nvCxnSpPr>
          <p:cNvPr id="75" name="Straight Connector 74">
            <a:extLst>
              <a:ext uri="{FF2B5EF4-FFF2-40B4-BE49-F238E27FC236}">
                <a16:creationId xmlns:a16="http://schemas.microsoft.com/office/drawing/2014/main" id="{78198756-1717-9949-BC8D-458E557F6729}"/>
              </a:ext>
            </a:extLst>
          </p:cNvPr>
          <p:cNvCxnSpPr>
            <a:cxnSpLocks/>
          </p:cNvCxnSpPr>
          <p:nvPr/>
        </p:nvCxnSpPr>
        <p:spPr bwMode="auto">
          <a:xfrm>
            <a:off x="5373195" y="2608511"/>
            <a:ext cx="833268" cy="0"/>
          </a:xfrm>
          <a:prstGeom prst="line">
            <a:avLst/>
          </a:prstGeom>
          <a:noFill/>
          <a:ln w="12700" cap="flat" cmpd="sng" algn="ctr">
            <a:solidFill>
              <a:schemeClr val="tx1"/>
            </a:solidFill>
            <a:prstDash val="solid"/>
            <a:round/>
            <a:headEnd type="none" w="med" len="med"/>
            <a:tailEnd type="none" w="med" len="med"/>
          </a:ln>
          <a:effectLst/>
        </p:spPr>
      </p:cxnSp>
      <p:sp>
        <p:nvSpPr>
          <p:cNvPr id="78" name="TextBox 77">
            <a:extLst>
              <a:ext uri="{FF2B5EF4-FFF2-40B4-BE49-F238E27FC236}">
                <a16:creationId xmlns:a16="http://schemas.microsoft.com/office/drawing/2014/main" id="{F6C2109D-C771-174D-948B-8B2D6A39C123}"/>
              </a:ext>
            </a:extLst>
          </p:cNvPr>
          <p:cNvSpPr txBox="1"/>
          <p:nvPr/>
        </p:nvSpPr>
        <p:spPr>
          <a:xfrm>
            <a:off x="7334357" y="4623423"/>
            <a:ext cx="1675460" cy="338554"/>
          </a:xfrm>
          <a:prstGeom prst="rect">
            <a:avLst/>
          </a:prstGeom>
          <a:noFill/>
        </p:spPr>
        <p:txBody>
          <a:bodyPr wrap="none" rtlCol="0">
            <a:spAutoFit/>
          </a:bodyPr>
          <a:lstStyle/>
          <a:p>
            <a:r>
              <a:rPr lang="en-US" sz="1600" dirty="0">
                <a:latin typeface="Helvetica" pitchFamily="2" charset="0"/>
              </a:rPr>
              <a:t>Severe disability</a:t>
            </a:r>
          </a:p>
        </p:txBody>
      </p:sp>
      <p:cxnSp>
        <p:nvCxnSpPr>
          <p:cNvPr id="79" name="Straight Connector 78">
            <a:extLst>
              <a:ext uri="{FF2B5EF4-FFF2-40B4-BE49-F238E27FC236}">
                <a16:creationId xmlns:a16="http://schemas.microsoft.com/office/drawing/2014/main" id="{3BCC65A4-F045-D246-875E-9A416FD8DBE8}"/>
              </a:ext>
            </a:extLst>
          </p:cNvPr>
          <p:cNvCxnSpPr>
            <a:cxnSpLocks/>
          </p:cNvCxnSpPr>
          <p:nvPr/>
        </p:nvCxnSpPr>
        <p:spPr bwMode="auto">
          <a:xfrm>
            <a:off x="7060750" y="796471"/>
            <a:ext cx="0" cy="4633974"/>
          </a:xfrm>
          <a:prstGeom prst="line">
            <a:avLst/>
          </a:prstGeom>
          <a:noFill/>
          <a:ln w="12700" cap="flat" cmpd="sng" algn="ctr">
            <a:solidFill>
              <a:schemeClr val="tx1"/>
            </a:solidFill>
            <a:prstDash val="dash"/>
            <a:round/>
            <a:headEnd type="none" w="med" len="med"/>
            <a:tailEnd type="none" w="med" len="med"/>
          </a:ln>
          <a:effectLst/>
        </p:spPr>
      </p:cxnSp>
      <p:sp>
        <p:nvSpPr>
          <p:cNvPr id="80" name="TextBox 79">
            <a:extLst>
              <a:ext uri="{FF2B5EF4-FFF2-40B4-BE49-F238E27FC236}">
                <a16:creationId xmlns:a16="http://schemas.microsoft.com/office/drawing/2014/main" id="{8CAAEEB8-A536-094A-BFE9-19CC1F110915}"/>
              </a:ext>
            </a:extLst>
          </p:cNvPr>
          <p:cNvSpPr txBox="1"/>
          <p:nvPr/>
        </p:nvSpPr>
        <p:spPr>
          <a:xfrm rot="16200000">
            <a:off x="1972529" y="952911"/>
            <a:ext cx="643126" cy="307777"/>
          </a:xfrm>
          <a:prstGeom prst="rect">
            <a:avLst/>
          </a:prstGeom>
          <a:noFill/>
        </p:spPr>
        <p:txBody>
          <a:bodyPr wrap="none" rtlCol="0">
            <a:spAutoFit/>
          </a:bodyPr>
          <a:lstStyle/>
          <a:p>
            <a:r>
              <a:rPr lang="en-US" sz="1400" dirty="0">
                <a:latin typeface="Helvetica" pitchFamily="2" charset="0"/>
              </a:rPr>
              <a:t>Event</a:t>
            </a:r>
          </a:p>
        </p:txBody>
      </p:sp>
      <p:sp>
        <p:nvSpPr>
          <p:cNvPr id="81" name="TextBox 80">
            <a:extLst>
              <a:ext uri="{FF2B5EF4-FFF2-40B4-BE49-F238E27FC236}">
                <a16:creationId xmlns:a16="http://schemas.microsoft.com/office/drawing/2014/main" id="{BAF184E7-AE17-7644-9EA1-1B4470BF9027}"/>
              </a:ext>
            </a:extLst>
          </p:cNvPr>
          <p:cNvSpPr txBox="1"/>
          <p:nvPr/>
        </p:nvSpPr>
        <p:spPr>
          <a:xfrm rot="16200000">
            <a:off x="6643477" y="979645"/>
            <a:ext cx="643126" cy="307777"/>
          </a:xfrm>
          <a:prstGeom prst="rect">
            <a:avLst/>
          </a:prstGeom>
          <a:noFill/>
        </p:spPr>
        <p:txBody>
          <a:bodyPr wrap="none" rtlCol="0">
            <a:spAutoFit/>
          </a:bodyPr>
          <a:lstStyle/>
          <a:p>
            <a:r>
              <a:rPr lang="en-US" sz="1400" dirty="0">
                <a:latin typeface="Helvetica" pitchFamily="2" charset="0"/>
              </a:rPr>
              <a:t>Event</a:t>
            </a:r>
          </a:p>
        </p:txBody>
      </p:sp>
      <p:cxnSp>
        <p:nvCxnSpPr>
          <p:cNvPr id="83" name="Straight Connector 82">
            <a:extLst>
              <a:ext uri="{FF2B5EF4-FFF2-40B4-BE49-F238E27FC236}">
                <a16:creationId xmlns:a16="http://schemas.microsoft.com/office/drawing/2014/main" id="{84B4C59F-FE58-2340-A457-E6D2E5F601CE}"/>
              </a:ext>
            </a:extLst>
          </p:cNvPr>
          <p:cNvCxnSpPr>
            <a:cxnSpLocks/>
          </p:cNvCxnSpPr>
          <p:nvPr/>
        </p:nvCxnSpPr>
        <p:spPr bwMode="auto">
          <a:xfrm>
            <a:off x="3842984" y="2184191"/>
            <a:ext cx="633044" cy="135695"/>
          </a:xfrm>
          <a:prstGeom prst="line">
            <a:avLst/>
          </a:prstGeom>
          <a:noFill/>
          <a:ln w="12700" cap="flat" cmpd="sng" algn="ctr">
            <a:solidFill>
              <a:schemeClr val="tx1"/>
            </a:solidFill>
            <a:prstDash val="lgDash"/>
            <a:round/>
            <a:headEnd type="none" w="med" len="med"/>
            <a:tailEnd type="none" w="med" len="med"/>
          </a:ln>
          <a:effectLst/>
        </p:spPr>
      </p:cxnSp>
      <p:sp>
        <p:nvSpPr>
          <p:cNvPr id="88" name="TextBox 87">
            <a:extLst>
              <a:ext uri="{FF2B5EF4-FFF2-40B4-BE49-F238E27FC236}">
                <a16:creationId xmlns:a16="http://schemas.microsoft.com/office/drawing/2014/main" id="{AE928E79-675B-9E4C-BEFA-4D1FBA06C2DB}"/>
              </a:ext>
            </a:extLst>
          </p:cNvPr>
          <p:cNvSpPr txBox="1"/>
          <p:nvPr/>
        </p:nvSpPr>
        <p:spPr>
          <a:xfrm>
            <a:off x="5364088" y="5427802"/>
            <a:ext cx="3855543" cy="584775"/>
          </a:xfrm>
          <a:prstGeom prst="rect">
            <a:avLst/>
          </a:prstGeom>
          <a:noFill/>
        </p:spPr>
        <p:txBody>
          <a:bodyPr wrap="none" rtlCol="0">
            <a:spAutoFit/>
          </a:bodyPr>
          <a:lstStyle/>
          <a:p>
            <a:r>
              <a:rPr lang="en-US" sz="1600" dirty="0">
                <a:latin typeface="Helvetica" pitchFamily="2" charset="0"/>
              </a:rPr>
              <a:t>-5  -4  -3  -2  -1   0   1   2   3   4   5   6   7</a:t>
            </a:r>
          </a:p>
          <a:p>
            <a:r>
              <a:rPr lang="en-US" sz="1600" dirty="0">
                <a:latin typeface="Helvetica" pitchFamily="2" charset="0"/>
              </a:rPr>
              <a:t>Years </a:t>
            </a:r>
          </a:p>
        </p:txBody>
      </p:sp>
      <p:cxnSp>
        <p:nvCxnSpPr>
          <p:cNvPr id="89" name="Straight Connector 88">
            <a:extLst>
              <a:ext uri="{FF2B5EF4-FFF2-40B4-BE49-F238E27FC236}">
                <a16:creationId xmlns:a16="http://schemas.microsoft.com/office/drawing/2014/main" id="{D7EA6F66-FC2D-E940-8FEB-C9DC3246FCEE}"/>
              </a:ext>
            </a:extLst>
          </p:cNvPr>
          <p:cNvCxnSpPr>
            <a:cxnSpLocks/>
          </p:cNvCxnSpPr>
          <p:nvPr/>
        </p:nvCxnSpPr>
        <p:spPr bwMode="auto">
          <a:xfrm flipH="1">
            <a:off x="7057164" y="4932457"/>
            <a:ext cx="2016879" cy="0"/>
          </a:xfrm>
          <a:prstGeom prst="line">
            <a:avLst/>
          </a:prstGeom>
          <a:noFill/>
          <a:ln w="12700" cap="flat" cmpd="sng" algn="ctr">
            <a:solidFill>
              <a:schemeClr val="tx1"/>
            </a:solidFill>
            <a:prstDash val="lgDashDot"/>
            <a:round/>
            <a:headEnd type="none" w="med" len="med"/>
            <a:tailEnd type="none" w="med" len="med"/>
          </a:ln>
          <a:effectLst/>
        </p:spPr>
      </p:cxnSp>
      <p:cxnSp>
        <p:nvCxnSpPr>
          <p:cNvPr id="91" name="Straight Connector 90">
            <a:extLst>
              <a:ext uri="{FF2B5EF4-FFF2-40B4-BE49-F238E27FC236}">
                <a16:creationId xmlns:a16="http://schemas.microsoft.com/office/drawing/2014/main" id="{6544F33E-0DCE-BF43-8159-10D2BC33C715}"/>
              </a:ext>
            </a:extLst>
          </p:cNvPr>
          <p:cNvCxnSpPr>
            <a:cxnSpLocks/>
          </p:cNvCxnSpPr>
          <p:nvPr/>
        </p:nvCxnSpPr>
        <p:spPr bwMode="auto">
          <a:xfrm flipH="1">
            <a:off x="7091625" y="3862726"/>
            <a:ext cx="2016879" cy="0"/>
          </a:xfrm>
          <a:prstGeom prst="line">
            <a:avLst/>
          </a:prstGeom>
          <a:noFill/>
          <a:ln w="12700"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BC4613E7-D323-D543-854E-E1C4882C2BE3}"/>
              </a:ext>
            </a:extLst>
          </p:cNvPr>
          <p:cNvCxnSpPr>
            <a:cxnSpLocks/>
          </p:cNvCxnSpPr>
          <p:nvPr/>
        </p:nvCxnSpPr>
        <p:spPr bwMode="auto">
          <a:xfrm flipH="1" flipV="1">
            <a:off x="7356305" y="2877511"/>
            <a:ext cx="1693731" cy="70316"/>
          </a:xfrm>
          <a:prstGeom prst="line">
            <a:avLst/>
          </a:prstGeom>
          <a:noFill/>
          <a:ln w="12700" cap="flat" cmpd="sng" algn="ctr">
            <a:solidFill>
              <a:schemeClr val="tx1"/>
            </a:solidFill>
            <a:prstDash val="lgDash"/>
            <a:round/>
            <a:headEnd type="none" w="med" len="med"/>
            <a:tailEnd type="none" w="med" len="med"/>
          </a:ln>
          <a:effectLst/>
        </p:spPr>
      </p:cxnSp>
      <p:cxnSp>
        <p:nvCxnSpPr>
          <p:cNvPr id="108" name="Straight Connector 107">
            <a:extLst>
              <a:ext uri="{FF2B5EF4-FFF2-40B4-BE49-F238E27FC236}">
                <a16:creationId xmlns:a16="http://schemas.microsoft.com/office/drawing/2014/main" id="{E8B349A6-3AC8-8149-8D88-AE65946D00E1}"/>
              </a:ext>
            </a:extLst>
          </p:cNvPr>
          <p:cNvCxnSpPr>
            <a:cxnSpLocks/>
          </p:cNvCxnSpPr>
          <p:nvPr/>
        </p:nvCxnSpPr>
        <p:spPr bwMode="auto">
          <a:xfrm>
            <a:off x="6513978" y="2341731"/>
            <a:ext cx="311247" cy="674868"/>
          </a:xfrm>
          <a:prstGeom prst="line">
            <a:avLst/>
          </a:prstGeom>
          <a:noFill/>
          <a:ln w="12700" cap="flat" cmpd="sng" algn="ctr">
            <a:solidFill>
              <a:schemeClr val="tx1"/>
            </a:solidFill>
            <a:prstDash val="lgDash"/>
            <a:round/>
            <a:headEnd type="none" w="med" len="med"/>
            <a:tailEnd type="none" w="med" len="med"/>
          </a:ln>
          <a:effectLst/>
        </p:spPr>
      </p:cxnSp>
      <p:cxnSp>
        <p:nvCxnSpPr>
          <p:cNvPr id="117" name="Straight Connector 116">
            <a:extLst>
              <a:ext uri="{FF2B5EF4-FFF2-40B4-BE49-F238E27FC236}">
                <a16:creationId xmlns:a16="http://schemas.microsoft.com/office/drawing/2014/main" id="{2118F2E2-CCF7-AA4B-B428-26820C28DB55}"/>
              </a:ext>
            </a:extLst>
          </p:cNvPr>
          <p:cNvCxnSpPr>
            <a:cxnSpLocks/>
          </p:cNvCxnSpPr>
          <p:nvPr/>
        </p:nvCxnSpPr>
        <p:spPr bwMode="auto">
          <a:xfrm>
            <a:off x="6202732" y="2618392"/>
            <a:ext cx="295776" cy="1459881"/>
          </a:xfrm>
          <a:prstGeom prst="line">
            <a:avLst/>
          </a:prstGeom>
          <a:noFill/>
          <a:ln w="12700" cap="flat" cmpd="sng" algn="ctr">
            <a:solidFill>
              <a:schemeClr val="tx1"/>
            </a:solidFill>
            <a:prstDash val="lgDashDot"/>
            <a:round/>
            <a:headEnd type="none" w="med" len="med"/>
            <a:tailEnd type="none" w="med" len="med"/>
          </a:ln>
          <a:effectLst/>
        </p:spPr>
      </p:cxnSp>
      <p:cxnSp>
        <p:nvCxnSpPr>
          <p:cNvPr id="120" name="Straight Connector 119">
            <a:extLst>
              <a:ext uri="{FF2B5EF4-FFF2-40B4-BE49-F238E27FC236}">
                <a16:creationId xmlns:a16="http://schemas.microsoft.com/office/drawing/2014/main" id="{050D406D-390D-174F-A98F-8BF67454C5B8}"/>
              </a:ext>
            </a:extLst>
          </p:cNvPr>
          <p:cNvCxnSpPr>
            <a:cxnSpLocks/>
          </p:cNvCxnSpPr>
          <p:nvPr/>
        </p:nvCxnSpPr>
        <p:spPr bwMode="auto">
          <a:xfrm flipH="1">
            <a:off x="6525483" y="3577321"/>
            <a:ext cx="282827" cy="0"/>
          </a:xfrm>
          <a:prstGeom prst="line">
            <a:avLst/>
          </a:prstGeom>
          <a:noFill/>
          <a:ln w="12700" cap="flat" cmpd="sng" algn="ctr">
            <a:solidFill>
              <a:schemeClr val="tx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584390FB-2C81-D947-81BF-F8C73C568236}"/>
              </a:ext>
            </a:extLst>
          </p:cNvPr>
          <p:cNvCxnSpPr>
            <a:cxnSpLocks/>
          </p:cNvCxnSpPr>
          <p:nvPr/>
        </p:nvCxnSpPr>
        <p:spPr bwMode="auto">
          <a:xfrm flipH="1">
            <a:off x="6486249" y="4078871"/>
            <a:ext cx="338976" cy="0"/>
          </a:xfrm>
          <a:prstGeom prst="line">
            <a:avLst/>
          </a:prstGeom>
          <a:noFill/>
          <a:ln w="12700" cap="flat" cmpd="sng" algn="ctr">
            <a:solidFill>
              <a:schemeClr val="tx1"/>
            </a:solidFill>
            <a:prstDash val="lgDashDot"/>
            <a:round/>
            <a:headEnd type="none" w="med" len="med"/>
            <a:tailEnd type="none" w="med" len="med"/>
          </a:ln>
          <a:effectLst/>
        </p:spPr>
      </p:cxnSp>
      <p:cxnSp>
        <p:nvCxnSpPr>
          <p:cNvPr id="129" name="Straight Connector 128">
            <a:extLst>
              <a:ext uri="{FF2B5EF4-FFF2-40B4-BE49-F238E27FC236}">
                <a16:creationId xmlns:a16="http://schemas.microsoft.com/office/drawing/2014/main" id="{6B341581-B503-0642-848E-7954B803F7CF}"/>
              </a:ext>
            </a:extLst>
          </p:cNvPr>
          <p:cNvCxnSpPr>
            <a:cxnSpLocks/>
          </p:cNvCxnSpPr>
          <p:nvPr/>
        </p:nvCxnSpPr>
        <p:spPr bwMode="auto">
          <a:xfrm flipH="1" flipV="1">
            <a:off x="6791771" y="3567814"/>
            <a:ext cx="313873" cy="301928"/>
          </a:xfrm>
          <a:prstGeom prst="line">
            <a:avLst/>
          </a:prstGeom>
          <a:noFill/>
          <a:ln w="12700"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8BF15633-6545-254A-9820-6B6098845C8D}"/>
              </a:ext>
            </a:extLst>
          </p:cNvPr>
          <p:cNvCxnSpPr>
            <a:cxnSpLocks/>
          </p:cNvCxnSpPr>
          <p:nvPr/>
        </p:nvCxnSpPr>
        <p:spPr bwMode="auto">
          <a:xfrm flipH="1" flipV="1">
            <a:off x="6818069" y="4087783"/>
            <a:ext cx="266689" cy="838610"/>
          </a:xfrm>
          <a:prstGeom prst="line">
            <a:avLst/>
          </a:prstGeom>
          <a:noFill/>
          <a:ln w="12700" cap="flat" cmpd="sng" algn="ctr">
            <a:solidFill>
              <a:schemeClr val="tx1"/>
            </a:solidFill>
            <a:prstDash val="lgDashDot"/>
            <a:round/>
            <a:headEnd type="none" w="med" len="med"/>
            <a:tailEnd type="none" w="med" len="med"/>
          </a:ln>
          <a:effectLst/>
        </p:spPr>
      </p:cxnSp>
      <p:sp>
        <p:nvSpPr>
          <p:cNvPr id="50" name="Content Placeholder 2">
            <a:extLst>
              <a:ext uri="{FF2B5EF4-FFF2-40B4-BE49-F238E27FC236}">
                <a16:creationId xmlns:a16="http://schemas.microsoft.com/office/drawing/2014/main" id="{5C655DC6-4A6A-9643-83C8-BD03C3240220}"/>
              </a:ext>
            </a:extLst>
          </p:cNvPr>
          <p:cNvSpPr txBox="1">
            <a:spLocks/>
          </p:cNvSpPr>
          <p:nvPr/>
        </p:nvSpPr>
        <p:spPr>
          <a:xfrm>
            <a:off x="50147" y="6065843"/>
            <a:ext cx="9143999" cy="4798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200" b="1" dirty="0">
                <a:solidFill>
                  <a:srgbClr val="002060"/>
                </a:solidFill>
                <a:latin typeface="Helvetica" pitchFamily="2" charset="0"/>
              </a:rPr>
              <a:t>Note.</a:t>
            </a:r>
            <a:r>
              <a:rPr lang="en-GB" sz="1200" dirty="0">
                <a:solidFill>
                  <a:srgbClr val="002060"/>
                </a:solidFill>
                <a:latin typeface="Helvetica" pitchFamily="2" charset="0"/>
              </a:rPr>
              <a:t> Reproduced with permission of </a:t>
            </a:r>
            <a:r>
              <a:rPr lang="en-IE" sz="1200" dirty="0">
                <a:solidFill>
                  <a:srgbClr val="002060"/>
                </a:solidFill>
                <a:latin typeface="Helvetica" pitchFamily="2" charset="0"/>
              </a:rPr>
              <a:t>Sage </a:t>
            </a:r>
            <a:r>
              <a:rPr lang="en-GB" sz="1200" dirty="0">
                <a:solidFill>
                  <a:srgbClr val="002060"/>
                </a:solidFill>
                <a:latin typeface="Helvetica" pitchFamily="2" charset="0"/>
              </a:rPr>
              <a:t>from Figure 1, p. 77 in </a:t>
            </a:r>
            <a:r>
              <a:rPr lang="en-IE" sz="1200" dirty="0">
                <a:solidFill>
                  <a:srgbClr val="002060"/>
                </a:solidFill>
                <a:latin typeface="Helvetica" pitchFamily="2" charset="0"/>
              </a:rPr>
              <a:t>Lucas, R. E. (2007). Adaptation and the set-point model of subjective well-being: Does happiness change after major life events?</a:t>
            </a:r>
            <a:r>
              <a:rPr lang="en-IE" sz="1200" i="1" dirty="0">
                <a:solidFill>
                  <a:srgbClr val="002060"/>
                </a:solidFill>
                <a:latin typeface="Helvetica" pitchFamily="2" charset="0"/>
              </a:rPr>
              <a:t> Current Directions in Psychological Science, 16</a:t>
            </a:r>
            <a:r>
              <a:rPr lang="en-IE" sz="1200" dirty="0">
                <a:solidFill>
                  <a:srgbClr val="002060"/>
                </a:solidFill>
                <a:latin typeface="Helvetica" pitchFamily="2" charset="0"/>
              </a:rPr>
              <a:t>(2), 75-79. </a:t>
            </a:r>
            <a:r>
              <a:rPr lang="en-IE" sz="1200" dirty="0">
                <a:solidFill>
                  <a:srgbClr val="002060"/>
                </a:solidFill>
                <a:latin typeface="Helvetica" pitchFamily="2" charset="0"/>
                <a:hlinkClick r:id="rId2">
                  <a:extLst>
                    <a:ext uri="{A12FA001-AC4F-418D-AE19-62706E023703}">
                      <ahyp:hlinkClr xmlns:ahyp="http://schemas.microsoft.com/office/drawing/2018/hyperlinkcolor" val="tx"/>
                    </a:ext>
                  </a:extLst>
                </a:hlinkClick>
              </a:rPr>
              <a:t>https://doi.org/10.1111/j.1467-8721.2007.00479.x</a:t>
            </a:r>
            <a:r>
              <a:rPr lang="en-IE" sz="1200" dirty="0">
                <a:solidFill>
                  <a:srgbClr val="002060"/>
                </a:solidFill>
                <a:latin typeface="Helvetica" pitchFamily="2" charset="0"/>
              </a:rPr>
              <a:t>, Copyright © 2007 Sage. Permission conveyed through Copyright Clearance Center, Inc</a:t>
            </a:r>
            <a:r>
              <a:rPr lang="en-IE" sz="1200" dirty="0">
                <a:latin typeface="Helvetica" pitchFamily="2" charset="0"/>
              </a:rPr>
              <a:t>.  </a:t>
            </a:r>
            <a:endParaRPr lang="en-US" sz="1200" dirty="0">
              <a:latin typeface="Helvetica" pitchFamily="2" charset="0"/>
            </a:endParaRPr>
          </a:p>
        </p:txBody>
      </p:sp>
      <p:sp>
        <p:nvSpPr>
          <p:cNvPr id="51" name="Title 1">
            <a:extLst>
              <a:ext uri="{FF2B5EF4-FFF2-40B4-BE49-F238E27FC236}">
                <a16:creationId xmlns:a16="http://schemas.microsoft.com/office/drawing/2014/main" id="{2744C052-4FBA-BB4B-816B-09FE00342FD0}"/>
              </a:ext>
            </a:extLst>
          </p:cNvPr>
          <p:cNvSpPr txBox="1">
            <a:spLocks noChangeArrowheads="1"/>
          </p:cNvSpPr>
          <p:nvPr/>
        </p:nvSpPr>
        <p:spPr>
          <a:xfrm>
            <a:off x="1727374" y="64696"/>
            <a:ext cx="6591300" cy="33855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ADAPTATION TO POSITIVE &amp; NEGATIVE EVENTS</a:t>
            </a:r>
          </a:p>
        </p:txBody>
      </p:sp>
    </p:spTree>
    <p:extLst>
      <p:ext uri="{BB962C8B-B14F-4D97-AF65-F5344CB8AC3E}">
        <p14:creationId xmlns:p14="http://schemas.microsoft.com/office/powerpoint/2010/main" val="4265226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483D13-8F60-5345-84D9-86A62F6B02EA}"/>
              </a:ext>
            </a:extLst>
          </p:cNvPr>
          <p:cNvSpPr txBox="1">
            <a:spLocks noChangeArrowheads="1"/>
          </p:cNvSpPr>
          <p:nvPr/>
        </p:nvSpPr>
        <p:spPr>
          <a:xfrm>
            <a:off x="325438" y="636587"/>
            <a:ext cx="5649914" cy="558482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0"/>
              </a:spcBef>
              <a:buFontTx/>
              <a:buNone/>
              <a:defRPr/>
            </a:pPr>
            <a:endParaRPr lang="en-GB" sz="1600" dirty="0"/>
          </a:p>
          <a:p>
            <a:pPr>
              <a:spcBef>
                <a:spcPts val="0"/>
              </a:spcBef>
              <a:defRPr/>
            </a:pPr>
            <a:r>
              <a:rPr lang="en-GB" sz="1800" b="1" dirty="0">
                <a:latin typeface="Helvetica" pitchFamily="2" charset="0"/>
              </a:rPr>
              <a:t>Bad is stronger than good. </a:t>
            </a:r>
            <a:r>
              <a:rPr lang="en-GB" sz="1800" dirty="0">
                <a:latin typeface="Helvetica" pitchFamily="2" charset="0"/>
              </a:rPr>
              <a:t>Roy Baumeister in a review paper called </a:t>
            </a:r>
            <a:r>
              <a:rPr lang="en-GB" sz="1800" i="1" dirty="0">
                <a:latin typeface="Helvetica" pitchFamily="2" charset="0"/>
              </a:rPr>
              <a:t>Bad is Stronger than Good </a:t>
            </a:r>
            <a:r>
              <a:rPr lang="en-GB" sz="1800" dirty="0">
                <a:latin typeface="Helvetica" pitchFamily="2" charset="0"/>
              </a:rPr>
              <a:t>concluded that a vast body of research shows that we focus on, remember, and adapt more slowly to negative than positive things </a:t>
            </a:r>
          </a:p>
          <a:p>
            <a:pPr>
              <a:spcBef>
                <a:spcPts val="0"/>
              </a:spcBef>
              <a:defRPr/>
            </a:pPr>
            <a:endParaRPr lang="en-GB" sz="1800" dirty="0">
              <a:latin typeface="Helvetica" pitchFamily="2" charset="0"/>
            </a:endParaRPr>
          </a:p>
          <a:p>
            <a:pPr>
              <a:spcBef>
                <a:spcPts val="0"/>
              </a:spcBef>
              <a:defRPr/>
            </a:pPr>
            <a:r>
              <a:rPr lang="en-GB" sz="1800" b="1" dirty="0">
                <a:latin typeface="Helvetica" pitchFamily="2" charset="0"/>
              </a:rPr>
              <a:t>Evolution. </a:t>
            </a:r>
            <a:r>
              <a:rPr lang="en-GB" sz="1800" dirty="0">
                <a:latin typeface="Helvetica" pitchFamily="2" charset="0"/>
              </a:rPr>
              <a:t>From an evolutionary perspective this had survival value. Survivors always remembered to respond adaptively to negative events, and continually searched for new positive experiences</a:t>
            </a:r>
          </a:p>
          <a:p>
            <a:pPr>
              <a:spcBef>
                <a:spcPts val="0"/>
              </a:spcBef>
              <a:defRPr/>
            </a:pPr>
            <a:endParaRPr lang="en-GB" sz="1800" dirty="0">
              <a:latin typeface="Helvetica" pitchFamily="2" charset="0"/>
            </a:endParaRPr>
          </a:p>
          <a:p>
            <a:pPr>
              <a:spcBef>
                <a:spcPts val="0"/>
              </a:spcBef>
              <a:defRPr/>
            </a:pPr>
            <a:r>
              <a:rPr lang="en-GB" sz="1800" b="1" dirty="0">
                <a:latin typeface="Helvetica" pitchFamily="2" charset="0"/>
              </a:rPr>
              <a:t>Rick Hanson </a:t>
            </a:r>
            <a:r>
              <a:rPr lang="en-GB" sz="1800" dirty="0">
                <a:latin typeface="Helvetica" pitchFamily="2" charset="0"/>
              </a:rPr>
              <a:t>(author of Buddha's Brian</a:t>
            </a:r>
            <a:r>
              <a:rPr lang="en-GB" sz="1800" b="1" dirty="0">
                <a:latin typeface="Helvetica" pitchFamily="2" charset="0"/>
              </a:rPr>
              <a:t>) </a:t>
            </a:r>
            <a:r>
              <a:rPr lang="en-GB" sz="1800" dirty="0">
                <a:latin typeface="Helvetica" pitchFamily="2" charset="0"/>
              </a:rPr>
              <a:t>says we have to actively appreciate positive experiences and weave them into the fabric of the brain, because the human brain is </a:t>
            </a:r>
          </a:p>
          <a:p>
            <a:pPr lvl="1">
              <a:spcBef>
                <a:spcPts val="0"/>
              </a:spcBef>
              <a:buFont typeface="Arial" panose="020B0604020202020204" pitchFamily="34" charset="0"/>
              <a:buChar char="•"/>
              <a:defRPr/>
            </a:pPr>
            <a:r>
              <a:rPr lang="en-GB" sz="1800" dirty="0">
                <a:latin typeface="Helvetica" pitchFamily="2" charset="0"/>
              </a:rPr>
              <a:t> </a:t>
            </a:r>
            <a:r>
              <a:rPr lang="en-GB" sz="1800" b="1" dirty="0">
                <a:latin typeface="Helvetica" pitchFamily="2" charset="0"/>
              </a:rPr>
              <a:t>Velcro for the bad  &amp;</a:t>
            </a:r>
          </a:p>
          <a:p>
            <a:pPr lvl="1">
              <a:spcBef>
                <a:spcPts val="0"/>
              </a:spcBef>
              <a:buFont typeface="Arial" panose="020B0604020202020204" pitchFamily="34" charset="0"/>
              <a:buChar char="•"/>
              <a:defRPr/>
            </a:pPr>
            <a:r>
              <a:rPr lang="en-GB" sz="1800" b="1" dirty="0">
                <a:latin typeface="Helvetica" pitchFamily="2" charset="0"/>
              </a:rPr>
              <a:t>Teflon for the good</a:t>
            </a:r>
          </a:p>
          <a:p>
            <a:pPr>
              <a:spcBef>
                <a:spcPts val="0"/>
              </a:spcBef>
              <a:defRPr/>
            </a:pPr>
            <a:endParaRPr lang="en-GB" sz="1600" dirty="0"/>
          </a:p>
          <a:p>
            <a:pPr marL="0" indent="0">
              <a:spcBef>
                <a:spcPts val="0"/>
              </a:spcBef>
              <a:buFontTx/>
              <a:buNone/>
              <a:defRPr/>
            </a:pPr>
            <a:endParaRPr lang="en-IE" sz="1600" dirty="0"/>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59777143-A2DD-584D-9EAB-757511E10948}"/>
              </a:ext>
            </a:extLst>
          </p:cNvPr>
          <p:cNvSpPr txBox="1">
            <a:spLocks noChangeArrowheads="1"/>
          </p:cNvSpPr>
          <p:nvPr/>
        </p:nvSpPr>
        <p:spPr>
          <a:xfrm>
            <a:off x="1420659" y="196836"/>
            <a:ext cx="6302682" cy="3254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OBSTACLES TO  HAPPINESS – NEGATIVITY BIAS </a:t>
            </a:r>
          </a:p>
        </p:txBody>
      </p:sp>
      <p:pic>
        <p:nvPicPr>
          <p:cNvPr id="60424" name="Picture 22">
            <a:extLst>
              <a:ext uri="{FF2B5EF4-FFF2-40B4-BE49-F238E27FC236}">
                <a16:creationId xmlns:a16="http://schemas.microsoft.com/office/drawing/2014/main" id="{3EB98DDA-AF60-1740-88E2-C9700AC3B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471" y="2996697"/>
            <a:ext cx="188871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3992BADB-C496-4541-A866-265B171DC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066" y="4562893"/>
            <a:ext cx="1163638"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a:extLst>
              <a:ext uri="{FF2B5EF4-FFF2-40B4-BE49-F238E27FC236}">
                <a16:creationId xmlns:a16="http://schemas.microsoft.com/office/drawing/2014/main" id="{88D29C53-ACD0-F54E-97E2-3C4098376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631" y="841489"/>
            <a:ext cx="1531101" cy="167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a:extLst>
              <a:ext uri="{FF2B5EF4-FFF2-40B4-BE49-F238E27FC236}">
                <a16:creationId xmlns:a16="http://schemas.microsoft.com/office/drawing/2014/main" id="{35261117-9C81-9B44-BAC4-1CFE364A40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5011" y="841489"/>
            <a:ext cx="1084693" cy="167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extLst>
              <a:ext uri="{FF2B5EF4-FFF2-40B4-BE49-F238E27FC236}">
                <a16:creationId xmlns:a16="http://schemas.microsoft.com/office/drawing/2014/main" id="{7E55E218-D77E-3C42-B203-D1C40052F7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5352" y="4829174"/>
            <a:ext cx="1392238"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D77651-9111-EF45-8A11-8134275F20E4}"/>
              </a:ext>
            </a:extLst>
          </p:cNvPr>
          <p:cNvSpPr txBox="1">
            <a:spLocks noChangeArrowheads="1"/>
          </p:cNvSpPr>
          <p:nvPr/>
        </p:nvSpPr>
        <p:spPr>
          <a:xfrm>
            <a:off x="0" y="541338"/>
            <a:ext cx="5537200" cy="627062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GB" sz="1600" b="1" dirty="0"/>
          </a:p>
          <a:p>
            <a:pPr>
              <a:spcBef>
                <a:spcPts val="0"/>
              </a:spcBef>
              <a:defRPr/>
            </a:pPr>
            <a:r>
              <a:rPr lang="en-GB" sz="1800" b="1" dirty="0">
                <a:latin typeface="Helvetica" pitchFamily="2" charset="0"/>
              </a:rPr>
              <a:t>Social comparison </a:t>
            </a:r>
            <a:r>
              <a:rPr lang="en-GB" sz="1800" dirty="0">
                <a:latin typeface="Helvetica" pitchFamily="2" charset="0"/>
              </a:rPr>
              <a:t>involves comparing the self with others in terms of valued characteristics such as possessions, wealth, appearance, or achievements</a:t>
            </a:r>
          </a:p>
          <a:p>
            <a:pPr>
              <a:spcBef>
                <a:spcPts val="0"/>
              </a:spcBef>
              <a:defRPr/>
            </a:pPr>
            <a:endParaRPr lang="en-GB" sz="1800" dirty="0">
              <a:latin typeface="Helvetica" pitchFamily="2" charset="0"/>
            </a:endParaRPr>
          </a:p>
          <a:p>
            <a:pPr>
              <a:spcBef>
                <a:spcPts val="0"/>
              </a:spcBef>
              <a:defRPr/>
            </a:pPr>
            <a:r>
              <a:rPr lang="en-GB" sz="1800" b="1" dirty="0">
                <a:latin typeface="Helvetica" pitchFamily="2" charset="0"/>
              </a:rPr>
              <a:t>Evolution. </a:t>
            </a:r>
            <a:r>
              <a:rPr lang="en-GB" sz="1800" dirty="0">
                <a:latin typeface="Helvetica" pitchFamily="2" charset="0"/>
              </a:rPr>
              <a:t>Before modern civilization, social comparison was adaptive because it motivated our ancestors to aspire to be the best in their social group at something, and this was a realistic goal in their lifetime because social groups were small and people within these groups had similar resources</a:t>
            </a:r>
          </a:p>
          <a:p>
            <a:pPr>
              <a:spcBef>
                <a:spcPts val="0"/>
              </a:spcBef>
              <a:defRPr/>
            </a:pPr>
            <a:endParaRPr lang="en-GB" sz="1800" dirty="0">
              <a:latin typeface="Helvetica" pitchFamily="2" charset="0"/>
            </a:endParaRPr>
          </a:p>
          <a:p>
            <a:pPr>
              <a:spcBef>
                <a:spcPts val="0"/>
              </a:spcBef>
              <a:defRPr/>
            </a:pPr>
            <a:r>
              <a:rPr lang="en-GB" sz="1800" b="1" dirty="0">
                <a:latin typeface="Helvetica" pitchFamily="2" charset="0"/>
              </a:rPr>
              <a:t>In contemporary society </a:t>
            </a:r>
            <a:r>
              <a:rPr lang="en-GB" sz="1800" dirty="0">
                <a:latin typeface="Helvetica" pitchFamily="2" charset="0"/>
              </a:rPr>
              <a:t>with electronic media, social comparison is not always adaptive. Few can compete with media images. Online social groups are vast, and there are major inequalities in resources available to individuals </a:t>
            </a:r>
          </a:p>
          <a:p>
            <a:pPr marL="0" indent="0">
              <a:spcBef>
                <a:spcPts val="0"/>
              </a:spcBef>
              <a:buFontTx/>
              <a:buNone/>
              <a:defRPr/>
            </a:pPr>
            <a:endParaRPr lang="en-GB" sz="1600" dirty="0"/>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6D54516F-D76F-384E-8B54-CDA4528511A5}"/>
              </a:ext>
            </a:extLst>
          </p:cNvPr>
          <p:cNvSpPr txBox="1">
            <a:spLocks noChangeArrowheads="1"/>
          </p:cNvSpPr>
          <p:nvPr/>
        </p:nvSpPr>
        <p:spPr>
          <a:xfrm>
            <a:off x="1577975" y="280194"/>
            <a:ext cx="6892925" cy="52228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OBSTACLES TO  HAPPINESS - SOCIAL COMPARISON</a:t>
            </a:r>
          </a:p>
        </p:txBody>
      </p:sp>
      <p:pic>
        <p:nvPicPr>
          <p:cNvPr id="61444" name="Picture 3">
            <a:extLst>
              <a:ext uri="{FF2B5EF4-FFF2-40B4-BE49-F238E27FC236}">
                <a16:creationId xmlns:a16="http://schemas.microsoft.com/office/drawing/2014/main" id="{FEC58375-6EE0-C84A-970F-7E0E86074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116" y="802482"/>
            <a:ext cx="3017066" cy="16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B90B750-1F1A-B544-B56E-A69C6CCEC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023" y="4888079"/>
            <a:ext cx="3017066" cy="168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E9E1AAF-E0CB-B946-97EF-BCF780EE0F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116" y="2709444"/>
            <a:ext cx="304688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00C0BC3-4554-9042-83F0-280F4A39F7AA}"/>
              </a:ext>
            </a:extLst>
          </p:cNvPr>
          <p:cNvSpPr txBox="1">
            <a:spLocks noChangeArrowheads="1"/>
          </p:cNvSpPr>
          <p:nvPr/>
        </p:nvSpPr>
        <p:spPr>
          <a:xfrm>
            <a:off x="0" y="105359"/>
            <a:ext cx="6773779" cy="617696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GB" sz="1700" b="1" dirty="0"/>
          </a:p>
          <a:p>
            <a:pPr marL="0" indent="0">
              <a:spcBef>
                <a:spcPts val="0"/>
              </a:spcBef>
              <a:buFontTx/>
              <a:buNone/>
              <a:defRPr/>
            </a:pPr>
            <a:endParaRPr lang="en-GB" sz="1700" dirty="0"/>
          </a:p>
          <a:p>
            <a:pPr>
              <a:spcBef>
                <a:spcPts val="0"/>
              </a:spcBef>
              <a:defRPr/>
            </a:pPr>
            <a:r>
              <a:rPr lang="en-GB" sz="1700" b="1" dirty="0">
                <a:latin typeface="Helvetica" pitchFamily="2" charset="0"/>
              </a:rPr>
              <a:t>Upward social comparison</a:t>
            </a:r>
          </a:p>
          <a:p>
            <a:pPr lvl="1">
              <a:spcBef>
                <a:spcPts val="0"/>
              </a:spcBef>
              <a:buFont typeface="Arial" panose="020B0604020202020204" pitchFamily="34" charset="0"/>
              <a:buChar char="•"/>
              <a:defRPr/>
            </a:pPr>
            <a:r>
              <a:rPr lang="en-GB" sz="1700" b="1" dirty="0">
                <a:latin typeface="Helvetica" pitchFamily="2" charset="0"/>
              </a:rPr>
              <a:t>Contrast reduces well-being. </a:t>
            </a:r>
            <a:r>
              <a:rPr lang="en-GB" sz="1700" dirty="0">
                <a:latin typeface="Helvetica" pitchFamily="2" charset="0"/>
              </a:rPr>
              <a:t>When we contrast ourselves to others who are better off than we are, this reduces well-being because we focus on what we lack</a:t>
            </a:r>
          </a:p>
          <a:p>
            <a:pPr lvl="1">
              <a:spcBef>
                <a:spcPts val="0"/>
              </a:spcBef>
              <a:buFont typeface="Arial" panose="020B0604020202020204" pitchFamily="34" charset="0"/>
              <a:buChar char="•"/>
              <a:defRPr/>
            </a:pPr>
            <a:endParaRPr lang="en-GB" sz="1700" dirty="0">
              <a:latin typeface="Helvetica" pitchFamily="2" charset="0"/>
            </a:endParaRPr>
          </a:p>
          <a:p>
            <a:pPr lvl="1">
              <a:spcBef>
                <a:spcPts val="0"/>
              </a:spcBef>
              <a:buFont typeface="Arial" panose="020B0604020202020204" pitchFamily="34" charset="0"/>
              <a:buChar char="•"/>
              <a:defRPr/>
            </a:pPr>
            <a:r>
              <a:rPr lang="en-GB" sz="1700" b="1" dirty="0">
                <a:latin typeface="Helvetica" pitchFamily="2" charset="0"/>
              </a:rPr>
              <a:t>Identification increases well-being. </a:t>
            </a:r>
            <a:r>
              <a:rPr lang="en-GB" sz="1700" dirty="0">
                <a:latin typeface="Helvetica" pitchFamily="2" charset="0"/>
              </a:rPr>
              <a:t>When we identify with others who are better off than we are, this increases our well being because we are inspired to be like them</a:t>
            </a:r>
          </a:p>
          <a:p>
            <a:pPr lvl="1">
              <a:spcBef>
                <a:spcPts val="0"/>
              </a:spcBef>
              <a:defRPr/>
            </a:pPr>
            <a:endParaRPr lang="en-IE" sz="1700" dirty="0">
              <a:latin typeface="Helvetica" pitchFamily="2" charset="0"/>
            </a:endParaRPr>
          </a:p>
          <a:p>
            <a:pPr>
              <a:spcBef>
                <a:spcPts val="0"/>
              </a:spcBef>
              <a:defRPr/>
            </a:pPr>
            <a:r>
              <a:rPr lang="en-GB" sz="1700" b="1" dirty="0">
                <a:latin typeface="Helvetica" pitchFamily="2" charset="0"/>
              </a:rPr>
              <a:t>Downward social comparison  </a:t>
            </a:r>
          </a:p>
          <a:p>
            <a:pPr lvl="1">
              <a:spcBef>
                <a:spcPts val="0"/>
              </a:spcBef>
              <a:buFont typeface="Arial" panose="020B0604020202020204" pitchFamily="34" charset="0"/>
              <a:buChar char="•"/>
              <a:defRPr/>
            </a:pPr>
            <a:r>
              <a:rPr lang="en-GB" sz="1700" b="1" dirty="0">
                <a:latin typeface="Helvetica" pitchFamily="2" charset="0"/>
              </a:rPr>
              <a:t>Contrast increases well-being. </a:t>
            </a:r>
            <a:r>
              <a:rPr lang="en-GB" sz="1700" dirty="0">
                <a:latin typeface="Helvetica" pitchFamily="2" charset="0"/>
              </a:rPr>
              <a:t>When we contrast ourselves to others who are worse off than we are, this increases well-being because we become aware of how well-off we are</a:t>
            </a:r>
          </a:p>
          <a:p>
            <a:pPr lvl="1">
              <a:spcBef>
                <a:spcPts val="0"/>
              </a:spcBef>
              <a:buFont typeface="Arial" panose="020B0604020202020204" pitchFamily="34" charset="0"/>
              <a:buChar char="•"/>
              <a:defRPr/>
            </a:pPr>
            <a:endParaRPr lang="en-GB" sz="1700" dirty="0">
              <a:latin typeface="Helvetica" pitchFamily="2" charset="0"/>
            </a:endParaRPr>
          </a:p>
          <a:p>
            <a:pPr lvl="1">
              <a:spcBef>
                <a:spcPts val="0"/>
              </a:spcBef>
              <a:buFont typeface="Arial" panose="020B0604020202020204" pitchFamily="34" charset="0"/>
              <a:buChar char="•"/>
              <a:defRPr/>
            </a:pPr>
            <a:r>
              <a:rPr lang="en-GB" sz="1700" b="1" dirty="0">
                <a:latin typeface="Helvetica" pitchFamily="2" charset="0"/>
              </a:rPr>
              <a:t>Identification reduces negative effect. </a:t>
            </a:r>
            <a:r>
              <a:rPr lang="en-GB" sz="1700" dirty="0">
                <a:latin typeface="Helvetica" pitchFamily="2" charset="0"/>
              </a:rPr>
              <a:t>When we identify with others who are worse off than we are, this decreases our well being because we realise that we could become like them if we lost what we have </a:t>
            </a:r>
          </a:p>
          <a:p>
            <a:pPr>
              <a:spcBef>
                <a:spcPts val="0"/>
              </a:spcBef>
              <a:defRPr/>
            </a:pPr>
            <a:endParaRPr lang="en-GB" sz="1700" dirty="0">
              <a:latin typeface="Helvetica" pitchFamily="2" charset="0"/>
            </a:endParaRPr>
          </a:p>
          <a:p>
            <a:pPr>
              <a:spcBef>
                <a:spcPts val="0"/>
              </a:spcBef>
              <a:defRPr/>
            </a:pPr>
            <a:r>
              <a:rPr lang="en-GB" sz="1700" b="1" dirty="0">
                <a:latin typeface="Helvetica" pitchFamily="2" charset="0"/>
              </a:rPr>
              <a:t>Increase well-being</a:t>
            </a:r>
            <a:r>
              <a:rPr lang="en-GB" sz="1700" dirty="0">
                <a:latin typeface="Helvetica" pitchFamily="2" charset="0"/>
              </a:rPr>
              <a:t>, by adopting an identification strategy for upward social comparisons and a contrast strategy for downward social comparisons</a:t>
            </a:r>
            <a:endParaRPr lang="en-IE" sz="1700" dirty="0">
              <a:latin typeface="Helvetica" pitchFamily="2" charset="0"/>
            </a:endParaRPr>
          </a:p>
          <a:p>
            <a:pPr>
              <a:spcBef>
                <a:spcPts val="0"/>
              </a:spcBef>
              <a:defRPr/>
            </a:pPr>
            <a:endParaRPr lang="en-US" altLang="en-US" sz="1700" kern="0" dirty="0">
              <a:ea typeface="ＭＳ Ｐゴシック" panose="020B0600070205080204" pitchFamily="34" charset="-128"/>
            </a:endParaRPr>
          </a:p>
          <a:p>
            <a:pPr>
              <a:spcBef>
                <a:spcPts val="0"/>
              </a:spcBef>
              <a:defRPr/>
            </a:pPr>
            <a:endParaRPr lang="en-US" altLang="en-US" sz="17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C849FAFF-2C93-D949-835B-656CD0D0E220}"/>
              </a:ext>
            </a:extLst>
          </p:cNvPr>
          <p:cNvSpPr txBox="1">
            <a:spLocks noChangeArrowheads="1"/>
          </p:cNvSpPr>
          <p:nvPr/>
        </p:nvSpPr>
        <p:spPr>
          <a:xfrm>
            <a:off x="1119187" y="201612"/>
            <a:ext cx="6905625" cy="3651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OBSTACLES TO  HAPPINESS - SOCIAL COMPARISON</a:t>
            </a:r>
          </a:p>
        </p:txBody>
      </p:sp>
      <p:pic>
        <p:nvPicPr>
          <p:cNvPr id="4" name="Picture 8">
            <a:extLst>
              <a:ext uri="{FF2B5EF4-FFF2-40B4-BE49-F238E27FC236}">
                <a16:creationId xmlns:a16="http://schemas.microsoft.com/office/drawing/2014/main" id="{7A1C5FE0-29C7-7B43-836A-799A9EF94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207" y="1205414"/>
            <a:ext cx="181768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666453C0-859A-FC4B-86A9-372A57ADA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207" y="3651543"/>
            <a:ext cx="19177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875CC3C-1925-3F42-BEC0-7EBFA6F61222}"/>
              </a:ext>
            </a:extLst>
          </p:cNvPr>
          <p:cNvSpPr txBox="1">
            <a:spLocks noChangeArrowheads="1"/>
          </p:cNvSpPr>
          <p:nvPr/>
        </p:nvSpPr>
        <p:spPr>
          <a:xfrm>
            <a:off x="138112" y="369093"/>
            <a:ext cx="7481888" cy="611981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0"/>
              </a:spcBef>
              <a:buFontTx/>
              <a:buNone/>
              <a:defRPr/>
            </a:pPr>
            <a:endParaRPr lang="en-GB" sz="1600" dirty="0"/>
          </a:p>
          <a:p>
            <a:pPr>
              <a:spcBef>
                <a:spcPts val="0"/>
              </a:spcBef>
              <a:defRPr/>
            </a:pPr>
            <a:r>
              <a:rPr lang="en-GB" sz="1600" b="1" dirty="0">
                <a:latin typeface="Helvetica" pitchFamily="2" charset="0"/>
              </a:rPr>
              <a:t>Affective forecasting. </a:t>
            </a:r>
            <a:r>
              <a:rPr lang="en-GB" sz="1600" dirty="0">
                <a:latin typeface="Helvetica" pitchFamily="2" charset="0"/>
              </a:rPr>
              <a:t>Daniel Gilbert at Harvard University found that we are poor at predicting situations that will make us happy, due to the following errors</a:t>
            </a:r>
          </a:p>
          <a:p>
            <a:pPr>
              <a:spcBef>
                <a:spcPts val="0"/>
              </a:spcBef>
              <a:defRPr/>
            </a:pPr>
            <a:endParaRPr lang="en-GB" sz="1600" dirty="0">
              <a:latin typeface="Helvetica" pitchFamily="2" charset="0"/>
            </a:endParaRPr>
          </a:p>
          <a:p>
            <a:pPr>
              <a:spcBef>
                <a:spcPts val="0"/>
              </a:spcBef>
              <a:defRPr/>
            </a:pPr>
            <a:r>
              <a:rPr lang="en-GB" sz="1600" b="1" dirty="0">
                <a:latin typeface="Helvetica" pitchFamily="2" charset="0"/>
              </a:rPr>
              <a:t>Impact bias. </a:t>
            </a:r>
            <a:r>
              <a:rPr lang="en-GB" sz="1600" dirty="0">
                <a:latin typeface="Helvetica" pitchFamily="2" charset="0"/>
              </a:rPr>
              <a:t>We overestimate the strength and duration of future positive emotions, because we don’t take account of hedonic adaption. We forget that more money or possessions will not lead to long-lasting happiness </a:t>
            </a:r>
          </a:p>
          <a:p>
            <a:pPr>
              <a:spcBef>
                <a:spcPts val="0"/>
              </a:spcBef>
              <a:defRPr/>
            </a:pPr>
            <a:endParaRPr lang="en-GB" sz="1600" dirty="0">
              <a:latin typeface="Helvetica" pitchFamily="2" charset="0"/>
            </a:endParaRPr>
          </a:p>
          <a:p>
            <a:pPr>
              <a:spcBef>
                <a:spcPts val="0"/>
              </a:spcBef>
              <a:defRPr/>
            </a:pPr>
            <a:r>
              <a:rPr lang="en-GB" sz="1600" b="1" dirty="0">
                <a:latin typeface="Helvetica" pitchFamily="2" charset="0"/>
              </a:rPr>
              <a:t>Focalism. </a:t>
            </a:r>
            <a:r>
              <a:rPr lang="en-GB" sz="1600" dirty="0">
                <a:latin typeface="Helvetica" pitchFamily="2" charset="0"/>
              </a:rPr>
              <a:t>We selectively focus on the positive, and neglect the negative. We may imagine that a work promotion will bring greater wealth and happiness. We neglect the negative emotions due to increased responsibilities, and limited power or resources to discharge these</a:t>
            </a:r>
          </a:p>
          <a:p>
            <a:pPr>
              <a:spcBef>
                <a:spcPts val="0"/>
              </a:spcBef>
              <a:defRPr/>
            </a:pPr>
            <a:endParaRPr lang="en-GB" sz="1600" b="1" dirty="0">
              <a:latin typeface="Helvetica" pitchFamily="2" charset="0"/>
            </a:endParaRPr>
          </a:p>
          <a:p>
            <a:pPr>
              <a:spcBef>
                <a:spcPts val="0"/>
              </a:spcBef>
              <a:defRPr/>
            </a:pPr>
            <a:r>
              <a:rPr lang="en-GB" sz="1600" b="1" dirty="0">
                <a:latin typeface="Helvetica" pitchFamily="2" charset="0"/>
              </a:rPr>
              <a:t>Presentism. </a:t>
            </a:r>
            <a:r>
              <a:rPr lang="en-GB" sz="1600" dirty="0">
                <a:latin typeface="Helvetica" pitchFamily="2" charset="0"/>
              </a:rPr>
              <a:t>We predict the future will be like the present. On a cold winter’s day we predict that a month-long sunshine holiday would make us feel warmer and therefore happier. On the third week of this vacation we may feel unhappy because we are no longer cold and needing to be warmed up. In fact we are finding the heat oppressive</a:t>
            </a:r>
          </a:p>
          <a:p>
            <a:pPr>
              <a:spcBef>
                <a:spcPts val="0"/>
              </a:spcBef>
              <a:defRPr/>
            </a:pPr>
            <a:endParaRPr lang="en-GB" sz="1600" dirty="0">
              <a:latin typeface="Helvetica" pitchFamily="2" charset="0"/>
            </a:endParaRPr>
          </a:p>
          <a:p>
            <a:pPr>
              <a:spcBef>
                <a:spcPts val="0"/>
              </a:spcBef>
              <a:defRPr/>
            </a:pPr>
            <a:r>
              <a:rPr lang="en-GB" sz="1600" dirty="0">
                <a:latin typeface="Helvetica" pitchFamily="2" charset="0"/>
              </a:rPr>
              <a:t>To improve well-being, develop a scepticism about these three biases the imagination suggests, and become more mindful of emotional reactions to situations</a:t>
            </a:r>
            <a:r>
              <a:rPr lang="en-IE" sz="1600" dirty="0">
                <a:latin typeface="Helvetica" pitchFamily="2" charset="0"/>
              </a:rPr>
              <a:t> </a:t>
            </a:r>
            <a:endParaRPr lang="en-GB" sz="1600" dirty="0">
              <a:latin typeface="Helvetica" pitchFamily="2" charset="0"/>
            </a:endParaRPr>
          </a:p>
          <a:p>
            <a:pPr>
              <a:spcBef>
                <a:spcPts val="0"/>
              </a:spcBef>
              <a:defRPr/>
            </a:pPr>
            <a:endParaRPr lang="en-GB" sz="1800" dirty="0">
              <a:latin typeface="Helvetica" pitchFamily="2" charset="0"/>
            </a:endParaRPr>
          </a:p>
          <a:p>
            <a:pPr>
              <a:spcBef>
                <a:spcPts val="0"/>
              </a:spcBef>
              <a:defRPr/>
            </a:pPr>
            <a:endParaRPr lang="en-GB" sz="1600" dirty="0"/>
          </a:p>
          <a:p>
            <a:pPr>
              <a:spcBef>
                <a:spcPts val="0"/>
              </a:spcBef>
              <a:defRPr/>
            </a:pPr>
            <a:endParaRPr lang="en-GB" sz="1600" dirty="0"/>
          </a:p>
          <a:p>
            <a:pPr>
              <a:spcBef>
                <a:spcPts val="0"/>
              </a:spcBef>
              <a:defRPr/>
            </a:pPr>
            <a:endParaRPr lang="en-IE" dirty="0"/>
          </a:p>
          <a:p>
            <a:pPr>
              <a:spcBef>
                <a:spcPts val="0"/>
              </a:spcBef>
              <a:defRPr/>
            </a:pPr>
            <a:endParaRPr lang="en-IE" dirty="0"/>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8F888088-5072-D544-AB91-77EAF64CA3A0}"/>
              </a:ext>
            </a:extLst>
          </p:cNvPr>
          <p:cNvSpPr txBox="1">
            <a:spLocks noChangeArrowheads="1"/>
          </p:cNvSpPr>
          <p:nvPr/>
        </p:nvSpPr>
        <p:spPr>
          <a:xfrm>
            <a:off x="663576" y="185736"/>
            <a:ext cx="8342312" cy="36671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OBSTACLES TO  HAPPINESS – AFFECTIVE FORCASTING</a:t>
            </a:r>
          </a:p>
        </p:txBody>
      </p:sp>
      <p:pic>
        <p:nvPicPr>
          <p:cNvPr id="63492" name="Picture 3">
            <a:extLst>
              <a:ext uri="{FF2B5EF4-FFF2-40B4-BE49-F238E27FC236}">
                <a16:creationId xmlns:a16="http://schemas.microsoft.com/office/drawing/2014/main" id="{281FA3F1-3268-8C47-BBF4-CE4BCC7C7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513" y="3352424"/>
            <a:ext cx="1283376" cy="189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185200FF-5CBA-2144-8D87-3A55915B6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340" y="688028"/>
            <a:ext cx="1090060" cy="7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E5D63F7-AA56-5E4D-98C6-46C024468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340" y="1620281"/>
            <a:ext cx="1132711" cy="151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2D8A84-6713-5C49-AC9E-09A9D4466204}"/>
              </a:ext>
            </a:extLst>
          </p:cNvPr>
          <p:cNvSpPr>
            <a:spLocks noGrp="1"/>
          </p:cNvSpPr>
          <p:nvPr>
            <p:ph idx="1"/>
          </p:nvPr>
        </p:nvSpPr>
        <p:spPr>
          <a:xfrm>
            <a:off x="-1905" y="6359474"/>
            <a:ext cx="9145905" cy="498526"/>
          </a:xfrm>
        </p:spPr>
        <p:txBody>
          <a:bodyPr>
            <a:normAutofit/>
          </a:bodyPr>
          <a:lstStyle/>
          <a:p>
            <a:pPr marL="0" indent="0">
              <a:buNone/>
            </a:pPr>
            <a:r>
              <a:rPr lang="en-US" sz="1200" b="1" dirty="0">
                <a:solidFill>
                  <a:srgbClr val="002060"/>
                </a:solidFill>
                <a:latin typeface="Helvetica" pitchFamily="2" charset="0"/>
              </a:rPr>
              <a:t>Note.</a:t>
            </a:r>
            <a:r>
              <a:rPr lang="en-US" sz="1200" dirty="0">
                <a:solidFill>
                  <a:srgbClr val="002060"/>
                </a:solidFill>
                <a:latin typeface="Helvetica" pitchFamily="2" charset="0"/>
              </a:rPr>
              <a:t> Reproduced from Figure 1, p.10 in Berridge, K. C. (2018). </a:t>
            </a:r>
            <a:r>
              <a:rPr lang="en-IE" sz="1200" dirty="0">
                <a:solidFill>
                  <a:srgbClr val="002060"/>
                </a:solidFill>
                <a:latin typeface="Helvetica" pitchFamily="2" charset="0"/>
              </a:rPr>
              <a:t>Evolving concepts of emotion and motivation. </a:t>
            </a:r>
            <a:r>
              <a:rPr lang="en-IE" sz="1200" i="1" dirty="0">
                <a:solidFill>
                  <a:srgbClr val="002060"/>
                </a:solidFill>
                <a:latin typeface="Helvetica" pitchFamily="2" charset="0"/>
              </a:rPr>
              <a:t>Frontiers in Psychology, 9, </a:t>
            </a:r>
            <a:r>
              <a:rPr lang="en-IE" sz="1200" dirty="0">
                <a:solidFill>
                  <a:srgbClr val="002060"/>
                </a:solidFill>
                <a:latin typeface="Helvetica" pitchFamily="2" charset="0"/>
              </a:rPr>
              <a:t>1647. </a:t>
            </a:r>
            <a:r>
              <a:rPr lang="en-IE" sz="1200" u="sng" dirty="0">
                <a:solidFill>
                  <a:srgbClr val="002060"/>
                </a:solidFill>
                <a:latin typeface="Helvetica" pitchFamily="2" charset="0"/>
                <a:hlinkClick r:id="rId2">
                  <a:extLst>
                    <a:ext uri="{A12FA001-AC4F-418D-AE19-62706E023703}">
                      <ahyp:hlinkClr xmlns:ahyp="http://schemas.microsoft.com/office/drawing/2018/hyperlinkcolor" val="tx"/>
                    </a:ext>
                  </a:extLst>
                </a:hlinkClick>
              </a:rPr>
              <a:t>https://doi.org/10.3389/fpsyg.2018.01647</a:t>
            </a:r>
            <a:r>
              <a:rPr lang="en-IE" sz="1200" dirty="0">
                <a:solidFill>
                  <a:srgbClr val="002060"/>
                </a:solidFill>
                <a:latin typeface="Helvetica" pitchFamily="2" charset="0"/>
              </a:rPr>
              <a:t>, Copyright © 2015 Berridge. This is an open access publication.</a:t>
            </a:r>
            <a:endParaRPr lang="en-US" dirty="0"/>
          </a:p>
        </p:txBody>
      </p:sp>
      <p:sp>
        <p:nvSpPr>
          <p:cNvPr id="4" name="TextBox 3">
            <a:extLst>
              <a:ext uri="{FF2B5EF4-FFF2-40B4-BE49-F238E27FC236}">
                <a16:creationId xmlns:a16="http://schemas.microsoft.com/office/drawing/2014/main" id="{953782B7-43B8-7345-BD05-DC1EF43351D1}"/>
              </a:ext>
            </a:extLst>
          </p:cNvPr>
          <p:cNvSpPr txBox="1"/>
          <p:nvPr/>
        </p:nvSpPr>
        <p:spPr>
          <a:xfrm>
            <a:off x="2187184" y="0"/>
            <a:ext cx="5018297" cy="400110"/>
          </a:xfrm>
          <a:prstGeom prst="rect">
            <a:avLst/>
          </a:prstGeom>
          <a:noFill/>
        </p:spPr>
        <p:txBody>
          <a:bodyPr wrap="none" rtlCol="0">
            <a:spAutoFit/>
          </a:bodyPr>
          <a:lstStyle/>
          <a:p>
            <a:r>
              <a:rPr lang="en-US" sz="2000" b="1" dirty="0">
                <a:solidFill>
                  <a:srgbClr val="0070C0"/>
                </a:solidFill>
              </a:rPr>
              <a:t>NEURAL CIRCUITS FOR WANTING AND LIKING</a:t>
            </a:r>
            <a:endParaRPr lang="en-IE" sz="2000" dirty="0">
              <a:solidFill>
                <a:srgbClr val="0070C0"/>
              </a:solidFill>
            </a:endParaRPr>
          </a:p>
        </p:txBody>
      </p:sp>
      <p:pic>
        <p:nvPicPr>
          <p:cNvPr id="5" name="Picture 4" descr="A close up of a map&#10;&#10;Description automatically generated">
            <a:extLst>
              <a:ext uri="{FF2B5EF4-FFF2-40B4-BE49-F238E27FC236}">
                <a16:creationId xmlns:a16="http://schemas.microsoft.com/office/drawing/2014/main" id="{A0D11116-44A1-CF49-85FC-4505FAF86DC0}"/>
              </a:ext>
            </a:extLst>
          </p:cNvPr>
          <p:cNvPicPr/>
          <p:nvPr/>
        </p:nvPicPr>
        <p:blipFill>
          <a:blip r:embed="rId3"/>
          <a:stretch>
            <a:fillRect/>
          </a:stretch>
        </p:blipFill>
        <p:spPr>
          <a:xfrm>
            <a:off x="2187184" y="696014"/>
            <a:ext cx="4110767" cy="3606968"/>
          </a:xfrm>
          <a:prstGeom prst="rect">
            <a:avLst/>
          </a:prstGeom>
        </p:spPr>
      </p:pic>
      <p:sp>
        <p:nvSpPr>
          <p:cNvPr id="2" name="TextBox 1">
            <a:extLst>
              <a:ext uri="{FF2B5EF4-FFF2-40B4-BE49-F238E27FC236}">
                <a16:creationId xmlns:a16="http://schemas.microsoft.com/office/drawing/2014/main" id="{0649EB0C-A63D-A340-8FB5-417100B79FA4}"/>
              </a:ext>
            </a:extLst>
          </p:cNvPr>
          <p:cNvSpPr txBox="1"/>
          <p:nvPr/>
        </p:nvSpPr>
        <p:spPr>
          <a:xfrm>
            <a:off x="83128" y="4478644"/>
            <a:ext cx="9060872" cy="1754326"/>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2060"/>
                </a:solidFill>
                <a:latin typeface="Helvetica" pitchFamily="2" charset="0"/>
              </a:rPr>
              <a:t>Liking and wanting are different aspects of positive affectivity, which involve different neural circuits and neurotransmitters. </a:t>
            </a:r>
          </a:p>
          <a:p>
            <a:pPr marL="285750" indent="-285750">
              <a:buFont typeface="Arial" panose="020B0604020202020204" pitchFamily="34" charset="0"/>
              <a:buChar char="•"/>
            </a:pPr>
            <a:endParaRPr lang="en-GB" dirty="0">
              <a:solidFill>
                <a:srgbClr val="002060"/>
              </a:solidFill>
              <a:latin typeface="Helvetica" pitchFamily="2" charset="0"/>
            </a:endParaRPr>
          </a:p>
          <a:p>
            <a:pPr marL="285750" indent="-285750">
              <a:buFont typeface="Arial" panose="020B0604020202020204" pitchFamily="34" charset="0"/>
              <a:buChar char="•"/>
            </a:pPr>
            <a:r>
              <a:rPr lang="en-GB" dirty="0">
                <a:solidFill>
                  <a:srgbClr val="002060"/>
                </a:solidFill>
                <a:latin typeface="Helvetica" pitchFamily="2" charset="0"/>
              </a:rPr>
              <a:t>Opioids are the ones that make us feel positive emotions</a:t>
            </a:r>
          </a:p>
          <a:p>
            <a:pPr marL="285750" indent="-285750">
              <a:buFont typeface="Arial" panose="020B0604020202020204" pitchFamily="34" charset="0"/>
              <a:buChar char="•"/>
            </a:pPr>
            <a:endParaRPr lang="en-GB" dirty="0">
              <a:solidFill>
                <a:srgbClr val="002060"/>
              </a:solidFill>
              <a:latin typeface="Helvetica" pitchFamily="2" charset="0"/>
            </a:endParaRPr>
          </a:p>
          <a:p>
            <a:pPr marL="285750" indent="-285750">
              <a:buFont typeface="Arial" panose="020B0604020202020204" pitchFamily="34" charset="0"/>
              <a:buChar char="•"/>
            </a:pPr>
            <a:r>
              <a:rPr lang="en-GB" dirty="0">
                <a:solidFill>
                  <a:srgbClr val="002060"/>
                </a:solidFill>
                <a:latin typeface="Helvetica" pitchFamily="2" charset="0"/>
              </a:rPr>
              <a:t>Dopamine motivates us to seek stimuli and situations that make us feel happy. </a:t>
            </a:r>
            <a:endParaRPr lang="en-US" dirty="0">
              <a:solidFill>
                <a:srgbClr val="002060"/>
              </a:solidFill>
              <a:latin typeface="Helvetica" pitchFamily="2" charset="0"/>
            </a:endParaRPr>
          </a:p>
        </p:txBody>
      </p:sp>
    </p:spTree>
    <p:extLst>
      <p:ext uri="{BB962C8B-B14F-4D97-AF65-F5344CB8AC3E}">
        <p14:creationId xmlns:p14="http://schemas.microsoft.com/office/powerpoint/2010/main" val="3196943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3059113" y="2205038"/>
            <a:ext cx="3241675" cy="100806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ENHANCING PERSONAL WELLBEING</a:t>
            </a:r>
          </a:p>
        </p:txBody>
      </p:sp>
    </p:spTree>
    <p:extLst>
      <p:ext uri="{BB962C8B-B14F-4D97-AF65-F5344CB8AC3E}">
        <p14:creationId xmlns:p14="http://schemas.microsoft.com/office/powerpoint/2010/main" val="3064841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5A5A0-AE9C-E449-B252-372540B76962}"/>
              </a:ext>
            </a:extLst>
          </p:cNvPr>
          <p:cNvSpPr>
            <a:spLocks noGrp="1"/>
          </p:cNvSpPr>
          <p:nvPr>
            <p:ph idx="1"/>
          </p:nvPr>
        </p:nvSpPr>
        <p:spPr>
          <a:xfrm>
            <a:off x="559020" y="942278"/>
            <a:ext cx="8408021" cy="5915722"/>
          </a:xfrm>
        </p:spPr>
        <p:txBody>
          <a:bodyPr>
            <a:normAutofit fontScale="62500" lnSpcReduction="20000"/>
          </a:bodyPr>
          <a:lstStyle/>
          <a:p>
            <a:pPr marL="0" indent="0">
              <a:buNone/>
            </a:pPr>
            <a:r>
              <a:rPr lang="en-GB" b="1" dirty="0"/>
              <a:t> </a:t>
            </a:r>
            <a:endParaRPr lang="en-IE" dirty="0"/>
          </a:p>
          <a:p>
            <a:r>
              <a:rPr lang="en-IE" b="1" dirty="0">
                <a:solidFill>
                  <a:srgbClr val="002060"/>
                </a:solidFill>
              </a:rPr>
              <a:t>Positive emotions. </a:t>
            </a:r>
            <a:r>
              <a:rPr lang="en-IE" dirty="0">
                <a:solidFill>
                  <a:srgbClr val="002060"/>
                </a:solidFill>
              </a:rPr>
              <a:t>Do things that make you feel positive emotions, and savour them (see s</a:t>
            </a:r>
            <a:r>
              <a:rPr lang="en-IE" i="1" dirty="0">
                <a:solidFill>
                  <a:srgbClr val="002060"/>
                </a:solidFill>
              </a:rPr>
              <a:t>avouring </a:t>
            </a:r>
            <a:r>
              <a:rPr lang="en-IE" dirty="0">
                <a:solidFill>
                  <a:srgbClr val="002060"/>
                </a:solidFill>
              </a:rPr>
              <a:t>in chapter 4) </a:t>
            </a:r>
          </a:p>
          <a:p>
            <a:pPr marL="0" indent="0">
              <a:buNone/>
            </a:pPr>
            <a:r>
              <a:rPr lang="en-IE" b="1" dirty="0">
                <a:solidFill>
                  <a:srgbClr val="002060"/>
                </a:solidFill>
              </a:rPr>
              <a:t>	</a:t>
            </a:r>
            <a:endParaRPr lang="en-IE" dirty="0">
              <a:solidFill>
                <a:srgbClr val="002060"/>
              </a:solidFill>
            </a:endParaRPr>
          </a:p>
          <a:p>
            <a:r>
              <a:rPr lang="en-GB" b="1" dirty="0">
                <a:solidFill>
                  <a:srgbClr val="002060"/>
                </a:solidFill>
              </a:rPr>
              <a:t>Hedonic treadmill. </a:t>
            </a:r>
            <a:r>
              <a:rPr lang="en-GB" dirty="0">
                <a:solidFill>
                  <a:srgbClr val="002060"/>
                </a:solidFill>
              </a:rPr>
              <a:t>When you find things that make you feel happy, </a:t>
            </a:r>
            <a:r>
              <a:rPr lang="en-GB" i="1" dirty="0">
                <a:solidFill>
                  <a:srgbClr val="002060"/>
                </a:solidFill>
              </a:rPr>
              <a:t>vary</a:t>
            </a:r>
            <a:r>
              <a:rPr lang="en-GB" dirty="0">
                <a:solidFill>
                  <a:srgbClr val="002060"/>
                </a:solidFill>
              </a:rPr>
              <a:t> the ways to do them, and </a:t>
            </a:r>
            <a:r>
              <a:rPr lang="en-GB" i="1" dirty="0">
                <a:solidFill>
                  <a:srgbClr val="002060"/>
                </a:solidFill>
              </a:rPr>
              <a:t>appreciate</a:t>
            </a:r>
            <a:r>
              <a:rPr lang="en-GB" dirty="0">
                <a:solidFill>
                  <a:srgbClr val="002060"/>
                </a:solidFill>
              </a:rPr>
              <a:t> how good they make you feel</a:t>
            </a:r>
          </a:p>
          <a:p>
            <a:endParaRPr lang="en-IE" dirty="0">
              <a:solidFill>
                <a:srgbClr val="002060"/>
              </a:solidFill>
            </a:endParaRPr>
          </a:p>
          <a:p>
            <a:r>
              <a:rPr lang="en-GB" b="1" dirty="0">
                <a:solidFill>
                  <a:srgbClr val="002060"/>
                </a:solidFill>
              </a:rPr>
              <a:t>Social comparisons- Upward. </a:t>
            </a:r>
            <a:r>
              <a:rPr lang="en-IE" dirty="0">
                <a:solidFill>
                  <a:srgbClr val="002060"/>
                </a:solidFill>
              </a:rPr>
              <a:t>When making upward social comparisons, make them with people who you can identify with and who you aspire to be like - your heroes.  Don't compare yourself to the Joneses, or to media idols, or you will be disappointed that you can’t keep up with them. </a:t>
            </a:r>
          </a:p>
          <a:p>
            <a:endParaRPr lang="en-IE" dirty="0">
              <a:solidFill>
                <a:srgbClr val="002060"/>
              </a:solidFill>
            </a:endParaRPr>
          </a:p>
          <a:p>
            <a:r>
              <a:rPr lang="en-GB" b="1" dirty="0">
                <a:solidFill>
                  <a:srgbClr val="002060"/>
                </a:solidFill>
              </a:rPr>
              <a:t>Social comparisons- downward. </a:t>
            </a:r>
            <a:r>
              <a:rPr lang="en-GB" dirty="0">
                <a:solidFill>
                  <a:srgbClr val="002060"/>
                </a:solidFill>
              </a:rPr>
              <a:t>When making downward social comparisons, focus on how much more you have accomplished than others. Don’t dwell on the possibility that you could lose your accomplishments and become like them.</a:t>
            </a:r>
          </a:p>
          <a:p>
            <a:endParaRPr lang="en-GB" dirty="0">
              <a:solidFill>
                <a:srgbClr val="002060"/>
              </a:solidFill>
            </a:endParaRPr>
          </a:p>
          <a:p>
            <a:r>
              <a:rPr lang="en-GB" b="1" dirty="0">
                <a:solidFill>
                  <a:srgbClr val="002060"/>
                </a:solidFill>
              </a:rPr>
              <a:t>Negativity bias. </a:t>
            </a:r>
            <a:r>
              <a:rPr lang="en-GB" dirty="0">
                <a:solidFill>
                  <a:srgbClr val="002060"/>
                </a:solidFill>
              </a:rPr>
              <a:t>Expect to get small increases in happiness from large gains and successes; and large reductions in happiness from small losses and failures</a:t>
            </a:r>
            <a:endParaRPr lang="en-IE" dirty="0">
              <a:solidFill>
                <a:srgbClr val="002060"/>
              </a:solidFill>
            </a:endParaRPr>
          </a:p>
          <a:p>
            <a:endParaRPr lang="en-IE" dirty="0"/>
          </a:p>
          <a:p>
            <a:endParaRPr lang="en-US" dirty="0"/>
          </a:p>
        </p:txBody>
      </p:sp>
      <p:sp>
        <p:nvSpPr>
          <p:cNvPr id="4" name="TextBox 3">
            <a:extLst>
              <a:ext uri="{FF2B5EF4-FFF2-40B4-BE49-F238E27FC236}">
                <a16:creationId xmlns:a16="http://schemas.microsoft.com/office/drawing/2014/main" id="{F414684C-BA81-474E-862A-192567207F0E}"/>
              </a:ext>
            </a:extLst>
          </p:cNvPr>
          <p:cNvSpPr txBox="1"/>
          <p:nvPr/>
        </p:nvSpPr>
        <p:spPr>
          <a:xfrm>
            <a:off x="1676400" y="396583"/>
            <a:ext cx="6401862" cy="400110"/>
          </a:xfrm>
          <a:prstGeom prst="rect">
            <a:avLst/>
          </a:prstGeom>
          <a:noFill/>
        </p:spPr>
        <p:txBody>
          <a:bodyPr wrap="square" rtlCol="0">
            <a:spAutoFit/>
          </a:bodyPr>
          <a:lstStyle/>
          <a:p>
            <a:r>
              <a:rPr lang="en-GB" sz="2000" b="1" dirty="0">
                <a:solidFill>
                  <a:srgbClr val="0070C0"/>
                </a:solidFill>
                <a:latin typeface="Helvetica" pitchFamily="2" charset="0"/>
              </a:rPr>
              <a:t>STRATEGIES FOR ENHANCING WELLBEING</a:t>
            </a:r>
            <a:r>
              <a:rPr lang="en-GB" sz="2000" dirty="0">
                <a:solidFill>
                  <a:srgbClr val="0070C0"/>
                </a:solidFill>
                <a:latin typeface="Helvetica" pitchFamily="2" charset="0"/>
              </a:rPr>
              <a:t> </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4260774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2EB8E-7775-BE4D-B93F-BD53BAAEC99E}"/>
              </a:ext>
            </a:extLst>
          </p:cNvPr>
          <p:cNvSpPr>
            <a:spLocks noGrp="1"/>
          </p:cNvSpPr>
          <p:nvPr>
            <p:ph idx="1"/>
          </p:nvPr>
        </p:nvSpPr>
        <p:spPr>
          <a:xfrm>
            <a:off x="451624" y="1044498"/>
            <a:ext cx="8240752" cy="6071172"/>
          </a:xfrm>
        </p:spPr>
        <p:txBody>
          <a:bodyPr>
            <a:normAutofit fontScale="62500" lnSpcReduction="20000"/>
          </a:bodyPr>
          <a:lstStyle/>
          <a:p>
            <a:r>
              <a:rPr lang="en-IE" b="1" dirty="0">
                <a:solidFill>
                  <a:srgbClr val="002060"/>
                </a:solidFill>
                <a:latin typeface="Helvetica" pitchFamily="2" charset="0"/>
              </a:rPr>
              <a:t>Affective forecasting. </a:t>
            </a:r>
            <a:r>
              <a:rPr lang="en-IE" dirty="0">
                <a:solidFill>
                  <a:srgbClr val="002060"/>
                </a:solidFill>
                <a:latin typeface="Helvetica" pitchFamily="2" charset="0"/>
              </a:rPr>
              <a:t>When forecasting how you will feel if you do something to make you feel better in the future, ask yourself what evidence you have from past experience that it will make you feel as good as you imagine, for as long as you imagine, and if you are neglecting to take account of other circumstances that may occur that would neutralise the good feelings</a:t>
            </a:r>
            <a:r>
              <a:rPr lang="en-IE" b="1" dirty="0">
                <a:solidFill>
                  <a:srgbClr val="002060"/>
                </a:solidFill>
                <a:latin typeface="Helvetica" pitchFamily="2" charset="0"/>
              </a:rPr>
              <a:t>	</a:t>
            </a:r>
          </a:p>
          <a:p>
            <a:endParaRPr lang="en-IE" dirty="0">
              <a:solidFill>
                <a:srgbClr val="002060"/>
              </a:solidFill>
              <a:latin typeface="Helvetica" pitchFamily="2" charset="0"/>
            </a:endParaRPr>
          </a:p>
          <a:p>
            <a:r>
              <a:rPr lang="en-GB" b="1" dirty="0">
                <a:solidFill>
                  <a:srgbClr val="002060"/>
                </a:solidFill>
                <a:latin typeface="Helvetica" pitchFamily="2" charset="0"/>
              </a:rPr>
              <a:t>Education and work. </a:t>
            </a:r>
            <a:r>
              <a:rPr lang="en-GB" dirty="0">
                <a:solidFill>
                  <a:srgbClr val="002060"/>
                </a:solidFill>
                <a:latin typeface="Helvetica" pitchFamily="2" charset="0"/>
              </a:rPr>
              <a:t>Find flow by using skills that are intrinsically pleasing for tasks that are challenging and absorbing (see </a:t>
            </a:r>
            <a:r>
              <a:rPr lang="en-GB" i="1" dirty="0">
                <a:solidFill>
                  <a:srgbClr val="002060"/>
                </a:solidFill>
                <a:latin typeface="Helvetica" pitchFamily="2" charset="0"/>
              </a:rPr>
              <a:t>flow</a:t>
            </a:r>
            <a:r>
              <a:rPr lang="en-GB" dirty="0">
                <a:solidFill>
                  <a:srgbClr val="002060"/>
                </a:solidFill>
                <a:latin typeface="Helvetica" pitchFamily="2" charset="0"/>
              </a:rPr>
              <a:t> in chapter 4)</a:t>
            </a:r>
            <a:r>
              <a:rPr lang="en-GB" b="1" dirty="0">
                <a:solidFill>
                  <a:srgbClr val="002060"/>
                </a:solidFill>
                <a:latin typeface="Helvetica" pitchFamily="2" charset="0"/>
              </a:rPr>
              <a:t>	</a:t>
            </a:r>
          </a:p>
          <a:p>
            <a:endParaRPr lang="en-IE" dirty="0">
              <a:solidFill>
                <a:srgbClr val="002060"/>
              </a:solidFill>
              <a:latin typeface="Helvetica" pitchFamily="2" charset="0"/>
            </a:endParaRPr>
          </a:p>
          <a:p>
            <a:r>
              <a:rPr lang="en-GB" b="1" dirty="0">
                <a:solidFill>
                  <a:srgbClr val="002060"/>
                </a:solidFill>
                <a:latin typeface="Helvetica" pitchFamily="2" charset="0"/>
              </a:rPr>
              <a:t>Relationships. </a:t>
            </a:r>
            <a:r>
              <a:rPr lang="en-GB" dirty="0">
                <a:solidFill>
                  <a:srgbClr val="002060"/>
                </a:solidFill>
                <a:latin typeface="Helvetica" pitchFamily="2" charset="0"/>
              </a:rPr>
              <a:t>Prioritise spending time with your family and friends, and making these relationships strong and lasting (see relationship building strategies in chapter 8)</a:t>
            </a:r>
          </a:p>
          <a:p>
            <a:endParaRPr lang="en-IE" dirty="0">
              <a:solidFill>
                <a:srgbClr val="002060"/>
              </a:solidFill>
              <a:latin typeface="Helvetica" pitchFamily="2" charset="0"/>
            </a:endParaRPr>
          </a:p>
          <a:p>
            <a:r>
              <a:rPr lang="en-GB" b="1" dirty="0">
                <a:solidFill>
                  <a:srgbClr val="002060"/>
                </a:solidFill>
                <a:latin typeface="Helvetica" pitchFamily="2" charset="0"/>
              </a:rPr>
              <a:t>Spirituality. </a:t>
            </a:r>
            <a:r>
              <a:rPr lang="en-GB" dirty="0">
                <a:solidFill>
                  <a:srgbClr val="002060"/>
                </a:solidFill>
                <a:latin typeface="Helvetica" pitchFamily="2" charset="0"/>
              </a:rPr>
              <a:t>Engage in religious or spiritual practices</a:t>
            </a:r>
          </a:p>
          <a:p>
            <a:endParaRPr lang="en-GB" dirty="0">
              <a:solidFill>
                <a:srgbClr val="002060"/>
              </a:solidFill>
              <a:latin typeface="Helvetica" pitchFamily="2" charset="0"/>
            </a:endParaRPr>
          </a:p>
          <a:p>
            <a:r>
              <a:rPr lang="en-IE" b="1" dirty="0">
                <a:solidFill>
                  <a:srgbClr val="002060"/>
                </a:solidFill>
                <a:latin typeface="Helvetica" pitchFamily="2" charset="0"/>
              </a:rPr>
              <a:t>Meaning, goals and values. </a:t>
            </a:r>
            <a:r>
              <a:rPr lang="en-IE" dirty="0">
                <a:solidFill>
                  <a:srgbClr val="002060"/>
                </a:solidFill>
                <a:latin typeface="Helvetica" pitchFamily="2" charset="0"/>
              </a:rPr>
              <a:t>Set and pursue valued goals that are not materialistic and that give your life meaning and purpose</a:t>
            </a:r>
          </a:p>
          <a:p>
            <a:endParaRPr lang="en-IE" dirty="0"/>
          </a:p>
          <a:p>
            <a:endParaRPr lang="en-US" dirty="0"/>
          </a:p>
        </p:txBody>
      </p:sp>
      <p:sp>
        <p:nvSpPr>
          <p:cNvPr id="5" name="TextBox 4">
            <a:extLst>
              <a:ext uri="{FF2B5EF4-FFF2-40B4-BE49-F238E27FC236}">
                <a16:creationId xmlns:a16="http://schemas.microsoft.com/office/drawing/2014/main" id="{78C4F915-AE58-E444-B4B1-DCC705FFF82F}"/>
              </a:ext>
            </a:extLst>
          </p:cNvPr>
          <p:cNvSpPr txBox="1"/>
          <p:nvPr/>
        </p:nvSpPr>
        <p:spPr>
          <a:xfrm>
            <a:off x="1854200" y="326530"/>
            <a:ext cx="6197600" cy="400110"/>
          </a:xfrm>
          <a:prstGeom prst="rect">
            <a:avLst/>
          </a:prstGeom>
          <a:noFill/>
        </p:spPr>
        <p:txBody>
          <a:bodyPr wrap="square" rtlCol="0">
            <a:spAutoFit/>
          </a:bodyPr>
          <a:lstStyle/>
          <a:p>
            <a:r>
              <a:rPr lang="en-GB" sz="2000" b="1" dirty="0">
                <a:solidFill>
                  <a:srgbClr val="0070C0"/>
                </a:solidFill>
                <a:latin typeface="Helvetica" pitchFamily="2" charset="0"/>
              </a:rPr>
              <a:t>STRATEGIES FOR ENHANCING WELLBEING</a:t>
            </a:r>
            <a:r>
              <a:rPr lang="en-GB" sz="2000" dirty="0">
                <a:solidFill>
                  <a:srgbClr val="0070C0"/>
                </a:solidFill>
                <a:latin typeface="Helvetica" pitchFamily="2" charset="0"/>
              </a:rPr>
              <a:t> </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322437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CD569C-17E2-9442-86F2-4E791BB40F36}"/>
              </a:ext>
            </a:extLst>
          </p:cNvPr>
          <p:cNvSpPr txBox="1">
            <a:spLocks noChangeArrowheads="1"/>
          </p:cNvSpPr>
          <p:nvPr/>
        </p:nvSpPr>
        <p:spPr>
          <a:xfrm>
            <a:off x="838061" y="173548"/>
            <a:ext cx="7701147" cy="43685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EMERGENCE OF CONTEMPORARY POSITIVE PSYCHOLOGY</a:t>
            </a:r>
          </a:p>
        </p:txBody>
      </p:sp>
      <p:sp>
        <p:nvSpPr>
          <p:cNvPr id="26627" name="Content Placeholder 2">
            <a:extLst>
              <a:ext uri="{FF2B5EF4-FFF2-40B4-BE49-F238E27FC236}">
                <a16:creationId xmlns:a16="http://schemas.microsoft.com/office/drawing/2014/main" id="{60FF5D00-8C42-9546-997E-E14420886161}"/>
              </a:ext>
            </a:extLst>
          </p:cNvPr>
          <p:cNvSpPr txBox="1">
            <a:spLocks noChangeArrowheads="1"/>
          </p:cNvSpPr>
          <p:nvPr/>
        </p:nvSpPr>
        <p:spPr bwMode="auto">
          <a:xfrm>
            <a:off x="407988" y="830551"/>
            <a:ext cx="5571707"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r>
              <a:rPr lang="en-US" altLang="en-US" sz="1800" dirty="0">
                <a:latin typeface="Helvetica" pitchFamily="2" charset="0"/>
              </a:rPr>
              <a:t>Contemporary positive psychology was founded by </a:t>
            </a:r>
            <a:r>
              <a:rPr lang="en-US" altLang="en-US" sz="1800" b="1" dirty="0">
                <a:latin typeface="Helvetica" pitchFamily="2" charset="0"/>
              </a:rPr>
              <a:t>Martin Seligman </a:t>
            </a:r>
            <a:r>
              <a:rPr lang="en-US" altLang="en-US" sz="1800" dirty="0">
                <a:latin typeface="Helvetica" pitchFamily="2" charset="0"/>
              </a:rPr>
              <a:t>from Pennsylvania University as the new millennium dawned</a:t>
            </a:r>
          </a:p>
          <a:p>
            <a:endParaRPr lang="en-US" altLang="en-US" sz="1800" dirty="0">
              <a:latin typeface="Helvetica" pitchFamily="2" charset="0"/>
            </a:endParaRPr>
          </a:p>
          <a:p>
            <a:r>
              <a:rPr lang="en-US" altLang="en-US" sz="1800" dirty="0">
                <a:latin typeface="Helvetica" pitchFamily="2" charset="0"/>
              </a:rPr>
              <a:t>He was disenchanted with traditional clinical psychology’s focus on </a:t>
            </a:r>
          </a:p>
          <a:p>
            <a:pPr lvl="1">
              <a:buFont typeface="Arial" panose="020B0604020202020204" pitchFamily="34" charset="0"/>
              <a:buChar char="•"/>
            </a:pPr>
            <a:r>
              <a:rPr lang="en-US" altLang="en-US" sz="1800" dirty="0">
                <a:latin typeface="Helvetica" pitchFamily="2" charset="0"/>
              </a:rPr>
              <a:t>Deficits</a:t>
            </a:r>
          </a:p>
          <a:p>
            <a:pPr lvl="1">
              <a:buFont typeface="Arial" panose="020B0604020202020204" pitchFamily="34" charset="0"/>
              <a:buChar char="•"/>
            </a:pPr>
            <a:r>
              <a:rPr lang="en-US" altLang="en-US" sz="1800" dirty="0">
                <a:latin typeface="Helvetica" pitchFamily="2" charset="0"/>
              </a:rPr>
              <a:t>Disabilities </a:t>
            </a:r>
          </a:p>
          <a:p>
            <a:pPr lvl="1">
              <a:buFont typeface="Arial" panose="020B0604020202020204" pitchFamily="34" charset="0"/>
              <a:buChar char="•"/>
            </a:pPr>
            <a:r>
              <a:rPr lang="en-US" altLang="en-US" sz="1800" dirty="0">
                <a:latin typeface="Helvetica" pitchFamily="2" charset="0"/>
              </a:rPr>
              <a:t>Disorders </a:t>
            </a:r>
          </a:p>
          <a:p>
            <a:pPr lvl="1">
              <a:buFont typeface="Arial" panose="020B0604020202020204" pitchFamily="34" charset="0"/>
              <a:buChar char="•"/>
            </a:pPr>
            <a:r>
              <a:rPr lang="en-US" altLang="en-US" sz="1800" dirty="0">
                <a:latin typeface="Helvetica" pitchFamily="2" charset="0"/>
              </a:rPr>
              <a:t>And all that is wrong with people</a:t>
            </a:r>
          </a:p>
          <a:p>
            <a:endParaRPr lang="en-US" altLang="en-US" sz="1800" dirty="0">
              <a:latin typeface="Helvetica" pitchFamily="2" charset="0"/>
            </a:endParaRPr>
          </a:p>
          <a:p>
            <a:r>
              <a:rPr lang="en-US" altLang="en-US" sz="1800" dirty="0">
                <a:latin typeface="Helvetica" pitchFamily="2" charset="0"/>
              </a:rPr>
              <a:t>His mission was to establish a new field of positive psychology focused on</a:t>
            </a:r>
          </a:p>
          <a:p>
            <a:pPr lvl="1">
              <a:buFont typeface="Arial" panose="020B0604020202020204" pitchFamily="34" charset="0"/>
              <a:buChar char="•"/>
            </a:pPr>
            <a:r>
              <a:rPr lang="en-US" altLang="en-US" sz="1800" dirty="0">
                <a:latin typeface="Helvetica" pitchFamily="2" charset="0"/>
              </a:rPr>
              <a:t>Well-being</a:t>
            </a:r>
          </a:p>
          <a:p>
            <a:pPr lvl="1">
              <a:buFont typeface="Arial" panose="020B0604020202020204" pitchFamily="34" charset="0"/>
              <a:buChar char="•"/>
            </a:pPr>
            <a:r>
              <a:rPr lang="en-US" altLang="en-US" sz="1800" dirty="0">
                <a:latin typeface="Helvetica" pitchFamily="2" charset="0"/>
              </a:rPr>
              <a:t>Strengths</a:t>
            </a:r>
          </a:p>
          <a:p>
            <a:pPr lvl="1">
              <a:buFont typeface="Arial" panose="020B0604020202020204" pitchFamily="34" charset="0"/>
              <a:buChar char="•"/>
            </a:pPr>
            <a:r>
              <a:rPr lang="en-US" altLang="en-US" sz="1800" dirty="0">
                <a:latin typeface="Helvetica" pitchFamily="2" charset="0"/>
              </a:rPr>
              <a:t>Resilience</a:t>
            </a:r>
          </a:p>
          <a:p>
            <a:pPr lvl="1">
              <a:buFont typeface="Arial" panose="020B0604020202020204" pitchFamily="34" charset="0"/>
              <a:buChar char="•"/>
            </a:pPr>
            <a:r>
              <a:rPr lang="en-US" altLang="en-US" sz="1800" dirty="0">
                <a:latin typeface="Helvetica" pitchFamily="2" charset="0"/>
              </a:rPr>
              <a:t>And all that is right with people</a:t>
            </a:r>
          </a:p>
          <a:p>
            <a:pPr>
              <a:buFontTx/>
              <a:buNone/>
            </a:pPr>
            <a:endParaRPr lang="en-US" altLang="en-US" sz="2000" dirty="0">
              <a:latin typeface="Helvetica" pitchFamily="2" charset="0"/>
            </a:endParaRPr>
          </a:p>
          <a:p>
            <a:endParaRPr lang="en-US" altLang="en-US" sz="1600" dirty="0"/>
          </a:p>
        </p:txBody>
      </p:sp>
      <p:pic>
        <p:nvPicPr>
          <p:cNvPr id="5" name="Picture 7">
            <a:extLst>
              <a:ext uri="{FF2B5EF4-FFF2-40B4-BE49-F238E27FC236}">
                <a16:creationId xmlns:a16="http://schemas.microsoft.com/office/drawing/2014/main" id="{3C4FF42F-C134-7344-BA67-DC851D4DF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008" y="1677816"/>
            <a:ext cx="2244908" cy="288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AAC1629-3B4D-5140-9328-4F1A48131042}"/>
              </a:ext>
            </a:extLst>
          </p:cNvPr>
          <p:cNvSpPr txBox="1"/>
          <p:nvPr/>
        </p:nvSpPr>
        <p:spPr>
          <a:xfrm>
            <a:off x="6709861" y="4564727"/>
            <a:ext cx="1829347" cy="338554"/>
          </a:xfrm>
          <a:prstGeom prst="rect">
            <a:avLst/>
          </a:prstGeom>
          <a:noFill/>
        </p:spPr>
        <p:txBody>
          <a:bodyPr wrap="none" rtlCol="0">
            <a:spAutoFit/>
          </a:bodyPr>
          <a:lstStyle/>
          <a:p>
            <a:r>
              <a:rPr lang="en-US" sz="1600" b="1" dirty="0">
                <a:solidFill>
                  <a:srgbClr val="002060"/>
                </a:solidFill>
                <a:latin typeface="Helvetica" pitchFamily="2" charset="0"/>
              </a:rPr>
              <a:t>Martin Seligman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38495-F85E-2740-B18C-5313F1809F76}"/>
              </a:ext>
            </a:extLst>
          </p:cNvPr>
          <p:cNvSpPr>
            <a:spLocks noGrp="1"/>
          </p:cNvSpPr>
          <p:nvPr>
            <p:ph idx="1"/>
          </p:nvPr>
        </p:nvSpPr>
        <p:spPr>
          <a:xfrm>
            <a:off x="328961" y="771507"/>
            <a:ext cx="8486078" cy="6089233"/>
          </a:xfrm>
        </p:spPr>
        <p:txBody>
          <a:bodyPr>
            <a:normAutofit lnSpcReduction="10000"/>
          </a:bodyPr>
          <a:lstStyle/>
          <a:p>
            <a:pPr marL="0" indent="0">
              <a:buNone/>
            </a:pPr>
            <a:r>
              <a:rPr lang="en-GB" sz="2000" b="1" dirty="0">
                <a:solidFill>
                  <a:srgbClr val="002060"/>
                </a:solidFill>
                <a:latin typeface="Helvetica" pitchFamily="2" charset="0"/>
              </a:rPr>
              <a:t>Environment</a:t>
            </a:r>
          </a:p>
          <a:p>
            <a:r>
              <a:rPr lang="en-GB" sz="2000" dirty="0">
                <a:solidFill>
                  <a:srgbClr val="002060"/>
                </a:solidFill>
                <a:latin typeface="Helvetica" pitchFamily="2" charset="0"/>
              </a:rPr>
              <a:t>Secure physical and financial safety and comfort for yourself and your family, but don’t get on the hedonic treadmill of consumerism</a:t>
            </a:r>
          </a:p>
          <a:p>
            <a:pPr marL="0" indent="0">
              <a:buNone/>
            </a:pPr>
            <a:endParaRPr lang="en-IE" sz="2000" dirty="0">
              <a:solidFill>
                <a:srgbClr val="002060"/>
              </a:solidFill>
              <a:latin typeface="Helvetica" pitchFamily="2" charset="0"/>
            </a:endParaRPr>
          </a:p>
          <a:p>
            <a:r>
              <a:rPr lang="en-GB" sz="2000" dirty="0">
                <a:solidFill>
                  <a:srgbClr val="002060"/>
                </a:solidFill>
                <a:latin typeface="Helvetica" pitchFamily="2" charset="0"/>
              </a:rPr>
              <a:t>Live near green spaces, or natural beauty,  in an environment where there is pleasing music and art, and periodically enjoy fine weather</a:t>
            </a:r>
          </a:p>
          <a:p>
            <a:pPr marL="0" indent="0">
              <a:buNone/>
            </a:pPr>
            <a:endParaRPr lang="en-IE" sz="2000" dirty="0">
              <a:solidFill>
                <a:srgbClr val="002060"/>
              </a:solidFill>
              <a:latin typeface="Helvetica" pitchFamily="2" charset="0"/>
            </a:endParaRPr>
          </a:p>
          <a:p>
            <a:pPr marL="0" indent="0">
              <a:buNone/>
            </a:pPr>
            <a:r>
              <a:rPr lang="en-GB" sz="2000" b="1" dirty="0">
                <a:solidFill>
                  <a:srgbClr val="002060"/>
                </a:solidFill>
                <a:latin typeface="Helvetica" pitchFamily="2" charset="0"/>
              </a:rPr>
              <a:t>Health</a:t>
            </a:r>
          </a:p>
          <a:p>
            <a:r>
              <a:rPr lang="en-GB" sz="2000" dirty="0">
                <a:solidFill>
                  <a:srgbClr val="002060"/>
                </a:solidFill>
                <a:latin typeface="Helvetica" pitchFamily="2" charset="0"/>
              </a:rPr>
              <a:t>Maintain a healthy lifestyle </a:t>
            </a:r>
          </a:p>
          <a:p>
            <a:pPr marL="0" indent="0">
              <a:buNone/>
            </a:pPr>
            <a:endParaRPr lang="en-IE" sz="2000" dirty="0">
              <a:solidFill>
                <a:srgbClr val="002060"/>
              </a:solidFill>
              <a:latin typeface="Helvetica" pitchFamily="2" charset="0"/>
            </a:endParaRPr>
          </a:p>
          <a:p>
            <a:pPr marL="0" indent="0">
              <a:buNone/>
            </a:pPr>
            <a:r>
              <a:rPr lang="en-GB" sz="2000" b="1" dirty="0">
                <a:solidFill>
                  <a:srgbClr val="002060"/>
                </a:solidFill>
                <a:latin typeface="Helvetica" pitchFamily="2" charset="0"/>
              </a:rPr>
              <a:t>Recreation. </a:t>
            </a:r>
          </a:p>
          <a:p>
            <a:r>
              <a:rPr lang="en-GB" sz="2000" dirty="0">
                <a:solidFill>
                  <a:srgbClr val="002060"/>
                </a:solidFill>
                <a:latin typeface="Helvetica" pitchFamily="2" charset="0"/>
              </a:rPr>
              <a:t>Practice mindfulness meditation or progressive muscle relaxation (see </a:t>
            </a:r>
            <a:r>
              <a:rPr lang="en-GB" sz="2000" i="1" dirty="0">
                <a:solidFill>
                  <a:srgbClr val="002060"/>
                </a:solidFill>
                <a:latin typeface="Helvetica" pitchFamily="2" charset="0"/>
              </a:rPr>
              <a:t>mindfulness meditation</a:t>
            </a:r>
            <a:r>
              <a:rPr lang="en-GB" sz="2000" dirty="0">
                <a:solidFill>
                  <a:srgbClr val="002060"/>
                </a:solidFill>
                <a:latin typeface="Helvetica" pitchFamily="2" charset="0"/>
              </a:rPr>
              <a:t> in chapter 4, and </a:t>
            </a:r>
            <a:r>
              <a:rPr lang="en-GB" sz="2000" i="1" dirty="0">
                <a:solidFill>
                  <a:srgbClr val="002060"/>
                </a:solidFill>
                <a:latin typeface="Helvetica" pitchFamily="2" charset="0"/>
              </a:rPr>
              <a:t>relaxation</a:t>
            </a:r>
            <a:r>
              <a:rPr lang="en-GB" sz="2000" dirty="0">
                <a:solidFill>
                  <a:srgbClr val="002060"/>
                </a:solidFill>
                <a:latin typeface="Helvetica" pitchFamily="2" charset="0"/>
              </a:rPr>
              <a:t> in chapter 7)</a:t>
            </a:r>
          </a:p>
          <a:p>
            <a:pPr marL="0" indent="0">
              <a:buNone/>
            </a:pPr>
            <a:endParaRPr lang="en-IE" sz="2000" dirty="0">
              <a:solidFill>
                <a:srgbClr val="002060"/>
              </a:solidFill>
              <a:latin typeface="Helvetica" pitchFamily="2" charset="0"/>
            </a:endParaRPr>
          </a:p>
          <a:p>
            <a:r>
              <a:rPr lang="en-GB" sz="2000" dirty="0">
                <a:solidFill>
                  <a:srgbClr val="002060"/>
                </a:solidFill>
                <a:latin typeface="Helvetica" pitchFamily="2" charset="0"/>
              </a:rPr>
              <a:t>Rest, relax, and take holidays in moderation </a:t>
            </a:r>
          </a:p>
          <a:p>
            <a:endParaRPr lang="en-IE" sz="2000" dirty="0">
              <a:solidFill>
                <a:srgbClr val="002060"/>
              </a:solidFill>
              <a:latin typeface="Helvetica" pitchFamily="2" charset="0"/>
            </a:endParaRPr>
          </a:p>
          <a:p>
            <a:r>
              <a:rPr lang="en-GB" sz="2000" dirty="0">
                <a:solidFill>
                  <a:srgbClr val="002060"/>
                </a:solidFill>
                <a:latin typeface="Helvetica" pitchFamily="2" charset="0"/>
              </a:rPr>
              <a:t>Do co-operative and/or absorbing recreational activities with groups of friends to create flow (see </a:t>
            </a:r>
            <a:r>
              <a:rPr lang="en-GB" sz="2000" i="1" dirty="0">
                <a:solidFill>
                  <a:srgbClr val="002060"/>
                </a:solidFill>
                <a:latin typeface="Helvetica" pitchFamily="2" charset="0"/>
              </a:rPr>
              <a:t>flow</a:t>
            </a:r>
            <a:r>
              <a:rPr lang="en-GB" sz="2000" dirty="0">
                <a:solidFill>
                  <a:srgbClr val="002060"/>
                </a:solidFill>
                <a:latin typeface="Helvetica" pitchFamily="2" charset="0"/>
              </a:rPr>
              <a:t> in chapter 4)</a:t>
            </a:r>
            <a:r>
              <a:rPr lang="en-IE" sz="2000" dirty="0">
                <a:solidFill>
                  <a:srgbClr val="002060"/>
                </a:solidFill>
                <a:latin typeface="Helvetica" pitchFamily="2" charset="0"/>
              </a:rPr>
              <a:t> </a:t>
            </a:r>
            <a:endParaRPr lang="en-US" sz="2000" dirty="0">
              <a:solidFill>
                <a:srgbClr val="002060"/>
              </a:solidFill>
              <a:latin typeface="Helvetica" pitchFamily="2" charset="0"/>
            </a:endParaRPr>
          </a:p>
        </p:txBody>
      </p:sp>
      <p:sp>
        <p:nvSpPr>
          <p:cNvPr id="5" name="TextBox 4">
            <a:extLst>
              <a:ext uri="{FF2B5EF4-FFF2-40B4-BE49-F238E27FC236}">
                <a16:creationId xmlns:a16="http://schemas.microsoft.com/office/drawing/2014/main" id="{B18CFF3B-B515-EB4C-8222-E8F53210D057}"/>
              </a:ext>
            </a:extLst>
          </p:cNvPr>
          <p:cNvSpPr txBox="1"/>
          <p:nvPr/>
        </p:nvSpPr>
        <p:spPr>
          <a:xfrm>
            <a:off x="1816100" y="123330"/>
            <a:ext cx="6401862" cy="400110"/>
          </a:xfrm>
          <a:prstGeom prst="rect">
            <a:avLst/>
          </a:prstGeom>
          <a:noFill/>
        </p:spPr>
        <p:txBody>
          <a:bodyPr wrap="square" rtlCol="0">
            <a:spAutoFit/>
          </a:bodyPr>
          <a:lstStyle/>
          <a:p>
            <a:r>
              <a:rPr lang="en-GB" sz="2000" b="1" dirty="0">
                <a:solidFill>
                  <a:srgbClr val="0070C0"/>
                </a:solidFill>
                <a:latin typeface="Helvetica" pitchFamily="2" charset="0"/>
              </a:rPr>
              <a:t>STRATEGIES FOR ENHANCING WELLBEING</a:t>
            </a:r>
            <a:r>
              <a:rPr lang="en-GB" sz="2000" dirty="0">
                <a:solidFill>
                  <a:srgbClr val="0070C0"/>
                </a:solidFill>
                <a:latin typeface="Helvetica" pitchFamily="2" charset="0"/>
              </a:rPr>
              <a:t> </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3110796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2681463" y="2392074"/>
            <a:ext cx="3781074" cy="103692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CONTROVERSIES ABOUT WELLBEING</a:t>
            </a:r>
          </a:p>
        </p:txBody>
      </p:sp>
    </p:spTree>
    <p:extLst>
      <p:ext uri="{BB962C8B-B14F-4D97-AF65-F5344CB8AC3E}">
        <p14:creationId xmlns:p14="http://schemas.microsoft.com/office/powerpoint/2010/main" val="1586463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743873" y="1092529"/>
            <a:ext cx="8071892" cy="526165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1600" dirty="0"/>
          </a:p>
          <a:p>
            <a:pPr>
              <a:spcBef>
                <a:spcPts val="0"/>
              </a:spcBef>
              <a:defRPr/>
            </a:pPr>
            <a:r>
              <a:rPr lang="en-GB" sz="2000" dirty="0">
                <a:latin typeface="Helvetica" pitchFamily="2" charset="0"/>
              </a:rPr>
              <a:t>Some positive psychologists have distanced themselves from the humanistic psychology movement which they view as being less committed to rigorous quantitative empirical research and confining interventions predominantly to clinical populations, with an overemphasis on negative aspects of life. </a:t>
            </a:r>
          </a:p>
          <a:p>
            <a:pPr>
              <a:spcBef>
                <a:spcPts val="0"/>
              </a:spcBef>
              <a:defRPr/>
            </a:pPr>
            <a:endParaRPr lang="en-GB" sz="2000" dirty="0">
              <a:latin typeface="Helvetica" pitchFamily="2" charset="0"/>
            </a:endParaRPr>
          </a:p>
          <a:p>
            <a:pPr>
              <a:spcBef>
                <a:spcPts val="0"/>
              </a:spcBef>
              <a:defRPr/>
            </a:pPr>
            <a:r>
              <a:rPr lang="en-GB" sz="2000" dirty="0">
                <a:latin typeface="Helvetica" pitchFamily="2" charset="0"/>
              </a:rPr>
              <a:t>Some humanistic psychologists, in contrast have been critical of brief, pragmatic, positive psychology interventions, which they viewed as superficial, over emphasizing positive emotions, and failing to address existential issues which underpin wellbeing</a:t>
            </a:r>
            <a:r>
              <a:rPr lang="en-IE" sz="2000" dirty="0">
                <a:latin typeface="Helvetica" pitchFamily="2" charset="0"/>
              </a:rPr>
              <a:t> </a:t>
            </a:r>
          </a:p>
          <a:p>
            <a:pPr>
              <a:spcBef>
                <a:spcPts val="0"/>
              </a:spcBef>
              <a:defRPr/>
            </a:pPr>
            <a:endParaRPr lang="en-IE" sz="2000" dirty="0">
              <a:latin typeface="Helvetica" pitchFamily="2" charset="0"/>
            </a:endParaRPr>
          </a:p>
          <a:p>
            <a:pPr>
              <a:spcBef>
                <a:spcPts val="0"/>
              </a:spcBef>
              <a:defRPr/>
            </a:pPr>
            <a:r>
              <a:rPr lang="en-GB" sz="2000" dirty="0">
                <a:latin typeface="Helvetica" pitchFamily="2" charset="0"/>
              </a:rPr>
              <a:t>The emergence of  second wave positive psychology is one step along the road to rapprochement</a:t>
            </a:r>
            <a:r>
              <a:rPr lang="en-IE" sz="2000" dirty="0">
                <a:latin typeface="Helvetica" pitchFamily="2" charset="0"/>
              </a:rPr>
              <a:t> between these two traditions. </a:t>
            </a:r>
            <a:r>
              <a:rPr lang="en-GB" sz="2000" dirty="0">
                <a:latin typeface="Helvetica" pitchFamily="2" charset="0"/>
              </a:rPr>
              <a:t>Second wave positive psychology is shifting the balance away from hedonic towards eudaimonic wellbeing.</a:t>
            </a:r>
          </a:p>
          <a:p>
            <a:pPr>
              <a:spcBef>
                <a:spcPts val="0"/>
              </a:spcBef>
              <a:defRPr/>
            </a:pPr>
            <a:endParaRPr lang="en-GB" sz="2000" dirty="0">
              <a:latin typeface="Helvetica" pitchFamily="2" charset="0"/>
            </a:endParaRPr>
          </a:p>
          <a:p>
            <a:pPr>
              <a:spcBef>
                <a:spcPts val="0"/>
              </a:spcBef>
              <a:defRPr/>
            </a:pPr>
            <a:endParaRPr lang="en-GB" sz="2000" dirty="0">
              <a:latin typeface="Helvetica" pitchFamily="2" charset="0"/>
            </a:endParaRPr>
          </a:p>
          <a:p>
            <a:pPr>
              <a:spcBef>
                <a:spcPts val="0"/>
              </a:spcBef>
              <a:defRPr/>
            </a:pPr>
            <a:endParaRPr lang="en-IE" sz="2000" dirty="0">
              <a:latin typeface="Helvetica" pitchFamily="2" charset="0"/>
            </a:endParaRPr>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D7B5CDFC-10D2-CE45-A2D1-4DB3C20BD575}"/>
              </a:ext>
            </a:extLst>
          </p:cNvPr>
          <p:cNvSpPr txBox="1">
            <a:spLocks noChangeArrowheads="1"/>
          </p:cNvSpPr>
          <p:nvPr/>
        </p:nvSpPr>
        <p:spPr>
          <a:xfrm>
            <a:off x="1561605" y="299211"/>
            <a:ext cx="6020790" cy="98332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CONTROVERSIES ABOUT WELLBEING </a:t>
            </a:r>
          </a:p>
          <a:p>
            <a:pPr algn="ctr">
              <a:spcBef>
                <a:spcPts val="0"/>
              </a:spcBef>
              <a:defRPr/>
            </a:pPr>
            <a:r>
              <a:rPr lang="en-GB" sz="2000" b="1" dirty="0">
                <a:latin typeface="Helvetica" pitchFamily="2" charset="0"/>
              </a:rPr>
              <a:t>POSITIVE AND HUMANISTIC PSYCHOLOGY</a:t>
            </a:r>
            <a:endParaRPr lang="en-IE" sz="2000" b="1" dirty="0">
              <a:latin typeface="Helvetica" pitchFamily="2" charset="0"/>
            </a:endParaRPr>
          </a:p>
        </p:txBody>
      </p:sp>
    </p:spTree>
    <p:extLst>
      <p:ext uri="{BB962C8B-B14F-4D97-AF65-F5344CB8AC3E}">
        <p14:creationId xmlns:p14="http://schemas.microsoft.com/office/powerpoint/2010/main" val="952054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787100" y="1211283"/>
            <a:ext cx="7810635" cy="4358244"/>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1600" dirty="0"/>
          </a:p>
          <a:p>
            <a:pPr>
              <a:spcBef>
                <a:spcPts val="0"/>
              </a:spcBef>
              <a:defRPr/>
            </a:pPr>
            <a:r>
              <a:rPr lang="en-GB" sz="2000" dirty="0">
                <a:latin typeface="Helvetica" pitchFamily="2" charset="0"/>
              </a:rPr>
              <a:t>Barbara Fredrickson and Marcial Losada used complex mathematical modelling on daily ratings of positive and negative  emotions from samples of university students in to  show that a positive ratio of 3:1 was a tipping point for flourishing</a:t>
            </a:r>
            <a:r>
              <a:rPr lang="en-IE" sz="2000" dirty="0">
                <a:latin typeface="Helvetica" pitchFamily="2" charset="0"/>
              </a:rPr>
              <a:t> </a:t>
            </a:r>
          </a:p>
          <a:p>
            <a:pPr>
              <a:spcBef>
                <a:spcPts val="0"/>
              </a:spcBef>
              <a:defRPr/>
            </a:pPr>
            <a:endParaRPr lang="en-IE" sz="2000" dirty="0">
              <a:latin typeface="Helvetica" pitchFamily="2" charset="0"/>
            </a:endParaRPr>
          </a:p>
          <a:p>
            <a:pPr>
              <a:spcBef>
                <a:spcPts val="0"/>
              </a:spcBef>
              <a:defRPr/>
            </a:pPr>
            <a:r>
              <a:rPr lang="en-GB" sz="2000" dirty="0">
                <a:latin typeface="Helvetica" pitchFamily="2" charset="0"/>
              </a:rPr>
              <a:t> Nicholas Brown, Alan Sokal, and Harris Friedman showed that mathematical modelling had been incorrectly applied and there was no convincing evidence that a positivity ratio of 3:1 was a tipping point for flourishing</a:t>
            </a:r>
            <a:r>
              <a:rPr lang="en-IE" sz="2000" dirty="0">
                <a:latin typeface="Helvetica" pitchFamily="2" charset="0"/>
              </a:rPr>
              <a:t>, which led </a:t>
            </a:r>
            <a:r>
              <a:rPr lang="en-GB" sz="2000" dirty="0">
                <a:latin typeface="Helvetica" pitchFamily="2" charset="0"/>
              </a:rPr>
              <a:t>Fredrickson and Losada to retract their claim of the 3:1 positive ratio as the tipping point for flourishing </a:t>
            </a:r>
          </a:p>
          <a:p>
            <a:pPr marL="0" indent="0">
              <a:spcBef>
                <a:spcPts val="0"/>
              </a:spcBef>
              <a:buNone/>
              <a:defRPr/>
            </a:pPr>
            <a:endParaRPr lang="en-IE" dirty="0"/>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D7B5CDFC-10D2-CE45-A2D1-4DB3C20BD575}"/>
              </a:ext>
            </a:extLst>
          </p:cNvPr>
          <p:cNvSpPr txBox="1">
            <a:spLocks noChangeArrowheads="1"/>
          </p:cNvSpPr>
          <p:nvPr/>
        </p:nvSpPr>
        <p:spPr>
          <a:xfrm>
            <a:off x="1561605" y="227960"/>
            <a:ext cx="6020790" cy="98332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CONTROVERSIES ABOUT WELLBEING </a:t>
            </a:r>
          </a:p>
          <a:p>
            <a:pPr algn="ctr">
              <a:spcBef>
                <a:spcPts val="0"/>
              </a:spcBef>
              <a:defRPr/>
            </a:pPr>
            <a:r>
              <a:rPr lang="en-GB" sz="2000" b="1" dirty="0">
                <a:latin typeface="Helvetica" pitchFamily="2" charset="0"/>
              </a:rPr>
              <a:t>POSITIVITY RATIOS</a:t>
            </a:r>
            <a:endParaRPr lang="en-IE" sz="2000" b="1" dirty="0">
              <a:latin typeface="Helvetica" pitchFamily="2" charset="0"/>
            </a:endParaRPr>
          </a:p>
        </p:txBody>
      </p:sp>
    </p:spTree>
    <p:extLst>
      <p:ext uri="{BB962C8B-B14F-4D97-AF65-F5344CB8AC3E}">
        <p14:creationId xmlns:p14="http://schemas.microsoft.com/office/powerpoint/2010/main" val="256812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510D16-FD5A-0E49-8EA5-CA6990DCAE81}"/>
              </a:ext>
            </a:extLst>
          </p:cNvPr>
          <p:cNvSpPr txBox="1">
            <a:spLocks noChangeArrowheads="1"/>
          </p:cNvSpPr>
          <p:nvPr/>
        </p:nvSpPr>
        <p:spPr>
          <a:xfrm>
            <a:off x="908215" y="161719"/>
            <a:ext cx="7911935" cy="37168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EMERGENCE OF CONTEMPORARY POSITIVE PSYCHOLOGY</a:t>
            </a:r>
          </a:p>
        </p:txBody>
      </p:sp>
      <p:sp>
        <p:nvSpPr>
          <p:cNvPr id="5" name="Content Placeholder 2">
            <a:extLst>
              <a:ext uri="{FF2B5EF4-FFF2-40B4-BE49-F238E27FC236}">
                <a16:creationId xmlns:a16="http://schemas.microsoft.com/office/drawing/2014/main" id="{781C0427-4AE3-5B45-B561-AA818BB06157}"/>
              </a:ext>
            </a:extLst>
          </p:cNvPr>
          <p:cNvSpPr txBox="1">
            <a:spLocks noChangeArrowheads="1"/>
          </p:cNvSpPr>
          <p:nvPr/>
        </p:nvSpPr>
        <p:spPr>
          <a:xfrm>
            <a:off x="208802" y="682831"/>
            <a:ext cx="6817640" cy="601345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lnSpc>
                <a:spcPct val="100000"/>
              </a:lnSpc>
              <a:spcBef>
                <a:spcPts val="0"/>
              </a:spcBef>
              <a:defRPr/>
            </a:pPr>
            <a:r>
              <a:rPr lang="en-US" altLang="en-US" sz="1800" b="1" kern="0" dirty="0">
                <a:latin typeface="Helvetica" pitchFamily="2" charset="0"/>
                <a:ea typeface="ＭＳ Ｐゴシック" panose="020B0600070205080204" pitchFamily="34" charset="-128"/>
              </a:rPr>
              <a:t>Core group. </a:t>
            </a:r>
            <a:r>
              <a:rPr lang="en-US" altLang="en-US" sz="1800" kern="0" dirty="0">
                <a:latin typeface="Helvetica" pitchFamily="2" charset="0"/>
                <a:ea typeface="ＭＳ Ｐゴシック" panose="020B0600070205080204" pitchFamily="34" charset="-128"/>
              </a:rPr>
              <a:t>Seligman drew together a group of influential established psychologists, and a group of early career psychologists, who helped him sketch out a positive psychology of well-being and strengths</a:t>
            </a:r>
          </a:p>
          <a:p>
            <a:pPr>
              <a:lnSpc>
                <a:spcPct val="100000"/>
              </a:lnSpc>
              <a:spcBef>
                <a:spcPts val="0"/>
              </a:spcBef>
              <a:defRPr/>
            </a:pPr>
            <a:endParaRPr lang="en-US" altLang="en-US" sz="1800" kern="0" dirty="0">
              <a:latin typeface="Helvetica" pitchFamily="2" charset="0"/>
              <a:ea typeface="ＭＳ Ｐゴシック" panose="020B0600070205080204" pitchFamily="34" charset="-128"/>
            </a:endParaRPr>
          </a:p>
          <a:p>
            <a:pPr>
              <a:lnSpc>
                <a:spcPct val="100000"/>
              </a:lnSpc>
              <a:spcBef>
                <a:spcPts val="0"/>
              </a:spcBef>
              <a:defRPr/>
            </a:pPr>
            <a:r>
              <a:rPr lang="en-US" altLang="en-US" sz="1800" b="1" kern="0" dirty="0">
                <a:latin typeface="Helvetica" pitchFamily="2" charset="0"/>
                <a:ea typeface="ＭＳ Ｐゴシック" panose="020B0600070205080204" pitchFamily="34" charset="-128"/>
              </a:rPr>
              <a:t>IPPA &amp; JoPP. </a:t>
            </a:r>
            <a:r>
              <a:rPr lang="en-US" altLang="en-US" sz="1800" kern="0" dirty="0">
                <a:latin typeface="Helvetica" pitchFamily="2" charset="0"/>
                <a:ea typeface="ＭＳ Ｐゴシック" panose="020B0600070205080204" pitchFamily="34" charset="-128"/>
              </a:rPr>
              <a:t>He encouraged members of this core group to found the International Positive Psychology Association (IPPA), set up the Journal of Positive Psychology (JoPP), and write or edit many books on PP including the </a:t>
            </a:r>
            <a:r>
              <a:rPr lang="en-US" altLang="en-US" sz="1800" i="1" kern="0" dirty="0">
                <a:latin typeface="Helvetica" pitchFamily="2" charset="0"/>
                <a:ea typeface="ＭＳ Ｐゴシック" panose="020B0600070205080204" pitchFamily="34" charset="-128"/>
              </a:rPr>
              <a:t>Handbook of Positive Psychology</a:t>
            </a:r>
          </a:p>
          <a:p>
            <a:pPr>
              <a:lnSpc>
                <a:spcPct val="100000"/>
              </a:lnSpc>
              <a:spcBef>
                <a:spcPts val="0"/>
              </a:spcBef>
              <a:defRPr/>
            </a:pPr>
            <a:endParaRPr lang="en-US" altLang="en-US" sz="1800" i="1" kern="0" dirty="0">
              <a:latin typeface="Helvetica" pitchFamily="2" charset="0"/>
              <a:ea typeface="ＭＳ Ｐゴシック" panose="020B0600070205080204" pitchFamily="34" charset="-128"/>
            </a:endParaRPr>
          </a:p>
          <a:p>
            <a:pPr>
              <a:lnSpc>
                <a:spcPct val="100000"/>
              </a:lnSpc>
              <a:spcBef>
                <a:spcPts val="0"/>
              </a:spcBef>
              <a:defRPr/>
            </a:pPr>
            <a:r>
              <a:rPr lang="en-US" altLang="en-US" sz="1800" b="1" kern="0" dirty="0">
                <a:latin typeface="Helvetica" pitchFamily="2" charset="0"/>
                <a:ea typeface="ＭＳ Ｐゴシック" panose="020B0600070205080204" pitchFamily="34" charset="-128"/>
              </a:rPr>
              <a:t>PPC at U Penn. </a:t>
            </a:r>
            <a:r>
              <a:rPr lang="en-US" altLang="en-US" sz="1800" kern="0" dirty="0">
                <a:latin typeface="Helvetica" pitchFamily="2" charset="0"/>
                <a:ea typeface="ＭＳ Ｐゴシック" panose="020B0600070205080204" pitchFamily="34" charset="-128"/>
              </a:rPr>
              <a:t>He set up the Positive Psychology Centre (PPC) at Pennsylvania University, developed the first masters programme in PP, a major research programme, &amp; wrote best-selling books on PP for the public</a:t>
            </a:r>
          </a:p>
          <a:p>
            <a:pPr>
              <a:lnSpc>
                <a:spcPct val="100000"/>
              </a:lnSpc>
              <a:spcBef>
                <a:spcPts val="0"/>
              </a:spcBef>
              <a:defRPr/>
            </a:pPr>
            <a:endParaRPr lang="en-US" altLang="en-US" sz="1800" kern="0" dirty="0">
              <a:latin typeface="Helvetica" pitchFamily="2" charset="0"/>
              <a:ea typeface="ＭＳ Ｐゴシック" panose="020B0600070205080204" pitchFamily="34" charset="-128"/>
            </a:endParaRPr>
          </a:p>
          <a:p>
            <a:pPr>
              <a:lnSpc>
                <a:spcPct val="100000"/>
              </a:lnSpc>
              <a:spcBef>
                <a:spcPts val="0"/>
              </a:spcBef>
              <a:defRPr/>
            </a:pPr>
            <a:r>
              <a:rPr lang="en-US" altLang="en-US" sz="1800" b="1" kern="0" dirty="0">
                <a:latin typeface="Helvetica" pitchFamily="2" charset="0"/>
                <a:ea typeface="ＭＳ Ｐゴシック" panose="020B0600070205080204" pitchFamily="34" charset="-128"/>
              </a:rPr>
              <a:t>Templeton grants. </a:t>
            </a:r>
            <a:r>
              <a:rPr lang="en-US" altLang="en-US" sz="1800" kern="0" dirty="0">
                <a:latin typeface="Helvetica" pitchFamily="2" charset="0"/>
                <a:ea typeface="ＭＳ Ｐゴシック" panose="020B0600070205080204" pitchFamily="34" charset="-128"/>
              </a:rPr>
              <a:t>He supported much of this with funding from the Templeton Foundation</a:t>
            </a:r>
          </a:p>
          <a:p>
            <a:pPr>
              <a:lnSpc>
                <a:spcPct val="100000"/>
              </a:lnSpc>
              <a:spcBef>
                <a:spcPts val="0"/>
              </a:spcBef>
              <a:defRPr/>
            </a:pPr>
            <a:endParaRPr lang="en-US" altLang="en-US" sz="1800" kern="0" dirty="0">
              <a:latin typeface="Helvetica" pitchFamily="2" charset="0"/>
              <a:ea typeface="ＭＳ Ｐゴシック" panose="020B0600070205080204" pitchFamily="34" charset="-128"/>
            </a:endParaRPr>
          </a:p>
          <a:p>
            <a:pPr>
              <a:lnSpc>
                <a:spcPct val="100000"/>
              </a:lnSpc>
              <a:spcBef>
                <a:spcPts val="0"/>
              </a:spcBef>
              <a:defRPr/>
            </a:pPr>
            <a:r>
              <a:rPr lang="en-US" altLang="en-US" sz="1800" b="1" kern="0" dirty="0">
                <a:latin typeface="Helvetica" pitchFamily="2" charset="0"/>
                <a:ea typeface="ＭＳ Ｐゴシック" panose="020B0600070205080204" pitchFamily="34" charset="-128"/>
              </a:rPr>
              <a:t>APA presidency. </a:t>
            </a:r>
            <a:r>
              <a:rPr lang="en-US" altLang="en-US" sz="1800" kern="0" dirty="0">
                <a:latin typeface="Helvetica" pitchFamily="2" charset="0"/>
                <a:ea typeface="ＭＳ Ｐゴシック" panose="020B0600070205080204" pitchFamily="34" charset="-128"/>
              </a:rPr>
              <a:t>He used his appointment as president of the American Psychological Association (APA) in 1998 to launch PP as a new field </a:t>
            </a:r>
          </a:p>
          <a:p>
            <a:pPr>
              <a:defRPr/>
            </a:pPr>
            <a:endParaRPr lang="en-US" altLang="en-US" sz="1600" kern="0" dirty="0">
              <a:ea typeface="ＭＳ Ｐゴシック" panose="020B0600070205080204" pitchFamily="34" charset="-128"/>
            </a:endParaRPr>
          </a:p>
        </p:txBody>
      </p:sp>
      <p:pic>
        <p:nvPicPr>
          <p:cNvPr id="2" name="Picture 1">
            <a:extLst>
              <a:ext uri="{FF2B5EF4-FFF2-40B4-BE49-F238E27FC236}">
                <a16:creationId xmlns:a16="http://schemas.microsoft.com/office/drawing/2014/main" id="{034FD4B7-6377-C949-BA91-CF11614783CC}"/>
              </a:ext>
            </a:extLst>
          </p:cNvPr>
          <p:cNvPicPr>
            <a:picLocks noChangeAspect="1"/>
          </p:cNvPicPr>
          <p:nvPr/>
        </p:nvPicPr>
        <p:blipFill>
          <a:blip r:embed="rId2"/>
          <a:stretch>
            <a:fillRect/>
          </a:stretch>
        </p:blipFill>
        <p:spPr>
          <a:xfrm>
            <a:off x="7491347" y="795776"/>
            <a:ext cx="1191935" cy="1191935"/>
          </a:xfrm>
          <a:prstGeom prst="rect">
            <a:avLst/>
          </a:prstGeom>
        </p:spPr>
      </p:pic>
      <p:pic>
        <p:nvPicPr>
          <p:cNvPr id="3" name="Picture 2">
            <a:extLst>
              <a:ext uri="{FF2B5EF4-FFF2-40B4-BE49-F238E27FC236}">
                <a16:creationId xmlns:a16="http://schemas.microsoft.com/office/drawing/2014/main" id="{14C7620E-3030-1F4C-BEF3-7A675D3108BC}"/>
              </a:ext>
            </a:extLst>
          </p:cNvPr>
          <p:cNvPicPr>
            <a:picLocks noChangeAspect="1"/>
          </p:cNvPicPr>
          <p:nvPr/>
        </p:nvPicPr>
        <p:blipFill>
          <a:blip r:embed="rId3"/>
          <a:stretch>
            <a:fillRect/>
          </a:stretch>
        </p:blipFill>
        <p:spPr>
          <a:xfrm>
            <a:off x="7491347" y="2049200"/>
            <a:ext cx="1191935" cy="1552737"/>
          </a:xfrm>
          <a:prstGeom prst="rect">
            <a:avLst/>
          </a:prstGeom>
        </p:spPr>
      </p:pic>
      <p:pic>
        <p:nvPicPr>
          <p:cNvPr id="6" name="Picture 5">
            <a:extLst>
              <a:ext uri="{FF2B5EF4-FFF2-40B4-BE49-F238E27FC236}">
                <a16:creationId xmlns:a16="http://schemas.microsoft.com/office/drawing/2014/main" id="{373190CB-E5C0-534E-9875-837015A45326}"/>
              </a:ext>
            </a:extLst>
          </p:cNvPr>
          <p:cNvPicPr>
            <a:picLocks noChangeAspect="1"/>
          </p:cNvPicPr>
          <p:nvPr/>
        </p:nvPicPr>
        <p:blipFill>
          <a:blip r:embed="rId4"/>
          <a:stretch>
            <a:fillRect/>
          </a:stretch>
        </p:blipFill>
        <p:spPr>
          <a:xfrm>
            <a:off x="7491347" y="3785702"/>
            <a:ext cx="1191935" cy="1191935"/>
          </a:xfrm>
          <a:prstGeom prst="rect">
            <a:avLst/>
          </a:prstGeom>
        </p:spPr>
      </p:pic>
      <p:pic>
        <p:nvPicPr>
          <p:cNvPr id="7" name="Picture 6">
            <a:extLst>
              <a:ext uri="{FF2B5EF4-FFF2-40B4-BE49-F238E27FC236}">
                <a16:creationId xmlns:a16="http://schemas.microsoft.com/office/drawing/2014/main" id="{5A24E01F-5D20-AE4F-9089-CEED753BA7CA}"/>
              </a:ext>
            </a:extLst>
          </p:cNvPr>
          <p:cNvPicPr>
            <a:picLocks noChangeAspect="1"/>
          </p:cNvPicPr>
          <p:nvPr/>
        </p:nvPicPr>
        <p:blipFill>
          <a:blip r:embed="rId5"/>
          <a:stretch>
            <a:fillRect/>
          </a:stretch>
        </p:blipFill>
        <p:spPr>
          <a:xfrm>
            <a:off x="7354630" y="6062804"/>
            <a:ext cx="1580568" cy="622515"/>
          </a:xfrm>
          <a:prstGeom prst="rect">
            <a:avLst/>
          </a:prstGeom>
        </p:spPr>
      </p:pic>
      <p:pic>
        <p:nvPicPr>
          <p:cNvPr id="8" name="Picture 7">
            <a:extLst>
              <a:ext uri="{FF2B5EF4-FFF2-40B4-BE49-F238E27FC236}">
                <a16:creationId xmlns:a16="http://schemas.microsoft.com/office/drawing/2014/main" id="{5142FD0A-C7DA-5644-9999-995DA3E20547}"/>
              </a:ext>
            </a:extLst>
          </p:cNvPr>
          <p:cNvPicPr>
            <a:picLocks noChangeAspect="1"/>
          </p:cNvPicPr>
          <p:nvPr/>
        </p:nvPicPr>
        <p:blipFill>
          <a:blip r:embed="rId6"/>
          <a:stretch>
            <a:fillRect/>
          </a:stretch>
        </p:blipFill>
        <p:spPr>
          <a:xfrm>
            <a:off x="7354630" y="5140010"/>
            <a:ext cx="1571057" cy="7521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654844" y="219075"/>
            <a:ext cx="7834312" cy="40957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EMERGENCE OF CONTEMPORARY POSITIVE PSYCHOLOGY</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295275" y="903288"/>
            <a:ext cx="8391525" cy="497363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r>
              <a:rPr lang="en-GB" sz="2000" b="1" dirty="0">
                <a:latin typeface="Helvetica" pitchFamily="2" charset="0"/>
              </a:rPr>
              <a:t>International impact. </a:t>
            </a:r>
            <a:r>
              <a:rPr lang="en-GB" sz="2000" dirty="0">
                <a:latin typeface="Helvetica" pitchFamily="2" charset="0"/>
              </a:rPr>
              <a:t>Positive psychology started as a small US movement. It is now a worldwide and highly influential enterprise affecting academic psychology and applied psychology</a:t>
            </a:r>
          </a:p>
          <a:p>
            <a:pPr>
              <a:defRPr/>
            </a:pPr>
            <a:endParaRPr lang="en-GB" sz="2000" dirty="0">
              <a:latin typeface="Helvetica" pitchFamily="2" charset="0"/>
            </a:endParaRPr>
          </a:p>
          <a:p>
            <a:pPr>
              <a:defRPr/>
            </a:pPr>
            <a:r>
              <a:rPr lang="en-GB" sz="2000" b="1" dirty="0">
                <a:latin typeface="Helvetica" pitchFamily="2" charset="0"/>
              </a:rPr>
              <a:t>Applied positive psychology. </a:t>
            </a:r>
            <a:r>
              <a:rPr lang="en-GB" sz="2000" dirty="0">
                <a:latin typeface="Helvetica" pitchFamily="2" charset="0"/>
              </a:rPr>
              <a:t>Positive psychology has been applied in schools, work settings, the military, and health care, (including clinical psychology) around the world</a:t>
            </a:r>
          </a:p>
          <a:p>
            <a:pPr>
              <a:defRPr/>
            </a:pPr>
            <a:endParaRPr lang="en-GB" sz="2000" dirty="0">
              <a:latin typeface="Helvetica" pitchFamily="2" charset="0"/>
            </a:endParaRPr>
          </a:p>
          <a:p>
            <a:pPr>
              <a:defRPr/>
            </a:pPr>
            <a:r>
              <a:rPr lang="en-GB" sz="2000" b="1" dirty="0">
                <a:latin typeface="Helvetica" pitchFamily="2" charset="0"/>
              </a:rPr>
              <a:t>Academic influence. </a:t>
            </a:r>
            <a:r>
              <a:rPr lang="en-GB" sz="2000" dirty="0">
                <a:latin typeface="Helvetica" pitchFamily="2" charset="0"/>
              </a:rPr>
              <a:t>In a bibliometric analysis of  1.7 million articles Rusk and Waters found that positive psychology has become a unifying force within psychology, with positive psychology themes being present now in many branches of psychology and related disciplines (e.g., neurosciences, and psychiatry)</a:t>
            </a:r>
          </a:p>
          <a:p>
            <a:pPr>
              <a:defRPr/>
            </a:pPr>
            <a:endParaRPr lang="en-US" altLang="en-US" sz="1600" kern="0" dirty="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67ABD-1856-E947-AAE8-1E54F3FF04C9}"/>
              </a:ext>
            </a:extLst>
          </p:cNvPr>
          <p:cNvSpPr>
            <a:spLocks noGrp="1"/>
          </p:cNvSpPr>
          <p:nvPr>
            <p:ph idx="1"/>
          </p:nvPr>
        </p:nvSpPr>
        <p:spPr>
          <a:xfrm>
            <a:off x="152400" y="5814848"/>
            <a:ext cx="8839199" cy="1043152"/>
          </a:xfrm>
        </p:spPr>
        <p:txBody>
          <a:bodyPr>
            <a:normAutofit fontScale="92500" lnSpcReduction="20000"/>
          </a:bodyPr>
          <a:lstStyle/>
          <a:p>
            <a:pPr marL="0" indent="0">
              <a:buNone/>
            </a:pPr>
            <a:r>
              <a:rPr lang="en-IE" sz="1300" b="1" dirty="0">
                <a:solidFill>
                  <a:srgbClr val="002060"/>
                </a:solidFill>
                <a:latin typeface="Helvetica" pitchFamily="2" charset="0"/>
              </a:rPr>
              <a:t>Note.  </a:t>
            </a:r>
            <a:r>
              <a:rPr lang="en-IE" sz="1300" dirty="0">
                <a:solidFill>
                  <a:srgbClr val="002060"/>
                </a:solidFill>
                <a:latin typeface="Helvetica" pitchFamily="2" charset="0"/>
              </a:rPr>
              <a:t>Distances between a given field and given term are closer where the term occur occurs in a higher percentage within that field, and the size of the field nodes indicate the prevalence of PP key terms within that field. Links indicate that 8% or more of term occurrences occur within a given field. Reproduced with permission of Taylor &amp; Francis from  Figure 4, p. 217 of Rusk, R. D., &amp; Waters, L. E. (2013). Tracing the size, reach, impact, and breadth of positive psychology. </a:t>
            </a:r>
            <a:r>
              <a:rPr lang="en-IE" sz="1300" i="1" dirty="0">
                <a:solidFill>
                  <a:srgbClr val="002060"/>
                </a:solidFill>
                <a:latin typeface="Helvetica" pitchFamily="2" charset="0"/>
              </a:rPr>
              <a:t>Journal of Positive Psychology, 8</a:t>
            </a:r>
            <a:r>
              <a:rPr lang="en-IE" sz="1300" dirty="0">
                <a:solidFill>
                  <a:srgbClr val="002060"/>
                </a:solidFill>
                <a:latin typeface="Helvetica" pitchFamily="2" charset="0"/>
              </a:rPr>
              <a:t>(3), 207-221. https://doi.org/</a:t>
            </a:r>
            <a:r>
              <a:rPr lang="en-IE" sz="1300" u="sng" dirty="0">
                <a:solidFill>
                  <a:srgbClr val="002060"/>
                </a:solidFill>
                <a:latin typeface="Helvetica" pitchFamily="2" charset="0"/>
                <a:hlinkClick r:id="rId2">
                  <a:extLst>
                    <a:ext uri="{A12FA001-AC4F-418D-AE19-62706E023703}">
                      <ahyp:hlinkClr xmlns:ahyp="http://schemas.microsoft.com/office/drawing/2018/hyperlinkcolor" val="tx"/>
                    </a:ext>
                  </a:extLst>
                </a:hlinkClick>
              </a:rPr>
              <a:t>10.1080/17439760.2013.777766</a:t>
            </a:r>
            <a:r>
              <a:rPr lang="en-IE" sz="1300" u="sng" dirty="0">
                <a:solidFill>
                  <a:srgbClr val="002060"/>
                </a:solidFill>
                <a:latin typeface="Helvetica" pitchFamily="2" charset="0"/>
              </a:rPr>
              <a:t>,</a:t>
            </a:r>
            <a:r>
              <a:rPr lang="en-IE" sz="1300" dirty="0">
                <a:solidFill>
                  <a:srgbClr val="002060"/>
                </a:solidFill>
                <a:latin typeface="Helvetica" pitchFamily="2" charset="0"/>
              </a:rPr>
              <a:t> Copyright © 2013 Taylor &amp; Francis. Permission conveyed through Copyright Clearance Center, Inc.  </a:t>
            </a:r>
          </a:p>
          <a:p>
            <a:pPr marL="0" indent="0">
              <a:buNone/>
            </a:pPr>
            <a:endParaRPr lang="en-US" dirty="0"/>
          </a:p>
        </p:txBody>
      </p:sp>
      <p:sp>
        <p:nvSpPr>
          <p:cNvPr id="4" name="TextBox 3">
            <a:extLst>
              <a:ext uri="{FF2B5EF4-FFF2-40B4-BE49-F238E27FC236}">
                <a16:creationId xmlns:a16="http://schemas.microsoft.com/office/drawing/2014/main" id="{5B5646B4-AD62-C146-9111-AE9EB1E071C3}"/>
              </a:ext>
            </a:extLst>
          </p:cNvPr>
          <p:cNvSpPr txBox="1"/>
          <p:nvPr/>
        </p:nvSpPr>
        <p:spPr>
          <a:xfrm>
            <a:off x="1" y="5255"/>
            <a:ext cx="9144000" cy="923330"/>
          </a:xfrm>
          <a:prstGeom prst="rect">
            <a:avLst/>
          </a:prstGeom>
          <a:noFill/>
        </p:spPr>
        <p:txBody>
          <a:bodyPr wrap="square" rtlCol="0">
            <a:spAutoFit/>
          </a:bodyPr>
          <a:lstStyle/>
          <a:p>
            <a:pPr algn="ctr"/>
            <a:r>
              <a:rPr lang="en-IE" b="1" dirty="0">
                <a:solidFill>
                  <a:srgbClr val="0070C0"/>
                </a:solidFill>
                <a:latin typeface="Helvetica" pitchFamily="2" charset="0"/>
              </a:rPr>
              <a:t>THE DISTRIBUTION OF 75 MOST COMMON POSITIVE PSYCHOLOGY KEY TERMS IN PSYCHOLOGY AND RELATED DISCIPLINES FROM 2007-2011 IN OVER 1.7 MILLION DOCUMENTS IN 700 </a:t>
            </a:r>
            <a:r>
              <a:rPr lang="en-IE" b="1" i="1" dirty="0">
                <a:solidFill>
                  <a:srgbClr val="0070C0"/>
                </a:solidFill>
                <a:latin typeface="Helvetica" pitchFamily="2" charset="0"/>
              </a:rPr>
              <a:t>PSYCINFO</a:t>
            </a:r>
            <a:r>
              <a:rPr lang="en-IE" b="1" dirty="0">
                <a:solidFill>
                  <a:srgbClr val="0070C0"/>
                </a:solidFill>
                <a:latin typeface="Helvetica" pitchFamily="2" charset="0"/>
              </a:rPr>
              <a:t> JOURNALS</a:t>
            </a:r>
            <a:endParaRPr lang="en-US" dirty="0">
              <a:latin typeface="Helvetica" pitchFamily="2" charset="0"/>
            </a:endParaRPr>
          </a:p>
        </p:txBody>
      </p:sp>
      <p:pic>
        <p:nvPicPr>
          <p:cNvPr id="5" name="Picture 4" descr="A close up of a map&#10;&#10;Description automatically generated">
            <a:extLst>
              <a:ext uri="{FF2B5EF4-FFF2-40B4-BE49-F238E27FC236}">
                <a16:creationId xmlns:a16="http://schemas.microsoft.com/office/drawing/2014/main" id="{44609128-4BB9-C24C-A19B-1C7B78499391}"/>
              </a:ext>
            </a:extLst>
          </p:cNvPr>
          <p:cNvPicPr/>
          <p:nvPr/>
        </p:nvPicPr>
        <p:blipFill>
          <a:blip r:embed="rId3"/>
          <a:stretch>
            <a:fillRect/>
          </a:stretch>
        </p:blipFill>
        <p:spPr>
          <a:xfrm>
            <a:off x="2103333" y="928585"/>
            <a:ext cx="4526068" cy="4666946"/>
          </a:xfrm>
          <a:prstGeom prst="rect">
            <a:avLst/>
          </a:prstGeom>
        </p:spPr>
      </p:pic>
    </p:spTree>
    <p:extLst>
      <p:ext uri="{BB962C8B-B14F-4D97-AF65-F5344CB8AC3E}">
        <p14:creationId xmlns:p14="http://schemas.microsoft.com/office/powerpoint/2010/main" val="3776180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82A81F-592D-B04E-BBD2-3F51FA07F1BD}"/>
              </a:ext>
            </a:extLst>
          </p:cNvPr>
          <p:cNvSpPr txBox="1">
            <a:spLocks noChangeArrowheads="1"/>
          </p:cNvSpPr>
          <p:nvPr/>
        </p:nvSpPr>
        <p:spPr>
          <a:xfrm>
            <a:off x="839788" y="76994"/>
            <a:ext cx="7859712" cy="42068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EMERGENCE OF CONTEMPORARY POSITIVE PSYCHOLOGY</a:t>
            </a:r>
          </a:p>
        </p:txBody>
      </p:sp>
      <p:sp>
        <p:nvSpPr>
          <p:cNvPr id="5" name="Content Placeholder 2">
            <a:extLst>
              <a:ext uri="{FF2B5EF4-FFF2-40B4-BE49-F238E27FC236}">
                <a16:creationId xmlns:a16="http://schemas.microsoft.com/office/drawing/2014/main" id="{EA23D969-62C6-E045-9943-6D5A05337F8C}"/>
              </a:ext>
            </a:extLst>
          </p:cNvPr>
          <p:cNvSpPr txBox="1">
            <a:spLocks noChangeArrowheads="1"/>
          </p:cNvSpPr>
          <p:nvPr/>
        </p:nvSpPr>
        <p:spPr>
          <a:xfrm>
            <a:off x="108283" y="520699"/>
            <a:ext cx="6567906" cy="604996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r>
              <a:rPr lang="en-GB" sz="1800" b="1" dirty="0">
                <a:latin typeface="Helvetica" pitchFamily="2" charset="0"/>
              </a:rPr>
              <a:t>PP &amp; non-scientific traditions. </a:t>
            </a:r>
            <a:r>
              <a:rPr lang="en-GB" sz="1800" dirty="0">
                <a:latin typeface="Helvetica" pitchFamily="2" charset="0"/>
              </a:rPr>
              <a:t>Seligman distinguished Positive Psychology from traditions that focused on well-being which were not grounded in empirical science, notably </a:t>
            </a:r>
          </a:p>
          <a:p>
            <a:pPr lvl="1">
              <a:buFont typeface="Arial" panose="020B0604020202020204" pitchFamily="34" charset="0"/>
              <a:buChar char="•"/>
              <a:defRPr/>
            </a:pPr>
            <a:r>
              <a:rPr lang="en-GB" sz="1800" dirty="0">
                <a:latin typeface="Helvetica" pitchFamily="2" charset="0"/>
              </a:rPr>
              <a:t>Philosophy &amp; spiritual traditions</a:t>
            </a:r>
          </a:p>
          <a:p>
            <a:pPr lvl="1">
              <a:buFont typeface="Arial" panose="020B0604020202020204" pitchFamily="34" charset="0"/>
              <a:buChar char="•"/>
              <a:defRPr/>
            </a:pPr>
            <a:r>
              <a:rPr lang="en-GB" sz="1800" dirty="0">
                <a:latin typeface="Helvetica" pitchFamily="2" charset="0"/>
              </a:rPr>
              <a:t>Humanistic psychology </a:t>
            </a:r>
          </a:p>
          <a:p>
            <a:pPr lvl="1">
              <a:buFont typeface="Arial" panose="020B0604020202020204" pitchFamily="34" charset="0"/>
              <a:buChar char="•"/>
              <a:defRPr/>
            </a:pPr>
            <a:r>
              <a:rPr lang="en-GB" sz="1800" dirty="0">
                <a:latin typeface="Helvetica" pitchFamily="2" charset="0"/>
              </a:rPr>
              <a:t>Pop psychology</a:t>
            </a:r>
          </a:p>
          <a:p>
            <a:pPr lvl="1">
              <a:buFont typeface="Arial" panose="020B0604020202020204" pitchFamily="34" charset="0"/>
              <a:buChar char="•"/>
              <a:defRPr/>
            </a:pPr>
            <a:endParaRPr lang="en-GB" sz="1800" dirty="0">
              <a:latin typeface="Helvetica" pitchFamily="2" charset="0"/>
            </a:endParaRPr>
          </a:p>
          <a:p>
            <a:pPr>
              <a:defRPr/>
            </a:pPr>
            <a:r>
              <a:rPr lang="en-GB" sz="1800" dirty="0">
                <a:latin typeface="Helvetica" pitchFamily="2" charset="0"/>
              </a:rPr>
              <a:t>These traditions base their advice on how to achieve well-being on rational argument, faith, anecdotal evidence, or rhetoric</a:t>
            </a:r>
          </a:p>
          <a:p>
            <a:pPr>
              <a:defRPr/>
            </a:pPr>
            <a:endParaRPr lang="en-GB" sz="1800" dirty="0">
              <a:latin typeface="Helvetica" pitchFamily="2" charset="0"/>
            </a:endParaRPr>
          </a:p>
          <a:p>
            <a:pPr>
              <a:defRPr/>
            </a:pPr>
            <a:r>
              <a:rPr lang="en-GB" sz="1800" b="1" dirty="0">
                <a:latin typeface="Helvetica" pitchFamily="2" charset="0"/>
              </a:rPr>
              <a:t>PP &amp; research. </a:t>
            </a:r>
            <a:r>
              <a:rPr lang="en-GB" sz="1800" dirty="0">
                <a:latin typeface="Helvetica" pitchFamily="2" charset="0"/>
              </a:rPr>
              <a:t>Positive psychology’s advice on how to achieve well-being is based on empirical research</a:t>
            </a:r>
          </a:p>
          <a:p>
            <a:pPr>
              <a:defRPr/>
            </a:pPr>
            <a:endParaRPr lang="en-GB" sz="1800" dirty="0">
              <a:latin typeface="Helvetica" pitchFamily="2" charset="0"/>
            </a:endParaRPr>
          </a:p>
          <a:p>
            <a:pPr>
              <a:defRPr/>
            </a:pPr>
            <a:r>
              <a:rPr lang="en-GB" sz="1800" b="1" dirty="0">
                <a:latin typeface="Helvetica" pitchFamily="2" charset="0"/>
              </a:rPr>
              <a:t>PP theories. </a:t>
            </a:r>
            <a:r>
              <a:rPr lang="en-GB" sz="1800" dirty="0">
                <a:latin typeface="Helvetica" pitchFamily="2" charset="0"/>
              </a:rPr>
              <a:t>Positive psychology research is guided by theories and some of these have their roots in philosophical or  spiritual traditions,  or humanistic psychology</a:t>
            </a:r>
            <a:endParaRPr lang="en-US" altLang="en-US" sz="1600" kern="0" dirty="0">
              <a:ea typeface="ＭＳ Ｐゴシック" panose="020B0600070205080204" pitchFamily="34" charset="-128"/>
            </a:endParaRPr>
          </a:p>
        </p:txBody>
      </p:sp>
      <p:pic>
        <p:nvPicPr>
          <p:cNvPr id="2" name="Picture 1">
            <a:extLst>
              <a:ext uri="{FF2B5EF4-FFF2-40B4-BE49-F238E27FC236}">
                <a16:creationId xmlns:a16="http://schemas.microsoft.com/office/drawing/2014/main" id="{0A3ED6D5-6E66-7D48-A2D0-02E65F6FF54F}"/>
              </a:ext>
            </a:extLst>
          </p:cNvPr>
          <p:cNvPicPr>
            <a:picLocks noChangeAspect="1"/>
          </p:cNvPicPr>
          <p:nvPr/>
        </p:nvPicPr>
        <p:blipFill>
          <a:blip r:embed="rId2"/>
          <a:stretch>
            <a:fillRect/>
          </a:stretch>
        </p:blipFill>
        <p:spPr>
          <a:xfrm>
            <a:off x="6676189" y="614614"/>
            <a:ext cx="1741571" cy="1162498"/>
          </a:xfrm>
          <a:prstGeom prst="rect">
            <a:avLst/>
          </a:prstGeom>
        </p:spPr>
      </p:pic>
      <p:pic>
        <p:nvPicPr>
          <p:cNvPr id="3" name="Picture 2">
            <a:extLst>
              <a:ext uri="{FF2B5EF4-FFF2-40B4-BE49-F238E27FC236}">
                <a16:creationId xmlns:a16="http://schemas.microsoft.com/office/drawing/2014/main" id="{190BCE0E-9C92-1540-9CF2-B103ADC513C2}"/>
              </a:ext>
            </a:extLst>
          </p:cNvPr>
          <p:cNvPicPr>
            <a:picLocks noChangeAspect="1"/>
          </p:cNvPicPr>
          <p:nvPr/>
        </p:nvPicPr>
        <p:blipFill>
          <a:blip r:embed="rId3"/>
          <a:stretch>
            <a:fillRect/>
          </a:stretch>
        </p:blipFill>
        <p:spPr>
          <a:xfrm>
            <a:off x="7145421" y="1992568"/>
            <a:ext cx="1741571" cy="1304497"/>
          </a:xfrm>
          <a:prstGeom prst="rect">
            <a:avLst/>
          </a:prstGeom>
        </p:spPr>
      </p:pic>
      <p:pic>
        <p:nvPicPr>
          <p:cNvPr id="6" name="Picture 5">
            <a:extLst>
              <a:ext uri="{FF2B5EF4-FFF2-40B4-BE49-F238E27FC236}">
                <a16:creationId xmlns:a16="http://schemas.microsoft.com/office/drawing/2014/main" id="{AD3F08C5-4B7E-D34F-AD00-C6958A5E8C40}"/>
              </a:ext>
            </a:extLst>
          </p:cNvPr>
          <p:cNvPicPr>
            <a:picLocks noChangeAspect="1"/>
          </p:cNvPicPr>
          <p:nvPr/>
        </p:nvPicPr>
        <p:blipFill>
          <a:blip r:embed="rId4"/>
          <a:stretch>
            <a:fillRect/>
          </a:stretch>
        </p:blipFill>
        <p:spPr>
          <a:xfrm>
            <a:off x="6817288" y="3366810"/>
            <a:ext cx="1129658" cy="1548049"/>
          </a:xfrm>
          <a:prstGeom prst="rect">
            <a:avLst/>
          </a:prstGeom>
        </p:spPr>
      </p:pic>
      <p:pic>
        <p:nvPicPr>
          <p:cNvPr id="7" name="Picture 6">
            <a:extLst>
              <a:ext uri="{FF2B5EF4-FFF2-40B4-BE49-F238E27FC236}">
                <a16:creationId xmlns:a16="http://schemas.microsoft.com/office/drawing/2014/main" id="{29C1277B-8F15-1546-A7A7-C6970944784A}"/>
              </a:ext>
            </a:extLst>
          </p:cNvPr>
          <p:cNvPicPr>
            <a:picLocks noChangeAspect="1"/>
          </p:cNvPicPr>
          <p:nvPr/>
        </p:nvPicPr>
        <p:blipFill>
          <a:blip r:embed="rId5"/>
          <a:stretch>
            <a:fillRect/>
          </a:stretch>
        </p:blipFill>
        <p:spPr>
          <a:xfrm>
            <a:off x="7582495" y="5266165"/>
            <a:ext cx="1304497" cy="13044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4702</TotalTime>
  <Words>5839</Words>
  <Application>Microsoft Macintosh PowerPoint</Application>
  <PresentationFormat>On-screen Show (4:3)</PresentationFormat>
  <Paragraphs>825</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Helvetica</vt:lpstr>
      <vt:lpstr>Times</vt:lpstr>
      <vt:lpstr>Verdana</vt:lpstr>
      <vt:lpstr>Office Theme</vt:lpstr>
      <vt:lpstr>CHAPTER 1.  POSITIVE PSYCHOLOGY  AND WELLBEING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Carr</dc:creator>
  <cp:lastModifiedBy>Alan Carr</cp:lastModifiedBy>
  <cp:revision>55</cp:revision>
  <cp:lastPrinted>2016-02-23T12:27:47Z</cp:lastPrinted>
  <dcterms:created xsi:type="dcterms:W3CDTF">2016-02-23T11:18:01Z</dcterms:created>
  <dcterms:modified xsi:type="dcterms:W3CDTF">2021-10-27T12:50:07Z</dcterms:modified>
</cp:coreProperties>
</file>