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3" r:id="rId2"/>
    <p:sldId id="272" r:id="rId3"/>
    <p:sldId id="571" r:id="rId4"/>
    <p:sldId id="614" r:id="rId5"/>
    <p:sldId id="615" r:id="rId6"/>
    <p:sldId id="608" r:id="rId7"/>
    <p:sldId id="613" r:id="rId8"/>
    <p:sldId id="617" r:id="rId9"/>
    <p:sldId id="618" r:id="rId10"/>
    <p:sldId id="619" r:id="rId11"/>
    <p:sldId id="609" r:id="rId12"/>
    <p:sldId id="610" r:id="rId13"/>
    <p:sldId id="611" r:id="rId14"/>
    <p:sldId id="612" r:id="rId15"/>
    <p:sldId id="600" r:id="rId16"/>
    <p:sldId id="503" r:id="rId17"/>
    <p:sldId id="635" r:id="rId18"/>
    <p:sldId id="636" r:id="rId19"/>
    <p:sldId id="637" r:id="rId20"/>
    <p:sldId id="638" r:id="rId21"/>
    <p:sldId id="631" r:id="rId22"/>
    <p:sldId id="632" r:id="rId23"/>
    <p:sldId id="640" r:id="rId24"/>
    <p:sldId id="641" r:id="rId25"/>
    <p:sldId id="644" r:id="rId26"/>
    <p:sldId id="633" r:id="rId27"/>
    <p:sldId id="634" r:id="rId28"/>
    <p:sldId id="628" r:id="rId29"/>
    <p:sldId id="599" r:id="rId30"/>
    <p:sldId id="642" r:id="rId31"/>
    <p:sldId id="64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p:restoredTop sz="91441"/>
  </p:normalViewPr>
  <p:slideViewPr>
    <p:cSldViewPr snapToGrid="0" snapToObjects="1">
      <p:cViewPr varScale="1">
        <p:scale>
          <a:sx n="105" d="100"/>
          <a:sy n="105" d="100"/>
        </p:scale>
        <p:origin x="10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10/27/21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28</a:t>
            </a:fld>
            <a:endParaRPr lang="en-US" dirty="0"/>
          </a:p>
        </p:txBody>
      </p:sp>
    </p:spTree>
    <p:extLst>
      <p:ext uri="{BB962C8B-B14F-4D97-AF65-F5344CB8AC3E}">
        <p14:creationId xmlns:p14="http://schemas.microsoft.com/office/powerpoint/2010/main" val="34785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138"/>
            <a:ext cx="7412038" cy="1143000"/>
          </a:xfrm>
        </p:spPr>
        <p:txBody>
          <a:bodyPr/>
          <a:lstStyle/>
          <a:p>
            <a:r>
              <a:rPr lang="en-GB"/>
              <a:t>Click to edit Master title style</a:t>
            </a:r>
            <a:endParaRPr lang="en-US"/>
          </a:p>
        </p:txBody>
      </p:sp>
      <p:sp>
        <p:nvSpPr>
          <p:cNvPr id="3" name="Table Placeholder 2"/>
          <p:cNvSpPr>
            <a:spLocks noGrp="1"/>
          </p:cNvSpPr>
          <p:nvPr>
            <p:ph type="tbl" idx="1"/>
          </p:nvPr>
        </p:nvSpPr>
        <p:spPr>
          <a:xfrm>
            <a:off x="1295400" y="1752600"/>
            <a:ext cx="7412038" cy="4648200"/>
          </a:xfrm>
        </p:spPr>
        <p:txBody>
          <a:bodyPr/>
          <a:lstStyle/>
          <a:p>
            <a:pPr lvl="0"/>
            <a:endParaRPr lang="en-US" noProof="0" dirty="0"/>
          </a:p>
        </p:txBody>
      </p:sp>
      <p:sp>
        <p:nvSpPr>
          <p:cNvPr id="4" name="Rectangle 6">
            <a:extLst>
              <a:ext uri="{FF2B5EF4-FFF2-40B4-BE49-F238E27FC236}">
                <a16:creationId xmlns:a16="http://schemas.microsoft.com/office/drawing/2014/main" id="{6F14E742-A5CB-3242-8344-D3B3268FCEBB}"/>
              </a:ext>
            </a:extLst>
          </p:cNvPr>
          <p:cNvSpPr>
            <a:spLocks noGrp="1" noChangeArrowheads="1"/>
          </p:cNvSpPr>
          <p:nvPr>
            <p:ph type="sldNum" sz="quarter" idx="10"/>
          </p:nvPr>
        </p:nvSpPr>
        <p:spPr>
          <a:ln/>
        </p:spPr>
        <p:txBody>
          <a:bodyPr/>
          <a:lstStyle>
            <a:lvl1pPr>
              <a:defRPr/>
            </a:lvl1pPr>
          </a:lstStyle>
          <a:p>
            <a:pPr>
              <a:defRPr/>
            </a:pPr>
            <a:fld id="{A54B5937-C39F-C148-B615-D833D1EF9973}" type="slidenum">
              <a:rPr lang="en-GB" altLang="en-US"/>
              <a:pPr>
                <a:defRPr/>
              </a:pPr>
              <a:t>‹#›</a:t>
            </a:fld>
            <a:endParaRPr lang="en-GB" altLang="en-US" dirty="0"/>
          </a:p>
        </p:txBody>
      </p:sp>
    </p:spTree>
    <p:extLst>
      <p:ext uri="{BB962C8B-B14F-4D97-AF65-F5344CB8AC3E}">
        <p14:creationId xmlns:p14="http://schemas.microsoft.com/office/powerpoint/2010/main" val="210134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10/27/21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177%2F014616720127700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hyperlink" Target="https://www.viacharacter.org/survey/account/registe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656394" y="0"/>
            <a:ext cx="8251371" cy="2813937"/>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2.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GOALS &amp; STRENGTHS </a:t>
            </a:r>
            <a:br>
              <a:rPr lang="en-GB" b="1" dirty="0">
                <a:solidFill>
                  <a:srgbClr val="0070C0"/>
                </a:solidFill>
                <a:latin typeface="Helvetica" pitchFamily="2" charset="0"/>
                <a:ea typeface="Verdana" panose="020B0604030504040204" pitchFamily="34" charset="0"/>
                <a:cs typeface="Verdana" panose="020B0604030504040204" pitchFamily="34" charset="0"/>
              </a:rPr>
            </a:br>
            <a:br>
              <a:rPr lang="en-IE" b="1" dirty="0"/>
            </a:br>
            <a:endParaRPr lang="en-US" dirty="0"/>
          </a:p>
        </p:txBody>
      </p:sp>
      <p:pic>
        <p:nvPicPr>
          <p:cNvPr id="4" name="Picture 3">
            <a:extLst>
              <a:ext uri="{FF2B5EF4-FFF2-40B4-BE49-F238E27FC236}">
                <a16:creationId xmlns:a16="http://schemas.microsoft.com/office/drawing/2014/main" id="{123BE0C4-3D73-FF48-8729-D6A613C2C7BF}"/>
              </a:ext>
            </a:extLst>
          </p:cNvPr>
          <p:cNvPicPr>
            <a:picLocks noChangeAspect="1"/>
          </p:cNvPicPr>
          <p:nvPr/>
        </p:nvPicPr>
        <p:blipFill>
          <a:blip r:embed="rId2"/>
          <a:stretch>
            <a:fillRect/>
          </a:stretch>
        </p:blipFill>
        <p:spPr>
          <a:xfrm>
            <a:off x="3108932" y="1828798"/>
            <a:ext cx="3346296" cy="4730971"/>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811939-6F8A-6E44-A47D-F32F2DF8F4B4}"/>
              </a:ext>
            </a:extLst>
          </p:cNvPr>
          <p:cNvSpPr txBox="1">
            <a:spLocks noChangeArrowheads="1"/>
          </p:cNvSpPr>
          <p:nvPr/>
        </p:nvSpPr>
        <p:spPr>
          <a:xfrm>
            <a:off x="2712062" y="273391"/>
            <a:ext cx="4151680" cy="3683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GOALS - BEST POSSIBLE SELF</a:t>
            </a:r>
          </a:p>
        </p:txBody>
      </p:sp>
      <p:sp>
        <p:nvSpPr>
          <p:cNvPr id="5" name="Content Placeholder 2">
            <a:extLst>
              <a:ext uri="{FF2B5EF4-FFF2-40B4-BE49-F238E27FC236}">
                <a16:creationId xmlns:a16="http://schemas.microsoft.com/office/drawing/2014/main" id="{EB461D7A-63C4-DE4D-AAD4-6DE9C3E1505E}"/>
              </a:ext>
            </a:extLst>
          </p:cNvPr>
          <p:cNvSpPr txBox="1">
            <a:spLocks noChangeArrowheads="1"/>
          </p:cNvSpPr>
          <p:nvPr/>
        </p:nvSpPr>
        <p:spPr>
          <a:xfrm>
            <a:off x="636587" y="674270"/>
            <a:ext cx="3719512" cy="552984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1800" dirty="0">
                <a:solidFill>
                  <a:srgbClr val="002060"/>
                </a:solidFill>
                <a:latin typeface="Helvetica" pitchFamily="2" charset="0"/>
              </a:rPr>
              <a:t>In an experiment with 80 participants Laura King at the University of Missouri found that writing about life goals by imagining the best possible future self was an effective way of improving well-being and decreasing illness over a 5 month period</a:t>
            </a:r>
          </a:p>
          <a:p>
            <a:pPr>
              <a:defRPr/>
            </a:pPr>
            <a:endParaRPr lang="en-GB" sz="1800" baseline="30000" dirty="0">
              <a:solidFill>
                <a:srgbClr val="002060"/>
              </a:solidFill>
              <a:latin typeface="Helvetica" pitchFamily="2" charset="0"/>
            </a:endParaRPr>
          </a:p>
          <a:p>
            <a:pPr>
              <a:defRPr/>
            </a:pPr>
            <a:r>
              <a:rPr lang="en-GB" sz="1800" dirty="0">
                <a:solidFill>
                  <a:srgbClr val="002060"/>
                </a:solidFill>
                <a:latin typeface="Helvetica" pitchFamily="2" charset="0"/>
              </a:rPr>
              <a:t> It was as effective and less distressing than writing about past trauma</a:t>
            </a:r>
          </a:p>
          <a:p>
            <a:pPr>
              <a:defRPr/>
            </a:pPr>
            <a:endParaRPr lang="en-GB" sz="1800" dirty="0">
              <a:solidFill>
                <a:srgbClr val="002060"/>
              </a:solidFill>
              <a:latin typeface="Helvetica" pitchFamily="2" charset="0"/>
            </a:endParaRPr>
          </a:p>
          <a:p>
            <a:pPr>
              <a:defRPr/>
            </a:pPr>
            <a:r>
              <a:rPr lang="en-GB" sz="1800" dirty="0">
                <a:solidFill>
                  <a:srgbClr val="002060"/>
                </a:solidFill>
                <a:latin typeface="Helvetica" pitchFamily="2" charset="0"/>
              </a:rPr>
              <a:t>It also had the added benefit of helping people clarify highly valued personal life goals</a:t>
            </a:r>
            <a:r>
              <a:rPr lang="en-IE" sz="1800" dirty="0">
                <a:solidFill>
                  <a:srgbClr val="002060"/>
                </a:solidFill>
                <a:latin typeface="Helvetica" pitchFamily="2" charset="0"/>
              </a:rPr>
              <a:t> </a:t>
            </a:r>
            <a:endParaRPr lang="en-US" altLang="en-US" sz="1800" kern="0" dirty="0">
              <a:solidFill>
                <a:srgbClr val="002060"/>
              </a:solidFill>
              <a:latin typeface="Helvetica" pitchFamily="2" charset="0"/>
              <a:ea typeface="ＭＳ Ｐゴシック" panose="020B0600070205080204" pitchFamily="34" charset="-128"/>
            </a:endParaRPr>
          </a:p>
        </p:txBody>
      </p:sp>
      <p:pic>
        <p:nvPicPr>
          <p:cNvPr id="77829" name="Picture 6">
            <a:extLst>
              <a:ext uri="{FF2B5EF4-FFF2-40B4-BE49-F238E27FC236}">
                <a16:creationId xmlns:a16="http://schemas.microsoft.com/office/drawing/2014/main" id="{079159DE-3C2D-2C43-B61B-2E31D59CE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2" y="1843856"/>
            <a:ext cx="40338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67554F-0B99-724B-AB0E-9922E20F15D7}"/>
              </a:ext>
            </a:extLst>
          </p:cNvPr>
          <p:cNvSpPr txBox="1">
            <a:spLocks noChangeArrowheads="1"/>
          </p:cNvSpPr>
          <p:nvPr/>
        </p:nvSpPr>
        <p:spPr>
          <a:xfrm>
            <a:off x="2339975" y="17463"/>
            <a:ext cx="4464050" cy="70485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GOALS - BEST POSSIBLE SELF</a:t>
            </a:r>
          </a:p>
        </p:txBody>
      </p:sp>
      <p:sp>
        <p:nvSpPr>
          <p:cNvPr id="5" name="Content Placeholder 2">
            <a:extLst>
              <a:ext uri="{FF2B5EF4-FFF2-40B4-BE49-F238E27FC236}">
                <a16:creationId xmlns:a16="http://schemas.microsoft.com/office/drawing/2014/main" id="{74D1FE0C-A5D6-9147-8661-B6A57B409BA8}"/>
              </a:ext>
            </a:extLst>
          </p:cNvPr>
          <p:cNvSpPr txBox="1">
            <a:spLocks noChangeArrowheads="1"/>
          </p:cNvSpPr>
          <p:nvPr/>
        </p:nvSpPr>
        <p:spPr>
          <a:xfrm>
            <a:off x="254000" y="995363"/>
            <a:ext cx="5686425" cy="466566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1800" dirty="0">
                <a:solidFill>
                  <a:srgbClr val="002060"/>
                </a:solidFill>
                <a:latin typeface="Helvetica" pitchFamily="2" charset="0"/>
              </a:rPr>
              <a:t>Visualize your ‘best possible self’</a:t>
            </a:r>
            <a:endParaRPr lang="en-IE" sz="1800" dirty="0">
              <a:solidFill>
                <a:srgbClr val="002060"/>
              </a:solidFill>
              <a:latin typeface="Helvetica" pitchFamily="2" charset="0"/>
            </a:endParaRPr>
          </a:p>
          <a:p>
            <a:pPr marL="0" indent="0">
              <a:buFontTx/>
              <a:buNone/>
              <a:defRPr/>
            </a:pPr>
            <a:endParaRPr lang="en-IE" sz="1800" dirty="0">
              <a:solidFill>
                <a:srgbClr val="002060"/>
              </a:solidFill>
              <a:latin typeface="Helvetica" pitchFamily="2" charset="0"/>
            </a:endParaRPr>
          </a:p>
          <a:p>
            <a:pPr>
              <a:defRPr/>
            </a:pPr>
            <a:r>
              <a:rPr lang="en-GB" sz="1800" dirty="0">
                <a:solidFill>
                  <a:srgbClr val="002060"/>
                </a:solidFill>
                <a:latin typeface="Helvetica" pitchFamily="2" charset="0"/>
              </a:rPr>
              <a:t>Write about how you visualize you will be over the next 10 years if everything in your life goes as well as it possibly could and all your hopes are fulfilled in the following areas:</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Your physical and mental health</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Your relationships with your partner, your family and your friends</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Your achievements in your career at work or in your education </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Your achievements in leisure activities, sports and arts</a:t>
            </a:r>
            <a:endParaRPr lang="en-IE" sz="1800" dirty="0">
              <a:solidFill>
                <a:srgbClr val="002060"/>
              </a:solidFill>
              <a:latin typeface="Helvetica" pitchFamily="2" charset="0"/>
            </a:endParaRPr>
          </a:p>
          <a:p>
            <a:pPr>
              <a:defRPr/>
            </a:pPr>
            <a:endParaRPr lang="en-US" altLang="en-US" sz="1600" kern="0" dirty="0">
              <a:ea typeface="ＭＳ Ｐゴシック" panose="020B0600070205080204" pitchFamily="34" charset="-128"/>
            </a:endParaRPr>
          </a:p>
        </p:txBody>
      </p:sp>
      <p:sp>
        <p:nvSpPr>
          <p:cNvPr id="6" name="TextBox 5">
            <a:extLst>
              <a:ext uri="{FF2B5EF4-FFF2-40B4-BE49-F238E27FC236}">
                <a16:creationId xmlns:a16="http://schemas.microsoft.com/office/drawing/2014/main" id="{16AB8582-6654-D040-9276-754E30C90C95}"/>
              </a:ext>
            </a:extLst>
          </p:cNvPr>
          <p:cNvSpPr txBox="1"/>
          <p:nvPr/>
        </p:nvSpPr>
        <p:spPr>
          <a:xfrm>
            <a:off x="0" y="6286500"/>
            <a:ext cx="9144000" cy="523220"/>
          </a:xfrm>
          <a:prstGeom prst="rect">
            <a:avLst/>
          </a:prstGeom>
          <a:noFill/>
        </p:spPr>
        <p:txBody>
          <a:bodyPr wrap="square">
            <a:spAutoFit/>
          </a:bodyPr>
          <a:lstStyle/>
          <a:p>
            <a:pPr>
              <a:defRPr/>
            </a:pPr>
            <a:r>
              <a:rPr lang="en-IE" sz="1400" b="1" dirty="0">
                <a:solidFill>
                  <a:srgbClr val="002060"/>
                </a:solidFill>
                <a:latin typeface="Helvetica" pitchFamily="2" charset="0"/>
              </a:rPr>
              <a:t>Note: </a:t>
            </a:r>
            <a:r>
              <a:rPr lang="en-IE" sz="1400" dirty="0">
                <a:solidFill>
                  <a:srgbClr val="002060"/>
                </a:solidFill>
                <a:latin typeface="Helvetica" pitchFamily="2" charset="0"/>
              </a:rPr>
              <a:t>Based on an exercise in King, L. A. (2001). The health benefits of writing about life goals. </a:t>
            </a:r>
            <a:r>
              <a:rPr lang="en-IE" sz="1400" i="1" dirty="0">
                <a:solidFill>
                  <a:srgbClr val="002060"/>
                </a:solidFill>
                <a:latin typeface="Helvetica" pitchFamily="2" charset="0"/>
              </a:rPr>
              <a:t>Personality and Social Psychology Bulletin, 27</a:t>
            </a:r>
            <a:r>
              <a:rPr lang="en-IE" sz="1400" dirty="0">
                <a:solidFill>
                  <a:srgbClr val="002060"/>
                </a:solidFill>
                <a:latin typeface="Helvetica" pitchFamily="2" charset="0"/>
              </a:rPr>
              <a:t>(7)</a:t>
            </a:r>
            <a:r>
              <a:rPr lang="en-IE" sz="1400" i="1" dirty="0">
                <a:solidFill>
                  <a:srgbClr val="002060"/>
                </a:solidFill>
                <a:latin typeface="Helvetica" pitchFamily="2" charset="0"/>
              </a:rPr>
              <a:t>, </a:t>
            </a:r>
            <a:r>
              <a:rPr lang="en-IE" sz="1400" dirty="0">
                <a:solidFill>
                  <a:srgbClr val="002060"/>
                </a:solidFill>
                <a:latin typeface="Helvetica" pitchFamily="2" charset="0"/>
              </a:rPr>
              <a:t>798–807. </a:t>
            </a:r>
            <a:r>
              <a:rPr lang="en-IE" sz="1400" u="sng" dirty="0">
                <a:solidFill>
                  <a:srgbClr val="002060"/>
                </a:solidFill>
                <a:latin typeface="Helvetica" pitchFamily="2" charset="0"/>
                <a:hlinkClick r:id="rId2"/>
              </a:rPr>
              <a:t>https://doi.org/10.1177/0146167201277003</a:t>
            </a:r>
            <a:endParaRPr lang="en-US" sz="1400" dirty="0">
              <a:solidFill>
                <a:srgbClr val="002060"/>
              </a:solidFill>
              <a:latin typeface="Helvetica" pitchFamily="2" charset="0"/>
            </a:endParaRPr>
          </a:p>
        </p:txBody>
      </p:sp>
      <p:pic>
        <p:nvPicPr>
          <p:cNvPr id="78853" name="Picture 7">
            <a:extLst>
              <a:ext uri="{FF2B5EF4-FFF2-40B4-BE49-F238E27FC236}">
                <a16:creationId xmlns:a16="http://schemas.microsoft.com/office/drawing/2014/main" id="{7FB8C52E-0A1C-5144-BAA1-43CF57E7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554163"/>
            <a:ext cx="2692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BBE9EA9-319C-7A4A-9CCB-685234ECDD61}"/>
              </a:ext>
            </a:extLst>
          </p:cNvPr>
          <p:cNvSpPr txBox="1">
            <a:spLocks noChangeArrowheads="1"/>
          </p:cNvSpPr>
          <p:nvPr/>
        </p:nvSpPr>
        <p:spPr>
          <a:xfrm>
            <a:off x="636588" y="930275"/>
            <a:ext cx="8123237" cy="55308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IE" sz="1800" dirty="0">
                <a:solidFill>
                  <a:srgbClr val="002060"/>
                </a:solidFill>
                <a:latin typeface="Helvetica" pitchFamily="2" charset="0"/>
              </a:rPr>
              <a:t>Reflect on what you have written about your best possible self tells you about your answers to these questions:</a:t>
            </a:r>
          </a:p>
          <a:p>
            <a:pPr lvl="1">
              <a:buFont typeface="Arial" panose="020B0604020202020204" pitchFamily="34" charset="0"/>
              <a:buChar char="•"/>
              <a:defRPr/>
            </a:pPr>
            <a:r>
              <a:rPr lang="en-GB" sz="1800" dirty="0">
                <a:solidFill>
                  <a:srgbClr val="002060"/>
                </a:solidFill>
                <a:latin typeface="Helvetica" pitchFamily="2" charset="0"/>
              </a:rPr>
              <a:t>What is really important to you?  </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What are your highest priorities in life? </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What sorts of things do you value most? </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What hopes and dreams for the future inspire you – draw you into the future? </a:t>
            </a:r>
            <a:endParaRPr lang="en-IE"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What big overall courses of action do you want to make a commitment to? </a:t>
            </a:r>
            <a:endParaRPr lang="en-IE" sz="1800" dirty="0">
              <a:solidFill>
                <a:srgbClr val="002060"/>
              </a:solidFill>
              <a:latin typeface="Helvetica" pitchFamily="2" charset="0"/>
            </a:endParaRPr>
          </a:p>
          <a:p>
            <a:pPr marL="400050" lvl="1" indent="0">
              <a:buFontTx/>
              <a:buNone/>
              <a:defRPr/>
            </a:pPr>
            <a:endParaRPr lang="en-IE" sz="1800" dirty="0">
              <a:solidFill>
                <a:srgbClr val="002060"/>
              </a:solidFill>
              <a:latin typeface="Helvetica" pitchFamily="2" charset="0"/>
            </a:endParaRPr>
          </a:p>
          <a:p>
            <a:pPr>
              <a:defRPr/>
            </a:pPr>
            <a:r>
              <a:rPr lang="en-IE" sz="1800" dirty="0">
                <a:solidFill>
                  <a:srgbClr val="002060"/>
                </a:solidFill>
                <a:latin typeface="Helvetica" pitchFamily="2" charset="0"/>
              </a:rPr>
              <a:t>Write down your highly valued goals in each of the areas of</a:t>
            </a:r>
          </a:p>
          <a:p>
            <a:pPr lvl="1">
              <a:buFont typeface="Arial" panose="020B0604020202020204" pitchFamily="34" charset="0"/>
              <a:buChar char="•"/>
              <a:defRPr/>
            </a:pPr>
            <a:r>
              <a:rPr lang="en-IE" sz="1800" dirty="0">
                <a:solidFill>
                  <a:srgbClr val="002060"/>
                </a:solidFill>
                <a:latin typeface="Helvetica" pitchFamily="2" charset="0"/>
              </a:rPr>
              <a:t>Health/personal growth </a:t>
            </a:r>
          </a:p>
          <a:p>
            <a:pPr lvl="1">
              <a:buFont typeface="Arial" panose="020B0604020202020204" pitchFamily="34" charset="0"/>
              <a:buChar char="•"/>
              <a:defRPr/>
            </a:pPr>
            <a:r>
              <a:rPr lang="en-IE" sz="1800" dirty="0">
                <a:solidFill>
                  <a:srgbClr val="002060"/>
                </a:solidFill>
                <a:latin typeface="Helvetica" pitchFamily="2" charset="0"/>
              </a:rPr>
              <a:t>Relationships</a:t>
            </a:r>
          </a:p>
          <a:p>
            <a:pPr lvl="1">
              <a:buFont typeface="Arial" panose="020B0604020202020204" pitchFamily="34" charset="0"/>
              <a:buChar char="•"/>
              <a:defRPr/>
            </a:pPr>
            <a:r>
              <a:rPr lang="en-IE" sz="1800" dirty="0">
                <a:solidFill>
                  <a:srgbClr val="002060"/>
                </a:solidFill>
                <a:latin typeface="Helvetica" pitchFamily="2" charset="0"/>
              </a:rPr>
              <a:t>Achievements </a:t>
            </a:r>
          </a:p>
          <a:p>
            <a:pPr lvl="1">
              <a:buFont typeface="Arial" panose="020B0604020202020204" pitchFamily="34" charset="0"/>
              <a:buChar char="•"/>
              <a:defRPr/>
            </a:pPr>
            <a:r>
              <a:rPr lang="en-IE" sz="1800" dirty="0">
                <a:solidFill>
                  <a:srgbClr val="002060"/>
                </a:solidFill>
                <a:latin typeface="Helvetica" pitchFamily="2" charset="0"/>
              </a:rPr>
              <a:t>Leisure activities</a:t>
            </a:r>
          </a:p>
          <a:p>
            <a:pPr lvl="1">
              <a:buFont typeface="Arial" panose="020B0604020202020204" pitchFamily="34" charset="0"/>
              <a:buChar char="•"/>
              <a:defRPr/>
            </a:pPr>
            <a:r>
              <a:rPr lang="en-IE" sz="1800" dirty="0">
                <a:solidFill>
                  <a:srgbClr val="002060"/>
                </a:solidFill>
                <a:latin typeface="Helvetica" pitchFamily="2" charset="0"/>
              </a:rPr>
              <a:t>Other areas you may value such as spirituality</a:t>
            </a:r>
          </a:p>
          <a:p>
            <a:pPr marL="0" indent="0">
              <a:buFontTx/>
              <a:buNone/>
              <a:defRPr/>
            </a:pPr>
            <a:r>
              <a:rPr lang="en-IE" sz="1800" dirty="0">
                <a:solidFill>
                  <a:srgbClr val="002060"/>
                </a:solidFill>
                <a:latin typeface="Helvetica" pitchFamily="2" charset="0"/>
              </a:rPr>
              <a:t>  </a:t>
            </a:r>
          </a:p>
          <a:p>
            <a:pPr>
              <a:defRPr/>
            </a:pPr>
            <a:endParaRPr lang="en-US" altLang="en-US" sz="1600" kern="0" dirty="0">
              <a:ea typeface="ＭＳ Ｐゴシック" panose="020B0600070205080204" pitchFamily="34" charset="-128"/>
            </a:endParaRPr>
          </a:p>
        </p:txBody>
      </p:sp>
      <p:sp>
        <p:nvSpPr>
          <p:cNvPr id="7" name="Title 1">
            <a:extLst>
              <a:ext uri="{FF2B5EF4-FFF2-40B4-BE49-F238E27FC236}">
                <a16:creationId xmlns:a16="http://schemas.microsoft.com/office/drawing/2014/main" id="{0DE14C94-80FA-774B-AFD7-38E18997FACC}"/>
              </a:ext>
            </a:extLst>
          </p:cNvPr>
          <p:cNvSpPr txBox="1">
            <a:spLocks noChangeArrowheads="1"/>
          </p:cNvSpPr>
          <p:nvPr/>
        </p:nvSpPr>
        <p:spPr>
          <a:xfrm>
            <a:off x="2339975" y="43656"/>
            <a:ext cx="4464050" cy="7064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SET GOALS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1B36F77-FCD0-C448-861A-2EB1E1B2B2C6}"/>
              </a:ext>
            </a:extLst>
          </p:cNvPr>
          <p:cNvSpPr txBox="1">
            <a:spLocks noChangeArrowheads="1"/>
          </p:cNvSpPr>
          <p:nvPr/>
        </p:nvSpPr>
        <p:spPr>
          <a:xfrm>
            <a:off x="179388" y="1238250"/>
            <a:ext cx="8713787" cy="48831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1600" dirty="0">
                <a:solidFill>
                  <a:srgbClr val="002060"/>
                </a:solidFill>
                <a:latin typeface="Helvetica" pitchFamily="2" charset="0"/>
              </a:rPr>
              <a:t>Check if your goals have the characteristics of highly valued goals that are most likely to enhance well-being</a:t>
            </a:r>
          </a:p>
          <a:p>
            <a:pPr>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Intrinsically rewarding </a:t>
            </a:r>
            <a:r>
              <a:rPr lang="en-GB" sz="1600" dirty="0">
                <a:solidFill>
                  <a:srgbClr val="002060"/>
                </a:solidFill>
                <a:latin typeface="Helvetica" pitchFamily="2" charset="0"/>
              </a:rPr>
              <a:t>(not extrinsically rewarding)</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Concordant with basic needs </a:t>
            </a:r>
            <a:r>
              <a:rPr lang="en-GB" sz="1600" dirty="0">
                <a:solidFill>
                  <a:srgbClr val="002060"/>
                </a:solidFill>
                <a:latin typeface="Helvetica" pitchFamily="2" charset="0"/>
              </a:rPr>
              <a:t>for autonomy, competence and relatedness</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doing valued activities </a:t>
            </a:r>
            <a:r>
              <a:rPr lang="en-GB" sz="1600" dirty="0">
                <a:solidFill>
                  <a:srgbClr val="002060"/>
                </a:solidFill>
                <a:latin typeface="Helvetica" pitchFamily="2" charset="0"/>
              </a:rPr>
              <a:t>(more than acquiring possessions)</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approaching valued outcomes </a:t>
            </a:r>
            <a:r>
              <a:rPr lang="en-GB" sz="1600" dirty="0">
                <a:solidFill>
                  <a:srgbClr val="002060"/>
                </a:solidFill>
                <a:latin typeface="Helvetica" pitchFamily="2" charset="0"/>
              </a:rPr>
              <a:t>(more than avoiding unpleasant outcomes)</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Fit together </a:t>
            </a:r>
            <a:r>
              <a:rPr lang="en-GB" sz="1600" dirty="0">
                <a:solidFill>
                  <a:srgbClr val="002060"/>
                </a:solidFill>
                <a:latin typeface="Helvetica" pitchFamily="2" charset="0"/>
              </a:rPr>
              <a:t>(and don’t conflict) </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Are visualizable and challenging </a:t>
            </a:r>
            <a:r>
              <a:rPr lang="en-GB" sz="1600" dirty="0">
                <a:solidFill>
                  <a:srgbClr val="002060"/>
                </a:solidFill>
                <a:latin typeface="Helvetica" pitchFamily="2" charset="0"/>
              </a:rPr>
              <a:t>(not fuzzy and easy)</a:t>
            </a: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a high level of commitment </a:t>
            </a:r>
            <a:r>
              <a:rPr lang="en-GB" sz="1600" dirty="0">
                <a:solidFill>
                  <a:srgbClr val="002060"/>
                </a:solidFill>
                <a:latin typeface="Helvetica" pitchFamily="2" charset="0"/>
              </a:rPr>
              <a:t>(not little commitment)</a:t>
            </a:r>
            <a:endParaRPr lang="en-IE" sz="1600" dirty="0">
              <a:solidFill>
                <a:srgbClr val="002060"/>
              </a:solidFill>
              <a:latin typeface="Helvetica" pitchFamily="2" charset="0"/>
            </a:endParaRPr>
          </a:p>
          <a:p>
            <a:pPr lvl="1">
              <a:buFont typeface="Arial" panose="020B0604020202020204" pitchFamily="34" charset="0"/>
              <a:buChar char="•"/>
              <a:defRPr/>
            </a:pPr>
            <a:r>
              <a:rPr lang="en-IE" sz="1600" b="1" dirty="0">
                <a:solidFill>
                  <a:srgbClr val="002060"/>
                </a:solidFill>
                <a:latin typeface="Helvetica" pitchFamily="2" charset="0"/>
              </a:rPr>
              <a:t>Can be monitored </a:t>
            </a:r>
            <a:r>
              <a:rPr lang="en-IE" sz="1600" dirty="0">
                <a:solidFill>
                  <a:srgbClr val="002060"/>
                </a:solidFill>
                <a:latin typeface="Helvetica" pitchFamily="2" charset="0"/>
              </a:rPr>
              <a:t>in a way that provides corrective feedback on progress </a:t>
            </a:r>
          </a:p>
          <a:p>
            <a:pPr lvl="1">
              <a:buFont typeface="Arial" panose="020B0604020202020204" pitchFamily="34" charset="0"/>
              <a:buChar char="•"/>
              <a:defRPr/>
            </a:pPr>
            <a:endParaRPr lang="en-IE" sz="1600" dirty="0">
              <a:solidFill>
                <a:srgbClr val="002060"/>
              </a:solidFill>
              <a:latin typeface="Helvetica" pitchFamily="2" charset="0"/>
            </a:endParaRPr>
          </a:p>
          <a:p>
            <a:pPr>
              <a:defRPr/>
            </a:pPr>
            <a:r>
              <a:rPr lang="en-GB" sz="1600" dirty="0">
                <a:solidFill>
                  <a:srgbClr val="002060"/>
                </a:solidFill>
                <a:latin typeface="Helvetica" pitchFamily="2" charset="0"/>
              </a:rPr>
              <a:t>Refine your highly valued goals if they don’t have these characteristics. </a:t>
            </a:r>
            <a:endParaRPr lang="en-IE" sz="1600" dirty="0">
              <a:solidFill>
                <a:srgbClr val="002060"/>
              </a:solidFill>
              <a:latin typeface="Helvetica" pitchFamily="2" charset="0"/>
            </a:endParaRPr>
          </a:p>
          <a:p>
            <a:pPr>
              <a:defRPr/>
            </a:pPr>
            <a:endParaRPr lang="en-US" altLang="en-US" sz="1600" kern="0" dirty="0">
              <a:ea typeface="ＭＳ Ｐゴシック" panose="020B0600070205080204" pitchFamily="34" charset="-128"/>
            </a:endParaRPr>
          </a:p>
        </p:txBody>
      </p:sp>
      <p:sp>
        <p:nvSpPr>
          <p:cNvPr id="6" name="Title 1">
            <a:extLst>
              <a:ext uri="{FF2B5EF4-FFF2-40B4-BE49-F238E27FC236}">
                <a16:creationId xmlns:a16="http://schemas.microsoft.com/office/drawing/2014/main" id="{DB4D47B3-E0DF-CC42-BD40-D618608DD549}"/>
              </a:ext>
            </a:extLst>
          </p:cNvPr>
          <p:cNvSpPr txBox="1">
            <a:spLocks noChangeArrowheads="1"/>
          </p:cNvSpPr>
          <p:nvPr/>
        </p:nvSpPr>
        <p:spPr>
          <a:xfrm>
            <a:off x="2339975" y="179477"/>
            <a:ext cx="4464050" cy="70485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REFINE GOALS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55A3209-1385-994E-8699-F6BC2F81ECC1}"/>
              </a:ext>
            </a:extLst>
          </p:cNvPr>
          <p:cNvSpPr txBox="1">
            <a:spLocks noChangeArrowheads="1"/>
          </p:cNvSpPr>
          <p:nvPr/>
        </p:nvSpPr>
        <p:spPr>
          <a:xfrm>
            <a:off x="604837" y="1011238"/>
            <a:ext cx="7934325" cy="584676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IE" sz="1600" dirty="0">
                <a:solidFill>
                  <a:srgbClr val="002060"/>
                </a:solidFill>
                <a:latin typeface="Helvetica" pitchFamily="2" charset="0"/>
              </a:rPr>
              <a:t>Periodically write down your rating of progress towards each of your highly valued goals on a 10-point scale</a:t>
            </a:r>
          </a:p>
          <a:p>
            <a:pPr>
              <a:defRPr/>
            </a:pPr>
            <a:endParaRPr lang="en-IE" sz="1600" dirty="0">
              <a:solidFill>
                <a:srgbClr val="002060"/>
              </a:solidFill>
              <a:latin typeface="Helvetica" pitchFamily="2" charset="0"/>
            </a:endParaRPr>
          </a:p>
          <a:p>
            <a:pPr>
              <a:defRPr/>
            </a:pPr>
            <a:r>
              <a:rPr lang="en-IE" sz="1600" dirty="0">
                <a:solidFill>
                  <a:srgbClr val="002060"/>
                </a:solidFill>
                <a:latin typeface="Helvetica" pitchFamily="2" charset="0"/>
              </a:rPr>
              <a:t>On this scale 1 means you have made little progress towards achieving your highly valued goals and 10 means you have made a lot of progress</a:t>
            </a:r>
          </a:p>
          <a:p>
            <a:pPr marL="0" indent="0">
              <a:buFontTx/>
              <a:buNone/>
              <a:defRPr/>
            </a:pPr>
            <a:endParaRPr lang="en-IE" sz="1600" dirty="0">
              <a:solidFill>
                <a:srgbClr val="002060"/>
              </a:solidFill>
              <a:latin typeface="Helvetica" pitchFamily="2" charset="0"/>
            </a:endParaRPr>
          </a:p>
          <a:p>
            <a:pPr>
              <a:defRPr/>
            </a:pPr>
            <a:r>
              <a:rPr lang="en-IE" sz="1600" dirty="0">
                <a:solidFill>
                  <a:srgbClr val="002060"/>
                </a:solidFill>
                <a:latin typeface="Helvetica" pitchFamily="2" charset="0"/>
              </a:rPr>
              <a:t>If your scores gradually increase, keep doing whatever it is that is allowing you to gradually make progress towards your highly valued goals</a:t>
            </a:r>
          </a:p>
          <a:p>
            <a:pPr>
              <a:defRPr/>
            </a:pPr>
            <a:endParaRPr lang="en-IE" sz="1600" dirty="0">
              <a:solidFill>
                <a:srgbClr val="002060"/>
              </a:solidFill>
              <a:latin typeface="Helvetica" pitchFamily="2" charset="0"/>
            </a:endParaRPr>
          </a:p>
          <a:p>
            <a:pPr>
              <a:defRPr/>
            </a:pPr>
            <a:r>
              <a:rPr lang="en-IE" sz="1600" dirty="0">
                <a:solidFill>
                  <a:srgbClr val="002060"/>
                </a:solidFill>
                <a:latin typeface="Helvetica" pitchFamily="2" charset="0"/>
              </a:rPr>
              <a:t>If your scores are remaining the same or dropping, then ask yourself: </a:t>
            </a:r>
          </a:p>
          <a:p>
            <a:pPr lvl="1">
              <a:buFont typeface="Arial" panose="020B0604020202020204" pitchFamily="34" charset="0"/>
              <a:buChar char="•"/>
              <a:defRPr/>
            </a:pPr>
            <a:r>
              <a:rPr lang="en-GB" sz="1600" dirty="0">
                <a:solidFill>
                  <a:srgbClr val="002060"/>
                </a:solidFill>
                <a:latin typeface="Helvetica" pitchFamily="2" charset="0"/>
              </a:rPr>
              <a:t>Am I spending my time prioritising my highly valued goals?</a:t>
            </a:r>
            <a:endParaRPr lang="en-IE" sz="1600" dirty="0">
              <a:solidFill>
                <a:srgbClr val="002060"/>
              </a:solidFill>
              <a:latin typeface="Helvetica" pitchFamily="2" charset="0"/>
            </a:endParaRPr>
          </a:p>
          <a:p>
            <a:pPr lvl="1">
              <a:buFont typeface="Arial" panose="020B0604020202020204" pitchFamily="34" charset="0"/>
              <a:buChar char="•"/>
              <a:defRPr/>
            </a:pPr>
            <a:r>
              <a:rPr lang="en-GB" sz="1600" dirty="0">
                <a:solidFill>
                  <a:srgbClr val="002060"/>
                </a:solidFill>
                <a:latin typeface="Helvetica" pitchFamily="2" charset="0"/>
              </a:rPr>
              <a:t>Am I spending much time doing other things?  </a:t>
            </a:r>
            <a:endParaRPr lang="en-IE" sz="1600" dirty="0">
              <a:solidFill>
                <a:srgbClr val="002060"/>
              </a:solidFill>
              <a:latin typeface="Helvetica" pitchFamily="2" charset="0"/>
            </a:endParaRPr>
          </a:p>
          <a:p>
            <a:pPr lvl="1">
              <a:buFont typeface="Arial" panose="020B0604020202020204" pitchFamily="34" charset="0"/>
              <a:buChar char="•"/>
              <a:defRPr/>
            </a:pPr>
            <a:r>
              <a:rPr lang="en-GB" sz="1600" dirty="0">
                <a:solidFill>
                  <a:srgbClr val="002060"/>
                </a:solidFill>
                <a:latin typeface="Helvetica" pitchFamily="2" charset="0"/>
              </a:rPr>
              <a:t>What obstacles would I have to overcome to spend more time pursuing my highly valued goals?</a:t>
            </a:r>
            <a:endParaRPr lang="en-IE" sz="1600" dirty="0">
              <a:solidFill>
                <a:srgbClr val="002060"/>
              </a:solidFill>
              <a:latin typeface="Helvetica" pitchFamily="2" charset="0"/>
            </a:endParaRPr>
          </a:p>
          <a:p>
            <a:pPr lvl="1">
              <a:buFont typeface="Arial" panose="020B0604020202020204" pitchFamily="34" charset="0"/>
              <a:buChar char="•"/>
              <a:defRPr/>
            </a:pPr>
            <a:r>
              <a:rPr lang="en-GB" sz="1600" dirty="0">
                <a:solidFill>
                  <a:srgbClr val="002060"/>
                </a:solidFill>
                <a:latin typeface="Helvetica" pitchFamily="2" charset="0"/>
              </a:rPr>
              <a:t>What would be the first small step that I could take today to start overcoming these obstacles?</a:t>
            </a:r>
            <a:endParaRPr lang="en-IE" sz="1600" dirty="0">
              <a:solidFill>
                <a:srgbClr val="002060"/>
              </a:solidFill>
              <a:latin typeface="Helvetica" pitchFamily="2" charset="0"/>
            </a:endParaRPr>
          </a:p>
          <a:p>
            <a:pPr marL="0" indent="0">
              <a:buFontTx/>
              <a:buNone/>
              <a:defRPr/>
            </a:pPr>
            <a:endParaRPr lang="en-GB" sz="1800" dirty="0">
              <a:latin typeface="Helvetica" pitchFamily="2" charset="0"/>
            </a:endParaRPr>
          </a:p>
          <a:p>
            <a:pPr>
              <a:defRPr/>
            </a:pPr>
            <a:endParaRPr lang="en-US" altLang="en-US" sz="1600" kern="0" dirty="0">
              <a:ea typeface="ＭＳ Ｐゴシック" panose="020B0600070205080204" pitchFamily="34" charset="-128"/>
            </a:endParaRPr>
          </a:p>
        </p:txBody>
      </p:sp>
      <p:sp>
        <p:nvSpPr>
          <p:cNvPr id="6" name="Title 1">
            <a:extLst>
              <a:ext uri="{FF2B5EF4-FFF2-40B4-BE49-F238E27FC236}">
                <a16:creationId xmlns:a16="http://schemas.microsoft.com/office/drawing/2014/main" id="{EA3FF818-514B-8347-ADFA-8DAD5B40918E}"/>
              </a:ext>
            </a:extLst>
          </p:cNvPr>
          <p:cNvSpPr txBox="1">
            <a:spLocks noChangeArrowheads="1"/>
          </p:cNvSpPr>
          <p:nvPr/>
        </p:nvSpPr>
        <p:spPr>
          <a:xfrm>
            <a:off x="2339975" y="67762"/>
            <a:ext cx="4464050" cy="7064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MONITOR GOALS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7D7E97-66E9-F146-A597-FBC235079FBC}"/>
              </a:ext>
            </a:extLst>
          </p:cNvPr>
          <p:cNvSpPr txBox="1">
            <a:spLocks noChangeArrowheads="1"/>
          </p:cNvSpPr>
          <p:nvPr/>
        </p:nvSpPr>
        <p:spPr>
          <a:xfrm>
            <a:off x="3502025" y="2578100"/>
            <a:ext cx="2139950" cy="10795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STRENGTHS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2F430D30-D784-494E-9A52-4F841A0BA5DC}"/>
              </a:ext>
            </a:extLst>
          </p:cNvPr>
          <p:cNvSpPr>
            <a:spLocks noGrp="1" noChangeArrowheads="1"/>
          </p:cNvSpPr>
          <p:nvPr>
            <p:ph type="title"/>
          </p:nvPr>
        </p:nvSpPr>
        <p:spPr>
          <a:xfrm>
            <a:off x="1097748" y="287989"/>
            <a:ext cx="6794500" cy="38100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CHARACTER STRENGHTS &amp; VIRTUES</a:t>
            </a:r>
          </a:p>
        </p:txBody>
      </p:sp>
      <p:pic>
        <p:nvPicPr>
          <p:cNvPr id="83972" name="Picture 8" descr="A close up of a book&#10;&#10;Description automatically generated">
            <a:extLst>
              <a:ext uri="{FF2B5EF4-FFF2-40B4-BE49-F238E27FC236}">
                <a16:creationId xmlns:a16="http://schemas.microsoft.com/office/drawing/2014/main" id="{BB9646B2-542B-6344-84E1-57ED90DA5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225" y="4387440"/>
            <a:ext cx="1270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297F8397-C72B-F240-9117-2ABF358E4B15}"/>
              </a:ext>
            </a:extLst>
          </p:cNvPr>
          <p:cNvSpPr txBox="1">
            <a:spLocks noChangeArrowheads="1"/>
          </p:cNvSpPr>
          <p:nvPr/>
        </p:nvSpPr>
        <p:spPr>
          <a:xfrm>
            <a:off x="158752" y="582868"/>
            <a:ext cx="7156449" cy="59871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600" dirty="0"/>
          </a:p>
          <a:p>
            <a:pPr>
              <a:spcBef>
                <a:spcPts val="0"/>
              </a:spcBef>
              <a:defRPr/>
            </a:pPr>
            <a:r>
              <a:rPr lang="en-GB" sz="1600" b="1" dirty="0">
                <a:solidFill>
                  <a:srgbClr val="002060"/>
                </a:solidFill>
                <a:latin typeface="Helvetica" pitchFamily="2" charset="0"/>
              </a:rPr>
              <a:t>Character strengths and virtues project </a:t>
            </a:r>
            <a:r>
              <a:rPr lang="en-GB" sz="1600" dirty="0">
                <a:solidFill>
                  <a:srgbClr val="002060"/>
                </a:solidFill>
                <a:latin typeface="Helvetica" pitchFamily="2" charset="0"/>
              </a:rPr>
              <a:t>was the first major positive psychology research programme </a:t>
            </a:r>
          </a:p>
          <a:p>
            <a:pPr>
              <a:spcBef>
                <a:spcPts val="0"/>
              </a:spcBef>
              <a:defRPr/>
            </a:pPr>
            <a:endParaRPr lang="en-GB" sz="1600" dirty="0">
              <a:solidFill>
                <a:srgbClr val="002060"/>
              </a:solidFill>
              <a:latin typeface="Helvetica" pitchFamily="2" charset="0"/>
            </a:endParaRPr>
          </a:p>
          <a:p>
            <a:pPr>
              <a:spcBef>
                <a:spcPts val="0"/>
              </a:spcBef>
              <a:defRPr/>
            </a:pPr>
            <a:r>
              <a:rPr lang="en-GB" sz="1600" b="1" dirty="0">
                <a:solidFill>
                  <a:srgbClr val="002060"/>
                </a:solidFill>
                <a:latin typeface="Helvetica" pitchFamily="2" charset="0"/>
              </a:rPr>
              <a:t>Peterson and Seligman </a:t>
            </a:r>
            <a:r>
              <a:rPr lang="en-GB" sz="1600" dirty="0">
                <a:solidFill>
                  <a:srgbClr val="002060"/>
                </a:solidFill>
                <a:latin typeface="Helvetica" pitchFamily="2" charset="0"/>
              </a:rPr>
              <a:t>team </a:t>
            </a:r>
            <a:r>
              <a:rPr lang="en-IE" sz="1600" dirty="0">
                <a:solidFill>
                  <a:srgbClr val="002060"/>
                </a:solidFill>
                <a:latin typeface="Helvetica" pitchFamily="2" charset="0"/>
              </a:rPr>
              <a:t>reviewed the virtues and character strengths referred to in major religious and philosophical traditions around the world and found 6 virtues that were universal, and 24 character strengths that supported these virtues (shown on the next slide)</a:t>
            </a:r>
          </a:p>
          <a:p>
            <a:pPr>
              <a:spcBef>
                <a:spcPts val="0"/>
              </a:spcBef>
              <a:defRPr/>
            </a:pPr>
            <a:endParaRPr lang="en-IE" sz="1600" dirty="0">
              <a:solidFill>
                <a:srgbClr val="002060"/>
              </a:solidFill>
              <a:latin typeface="Helvetica" pitchFamily="2" charset="0"/>
            </a:endParaRPr>
          </a:p>
          <a:p>
            <a:pPr>
              <a:spcBef>
                <a:spcPts val="0"/>
              </a:spcBef>
              <a:defRPr/>
            </a:pPr>
            <a:r>
              <a:rPr lang="en-GB" sz="1600" b="1" dirty="0">
                <a:solidFill>
                  <a:srgbClr val="002060"/>
                </a:solidFill>
                <a:latin typeface="Helvetica" pitchFamily="2" charset="0"/>
              </a:rPr>
              <a:t>Character Strengths and Virtues: A handbook and classification, </a:t>
            </a:r>
            <a:r>
              <a:rPr lang="en-GB" sz="1600" dirty="0">
                <a:solidFill>
                  <a:srgbClr val="002060"/>
                </a:solidFill>
                <a:latin typeface="Helvetica" pitchFamily="2" charset="0"/>
              </a:rPr>
              <a:t>published in 2004  summarised the</a:t>
            </a:r>
            <a:r>
              <a:rPr lang="en-IE" sz="1600" dirty="0">
                <a:solidFill>
                  <a:srgbClr val="002060"/>
                </a:solidFill>
                <a:latin typeface="Helvetica" pitchFamily="2" charset="0"/>
              </a:rPr>
              <a:t> project</a:t>
            </a:r>
          </a:p>
          <a:p>
            <a:pPr>
              <a:spcBef>
                <a:spcPts val="0"/>
              </a:spcBef>
              <a:defRPr/>
            </a:pPr>
            <a:endParaRPr lang="en-GB" sz="1600" i="1" dirty="0">
              <a:solidFill>
                <a:srgbClr val="002060"/>
              </a:solidFill>
              <a:latin typeface="Helvetica" pitchFamily="2" charset="0"/>
            </a:endParaRPr>
          </a:p>
          <a:p>
            <a:pPr>
              <a:spcBef>
                <a:spcPts val="0"/>
              </a:spcBef>
              <a:defRPr/>
            </a:pPr>
            <a:r>
              <a:rPr lang="en-GB" sz="1600" b="1" dirty="0">
                <a:solidFill>
                  <a:srgbClr val="002060"/>
                </a:solidFill>
                <a:latin typeface="Helvetica" pitchFamily="2" charset="0"/>
              </a:rPr>
              <a:t>Values in Action Inventory of Strengths (VIA-IS) </a:t>
            </a:r>
            <a:r>
              <a:rPr lang="en-GB" sz="1600" dirty="0">
                <a:solidFill>
                  <a:srgbClr val="002060"/>
                </a:solidFill>
                <a:latin typeface="Helvetica" pitchFamily="2" charset="0"/>
              </a:rPr>
              <a:t>is a 240-item inventory they developed to assess character strengths</a:t>
            </a:r>
          </a:p>
          <a:p>
            <a:pPr>
              <a:spcBef>
                <a:spcPts val="0"/>
              </a:spcBef>
              <a:defRPr/>
            </a:pPr>
            <a:endParaRPr lang="en-GB" sz="1600" dirty="0">
              <a:solidFill>
                <a:srgbClr val="002060"/>
              </a:solidFill>
              <a:latin typeface="Helvetica" pitchFamily="2" charset="0"/>
            </a:endParaRPr>
          </a:p>
          <a:p>
            <a:pPr>
              <a:spcBef>
                <a:spcPts val="0"/>
              </a:spcBef>
              <a:defRPr/>
            </a:pPr>
            <a:r>
              <a:rPr lang="en-GB" sz="1600" b="1" dirty="0">
                <a:solidFill>
                  <a:srgbClr val="002060"/>
                </a:solidFill>
                <a:latin typeface="Helvetica" pitchFamily="2" charset="0"/>
              </a:rPr>
              <a:t>The VIA-IS is free online</a:t>
            </a:r>
            <a:r>
              <a:rPr lang="en-GB" sz="1600" dirty="0">
                <a:solidFill>
                  <a:srgbClr val="002060"/>
                </a:solidFill>
                <a:latin typeface="Helvetica" pitchFamily="2" charset="0"/>
              </a:rPr>
              <a:t>, and gives instant feedback on  scores on all 24 strengths, and identifies a small subset of signature strengths, which if you use and develop them will enhance your well-being. </a:t>
            </a:r>
          </a:p>
          <a:p>
            <a:pPr>
              <a:spcBef>
                <a:spcPts val="0"/>
              </a:spcBef>
              <a:defRPr/>
            </a:pPr>
            <a:endParaRPr lang="en-GB" sz="1600" dirty="0">
              <a:solidFill>
                <a:srgbClr val="002060"/>
              </a:solidFill>
              <a:latin typeface="Helvetica" pitchFamily="2" charset="0"/>
            </a:endParaRPr>
          </a:p>
          <a:p>
            <a:pPr>
              <a:spcBef>
                <a:spcPts val="0"/>
              </a:spcBef>
              <a:defRPr/>
            </a:pPr>
            <a:r>
              <a:rPr lang="en-GB" sz="1600" dirty="0">
                <a:solidFill>
                  <a:srgbClr val="002060"/>
                </a:solidFill>
                <a:latin typeface="Helvetica" pitchFamily="2" charset="0"/>
              </a:rPr>
              <a:t>The VIA-IS has been translated into many languages, there are a variety of versions of it, and a vast body of research based on it</a:t>
            </a:r>
            <a:endParaRPr lang="en-IE" sz="1600" dirty="0"/>
          </a:p>
          <a:p>
            <a:pPr>
              <a:spcBef>
                <a:spcPts val="0"/>
              </a:spcBef>
              <a:defRPr/>
            </a:pPr>
            <a:endParaRPr lang="en-IE" sz="1600"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pic>
        <p:nvPicPr>
          <p:cNvPr id="5" name="Picture 4">
            <a:extLst>
              <a:ext uri="{FF2B5EF4-FFF2-40B4-BE49-F238E27FC236}">
                <a16:creationId xmlns:a16="http://schemas.microsoft.com/office/drawing/2014/main" id="{551EB140-AAFD-E843-85CE-7EC87174F9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4343" y="832754"/>
            <a:ext cx="114776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E39E21F-6D7F-0E46-90AF-18B227A690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5407" y="2382564"/>
            <a:ext cx="1162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8C8A023C-AAD2-7F4D-BEFB-F75845924C67}"/>
              </a:ext>
            </a:extLst>
          </p:cNvPr>
          <p:cNvSpPr txBox="1"/>
          <p:nvPr/>
        </p:nvSpPr>
        <p:spPr>
          <a:xfrm>
            <a:off x="7454410" y="2044010"/>
            <a:ext cx="1407629" cy="338554"/>
          </a:xfrm>
          <a:prstGeom prst="rect">
            <a:avLst/>
          </a:prstGeom>
          <a:noFill/>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600" b="1" dirty="0">
                <a:solidFill>
                  <a:srgbClr val="002060"/>
                </a:solidFill>
                <a:latin typeface="+mj-lt"/>
              </a:rPr>
              <a:t>Chris Peterson</a:t>
            </a:r>
          </a:p>
        </p:txBody>
      </p:sp>
      <p:sp>
        <p:nvSpPr>
          <p:cNvPr id="8" name="TextBox 4">
            <a:extLst>
              <a:ext uri="{FF2B5EF4-FFF2-40B4-BE49-F238E27FC236}">
                <a16:creationId xmlns:a16="http://schemas.microsoft.com/office/drawing/2014/main" id="{3B2655C1-6BA8-BD4D-9953-775812A9342B}"/>
              </a:ext>
            </a:extLst>
          </p:cNvPr>
          <p:cNvSpPr txBox="1"/>
          <p:nvPr/>
        </p:nvSpPr>
        <p:spPr>
          <a:xfrm>
            <a:off x="7314653" y="3778454"/>
            <a:ext cx="1829347" cy="338554"/>
          </a:xfrm>
          <a:prstGeom prst="rect">
            <a:avLst/>
          </a:prstGeom>
          <a:noFill/>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sz="1600" b="1" dirty="0">
                <a:solidFill>
                  <a:srgbClr val="002060"/>
                </a:solidFill>
                <a:latin typeface="Helvetica" pitchFamily="2" charset="0"/>
              </a:rPr>
              <a:t>Martin Seligman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B1956-13CB-924C-8EF7-E56C13FFB983}"/>
              </a:ext>
            </a:extLst>
          </p:cNvPr>
          <p:cNvSpPr txBox="1"/>
          <p:nvPr/>
        </p:nvSpPr>
        <p:spPr>
          <a:xfrm>
            <a:off x="1979269" y="790229"/>
            <a:ext cx="3125690" cy="5355312"/>
          </a:xfrm>
          <a:prstGeom prst="rect">
            <a:avLst/>
          </a:prstGeom>
          <a:noFill/>
        </p:spPr>
        <p:txBody>
          <a:bodyPr wrap="square" rtlCol="0">
            <a:spAutoFit/>
          </a:bodyPr>
          <a:lstStyle/>
          <a:p>
            <a:r>
              <a:rPr lang="en-IE" b="1" dirty="0">
                <a:solidFill>
                  <a:srgbClr val="002060"/>
                </a:solidFill>
                <a:latin typeface="Helvetica" pitchFamily="2" charset="0"/>
              </a:rPr>
              <a:t>WISDOM</a:t>
            </a:r>
            <a:endParaRPr lang="en-IE" dirty="0">
              <a:solidFill>
                <a:srgbClr val="002060"/>
              </a:solidFill>
              <a:latin typeface="Helvetica" pitchFamily="2" charset="0"/>
            </a:endParaRPr>
          </a:p>
          <a:p>
            <a:pPr marL="285750" indent="-285750">
              <a:buFont typeface="Arial" panose="020B0604020202020204" pitchFamily="34" charset="0"/>
              <a:buChar char="•"/>
            </a:pPr>
            <a:r>
              <a:rPr lang="en-IE" b="1" dirty="0">
                <a:solidFill>
                  <a:srgbClr val="002060"/>
                </a:solidFill>
                <a:latin typeface="Helvetica" pitchFamily="2" charset="0"/>
              </a:rPr>
              <a:t>Creativity</a:t>
            </a:r>
            <a:endParaRPr lang="en-IE" dirty="0">
              <a:solidFill>
                <a:srgbClr val="002060"/>
              </a:solidFill>
              <a:latin typeface="Helvetica" pitchFamily="2" charset="0"/>
            </a:endParaRPr>
          </a:p>
          <a:p>
            <a:pPr marL="285750" indent="-285750">
              <a:buFont typeface="Arial" panose="020B0604020202020204" pitchFamily="34" charset="0"/>
              <a:buChar char="•"/>
            </a:pPr>
            <a:r>
              <a:rPr lang="en-IE" b="1" dirty="0">
                <a:solidFill>
                  <a:srgbClr val="002060"/>
                </a:solidFill>
                <a:latin typeface="Helvetica" pitchFamily="2" charset="0"/>
              </a:rPr>
              <a:t>Curiosity</a:t>
            </a:r>
            <a:endParaRPr lang="en-IE" dirty="0">
              <a:solidFill>
                <a:srgbClr val="002060"/>
              </a:solidFill>
              <a:latin typeface="Helvetica" pitchFamily="2" charset="0"/>
            </a:endParaRPr>
          </a:p>
          <a:p>
            <a:pPr marL="285750" indent="-285750">
              <a:buFont typeface="Arial" panose="020B0604020202020204" pitchFamily="34" charset="0"/>
              <a:buChar char="•"/>
            </a:pPr>
            <a:r>
              <a:rPr lang="en-IE" b="1" dirty="0">
                <a:solidFill>
                  <a:srgbClr val="002060"/>
                </a:solidFill>
                <a:latin typeface="Helvetica" pitchFamily="2" charset="0"/>
              </a:rPr>
              <a:t>Judgement</a:t>
            </a:r>
            <a:endParaRPr lang="en-IE" dirty="0">
              <a:solidFill>
                <a:srgbClr val="002060"/>
              </a:solidFill>
              <a:latin typeface="Helvetica" pitchFamily="2" charset="0"/>
            </a:endParaRPr>
          </a:p>
          <a:p>
            <a:pPr marL="285750" indent="-285750">
              <a:buFont typeface="Arial" panose="020B0604020202020204" pitchFamily="34" charset="0"/>
              <a:buChar char="•"/>
            </a:pPr>
            <a:r>
              <a:rPr lang="en-IE" b="1" dirty="0">
                <a:solidFill>
                  <a:srgbClr val="002060"/>
                </a:solidFill>
                <a:latin typeface="Helvetica" pitchFamily="2" charset="0"/>
              </a:rPr>
              <a:t>Love of learning</a:t>
            </a:r>
            <a:endParaRPr lang="en-IE" dirty="0">
              <a:solidFill>
                <a:srgbClr val="002060"/>
              </a:solidFill>
              <a:latin typeface="Helvetica" pitchFamily="2" charset="0"/>
            </a:endParaRPr>
          </a:p>
          <a:p>
            <a:pPr marL="285750" indent="-285750">
              <a:buFont typeface="Arial" panose="020B0604020202020204" pitchFamily="34" charset="0"/>
              <a:buChar char="•"/>
            </a:pPr>
            <a:r>
              <a:rPr lang="en-IE" b="1" dirty="0">
                <a:solidFill>
                  <a:srgbClr val="002060"/>
                </a:solidFill>
                <a:latin typeface="Helvetica" pitchFamily="2" charset="0"/>
              </a:rPr>
              <a:t>Perspective </a:t>
            </a:r>
          </a:p>
          <a:p>
            <a:endParaRPr lang="en-IE" dirty="0">
              <a:solidFill>
                <a:srgbClr val="002060"/>
              </a:solidFill>
              <a:latin typeface="Helvetica" pitchFamily="2" charset="0"/>
            </a:endParaRPr>
          </a:p>
          <a:p>
            <a:endParaRPr lang="en-IE" dirty="0">
              <a:solidFill>
                <a:srgbClr val="002060"/>
              </a:solidFill>
              <a:latin typeface="Helvetica" pitchFamily="2" charset="0"/>
            </a:endParaRPr>
          </a:p>
          <a:p>
            <a:r>
              <a:rPr lang="en-IE" b="1" dirty="0">
                <a:solidFill>
                  <a:srgbClr val="002060"/>
                </a:solidFill>
                <a:latin typeface="Helvetica" pitchFamily="2" charset="0"/>
              </a:rPr>
              <a:t>COURAGE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Bravery</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Perseverance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Honesty</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Zest </a:t>
            </a:r>
          </a:p>
          <a:p>
            <a:endParaRPr lang="en-IE" dirty="0">
              <a:solidFill>
                <a:srgbClr val="002060"/>
              </a:solidFill>
              <a:latin typeface="Helvetica" pitchFamily="2" charset="0"/>
            </a:endParaRPr>
          </a:p>
          <a:p>
            <a:endParaRPr lang="en-IE" dirty="0">
              <a:solidFill>
                <a:srgbClr val="002060"/>
              </a:solidFill>
              <a:latin typeface="Helvetica" pitchFamily="2" charset="0"/>
            </a:endParaRPr>
          </a:p>
          <a:p>
            <a:r>
              <a:rPr lang="en-IE" b="1" dirty="0">
                <a:solidFill>
                  <a:srgbClr val="002060"/>
                </a:solidFill>
                <a:latin typeface="Helvetica" pitchFamily="2" charset="0"/>
              </a:rPr>
              <a:t>HUMANITY</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Love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Kindness</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Social intelligence</a:t>
            </a:r>
            <a:endParaRPr lang="en-IE" dirty="0">
              <a:solidFill>
                <a:srgbClr val="002060"/>
              </a:solidFill>
              <a:latin typeface="Helvetica" pitchFamily="2" charset="0"/>
            </a:endParaRPr>
          </a:p>
        </p:txBody>
      </p:sp>
      <p:sp>
        <p:nvSpPr>
          <p:cNvPr id="3" name="TextBox 2">
            <a:extLst>
              <a:ext uri="{FF2B5EF4-FFF2-40B4-BE49-F238E27FC236}">
                <a16:creationId xmlns:a16="http://schemas.microsoft.com/office/drawing/2014/main" id="{B4CB8B85-BEC0-9447-85FF-141DFE94700F}"/>
              </a:ext>
            </a:extLst>
          </p:cNvPr>
          <p:cNvSpPr txBox="1"/>
          <p:nvPr/>
        </p:nvSpPr>
        <p:spPr>
          <a:xfrm>
            <a:off x="5257771" y="790229"/>
            <a:ext cx="4082143" cy="5909310"/>
          </a:xfrm>
          <a:prstGeom prst="rect">
            <a:avLst/>
          </a:prstGeom>
          <a:noFill/>
        </p:spPr>
        <p:txBody>
          <a:bodyPr wrap="square" rtlCol="0">
            <a:spAutoFit/>
          </a:bodyPr>
          <a:lstStyle/>
          <a:p>
            <a:r>
              <a:rPr lang="en-IE" b="1" dirty="0">
                <a:solidFill>
                  <a:srgbClr val="002060"/>
                </a:solidFill>
                <a:latin typeface="Helvetica" pitchFamily="2" charset="0"/>
              </a:rPr>
              <a:t>JUSTICE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Teamwork</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Fairness</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Leadership</a:t>
            </a:r>
          </a:p>
          <a:p>
            <a:endParaRPr lang="en-IE" dirty="0">
              <a:solidFill>
                <a:srgbClr val="002060"/>
              </a:solidFill>
              <a:latin typeface="Helvetica" pitchFamily="2" charset="0"/>
            </a:endParaRPr>
          </a:p>
          <a:p>
            <a:endParaRPr lang="en-IE" b="1" dirty="0">
              <a:solidFill>
                <a:srgbClr val="002060"/>
              </a:solidFill>
              <a:latin typeface="Helvetica" pitchFamily="2" charset="0"/>
            </a:endParaRPr>
          </a:p>
          <a:p>
            <a:endParaRPr lang="en-IE" b="1" dirty="0">
              <a:solidFill>
                <a:srgbClr val="002060"/>
              </a:solidFill>
              <a:latin typeface="Helvetica" pitchFamily="2" charset="0"/>
            </a:endParaRPr>
          </a:p>
          <a:p>
            <a:endParaRPr lang="en-IE" b="1" dirty="0">
              <a:solidFill>
                <a:srgbClr val="002060"/>
              </a:solidFill>
              <a:latin typeface="Helvetica" pitchFamily="2" charset="0"/>
            </a:endParaRPr>
          </a:p>
          <a:p>
            <a:r>
              <a:rPr lang="en-IE" b="1" dirty="0">
                <a:solidFill>
                  <a:srgbClr val="002060"/>
                </a:solidFill>
                <a:latin typeface="Helvetica" pitchFamily="2" charset="0"/>
              </a:rPr>
              <a:t>TEMPERANCE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Forgiveness </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Humility </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Prudence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Self-regulation</a:t>
            </a:r>
          </a:p>
          <a:p>
            <a:endParaRPr lang="en-IE" b="1" dirty="0">
              <a:solidFill>
                <a:srgbClr val="002060"/>
              </a:solidFill>
              <a:latin typeface="Helvetica" pitchFamily="2" charset="0"/>
            </a:endParaRPr>
          </a:p>
          <a:p>
            <a:endParaRPr lang="en-IE" b="1" dirty="0">
              <a:solidFill>
                <a:srgbClr val="002060"/>
              </a:solidFill>
              <a:latin typeface="Helvetica" pitchFamily="2" charset="0"/>
            </a:endParaRPr>
          </a:p>
          <a:p>
            <a:r>
              <a:rPr lang="en-IE" b="1" dirty="0">
                <a:solidFill>
                  <a:srgbClr val="002060"/>
                </a:solidFill>
                <a:latin typeface="Helvetica" pitchFamily="2" charset="0"/>
              </a:rPr>
              <a:t>TRANSCENDENCE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Appreciation </a:t>
            </a:r>
            <a:r>
              <a:rPr lang="en-IE" sz="1200" b="1" dirty="0">
                <a:solidFill>
                  <a:srgbClr val="002060"/>
                </a:solidFill>
                <a:latin typeface="Helvetica" pitchFamily="2" charset="0"/>
              </a:rPr>
              <a:t>of beauty and excellence</a:t>
            </a:r>
            <a:endParaRPr lang="en-IE" sz="1200"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Gratitude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Hope</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Humour </a:t>
            </a:r>
            <a:endParaRPr lang="en-IE" dirty="0">
              <a:solidFill>
                <a:srgbClr val="002060"/>
              </a:solidFill>
              <a:latin typeface="Helvetica" pitchFamily="2" charset="0"/>
            </a:endParaRPr>
          </a:p>
          <a:p>
            <a:pPr marL="342900" indent="-342900">
              <a:buFont typeface="Arial" panose="020B0604020202020204" pitchFamily="34" charset="0"/>
              <a:buChar char="•"/>
            </a:pPr>
            <a:r>
              <a:rPr lang="en-IE" b="1" dirty="0">
                <a:solidFill>
                  <a:srgbClr val="002060"/>
                </a:solidFill>
                <a:latin typeface="Helvetica" pitchFamily="2" charset="0"/>
              </a:rPr>
              <a:t>Spirituality</a:t>
            </a:r>
            <a:endParaRPr lang="en-IE" dirty="0">
              <a:solidFill>
                <a:srgbClr val="002060"/>
              </a:solidFill>
              <a:latin typeface="Helvetica" pitchFamily="2" charset="0"/>
            </a:endParaRPr>
          </a:p>
        </p:txBody>
      </p:sp>
      <p:sp>
        <p:nvSpPr>
          <p:cNvPr id="5" name="Rectangle 2">
            <a:extLst>
              <a:ext uri="{FF2B5EF4-FFF2-40B4-BE49-F238E27FC236}">
                <a16:creationId xmlns:a16="http://schemas.microsoft.com/office/drawing/2014/main" id="{352468BC-1988-5C4E-B981-7AF2ECD5CE11}"/>
              </a:ext>
            </a:extLst>
          </p:cNvPr>
          <p:cNvSpPr>
            <a:spLocks noGrp="1" noChangeArrowheads="1"/>
          </p:cNvSpPr>
          <p:nvPr>
            <p:ph type="title"/>
          </p:nvPr>
        </p:nvSpPr>
        <p:spPr>
          <a:xfrm>
            <a:off x="363817" y="273702"/>
            <a:ext cx="8416366" cy="33035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VIA CLASSIFICATION OF CHARACTER STRENGHTS &amp; VIRTUES</a:t>
            </a:r>
          </a:p>
        </p:txBody>
      </p:sp>
    </p:spTree>
    <p:extLst>
      <p:ext uri="{BB962C8B-B14F-4D97-AF65-F5344CB8AC3E}">
        <p14:creationId xmlns:p14="http://schemas.microsoft.com/office/powerpoint/2010/main" val="380172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52468BC-1988-5C4E-B981-7AF2ECD5CE11}"/>
              </a:ext>
            </a:extLst>
          </p:cNvPr>
          <p:cNvSpPr>
            <a:spLocks noGrp="1" noChangeArrowheads="1"/>
          </p:cNvSpPr>
          <p:nvPr>
            <p:ph type="title"/>
          </p:nvPr>
        </p:nvSpPr>
        <p:spPr>
          <a:xfrm>
            <a:off x="363817" y="287989"/>
            <a:ext cx="8416366" cy="33035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VIA CLASSIFICATION OF CHARACTER STRENGHTS &amp; VIRTUES</a:t>
            </a:r>
          </a:p>
        </p:txBody>
      </p:sp>
      <p:pic>
        <p:nvPicPr>
          <p:cNvPr id="6" name="Picture 11">
            <a:extLst>
              <a:ext uri="{FF2B5EF4-FFF2-40B4-BE49-F238E27FC236}">
                <a16:creationId xmlns:a16="http://schemas.microsoft.com/office/drawing/2014/main" id="{7C574587-3EF4-6647-8C3E-5ED8FAEE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331" y="760668"/>
            <a:ext cx="6046312" cy="58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7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2F430D30-D784-494E-9A52-4F841A0BA5DC}"/>
              </a:ext>
            </a:extLst>
          </p:cNvPr>
          <p:cNvSpPr>
            <a:spLocks noGrp="1" noChangeArrowheads="1"/>
          </p:cNvSpPr>
          <p:nvPr>
            <p:ph type="title"/>
          </p:nvPr>
        </p:nvSpPr>
        <p:spPr>
          <a:xfrm>
            <a:off x="1174750" y="364190"/>
            <a:ext cx="6794500" cy="38100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SIGNATURE STRENGHTS</a:t>
            </a:r>
          </a:p>
        </p:txBody>
      </p:sp>
      <p:sp>
        <p:nvSpPr>
          <p:cNvPr id="11" name="Content Placeholder 2">
            <a:extLst>
              <a:ext uri="{FF2B5EF4-FFF2-40B4-BE49-F238E27FC236}">
                <a16:creationId xmlns:a16="http://schemas.microsoft.com/office/drawing/2014/main" id="{297F8397-C72B-F240-9117-2ABF358E4B15}"/>
              </a:ext>
            </a:extLst>
          </p:cNvPr>
          <p:cNvSpPr txBox="1">
            <a:spLocks noChangeArrowheads="1"/>
          </p:cNvSpPr>
          <p:nvPr/>
        </p:nvSpPr>
        <p:spPr>
          <a:xfrm>
            <a:off x="692151" y="1039585"/>
            <a:ext cx="8038191" cy="45393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lvl="0" indent="0">
              <a:buNone/>
            </a:pPr>
            <a:r>
              <a:rPr lang="en-GB" sz="1800" dirty="0">
                <a:solidFill>
                  <a:srgbClr val="002060"/>
                </a:solidFill>
                <a:latin typeface="Helvetica" pitchFamily="2" charset="0"/>
              </a:rPr>
              <a:t>Peterson and Seligman proposed that signature strengths have the following characteristics</a:t>
            </a:r>
            <a:r>
              <a:rPr lang="en-IE" sz="1800" dirty="0">
                <a:solidFill>
                  <a:srgbClr val="002060"/>
                </a:solidFill>
                <a:latin typeface="Helvetica" pitchFamily="2" charset="0"/>
              </a:rPr>
              <a:t> </a:t>
            </a:r>
          </a:p>
          <a:p>
            <a:pPr lvl="0"/>
            <a:r>
              <a:rPr lang="en-GB" sz="1800" dirty="0">
                <a:solidFill>
                  <a:srgbClr val="002060"/>
                </a:solidFill>
                <a:latin typeface="Helvetica" pitchFamily="2" charset="0"/>
              </a:rPr>
              <a:t>A belief that the strength is one of your core attributes</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Excitement about using the strength</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Rapid learning when the strength is first used</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Continuous learning of new ways to use the strength</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A yearning to find new ways to use the strength</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A feeling that you will inevitably use the strength in many situations</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Being invigorated rather than exhausted while using the strength</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Creation of personal projects that revolve around the strength, and</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Feelings of joy, zest, enthusiasm or ecstasy when using the strength</a:t>
            </a:r>
            <a:endParaRPr lang="en-US" altLang="en-US" sz="1800" kern="0" dirty="0">
              <a:solidFill>
                <a:srgbClr val="002060"/>
              </a:solidFill>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459234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353877" y="1095499"/>
            <a:ext cx="8688924" cy="5762501"/>
          </a:xfrm>
        </p:spPr>
        <p:txBody>
          <a:bodyPr>
            <a:normAutofit/>
          </a:bodyPr>
          <a:lstStyle/>
          <a:p>
            <a:pPr lvl="0"/>
            <a:r>
              <a:rPr lang="en-GB" sz="2000" dirty="0">
                <a:solidFill>
                  <a:srgbClr val="002060"/>
                </a:solidFill>
                <a:latin typeface="Helvetica" pitchFamily="2" charset="0"/>
              </a:rPr>
              <a:t>Identify the characteristics of highly valued goals and their relationship with wellbeing</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Understand positive psychology interventions for setting highly valued goals and making progress towards them</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Be able to explain the Values in Action (VIA) classification of strengths and virtues</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Identify the main research findings of the VIA research programme</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Know how to assess VIA strengths and virtues, identify signature strengths, and use these to enhance wellbeing</a:t>
            </a:r>
            <a:endParaRPr lang="en-IE" sz="2000" dirty="0">
              <a:solidFill>
                <a:srgbClr val="002060"/>
              </a:solidFill>
              <a:latin typeface="Helvetica" pitchFamily="2" charset="0"/>
            </a:endParaRPr>
          </a:p>
          <a:p>
            <a:pPr lvl="0">
              <a:spcBef>
                <a:spcPts val="828"/>
              </a:spcBef>
            </a:pPr>
            <a:endParaRPr lang="en-IE" sz="2400" dirty="0">
              <a:solidFill>
                <a:srgbClr val="002060"/>
              </a:solidFill>
              <a:latin typeface="Helvetica" pitchFamily="2" charset="0"/>
            </a:endParaRPr>
          </a:p>
          <a:p>
            <a:pPr lvl="0">
              <a:spcBef>
                <a:spcPts val="828"/>
              </a:spcBef>
            </a:pPr>
            <a:endParaRPr lang="en-IE" sz="2200" dirty="0">
              <a:solidFill>
                <a:srgbClr val="002060"/>
              </a:solidFill>
            </a:endParaRPr>
          </a:p>
          <a:p>
            <a:pPr lvl="0">
              <a:spcBef>
                <a:spcPts val="828"/>
              </a:spcBef>
            </a:pPr>
            <a:endParaRPr lang="en-GB" sz="2900" dirty="0">
              <a:solidFill>
                <a:srgbClr val="002060"/>
              </a:solidFill>
            </a:endParaRPr>
          </a:p>
          <a:p>
            <a:pPr marL="0" indent="0">
              <a:buNone/>
            </a:pPr>
            <a:endParaRPr lang="en-US" dirty="0"/>
          </a:p>
        </p:txBody>
      </p:sp>
      <p:sp>
        <p:nvSpPr>
          <p:cNvPr id="5" name="TextBox 4">
            <a:extLst>
              <a:ext uri="{FF2B5EF4-FFF2-40B4-BE49-F238E27FC236}">
                <a16:creationId xmlns:a16="http://schemas.microsoft.com/office/drawing/2014/main" id="{EBE085B0-6671-BA46-8755-AE87DA0D5097}"/>
              </a:ext>
            </a:extLst>
          </p:cNvPr>
          <p:cNvSpPr txBox="1"/>
          <p:nvPr/>
        </p:nvSpPr>
        <p:spPr>
          <a:xfrm>
            <a:off x="2962975" y="408544"/>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E5AD25-B5AA-C44D-B85A-03A5329EDA16}"/>
              </a:ext>
            </a:extLst>
          </p:cNvPr>
          <p:cNvSpPr txBox="1">
            <a:spLocks noChangeArrowheads="1"/>
          </p:cNvSpPr>
          <p:nvPr/>
        </p:nvSpPr>
        <p:spPr>
          <a:xfrm>
            <a:off x="1188015" y="147290"/>
            <a:ext cx="6942138" cy="39755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EXAMPLES OF HOW TO USE SIGNATURE STRENGTHS </a:t>
            </a:r>
          </a:p>
        </p:txBody>
      </p:sp>
      <p:sp>
        <p:nvSpPr>
          <p:cNvPr id="5" name="Content Placeholder 2">
            <a:extLst>
              <a:ext uri="{FF2B5EF4-FFF2-40B4-BE49-F238E27FC236}">
                <a16:creationId xmlns:a16="http://schemas.microsoft.com/office/drawing/2014/main" id="{54B826FA-775D-754F-8215-04BCE494A594}"/>
              </a:ext>
            </a:extLst>
          </p:cNvPr>
          <p:cNvSpPr txBox="1">
            <a:spLocks noChangeArrowheads="1"/>
          </p:cNvSpPr>
          <p:nvPr/>
        </p:nvSpPr>
        <p:spPr>
          <a:xfrm>
            <a:off x="247196" y="643845"/>
            <a:ext cx="6400800" cy="631031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IE" sz="1600" dirty="0"/>
          </a:p>
          <a:p>
            <a:pPr lvl="1">
              <a:spcBef>
                <a:spcPts val="0"/>
              </a:spcBef>
              <a:buFont typeface="Arial" panose="020B0604020202020204" pitchFamily="34" charset="0"/>
              <a:buChar char="•"/>
              <a:defRPr/>
            </a:pPr>
            <a:endParaRPr lang="en-GB" sz="1600" dirty="0"/>
          </a:p>
        </p:txBody>
      </p:sp>
      <p:sp>
        <p:nvSpPr>
          <p:cNvPr id="2" name="TextBox 1">
            <a:extLst>
              <a:ext uri="{FF2B5EF4-FFF2-40B4-BE49-F238E27FC236}">
                <a16:creationId xmlns:a16="http://schemas.microsoft.com/office/drawing/2014/main" id="{BABE8998-FDBA-0B43-B2AA-2AF431A98E28}"/>
              </a:ext>
            </a:extLst>
          </p:cNvPr>
          <p:cNvSpPr txBox="1"/>
          <p:nvPr/>
        </p:nvSpPr>
        <p:spPr>
          <a:xfrm>
            <a:off x="334281" y="569233"/>
            <a:ext cx="8649607" cy="5909310"/>
          </a:xfrm>
          <a:prstGeom prst="rect">
            <a:avLst/>
          </a:prstGeom>
          <a:noFill/>
        </p:spPr>
        <p:txBody>
          <a:bodyPr wrap="square" rtlCol="0">
            <a:spAutoFit/>
          </a:bodyPr>
          <a:lstStyle/>
          <a:p>
            <a:pPr lvl="0"/>
            <a:r>
              <a:rPr lang="en-GB" dirty="0">
                <a:solidFill>
                  <a:srgbClr val="002060"/>
                </a:solidFill>
                <a:latin typeface="Helvetica" pitchFamily="2" charset="0"/>
              </a:rPr>
              <a:t>Signature strengths may be used in small ways every day to increase wellbeing. Here are some examples. </a:t>
            </a:r>
          </a:p>
          <a:p>
            <a:pPr marL="285750" lvl="0" indent="-285750">
              <a:buFont typeface="Arial" panose="020B0604020202020204" pitchFamily="34" charset="0"/>
              <a:buChar char="•"/>
            </a:pPr>
            <a:endParaRPr lang="en-GB" b="1" dirty="0">
              <a:solidFill>
                <a:srgbClr val="002060"/>
              </a:solidFill>
              <a:latin typeface="Helvetica" pitchFamily="2" charset="0"/>
            </a:endParaRPr>
          </a:p>
          <a:p>
            <a:pPr marL="285750" lvl="0" indent="-285750">
              <a:buFont typeface="Arial" panose="020B0604020202020204" pitchFamily="34" charset="0"/>
              <a:buChar char="•"/>
            </a:pPr>
            <a:r>
              <a:rPr lang="en-GB" b="1" dirty="0">
                <a:solidFill>
                  <a:srgbClr val="002060"/>
                </a:solidFill>
                <a:latin typeface="Helvetica" pitchFamily="2" charset="0"/>
              </a:rPr>
              <a:t>Creativity – </a:t>
            </a:r>
            <a:r>
              <a:rPr lang="en-GB" dirty="0">
                <a:solidFill>
                  <a:srgbClr val="002060"/>
                </a:solidFill>
                <a:latin typeface="Helvetica" pitchFamily="2" charset="0"/>
              </a:rPr>
              <a:t>Today select a routine daily task and make a conscious decision to do it completely differently, using one of your other signature strengths</a:t>
            </a:r>
            <a:endParaRPr lang="en-IE" dirty="0">
              <a:solidFill>
                <a:srgbClr val="002060"/>
              </a:solidFill>
              <a:latin typeface="Helvetica" pitchFamily="2" charset="0"/>
            </a:endParaRPr>
          </a:p>
          <a:p>
            <a:pPr marL="285750" lvl="0" indent="-285750">
              <a:buFont typeface="Arial" panose="020B0604020202020204" pitchFamily="34" charset="0"/>
              <a:buChar char="•"/>
            </a:pPr>
            <a:endParaRPr lang="en-GB" dirty="0">
              <a:solidFill>
                <a:srgbClr val="002060"/>
              </a:solidFill>
              <a:latin typeface="Helvetica" pitchFamily="2" charset="0"/>
            </a:endParaRPr>
          </a:p>
          <a:p>
            <a:pPr marL="285750" lvl="0" indent="-285750">
              <a:buFont typeface="Arial" panose="020B0604020202020204" pitchFamily="34" charset="0"/>
              <a:buChar char="•"/>
            </a:pPr>
            <a:r>
              <a:rPr lang="en-GB" b="1" dirty="0">
                <a:solidFill>
                  <a:srgbClr val="002060"/>
                </a:solidFill>
                <a:latin typeface="Helvetica" pitchFamily="2" charset="0"/>
              </a:rPr>
              <a:t>Perseverance</a:t>
            </a:r>
            <a:r>
              <a:rPr lang="en-GB" dirty="0">
                <a:solidFill>
                  <a:srgbClr val="002060"/>
                </a:solidFill>
                <a:latin typeface="Helvetica" pitchFamily="2" charset="0"/>
              </a:rPr>
              <a:t> – Today take an important task you have been avoiding doing for some time, and plan to do it in small stages. Then follow through on your plan</a:t>
            </a:r>
            <a:endParaRPr lang="en-IE" dirty="0">
              <a:solidFill>
                <a:srgbClr val="002060"/>
              </a:solidFill>
              <a:latin typeface="Helvetica" pitchFamily="2" charset="0"/>
            </a:endParaRPr>
          </a:p>
          <a:p>
            <a:pPr marL="285750" lvl="0" indent="-285750">
              <a:buFont typeface="Arial" panose="020B0604020202020204" pitchFamily="34" charset="0"/>
              <a:buChar char="•"/>
            </a:pPr>
            <a:endParaRPr lang="en-IE" dirty="0">
              <a:solidFill>
                <a:srgbClr val="002060"/>
              </a:solidFill>
              <a:latin typeface="Helvetica" pitchFamily="2" charset="0"/>
            </a:endParaRPr>
          </a:p>
          <a:p>
            <a:pPr marL="285750" lvl="0" indent="-285750">
              <a:buFont typeface="Arial" panose="020B0604020202020204" pitchFamily="34" charset="0"/>
              <a:buChar char="•"/>
            </a:pPr>
            <a:r>
              <a:rPr lang="en-GB" b="1" dirty="0">
                <a:solidFill>
                  <a:srgbClr val="002060"/>
                </a:solidFill>
                <a:latin typeface="Helvetica" pitchFamily="2" charset="0"/>
              </a:rPr>
              <a:t>Kindness</a:t>
            </a:r>
            <a:r>
              <a:rPr lang="en-GB" dirty="0">
                <a:solidFill>
                  <a:srgbClr val="002060"/>
                </a:solidFill>
                <a:latin typeface="Helvetica" pitchFamily="2" charset="0"/>
              </a:rPr>
              <a:t> – Today do a favour for a friend or stranger and don’t make a big deal out of it</a:t>
            </a:r>
            <a:endParaRPr lang="en-IE" dirty="0">
              <a:solidFill>
                <a:srgbClr val="002060"/>
              </a:solidFill>
              <a:latin typeface="Helvetica" pitchFamily="2" charset="0"/>
            </a:endParaRPr>
          </a:p>
          <a:p>
            <a:pPr marL="285750" lvl="0" indent="-285750">
              <a:buFont typeface="Arial" panose="020B0604020202020204" pitchFamily="34" charset="0"/>
              <a:buChar char="•"/>
            </a:pPr>
            <a:endParaRPr lang="en-GB" dirty="0">
              <a:solidFill>
                <a:srgbClr val="002060"/>
              </a:solidFill>
              <a:latin typeface="Helvetica" pitchFamily="2" charset="0"/>
            </a:endParaRPr>
          </a:p>
          <a:p>
            <a:pPr marL="285750" lvl="0" indent="-285750">
              <a:buFont typeface="Arial" panose="020B0604020202020204" pitchFamily="34" charset="0"/>
              <a:buChar char="•"/>
            </a:pPr>
            <a:r>
              <a:rPr lang="en-GB" b="1" dirty="0">
                <a:solidFill>
                  <a:srgbClr val="002060"/>
                </a:solidFill>
                <a:latin typeface="Helvetica" pitchFamily="2" charset="0"/>
              </a:rPr>
              <a:t>Fairness - </a:t>
            </a:r>
            <a:r>
              <a:rPr lang="en-GB" dirty="0">
                <a:solidFill>
                  <a:srgbClr val="002060"/>
                </a:solidFill>
                <a:latin typeface="Helvetica" pitchFamily="2" charset="0"/>
              </a:rPr>
              <a:t>Today, when you find you have made a mistake in your dealings with others, admit it and take responsibility for it</a:t>
            </a:r>
          </a:p>
          <a:p>
            <a:pPr marL="285750" lvl="0" indent="-285750">
              <a:buFont typeface="Arial" panose="020B0604020202020204" pitchFamily="34" charset="0"/>
              <a:buChar char="•"/>
            </a:pPr>
            <a:endParaRPr lang="en-GB" dirty="0">
              <a:solidFill>
                <a:srgbClr val="002060"/>
              </a:solidFill>
              <a:latin typeface="Helvetica" pitchFamily="2" charset="0"/>
            </a:endParaRPr>
          </a:p>
          <a:p>
            <a:pPr marL="285750" lvl="0" indent="-285750">
              <a:buFont typeface="Arial" panose="020B0604020202020204" pitchFamily="34" charset="0"/>
              <a:buChar char="•"/>
            </a:pPr>
            <a:r>
              <a:rPr lang="en-GB" b="1" dirty="0">
                <a:solidFill>
                  <a:srgbClr val="002060"/>
                </a:solidFill>
                <a:latin typeface="Helvetica" pitchFamily="2" charset="0"/>
              </a:rPr>
              <a:t>Forgiveness</a:t>
            </a:r>
            <a:r>
              <a:rPr lang="en-GB" dirty="0">
                <a:solidFill>
                  <a:srgbClr val="002060"/>
                </a:solidFill>
                <a:latin typeface="Helvetica" pitchFamily="2" charset="0"/>
              </a:rPr>
              <a:t> – Today</a:t>
            </a:r>
            <a:r>
              <a:rPr lang="en-IE" dirty="0">
                <a:solidFill>
                  <a:srgbClr val="002060"/>
                </a:solidFill>
                <a:latin typeface="Helvetica" pitchFamily="2" charset="0"/>
              </a:rPr>
              <a:t> when you feel annoyed with someone, try to understand and empathise with the other person’s reasons for being annoying, and let go of your negative feeling </a:t>
            </a:r>
          </a:p>
          <a:p>
            <a:pPr marL="285750" lvl="0" indent="-285750">
              <a:buFont typeface="Arial" panose="020B0604020202020204" pitchFamily="34" charset="0"/>
              <a:buChar char="•"/>
            </a:pPr>
            <a:endParaRPr lang="en-IE" dirty="0">
              <a:solidFill>
                <a:srgbClr val="002060"/>
              </a:solidFill>
              <a:latin typeface="Helvetica" pitchFamily="2" charset="0"/>
            </a:endParaRPr>
          </a:p>
          <a:p>
            <a:pPr marL="285750" lvl="0" indent="-285750">
              <a:buFont typeface="Arial" panose="020B0604020202020204" pitchFamily="34" charset="0"/>
              <a:buChar char="•"/>
            </a:pPr>
            <a:r>
              <a:rPr lang="en-IE" b="1" dirty="0">
                <a:solidFill>
                  <a:srgbClr val="002060"/>
                </a:solidFill>
                <a:latin typeface="Helvetica" pitchFamily="2" charset="0"/>
              </a:rPr>
              <a:t>Appreciation of beauty and excellence </a:t>
            </a:r>
            <a:r>
              <a:rPr lang="en-IE" dirty="0">
                <a:solidFill>
                  <a:srgbClr val="002060"/>
                </a:solidFill>
                <a:latin typeface="Helvetica" pitchFamily="2" charset="0"/>
              </a:rPr>
              <a:t>-  Today stop and notice the natural beauty all around you</a:t>
            </a:r>
          </a:p>
        </p:txBody>
      </p:sp>
    </p:spTree>
    <p:extLst>
      <p:ext uri="{BB962C8B-B14F-4D97-AF65-F5344CB8AC3E}">
        <p14:creationId xmlns:p14="http://schemas.microsoft.com/office/powerpoint/2010/main" val="25355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4F05C0AA-9616-2142-833D-FB9081320B08}"/>
              </a:ext>
            </a:extLst>
          </p:cNvPr>
          <p:cNvSpPr>
            <a:spLocks noGrp="1" noChangeArrowheads="1"/>
          </p:cNvSpPr>
          <p:nvPr>
            <p:ph type="title"/>
          </p:nvPr>
        </p:nvSpPr>
        <p:spPr>
          <a:xfrm>
            <a:off x="113506" y="427373"/>
            <a:ext cx="8916987" cy="38100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CHARACTER STRENGHTS - RESEARCH FINDINGS </a:t>
            </a:r>
          </a:p>
        </p:txBody>
      </p:sp>
      <p:sp>
        <p:nvSpPr>
          <p:cNvPr id="11" name="Content Placeholder 2">
            <a:extLst>
              <a:ext uri="{FF2B5EF4-FFF2-40B4-BE49-F238E27FC236}">
                <a16:creationId xmlns:a16="http://schemas.microsoft.com/office/drawing/2014/main" id="{EBCBB516-F991-1040-852D-E8899877D1F6}"/>
              </a:ext>
            </a:extLst>
          </p:cNvPr>
          <p:cNvSpPr txBox="1">
            <a:spLocks noChangeArrowheads="1"/>
          </p:cNvSpPr>
          <p:nvPr/>
        </p:nvSpPr>
        <p:spPr>
          <a:xfrm>
            <a:off x="517752" y="925286"/>
            <a:ext cx="8335508" cy="593271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800" dirty="0"/>
          </a:p>
          <a:p>
            <a:pPr>
              <a:defRPr/>
            </a:pPr>
            <a:r>
              <a:rPr lang="en-IE" sz="1800" b="1" dirty="0">
                <a:latin typeface="Helvetica" pitchFamily="2" charset="0"/>
              </a:rPr>
              <a:t>Most &amp; least common. </a:t>
            </a:r>
            <a:r>
              <a:rPr lang="en-IE" sz="1800" dirty="0">
                <a:latin typeface="Helvetica" pitchFamily="2" charset="0"/>
              </a:rPr>
              <a:t>Honesty, fairness &amp; kindness are the most common strengths; the least common are self-regulation, humility, &amp; prudence</a:t>
            </a:r>
          </a:p>
          <a:p>
            <a:pPr>
              <a:defRPr/>
            </a:pPr>
            <a:endParaRPr lang="en-IE" sz="1800" dirty="0">
              <a:latin typeface="Helvetica" pitchFamily="2" charset="0"/>
            </a:endParaRPr>
          </a:p>
          <a:p>
            <a:pPr>
              <a:defRPr/>
            </a:pPr>
            <a:r>
              <a:rPr lang="en-IE" sz="1800" b="1" dirty="0">
                <a:latin typeface="Helvetica" pitchFamily="2" charset="0"/>
              </a:rPr>
              <a:t>Well-being. </a:t>
            </a:r>
            <a:r>
              <a:rPr lang="en-IE" sz="1800" dirty="0">
                <a:latin typeface="Helvetica" pitchFamily="2" charset="0"/>
              </a:rPr>
              <a:t>Hope and zest are the strengths most strongly associated with well-being </a:t>
            </a:r>
          </a:p>
          <a:p>
            <a:pPr>
              <a:defRPr/>
            </a:pPr>
            <a:endParaRPr lang="en-IE" sz="1800" dirty="0">
              <a:latin typeface="Helvetica" pitchFamily="2" charset="0"/>
            </a:endParaRPr>
          </a:p>
          <a:p>
            <a:pPr>
              <a:defRPr/>
            </a:pPr>
            <a:r>
              <a:rPr lang="en-IE" sz="1800" b="1" dirty="0">
                <a:latin typeface="Helvetica" pitchFamily="2" charset="0"/>
              </a:rPr>
              <a:t>Relationships. </a:t>
            </a:r>
            <a:r>
              <a:rPr lang="en-GB" sz="1800" dirty="0">
                <a:latin typeface="Helvetica" pitchFamily="2" charset="0"/>
              </a:rPr>
              <a:t>In couples greater strengths are associated with higher relationship satisfaction</a:t>
            </a:r>
            <a:r>
              <a:rPr lang="en-IE" sz="1800" dirty="0">
                <a:latin typeface="Helvetica" pitchFamily="2" charset="0"/>
              </a:rPr>
              <a:t>. Strengths-based parenting has positive effects on parents’ and children’s well-being</a:t>
            </a:r>
          </a:p>
          <a:p>
            <a:pPr>
              <a:defRPr/>
            </a:pPr>
            <a:endParaRPr lang="en-IE" sz="1800" dirty="0">
              <a:latin typeface="Helvetica" pitchFamily="2" charset="0"/>
            </a:endParaRPr>
          </a:p>
          <a:p>
            <a:pPr>
              <a:defRPr/>
            </a:pPr>
            <a:r>
              <a:rPr lang="en-IE" sz="1800" b="1" dirty="0">
                <a:latin typeface="Helvetica" pitchFamily="2" charset="0"/>
              </a:rPr>
              <a:t>Education and work. </a:t>
            </a:r>
            <a:r>
              <a:rPr lang="en-IE" sz="1800" dirty="0">
                <a:latin typeface="Helvetica" pitchFamily="2" charset="0"/>
              </a:rPr>
              <a:t>The strength – perseverance – is associated with academic achievement and work performance</a:t>
            </a:r>
          </a:p>
          <a:p>
            <a:pPr>
              <a:defRPr/>
            </a:pPr>
            <a:endParaRPr lang="en-GB" sz="1600" dirty="0"/>
          </a:p>
          <a:p>
            <a:pPr>
              <a:spcBef>
                <a:spcPts val="0"/>
              </a:spcBef>
              <a:defRPr/>
            </a:pPr>
            <a:endParaRPr lang="en-IE" sz="1600" dirty="0"/>
          </a:p>
          <a:p>
            <a:pPr>
              <a:spcBef>
                <a:spcPts val="0"/>
              </a:spcBef>
              <a:defRPr/>
            </a:pPr>
            <a:endParaRPr lang="en-IE" sz="1600" dirty="0"/>
          </a:p>
          <a:p>
            <a:pPr>
              <a:spcBef>
                <a:spcPts val="0"/>
              </a:spcBef>
              <a:defRPr/>
            </a:pPr>
            <a:endParaRPr lang="en-IE" sz="1600"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646752A-5E8D-A44E-B586-90D24D5B334C}"/>
              </a:ext>
            </a:extLst>
          </p:cNvPr>
          <p:cNvSpPr>
            <a:spLocks noGrp="1" noChangeArrowheads="1"/>
          </p:cNvSpPr>
          <p:nvPr>
            <p:ph type="title"/>
          </p:nvPr>
        </p:nvSpPr>
        <p:spPr>
          <a:xfrm>
            <a:off x="113506" y="261938"/>
            <a:ext cx="8916987" cy="381000"/>
          </a:xfrm>
        </p:spPr>
        <p:txBody>
          <a:bodyPr>
            <a:noAutofit/>
          </a:bodyPr>
          <a:lstStyle/>
          <a:p>
            <a:pPr algn="ctr" eaLnBrk="1" hangingPunct="1"/>
            <a:r>
              <a:rPr lang="en-GB" altLang="en-US" sz="2000" b="1" dirty="0">
                <a:solidFill>
                  <a:srgbClr val="0070C0"/>
                </a:solidFill>
                <a:latin typeface="Helvetica" pitchFamily="2" charset="0"/>
                <a:ea typeface="ＭＳ Ｐゴシック" panose="020B0600070205080204" pitchFamily="34" charset="-128"/>
              </a:rPr>
              <a:t>CHARACTER STRENGHTS - RESEARCH FINDINGS </a:t>
            </a:r>
          </a:p>
        </p:txBody>
      </p:sp>
      <p:sp>
        <p:nvSpPr>
          <p:cNvPr id="11" name="Content Placeholder 2">
            <a:extLst>
              <a:ext uri="{FF2B5EF4-FFF2-40B4-BE49-F238E27FC236}">
                <a16:creationId xmlns:a16="http://schemas.microsoft.com/office/drawing/2014/main" id="{F7E273F8-608E-5C45-8556-2D827C1099CF}"/>
              </a:ext>
            </a:extLst>
          </p:cNvPr>
          <p:cNvSpPr txBox="1">
            <a:spLocks noChangeArrowheads="1"/>
          </p:cNvSpPr>
          <p:nvPr/>
        </p:nvSpPr>
        <p:spPr>
          <a:xfrm>
            <a:off x="227013" y="452438"/>
            <a:ext cx="8290151" cy="640556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FontTx/>
              <a:buNone/>
              <a:defRPr/>
            </a:pPr>
            <a:endParaRPr lang="en-GB" sz="1600" dirty="0"/>
          </a:p>
          <a:p>
            <a:pPr>
              <a:buFont typeface="Arial" panose="020B0604020202020204" pitchFamily="34" charset="0"/>
              <a:buChar char="•"/>
              <a:defRPr/>
            </a:pPr>
            <a:r>
              <a:rPr lang="en-IE" sz="1600" b="1" dirty="0">
                <a:latin typeface="Helvetica" pitchFamily="2" charset="0"/>
              </a:rPr>
              <a:t>Health. </a:t>
            </a:r>
            <a:r>
              <a:rPr lang="en-GB" sz="1600" dirty="0">
                <a:latin typeface="Helvetica" pitchFamily="2" charset="0"/>
              </a:rPr>
              <a:t>Greater strengths are associated with illness prevention, better recovery from illness, and adjustment to illness</a:t>
            </a:r>
          </a:p>
          <a:p>
            <a:pPr>
              <a:buFont typeface="Arial" panose="020B0604020202020204" pitchFamily="34" charset="0"/>
              <a:buChar char="•"/>
              <a:defRPr/>
            </a:pPr>
            <a:endParaRPr lang="en-IE" sz="1600" dirty="0">
              <a:latin typeface="Helvetica" pitchFamily="2" charset="0"/>
            </a:endParaRPr>
          </a:p>
          <a:p>
            <a:pPr>
              <a:buFont typeface="Arial" panose="020B0604020202020204" pitchFamily="34" charset="0"/>
              <a:buChar char="•"/>
              <a:defRPr/>
            </a:pPr>
            <a:r>
              <a:rPr lang="en-IE" sz="1600" b="1" dirty="0">
                <a:latin typeface="Helvetica" pitchFamily="2" charset="0"/>
              </a:rPr>
              <a:t>Mental health. </a:t>
            </a:r>
            <a:r>
              <a:rPr lang="en-IE" sz="1600" dirty="0">
                <a:latin typeface="Helvetica" pitchFamily="2" charset="0"/>
              </a:rPr>
              <a:t>Mental health or psychosocial problems may arise from overuse or underuse of strengths, illustrated on the next slide</a:t>
            </a:r>
          </a:p>
          <a:p>
            <a:pPr lvl="1">
              <a:buFont typeface="Arial" panose="020B0604020202020204" pitchFamily="34" charset="0"/>
              <a:buChar char="•"/>
              <a:defRPr/>
            </a:pPr>
            <a:r>
              <a:rPr lang="en-IE" sz="1600" dirty="0">
                <a:latin typeface="Helvetica" pitchFamily="2" charset="0"/>
              </a:rPr>
              <a:t>OCD and social anxiety disorder are associated with overuse of social intelligence and underuse of self-regulation</a:t>
            </a:r>
          </a:p>
          <a:p>
            <a:pPr lvl="1">
              <a:buFont typeface="Arial" panose="020B0604020202020204" pitchFamily="34" charset="0"/>
              <a:buChar char="•"/>
              <a:defRPr/>
            </a:pPr>
            <a:r>
              <a:rPr lang="en-GB" sz="1600" dirty="0">
                <a:latin typeface="Helvetica" pitchFamily="2" charset="0"/>
              </a:rPr>
              <a:t>Burnout among health professionals and counsellors is associated with forgiveness, honesty, hope, prudence, self-regulation, and judgement</a:t>
            </a:r>
            <a:r>
              <a:rPr lang="en-IE" sz="1600" dirty="0">
                <a:latin typeface="Helvetica" pitchFamily="2" charset="0"/>
              </a:rPr>
              <a:t> </a:t>
            </a:r>
          </a:p>
          <a:p>
            <a:pPr lvl="1">
              <a:buFont typeface="Arial" panose="020B0604020202020204" pitchFamily="34" charset="0"/>
              <a:buChar char="•"/>
              <a:defRPr/>
            </a:pPr>
            <a:endParaRPr lang="en-IE" sz="1600" dirty="0">
              <a:latin typeface="Helvetica" pitchFamily="2" charset="0"/>
            </a:endParaRPr>
          </a:p>
          <a:p>
            <a:pPr>
              <a:buFont typeface="Arial" panose="020B0604020202020204" pitchFamily="34" charset="0"/>
              <a:buChar char="•"/>
              <a:defRPr/>
            </a:pPr>
            <a:r>
              <a:rPr lang="en-IE" sz="1600" b="1" dirty="0">
                <a:latin typeface="Helvetica" pitchFamily="2" charset="0"/>
              </a:rPr>
              <a:t>Trauma. </a:t>
            </a:r>
            <a:r>
              <a:rPr lang="en-IE" sz="1600" dirty="0">
                <a:latin typeface="Helvetica" pitchFamily="2" charset="0"/>
              </a:rPr>
              <a:t>Greater strengths are associated with post-traumatic growth after trauma such as serious accidents and assaults. Post-traumatic growth means responding to trauma in a positive way by re-evaluating highly valued life-goals and the relative importance of material things and relationships in life</a:t>
            </a:r>
          </a:p>
          <a:p>
            <a:pPr marL="0" indent="0">
              <a:buNone/>
              <a:defRPr/>
            </a:pPr>
            <a:endParaRPr lang="en-IE" sz="1600" dirty="0">
              <a:latin typeface="Helvetica" pitchFamily="2" charset="0"/>
            </a:endParaRPr>
          </a:p>
          <a:p>
            <a:pPr>
              <a:buFont typeface="Arial" panose="020B0604020202020204" pitchFamily="34" charset="0"/>
              <a:buChar char="•"/>
              <a:defRPr/>
            </a:pPr>
            <a:r>
              <a:rPr lang="en-IE" sz="1600" b="1" dirty="0">
                <a:latin typeface="Helvetica" pitchFamily="2" charset="0"/>
              </a:rPr>
              <a:t>Using signature strengths. </a:t>
            </a:r>
            <a:r>
              <a:rPr lang="en-IE" sz="1600" dirty="0">
                <a:latin typeface="Helvetica" pitchFamily="2" charset="0"/>
              </a:rPr>
              <a:t>Controlled trials show that identifying and using signature strengths increases well-being </a:t>
            </a:r>
          </a:p>
          <a:p>
            <a:pPr>
              <a:defRPr/>
            </a:pPr>
            <a:endParaRPr lang="en-GB"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E5AD25-B5AA-C44D-B85A-03A5329EDA16}"/>
              </a:ext>
            </a:extLst>
          </p:cNvPr>
          <p:cNvSpPr txBox="1">
            <a:spLocks noChangeArrowheads="1"/>
          </p:cNvSpPr>
          <p:nvPr/>
        </p:nvSpPr>
        <p:spPr>
          <a:xfrm>
            <a:off x="1950014" y="211148"/>
            <a:ext cx="5243967" cy="41764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UNDERUSE &amp; OVERUSE OF STRENGTHS      </a:t>
            </a:r>
          </a:p>
        </p:txBody>
      </p:sp>
      <p:graphicFrame>
        <p:nvGraphicFramePr>
          <p:cNvPr id="3" name="Table 5">
            <a:extLst>
              <a:ext uri="{FF2B5EF4-FFF2-40B4-BE49-F238E27FC236}">
                <a16:creationId xmlns:a16="http://schemas.microsoft.com/office/drawing/2014/main" id="{F7AC2069-BF05-2E44-9153-9DFD08553ACA}"/>
              </a:ext>
            </a:extLst>
          </p:cNvPr>
          <p:cNvGraphicFramePr>
            <a:graphicFrameLocks noGrp="1"/>
          </p:cNvGraphicFramePr>
          <p:nvPr>
            <p:extLst>
              <p:ext uri="{D42A27DB-BD31-4B8C-83A1-F6EECF244321}">
                <p14:modId xmlns:p14="http://schemas.microsoft.com/office/powerpoint/2010/main" val="3377648094"/>
              </p:ext>
            </p:extLst>
          </p:nvPr>
        </p:nvGraphicFramePr>
        <p:xfrm>
          <a:off x="642257" y="1614714"/>
          <a:ext cx="8011885" cy="4916716"/>
        </p:xfrm>
        <a:graphic>
          <a:graphicData uri="http://schemas.openxmlformats.org/drawingml/2006/table">
            <a:tbl>
              <a:tblPr firstRow="1" bandRow="1">
                <a:tableStyleId>{5C22544A-7EE6-4342-B048-85BDC9FD1C3A}</a:tableStyleId>
              </a:tblPr>
              <a:tblGrid>
                <a:gridCol w="2699657">
                  <a:extLst>
                    <a:ext uri="{9D8B030D-6E8A-4147-A177-3AD203B41FA5}">
                      <a16:colId xmlns:a16="http://schemas.microsoft.com/office/drawing/2014/main" val="1627527011"/>
                    </a:ext>
                  </a:extLst>
                </a:gridCol>
                <a:gridCol w="2242458">
                  <a:extLst>
                    <a:ext uri="{9D8B030D-6E8A-4147-A177-3AD203B41FA5}">
                      <a16:colId xmlns:a16="http://schemas.microsoft.com/office/drawing/2014/main" val="373282766"/>
                    </a:ext>
                  </a:extLst>
                </a:gridCol>
                <a:gridCol w="3069770">
                  <a:extLst>
                    <a:ext uri="{9D8B030D-6E8A-4147-A177-3AD203B41FA5}">
                      <a16:colId xmlns:a16="http://schemas.microsoft.com/office/drawing/2014/main" val="3585313907"/>
                    </a:ext>
                  </a:extLst>
                </a:gridCol>
              </a:tblGrid>
              <a:tr h="702388">
                <a:tc>
                  <a:txBody>
                    <a:bodyPr/>
                    <a:lstStyle/>
                    <a:p>
                      <a:pPr algn="ctr"/>
                      <a:r>
                        <a:rPr lang="en-US" dirty="0"/>
                        <a:t>STRENGTH </a:t>
                      </a:r>
                    </a:p>
                  </a:txBody>
                  <a:tcPr/>
                </a:tc>
                <a:tc>
                  <a:txBody>
                    <a:bodyPr/>
                    <a:lstStyle/>
                    <a:p>
                      <a:pPr algn="ctr"/>
                      <a:r>
                        <a:rPr lang="en-US" dirty="0"/>
                        <a:t>UNDERUSE </a:t>
                      </a:r>
                    </a:p>
                  </a:txBody>
                  <a:tcPr/>
                </a:tc>
                <a:tc>
                  <a:txBody>
                    <a:bodyPr/>
                    <a:lstStyle/>
                    <a:p>
                      <a:pPr algn="ctr"/>
                      <a:r>
                        <a:rPr lang="en-US" dirty="0"/>
                        <a:t>OVERUSE</a:t>
                      </a:r>
                    </a:p>
                  </a:txBody>
                  <a:tcPr/>
                </a:tc>
                <a:extLst>
                  <a:ext uri="{0D108BD9-81ED-4DB2-BD59-A6C34878D82A}">
                    <a16:rowId xmlns:a16="http://schemas.microsoft.com/office/drawing/2014/main" val="662806808"/>
                  </a:ext>
                </a:extLst>
              </a:tr>
              <a:tr h="702388">
                <a:tc>
                  <a:txBody>
                    <a:bodyPr/>
                    <a:lstStyle/>
                    <a:p>
                      <a:r>
                        <a:rPr lang="en-US" dirty="0">
                          <a:solidFill>
                            <a:srgbClr val="002060"/>
                          </a:solidFill>
                        </a:rPr>
                        <a:t>Creativity </a:t>
                      </a:r>
                    </a:p>
                  </a:txBody>
                  <a:tcPr/>
                </a:tc>
                <a:tc>
                  <a:txBody>
                    <a:bodyPr/>
                    <a:lstStyle/>
                    <a:p>
                      <a:r>
                        <a:rPr lang="en-US" dirty="0">
                          <a:solidFill>
                            <a:srgbClr val="002060"/>
                          </a:solidFill>
                        </a:rPr>
                        <a:t>Unimaginative </a:t>
                      </a:r>
                    </a:p>
                  </a:txBody>
                  <a:tcPr/>
                </a:tc>
                <a:tc>
                  <a:txBody>
                    <a:bodyPr/>
                    <a:lstStyle/>
                    <a:p>
                      <a:r>
                        <a:rPr lang="en-US" dirty="0">
                          <a:solidFill>
                            <a:srgbClr val="002060"/>
                          </a:solidFill>
                        </a:rPr>
                        <a:t>Eccentric, Odd</a:t>
                      </a:r>
                    </a:p>
                  </a:txBody>
                  <a:tcPr/>
                </a:tc>
                <a:extLst>
                  <a:ext uri="{0D108BD9-81ED-4DB2-BD59-A6C34878D82A}">
                    <a16:rowId xmlns:a16="http://schemas.microsoft.com/office/drawing/2014/main" val="1927317978"/>
                  </a:ext>
                </a:extLst>
              </a:tr>
              <a:tr h="702388">
                <a:tc>
                  <a:txBody>
                    <a:bodyPr/>
                    <a:lstStyle/>
                    <a:p>
                      <a:r>
                        <a:rPr lang="en-US" dirty="0">
                          <a:solidFill>
                            <a:srgbClr val="002060"/>
                          </a:solidFill>
                        </a:rPr>
                        <a:t>Bravery</a:t>
                      </a:r>
                    </a:p>
                  </a:txBody>
                  <a:tcPr/>
                </a:tc>
                <a:tc>
                  <a:txBody>
                    <a:bodyPr/>
                    <a:lstStyle/>
                    <a:p>
                      <a:r>
                        <a:rPr lang="en-US" dirty="0">
                          <a:solidFill>
                            <a:srgbClr val="002060"/>
                          </a:solidFill>
                        </a:rPr>
                        <a:t>Cowardly </a:t>
                      </a:r>
                    </a:p>
                  </a:txBody>
                  <a:tcPr/>
                </a:tc>
                <a:tc>
                  <a:txBody>
                    <a:bodyPr/>
                    <a:lstStyle/>
                    <a:p>
                      <a:r>
                        <a:rPr lang="en-US" dirty="0">
                          <a:solidFill>
                            <a:srgbClr val="002060"/>
                          </a:solidFill>
                        </a:rPr>
                        <a:t>Foolhardy</a:t>
                      </a:r>
                    </a:p>
                  </a:txBody>
                  <a:tcPr/>
                </a:tc>
                <a:extLst>
                  <a:ext uri="{0D108BD9-81ED-4DB2-BD59-A6C34878D82A}">
                    <a16:rowId xmlns:a16="http://schemas.microsoft.com/office/drawing/2014/main" val="2803572259"/>
                  </a:ext>
                </a:extLst>
              </a:tr>
              <a:tr h="702388">
                <a:tc>
                  <a:txBody>
                    <a:bodyPr/>
                    <a:lstStyle/>
                    <a:p>
                      <a:r>
                        <a:rPr lang="en-US" dirty="0">
                          <a:solidFill>
                            <a:srgbClr val="002060"/>
                          </a:solidFill>
                        </a:rPr>
                        <a:t>Kindness</a:t>
                      </a:r>
                    </a:p>
                  </a:txBody>
                  <a:tcPr/>
                </a:tc>
                <a:tc>
                  <a:txBody>
                    <a:bodyPr/>
                    <a:lstStyle/>
                    <a:p>
                      <a:r>
                        <a:rPr lang="en-US" dirty="0">
                          <a:solidFill>
                            <a:srgbClr val="002060"/>
                          </a:solidFill>
                        </a:rPr>
                        <a:t>Selfish</a:t>
                      </a:r>
                    </a:p>
                  </a:txBody>
                  <a:tcPr/>
                </a:tc>
                <a:tc>
                  <a:txBody>
                    <a:bodyPr/>
                    <a:lstStyle/>
                    <a:p>
                      <a:r>
                        <a:rPr lang="en-US" dirty="0">
                          <a:solidFill>
                            <a:srgbClr val="002060"/>
                          </a:solidFill>
                        </a:rPr>
                        <a:t>Compassion fatigued</a:t>
                      </a:r>
                    </a:p>
                  </a:txBody>
                  <a:tcPr/>
                </a:tc>
                <a:extLst>
                  <a:ext uri="{0D108BD9-81ED-4DB2-BD59-A6C34878D82A}">
                    <a16:rowId xmlns:a16="http://schemas.microsoft.com/office/drawing/2014/main" val="3491459698"/>
                  </a:ext>
                </a:extLst>
              </a:tr>
              <a:tr h="702388">
                <a:tc>
                  <a:txBody>
                    <a:bodyPr/>
                    <a:lstStyle/>
                    <a:p>
                      <a:r>
                        <a:rPr lang="en-US" dirty="0">
                          <a:solidFill>
                            <a:srgbClr val="002060"/>
                          </a:solidFill>
                        </a:rPr>
                        <a:t>Fairness</a:t>
                      </a:r>
                    </a:p>
                  </a:txBody>
                  <a:tcPr/>
                </a:tc>
                <a:tc>
                  <a:txBody>
                    <a:bodyPr/>
                    <a:lstStyle/>
                    <a:p>
                      <a:r>
                        <a:rPr lang="en-US" dirty="0">
                          <a:solidFill>
                            <a:srgbClr val="002060"/>
                          </a:solidFill>
                        </a:rPr>
                        <a:t>Prejudiced </a:t>
                      </a:r>
                    </a:p>
                  </a:txBody>
                  <a:tcPr/>
                </a:tc>
                <a:tc>
                  <a:txBody>
                    <a:bodyPr/>
                    <a:lstStyle/>
                    <a:p>
                      <a:r>
                        <a:rPr lang="en-US" dirty="0">
                          <a:solidFill>
                            <a:srgbClr val="002060"/>
                          </a:solidFill>
                        </a:rPr>
                        <a:t>Indecisive on justice issues</a:t>
                      </a:r>
                    </a:p>
                  </a:txBody>
                  <a:tcPr/>
                </a:tc>
                <a:extLst>
                  <a:ext uri="{0D108BD9-81ED-4DB2-BD59-A6C34878D82A}">
                    <a16:rowId xmlns:a16="http://schemas.microsoft.com/office/drawing/2014/main" val="2561332763"/>
                  </a:ext>
                </a:extLst>
              </a:tr>
              <a:tr h="702388">
                <a:tc>
                  <a:txBody>
                    <a:bodyPr/>
                    <a:lstStyle/>
                    <a:p>
                      <a:r>
                        <a:rPr lang="en-US" dirty="0">
                          <a:solidFill>
                            <a:srgbClr val="002060"/>
                          </a:solidFill>
                        </a:rPr>
                        <a:t>Forgiveness </a:t>
                      </a:r>
                    </a:p>
                  </a:txBody>
                  <a:tcPr/>
                </a:tc>
                <a:tc>
                  <a:txBody>
                    <a:bodyPr/>
                    <a:lstStyle/>
                    <a:p>
                      <a:r>
                        <a:rPr lang="en-US" dirty="0">
                          <a:solidFill>
                            <a:srgbClr val="002060"/>
                          </a:solidFill>
                        </a:rPr>
                        <a:t>Vengeful</a:t>
                      </a:r>
                    </a:p>
                  </a:txBody>
                  <a:tcPr/>
                </a:tc>
                <a:tc>
                  <a:txBody>
                    <a:bodyPr/>
                    <a:lstStyle/>
                    <a:p>
                      <a:r>
                        <a:rPr lang="en-US" dirty="0">
                          <a:solidFill>
                            <a:srgbClr val="002060"/>
                          </a:solidFill>
                        </a:rPr>
                        <a:t>Too lenient and permissive</a:t>
                      </a:r>
                    </a:p>
                  </a:txBody>
                  <a:tcPr/>
                </a:tc>
                <a:extLst>
                  <a:ext uri="{0D108BD9-81ED-4DB2-BD59-A6C34878D82A}">
                    <a16:rowId xmlns:a16="http://schemas.microsoft.com/office/drawing/2014/main" val="3053812987"/>
                  </a:ext>
                </a:extLst>
              </a:tr>
              <a:tr h="702388">
                <a:tc>
                  <a:txBody>
                    <a:bodyPr/>
                    <a:lstStyle/>
                    <a:p>
                      <a:r>
                        <a:rPr lang="en-US" dirty="0">
                          <a:solidFill>
                            <a:srgbClr val="002060"/>
                          </a:solidFill>
                        </a:rPr>
                        <a:t>Hope</a:t>
                      </a:r>
                    </a:p>
                  </a:txBody>
                  <a:tcPr/>
                </a:tc>
                <a:tc>
                  <a:txBody>
                    <a:bodyPr/>
                    <a:lstStyle/>
                    <a:p>
                      <a:r>
                        <a:rPr lang="en-US" dirty="0">
                          <a:solidFill>
                            <a:srgbClr val="002060"/>
                          </a:solidFill>
                        </a:rPr>
                        <a:t>Despair </a:t>
                      </a:r>
                    </a:p>
                  </a:txBody>
                  <a:tcPr/>
                </a:tc>
                <a:tc>
                  <a:txBody>
                    <a:bodyPr/>
                    <a:lstStyle/>
                    <a:p>
                      <a:r>
                        <a:rPr lang="en-US" dirty="0">
                          <a:solidFill>
                            <a:srgbClr val="002060"/>
                          </a:solidFill>
                        </a:rPr>
                        <a:t>Unrealistic Pollyanna-ism</a:t>
                      </a:r>
                    </a:p>
                  </a:txBody>
                  <a:tcPr/>
                </a:tc>
                <a:extLst>
                  <a:ext uri="{0D108BD9-81ED-4DB2-BD59-A6C34878D82A}">
                    <a16:rowId xmlns:a16="http://schemas.microsoft.com/office/drawing/2014/main" val="3138385201"/>
                  </a:ext>
                </a:extLst>
              </a:tr>
            </a:tbl>
          </a:graphicData>
        </a:graphic>
      </p:graphicFrame>
      <p:sp>
        <p:nvSpPr>
          <p:cNvPr id="2" name="TextBox 1">
            <a:extLst>
              <a:ext uri="{FF2B5EF4-FFF2-40B4-BE49-F238E27FC236}">
                <a16:creationId xmlns:a16="http://schemas.microsoft.com/office/drawing/2014/main" id="{079E33C8-4B8B-D84B-AA04-18B7927FD275}"/>
              </a:ext>
            </a:extLst>
          </p:cNvPr>
          <p:cNvSpPr txBox="1"/>
          <p:nvPr/>
        </p:nvSpPr>
        <p:spPr>
          <a:xfrm>
            <a:off x="566056" y="829365"/>
            <a:ext cx="8011885" cy="584775"/>
          </a:xfrm>
          <a:prstGeom prst="rect">
            <a:avLst/>
          </a:prstGeom>
          <a:noFill/>
        </p:spPr>
        <p:txBody>
          <a:bodyPr wrap="square" rtlCol="0">
            <a:spAutoFit/>
          </a:bodyPr>
          <a:lstStyle/>
          <a:p>
            <a:r>
              <a:rPr lang="en-US" sz="1600" dirty="0">
                <a:solidFill>
                  <a:srgbClr val="002060"/>
                </a:solidFill>
                <a:latin typeface="Helvetica" pitchFamily="2" charset="0"/>
              </a:rPr>
              <a:t>Underuse and overuse of strengths may be associated with psychosocial problems, illustrated by examples below</a:t>
            </a:r>
          </a:p>
        </p:txBody>
      </p:sp>
    </p:spTree>
    <p:extLst>
      <p:ext uri="{BB962C8B-B14F-4D97-AF65-F5344CB8AC3E}">
        <p14:creationId xmlns:p14="http://schemas.microsoft.com/office/powerpoint/2010/main" val="245974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646752A-5E8D-A44E-B586-90D24D5B334C}"/>
              </a:ext>
            </a:extLst>
          </p:cNvPr>
          <p:cNvSpPr>
            <a:spLocks noGrp="1" noChangeArrowheads="1"/>
          </p:cNvSpPr>
          <p:nvPr>
            <p:ph type="title"/>
          </p:nvPr>
        </p:nvSpPr>
        <p:spPr>
          <a:xfrm>
            <a:off x="227013" y="159995"/>
            <a:ext cx="8916987" cy="653143"/>
          </a:xfrm>
        </p:spPr>
        <p:txBody>
          <a:bodyPr>
            <a:noAutofit/>
          </a:bodyPr>
          <a:lstStyle/>
          <a:p>
            <a:r>
              <a:rPr lang="en-GB" altLang="en-US" sz="2000" b="1" dirty="0">
                <a:solidFill>
                  <a:srgbClr val="0070C0"/>
                </a:solidFill>
                <a:latin typeface="Helvetica" pitchFamily="2" charset="0"/>
                <a:ea typeface="ＭＳ Ｐゴシック" panose="020B0600070205080204" pitchFamily="34" charset="-128"/>
              </a:rPr>
              <a:t>RESEARCH FINDINGS ON THE  </a:t>
            </a:r>
            <a:br>
              <a:rPr lang="en-GB" altLang="en-US" sz="2000" b="1" dirty="0">
                <a:solidFill>
                  <a:srgbClr val="0070C0"/>
                </a:solidFill>
                <a:latin typeface="Helvetica" pitchFamily="2" charset="0"/>
                <a:ea typeface="ＭＳ Ｐゴシック" panose="020B0600070205080204" pitchFamily="34" charset="-128"/>
              </a:rPr>
            </a:br>
            <a:r>
              <a:rPr lang="en-GB" altLang="en-US" sz="2000" b="1" dirty="0">
                <a:solidFill>
                  <a:srgbClr val="0070C0"/>
                </a:solidFill>
                <a:latin typeface="Helvetica" pitchFamily="2" charset="0"/>
                <a:ea typeface="ＭＳ Ｐゴシック" panose="020B0600070205080204" pitchFamily="34" charset="-128"/>
              </a:rPr>
              <a:t>FACTOR STRUCTURE OF  CHARACTER STRENGHTS </a:t>
            </a:r>
          </a:p>
        </p:txBody>
      </p:sp>
      <p:pic>
        <p:nvPicPr>
          <p:cNvPr id="4" name="Picture 3">
            <a:extLst>
              <a:ext uri="{FF2B5EF4-FFF2-40B4-BE49-F238E27FC236}">
                <a16:creationId xmlns:a16="http://schemas.microsoft.com/office/drawing/2014/main" id="{186EC3C6-C74A-1C4F-8E05-9EACBB0241BE}"/>
              </a:ext>
            </a:extLst>
          </p:cNvPr>
          <p:cNvPicPr/>
          <p:nvPr/>
        </p:nvPicPr>
        <p:blipFill>
          <a:blip r:embed="rId2"/>
          <a:stretch>
            <a:fillRect/>
          </a:stretch>
        </p:blipFill>
        <p:spPr>
          <a:xfrm>
            <a:off x="3548743" y="974272"/>
            <a:ext cx="5820795" cy="4316186"/>
          </a:xfrm>
          <a:prstGeom prst="rect">
            <a:avLst/>
          </a:prstGeom>
        </p:spPr>
      </p:pic>
      <p:sp>
        <p:nvSpPr>
          <p:cNvPr id="11" name="Content Placeholder 2">
            <a:extLst>
              <a:ext uri="{FF2B5EF4-FFF2-40B4-BE49-F238E27FC236}">
                <a16:creationId xmlns:a16="http://schemas.microsoft.com/office/drawing/2014/main" id="{F7E273F8-608E-5C45-8556-2D827C1099CF}"/>
              </a:ext>
            </a:extLst>
          </p:cNvPr>
          <p:cNvSpPr txBox="1">
            <a:spLocks noChangeArrowheads="1"/>
          </p:cNvSpPr>
          <p:nvPr/>
        </p:nvSpPr>
        <p:spPr>
          <a:xfrm>
            <a:off x="0" y="832757"/>
            <a:ext cx="4321629" cy="589461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1200"/>
              </a:spcBef>
              <a:buFontTx/>
              <a:buNone/>
              <a:defRPr/>
            </a:pPr>
            <a:endParaRPr lang="en-GB"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In a factor analysis Peterson found two bipolar factors </a:t>
            </a:r>
          </a:p>
          <a:p>
            <a:pPr lvl="1">
              <a:spcBef>
                <a:spcPts val="0"/>
              </a:spcBef>
              <a:buFont typeface="Arial" panose="020B0604020202020204" pitchFamily="34" charset="0"/>
              <a:buChar char="•"/>
              <a:defRPr/>
            </a:pPr>
            <a:r>
              <a:rPr lang="en-GB" sz="1600" dirty="0">
                <a:latin typeface="Helvetica" pitchFamily="2" charset="0"/>
              </a:rPr>
              <a:t>focusing on the </a:t>
            </a:r>
            <a:r>
              <a:rPr lang="en-GB" sz="1600" b="1" dirty="0">
                <a:latin typeface="Helvetica" pitchFamily="2" charset="0"/>
              </a:rPr>
              <a:t>self or others</a:t>
            </a:r>
          </a:p>
          <a:p>
            <a:pPr lvl="1">
              <a:spcBef>
                <a:spcPts val="0"/>
              </a:spcBef>
              <a:buFont typeface="Arial" panose="020B0604020202020204" pitchFamily="34" charset="0"/>
              <a:buChar char="•"/>
              <a:defRPr/>
            </a:pPr>
            <a:r>
              <a:rPr lang="en-GB" sz="1600" dirty="0">
                <a:latin typeface="Helvetica" pitchFamily="2" charset="0"/>
              </a:rPr>
              <a:t>motivated  by the </a:t>
            </a:r>
            <a:r>
              <a:rPr lang="en-GB" sz="1600" b="1" dirty="0">
                <a:latin typeface="Helvetica" pitchFamily="2" charset="0"/>
              </a:rPr>
              <a:t>head or heart</a:t>
            </a:r>
            <a:r>
              <a:rPr lang="en-IE" sz="1600" b="1" dirty="0">
                <a:latin typeface="Helvetica" pitchFamily="2" charset="0"/>
              </a:rPr>
              <a:t> </a:t>
            </a:r>
          </a:p>
          <a:p>
            <a:pPr lvl="1">
              <a:spcBef>
                <a:spcPts val="0"/>
              </a:spcBef>
              <a:buFont typeface="Arial" panose="020B0604020202020204" pitchFamily="34" charset="0"/>
              <a:buChar char="•"/>
              <a:defRPr/>
            </a:pPr>
            <a:endParaRPr lang="en-IE"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No one can show a high level of all strengths</a:t>
            </a:r>
          </a:p>
          <a:p>
            <a:pPr>
              <a:spcBef>
                <a:spcPts val="0"/>
              </a:spcBef>
              <a:buFont typeface="Arial" panose="020B0604020202020204" pitchFamily="34" charset="0"/>
              <a:buChar char="•"/>
              <a:defRPr/>
            </a:pPr>
            <a:endParaRPr lang="en-GB"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You can have high levels of strengths that are close together e.g. gratitude and love</a:t>
            </a:r>
          </a:p>
          <a:p>
            <a:pPr>
              <a:spcBef>
                <a:spcPts val="0"/>
              </a:spcBef>
              <a:buFont typeface="Arial" panose="020B0604020202020204" pitchFamily="34" charset="0"/>
              <a:buChar char="•"/>
              <a:defRPr/>
            </a:pPr>
            <a:endParaRPr lang="en-GB"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You can’t have high levels of strengths that are far apart e.g. prudence and zest</a:t>
            </a:r>
          </a:p>
          <a:p>
            <a:pPr>
              <a:spcBef>
                <a:spcPts val="0"/>
              </a:spcBef>
              <a:buFont typeface="Arial" panose="020B0604020202020204" pitchFamily="34" charset="0"/>
              <a:buChar char="•"/>
              <a:defRPr/>
            </a:pPr>
            <a:endParaRPr lang="en-GB"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In developing our strengths we must make trade-offs </a:t>
            </a:r>
          </a:p>
          <a:p>
            <a:pPr>
              <a:spcBef>
                <a:spcPts val="0"/>
              </a:spcBef>
              <a:buFont typeface="Arial" panose="020B0604020202020204" pitchFamily="34" charset="0"/>
              <a:buChar char="•"/>
              <a:defRPr/>
            </a:pPr>
            <a:endParaRPr lang="en-GB" sz="1600" dirty="0">
              <a:latin typeface="Helvetica" pitchFamily="2" charset="0"/>
            </a:endParaRPr>
          </a:p>
          <a:p>
            <a:pPr>
              <a:spcBef>
                <a:spcPts val="0"/>
              </a:spcBef>
              <a:buFont typeface="Arial" panose="020B0604020202020204" pitchFamily="34" charset="0"/>
              <a:buChar char="•"/>
              <a:defRPr/>
            </a:pPr>
            <a:r>
              <a:rPr lang="en-GB" sz="1600" dirty="0">
                <a:latin typeface="Helvetica" pitchFamily="2" charset="0"/>
              </a:rPr>
              <a:t>Other factor structures have been found for the VIA-IS</a:t>
            </a:r>
            <a:endParaRPr lang="en-IE" sz="1600" dirty="0">
              <a:latin typeface="Helvetica" pitchFamily="2" charset="0"/>
            </a:endParaRPr>
          </a:p>
          <a:p>
            <a:pPr>
              <a:defRPr/>
            </a:pPr>
            <a:endParaRPr lang="en-GB"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2" name="TextBox 1">
            <a:extLst>
              <a:ext uri="{FF2B5EF4-FFF2-40B4-BE49-F238E27FC236}">
                <a16:creationId xmlns:a16="http://schemas.microsoft.com/office/drawing/2014/main" id="{F1901DFA-9324-5042-B6A4-F5E20A3DC685}"/>
              </a:ext>
            </a:extLst>
          </p:cNvPr>
          <p:cNvSpPr txBox="1"/>
          <p:nvPr/>
        </p:nvSpPr>
        <p:spPr>
          <a:xfrm>
            <a:off x="4572000" y="5682342"/>
            <a:ext cx="4463143" cy="1015663"/>
          </a:xfrm>
          <a:prstGeom prst="rect">
            <a:avLst/>
          </a:prstGeom>
          <a:noFill/>
        </p:spPr>
        <p:txBody>
          <a:bodyPr wrap="square" rtlCol="0">
            <a:spAutoFit/>
          </a:bodyPr>
          <a:lstStyle/>
          <a:p>
            <a:r>
              <a:rPr lang="en-IE" sz="1200" b="1" dirty="0">
                <a:solidFill>
                  <a:srgbClr val="002060"/>
                </a:solidFill>
              </a:rPr>
              <a:t>Note. </a:t>
            </a:r>
            <a:r>
              <a:rPr lang="en-IE" sz="1200" dirty="0">
                <a:solidFill>
                  <a:srgbClr val="002060"/>
                </a:solidFill>
              </a:rPr>
              <a:t>Adapted with permission of Oxford University Press from Figure 6.3 Tradeoffs among character strengths, p. 158 in</a:t>
            </a:r>
            <a:r>
              <a:rPr lang="en-IE" sz="1200" b="1" dirty="0">
                <a:solidFill>
                  <a:srgbClr val="002060"/>
                </a:solidFill>
              </a:rPr>
              <a:t> </a:t>
            </a:r>
            <a:r>
              <a:rPr lang="en-IE" sz="1200" dirty="0">
                <a:solidFill>
                  <a:srgbClr val="002060"/>
                </a:solidFill>
              </a:rPr>
              <a:t>Peterson, C. (2006). </a:t>
            </a:r>
            <a:r>
              <a:rPr lang="en-IE" sz="1200" i="1" dirty="0">
                <a:solidFill>
                  <a:srgbClr val="002060"/>
                </a:solidFill>
              </a:rPr>
              <a:t>A primer in positive psychology.</a:t>
            </a:r>
            <a:r>
              <a:rPr lang="en-IE" sz="1200" dirty="0">
                <a:solidFill>
                  <a:srgbClr val="002060"/>
                </a:solidFill>
              </a:rPr>
              <a:t> New York, NY: Oxford University Press. Copyright © 2006  Oxford University Press. Permission conveyed through Copyright Clearance Center, Inc.  </a:t>
            </a:r>
          </a:p>
        </p:txBody>
      </p:sp>
    </p:spTree>
    <p:extLst>
      <p:ext uri="{BB962C8B-B14F-4D97-AF65-F5344CB8AC3E}">
        <p14:creationId xmlns:p14="http://schemas.microsoft.com/office/powerpoint/2010/main" val="208802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646752A-5E8D-A44E-B586-90D24D5B334C}"/>
              </a:ext>
            </a:extLst>
          </p:cNvPr>
          <p:cNvSpPr>
            <a:spLocks noGrp="1" noChangeArrowheads="1"/>
          </p:cNvSpPr>
          <p:nvPr>
            <p:ph type="title"/>
          </p:nvPr>
        </p:nvSpPr>
        <p:spPr>
          <a:xfrm>
            <a:off x="170258" y="242533"/>
            <a:ext cx="9030494" cy="639209"/>
          </a:xfrm>
        </p:spPr>
        <p:txBody>
          <a:bodyPr>
            <a:noAutofit/>
          </a:bodyPr>
          <a:lstStyle/>
          <a:p>
            <a:r>
              <a:rPr lang="en-GB" altLang="en-US" sz="2000" b="1" dirty="0">
                <a:solidFill>
                  <a:srgbClr val="0070C0"/>
                </a:solidFill>
                <a:latin typeface="Helvetica" pitchFamily="2" charset="0"/>
                <a:ea typeface="ＭＳ Ｐゴシック" panose="020B0600070205080204" pitchFamily="34" charset="-128"/>
              </a:rPr>
              <a:t>RESEARCH FINDINGS ON </a:t>
            </a:r>
            <a:br>
              <a:rPr lang="en-GB" altLang="en-US" sz="2000" b="1" dirty="0">
                <a:solidFill>
                  <a:srgbClr val="0070C0"/>
                </a:solidFill>
                <a:latin typeface="Helvetica" pitchFamily="2" charset="0"/>
                <a:ea typeface="ＭＳ Ｐゴシック" panose="020B0600070205080204" pitchFamily="34" charset="-128"/>
              </a:rPr>
            </a:br>
            <a:r>
              <a:rPr lang="en-GB" altLang="en-US" sz="2000" b="1" dirty="0">
                <a:solidFill>
                  <a:srgbClr val="0070C0"/>
                </a:solidFill>
                <a:latin typeface="Helvetica" pitchFamily="2" charset="0"/>
                <a:ea typeface="ＭＳ Ｐゴシック" panose="020B0600070205080204" pitchFamily="34" charset="-128"/>
              </a:rPr>
              <a:t>MINDFULNESS &amp; CHARACTER STRENGHTS </a:t>
            </a:r>
          </a:p>
        </p:txBody>
      </p:sp>
      <p:sp>
        <p:nvSpPr>
          <p:cNvPr id="11" name="Content Placeholder 2">
            <a:extLst>
              <a:ext uri="{FF2B5EF4-FFF2-40B4-BE49-F238E27FC236}">
                <a16:creationId xmlns:a16="http://schemas.microsoft.com/office/drawing/2014/main" id="{F7E273F8-608E-5C45-8556-2D827C1099CF}"/>
              </a:ext>
            </a:extLst>
          </p:cNvPr>
          <p:cNvSpPr txBox="1">
            <a:spLocks noChangeArrowheads="1"/>
          </p:cNvSpPr>
          <p:nvPr/>
        </p:nvSpPr>
        <p:spPr>
          <a:xfrm>
            <a:off x="488269" y="881742"/>
            <a:ext cx="8394473" cy="468085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1200"/>
              </a:spcBef>
              <a:defRPr/>
            </a:pPr>
            <a:endParaRPr lang="en-GB" sz="2000" dirty="0">
              <a:latin typeface="Helvetica" pitchFamily="2" charset="0"/>
            </a:endParaRPr>
          </a:p>
          <a:p>
            <a:pPr>
              <a:spcBef>
                <a:spcPts val="0"/>
              </a:spcBef>
              <a:buFont typeface="Arial" panose="020B0604020202020204" pitchFamily="34" charset="0"/>
              <a:buChar char="•"/>
              <a:defRPr/>
            </a:pPr>
            <a:r>
              <a:rPr lang="en-GB" sz="2000" dirty="0">
                <a:latin typeface="Helvetica" pitchFamily="2" charset="0"/>
              </a:rPr>
              <a:t>There is a synergistic relationship between mindfulness &amp; character strengths</a:t>
            </a:r>
          </a:p>
          <a:p>
            <a:pPr>
              <a:spcBef>
                <a:spcPts val="0"/>
              </a:spcBef>
              <a:buFont typeface="Arial" panose="020B0604020202020204" pitchFamily="34" charset="0"/>
              <a:buChar char="•"/>
              <a:defRPr/>
            </a:pPr>
            <a:endParaRPr lang="en-GB" sz="2000" dirty="0">
              <a:latin typeface="Helvetica" pitchFamily="2" charset="0"/>
            </a:endParaRPr>
          </a:p>
          <a:p>
            <a:pPr>
              <a:spcBef>
                <a:spcPts val="0"/>
              </a:spcBef>
              <a:buFont typeface="Arial" panose="020B0604020202020204" pitchFamily="34" charset="0"/>
              <a:buChar char="•"/>
              <a:defRPr/>
            </a:pPr>
            <a:r>
              <a:rPr lang="en-GB" sz="2000" dirty="0">
                <a:latin typeface="Helvetica" pitchFamily="2" charset="0"/>
              </a:rPr>
              <a:t>Some character strength support the development of mindfulness - curiosity and hope</a:t>
            </a:r>
          </a:p>
          <a:p>
            <a:pPr>
              <a:spcBef>
                <a:spcPts val="0"/>
              </a:spcBef>
              <a:buFont typeface="Arial" panose="020B0604020202020204" pitchFamily="34" charset="0"/>
              <a:buChar char="•"/>
              <a:defRPr/>
            </a:pPr>
            <a:endParaRPr lang="en-GB" sz="2000" dirty="0">
              <a:latin typeface="Helvetica" pitchFamily="2" charset="0"/>
            </a:endParaRPr>
          </a:p>
          <a:p>
            <a:pPr>
              <a:spcBef>
                <a:spcPts val="0"/>
              </a:spcBef>
              <a:buFont typeface="Arial" panose="020B0604020202020204" pitchFamily="34" charset="0"/>
              <a:buChar char="•"/>
              <a:defRPr/>
            </a:pPr>
            <a:r>
              <a:rPr lang="en-GB" sz="2000" dirty="0">
                <a:latin typeface="Helvetica" pitchFamily="2" charset="0"/>
              </a:rPr>
              <a:t>Other strengths are enhanced  though mindfulness  practice - appreciation of beauty and excellence and spirituality </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Mindfulness-based strengths practice</a:t>
            </a:r>
            <a:r>
              <a:rPr lang="en-GB" sz="2000" baseline="30000" dirty="0">
                <a:latin typeface="Helvetica" pitchFamily="2" charset="0"/>
              </a:rPr>
              <a:t> </a:t>
            </a:r>
            <a:r>
              <a:rPr lang="en-GB" sz="2000" dirty="0">
                <a:latin typeface="Helvetica" pitchFamily="2" charset="0"/>
              </a:rPr>
              <a:t>is a programme developed by Ryan Niemiec which integrates the practice of mindfulness and character strengths-use</a:t>
            </a:r>
            <a:endParaRPr lang="en-IE" sz="2000" dirty="0">
              <a:latin typeface="Helvetica" pitchFamily="2" charset="0"/>
            </a:endParaRPr>
          </a:p>
          <a:p>
            <a:pPr>
              <a:spcBef>
                <a:spcPts val="0"/>
              </a:spcBef>
              <a:buFont typeface="Arial" panose="020B0604020202020204" pitchFamily="34" charset="0"/>
              <a:buChar char="•"/>
              <a:defRPr/>
            </a:pPr>
            <a:endParaRPr lang="en-GB"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IE" sz="1600" dirty="0">
              <a:latin typeface="Helvetica" pitchFamily="2" charset="0"/>
            </a:endParaRPr>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Tree>
    <p:extLst>
      <p:ext uri="{BB962C8B-B14F-4D97-AF65-F5344CB8AC3E}">
        <p14:creationId xmlns:p14="http://schemas.microsoft.com/office/powerpoint/2010/main" val="3159322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7E49F6-0B66-7F4A-84FB-FC0F32C1AC29}"/>
              </a:ext>
            </a:extLst>
          </p:cNvPr>
          <p:cNvSpPr txBox="1">
            <a:spLocks noChangeArrowheads="1"/>
          </p:cNvSpPr>
          <p:nvPr/>
        </p:nvSpPr>
        <p:spPr>
          <a:xfrm>
            <a:off x="1670177" y="24384"/>
            <a:ext cx="5803646"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ea typeface="ＭＳ Ｐゴシック" panose="020B0600070205080204" pitchFamily="34" charset="-128"/>
              </a:rPr>
              <a:t>STRENGTHS – CASE EXAMPLE OF ANNE THE TEACHER </a:t>
            </a:r>
          </a:p>
        </p:txBody>
      </p:sp>
      <p:sp>
        <p:nvSpPr>
          <p:cNvPr id="89091" name="Content Placeholder 2">
            <a:extLst>
              <a:ext uri="{FF2B5EF4-FFF2-40B4-BE49-F238E27FC236}">
                <a16:creationId xmlns:a16="http://schemas.microsoft.com/office/drawing/2014/main" id="{5408771C-8A37-DF48-82DB-AF17DFBA4A40}"/>
              </a:ext>
            </a:extLst>
          </p:cNvPr>
          <p:cNvSpPr txBox="1">
            <a:spLocks noChangeArrowheads="1"/>
          </p:cNvSpPr>
          <p:nvPr/>
        </p:nvSpPr>
        <p:spPr bwMode="auto">
          <a:xfrm>
            <a:off x="-283945" y="454025"/>
            <a:ext cx="6434138"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r>
              <a:rPr lang="en-IE" altLang="en-US" sz="1500" dirty="0">
                <a:latin typeface="Helvetica" pitchFamily="2" charset="0"/>
              </a:rPr>
              <a:t>Remember Anne who we met in our discussion of goals Anne worked in a nursery school and was devoted to her job. Her most highly valued goal was to give her disadvantaged pupils a good start in life</a:t>
            </a:r>
          </a:p>
          <a:p>
            <a:pPr lvl="1">
              <a:spcBef>
                <a:spcPct val="0"/>
              </a:spcBef>
              <a:buFont typeface="Arial" panose="020B0604020202020204" pitchFamily="34" charset="0"/>
              <a:buChar char="•"/>
            </a:pPr>
            <a:endParaRPr lang="en-IE" altLang="en-US" sz="1500" dirty="0">
              <a:latin typeface="Helvetica" pitchFamily="2" charset="0"/>
            </a:endParaRPr>
          </a:p>
          <a:p>
            <a:pPr lvl="1">
              <a:spcBef>
                <a:spcPct val="0"/>
              </a:spcBef>
              <a:buFont typeface="Arial" panose="020B0604020202020204" pitchFamily="34" charset="0"/>
              <a:buChar char="•"/>
            </a:pPr>
            <a:r>
              <a:rPr lang="en-IE" altLang="en-US" sz="1500" dirty="0">
                <a:latin typeface="Helvetica" pitchFamily="2" charset="0"/>
              </a:rPr>
              <a:t>When she took the VIA-IS she found that her top five signature strengths were </a:t>
            </a:r>
          </a:p>
          <a:p>
            <a:pPr lvl="2">
              <a:spcBef>
                <a:spcPct val="0"/>
              </a:spcBef>
            </a:pPr>
            <a:r>
              <a:rPr lang="en-IE" altLang="en-US" sz="1500" dirty="0">
                <a:latin typeface="Helvetica" pitchFamily="2" charset="0"/>
              </a:rPr>
              <a:t>Kindness </a:t>
            </a:r>
          </a:p>
          <a:p>
            <a:pPr lvl="2">
              <a:spcBef>
                <a:spcPct val="0"/>
              </a:spcBef>
            </a:pPr>
            <a:r>
              <a:rPr lang="en-IE" altLang="en-US" sz="1500" dirty="0">
                <a:latin typeface="Helvetica" pitchFamily="2" charset="0"/>
              </a:rPr>
              <a:t>Love of learning </a:t>
            </a:r>
          </a:p>
          <a:p>
            <a:pPr lvl="2">
              <a:spcBef>
                <a:spcPct val="0"/>
              </a:spcBef>
            </a:pPr>
            <a:r>
              <a:rPr lang="en-IE" altLang="en-US" sz="1500" dirty="0">
                <a:latin typeface="Helvetica" pitchFamily="2" charset="0"/>
              </a:rPr>
              <a:t>Creativity </a:t>
            </a:r>
          </a:p>
          <a:p>
            <a:pPr lvl="2">
              <a:spcBef>
                <a:spcPct val="0"/>
              </a:spcBef>
            </a:pPr>
            <a:r>
              <a:rPr lang="en-IE" altLang="en-US" sz="1500" dirty="0">
                <a:latin typeface="Helvetica" pitchFamily="2" charset="0"/>
              </a:rPr>
              <a:t>Leadership and </a:t>
            </a:r>
          </a:p>
          <a:p>
            <a:pPr lvl="2">
              <a:spcBef>
                <a:spcPct val="0"/>
              </a:spcBef>
            </a:pPr>
            <a:r>
              <a:rPr lang="en-IE" altLang="en-US" sz="1500" dirty="0">
                <a:latin typeface="Helvetica" pitchFamily="2" charset="0"/>
              </a:rPr>
              <a:t>Humour</a:t>
            </a:r>
          </a:p>
          <a:p>
            <a:pPr lvl="1">
              <a:spcBef>
                <a:spcPct val="0"/>
              </a:spcBef>
              <a:buFont typeface="Arial" panose="020B0604020202020204" pitchFamily="34" charset="0"/>
              <a:buChar char="•"/>
            </a:pPr>
            <a:endParaRPr lang="en-IE" altLang="en-US" sz="1500" dirty="0">
              <a:latin typeface="Helvetica" pitchFamily="2" charset="0"/>
            </a:endParaRPr>
          </a:p>
          <a:p>
            <a:pPr lvl="1">
              <a:spcBef>
                <a:spcPct val="0"/>
              </a:spcBef>
              <a:buFont typeface="Arial" panose="020B0604020202020204" pitchFamily="34" charset="0"/>
              <a:buChar char="•"/>
            </a:pPr>
            <a:r>
              <a:rPr lang="en-IE" altLang="en-US" sz="1500" dirty="0">
                <a:latin typeface="Helvetica" pitchFamily="2" charset="0"/>
              </a:rPr>
              <a:t>One week, she carried out a series of tasks in which she used these skills to achieve her highly valued goal of giving her disadvantaged pupils a good start in life </a:t>
            </a:r>
          </a:p>
          <a:p>
            <a:pPr lvl="1">
              <a:spcBef>
                <a:spcPct val="0"/>
              </a:spcBef>
              <a:buFont typeface="Arial" panose="020B0604020202020204" pitchFamily="34" charset="0"/>
              <a:buChar char="•"/>
            </a:pPr>
            <a:endParaRPr lang="en-IE" altLang="en-US" sz="1500" dirty="0">
              <a:latin typeface="Helvetica" pitchFamily="2" charset="0"/>
            </a:endParaRPr>
          </a:p>
          <a:p>
            <a:pPr lvl="1">
              <a:spcBef>
                <a:spcPct val="0"/>
              </a:spcBef>
              <a:buFont typeface="Arial" panose="020B0604020202020204" pitchFamily="34" charset="0"/>
              <a:buChar char="•"/>
            </a:pPr>
            <a:r>
              <a:rPr lang="en-IE" altLang="en-US" sz="1500" dirty="0">
                <a:latin typeface="Helvetica" pitchFamily="2" charset="0"/>
              </a:rPr>
              <a:t>To use her strength of kindness, Anne carefully selected stories that she knew her pupils would like a lot, and read these to them as a treat. Their favourite story was about giraffe who couldn’t dance at the jungle party. He was too awkward and shy. He sadly left the party and walked home. On his way home, he heard the sound of the wind in the trees under the moon, and found that this music made him want to dance. The other animals saw him, and were delighted that the giraffe had finally found music he could dance to</a:t>
            </a:r>
          </a:p>
        </p:txBody>
      </p:sp>
      <p:pic>
        <p:nvPicPr>
          <p:cNvPr id="89092" name="Picture 9">
            <a:extLst>
              <a:ext uri="{FF2B5EF4-FFF2-40B4-BE49-F238E27FC236}">
                <a16:creationId xmlns:a16="http://schemas.microsoft.com/office/drawing/2014/main" id="{903A9C5E-E8C8-1A44-86FA-ADC4E4FE3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236663"/>
            <a:ext cx="214947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a:extLst>
              <a:ext uri="{FF2B5EF4-FFF2-40B4-BE49-F238E27FC236}">
                <a16:creationId xmlns:a16="http://schemas.microsoft.com/office/drawing/2014/main" id="{A566B2D6-D163-D741-AFBC-212FDE827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25" y="3468688"/>
            <a:ext cx="21875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E5AD25-B5AA-C44D-B85A-03A5329EDA16}"/>
              </a:ext>
            </a:extLst>
          </p:cNvPr>
          <p:cNvSpPr txBox="1">
            <a:spLocks noChangeArrowheads="1"/>
          </p:cNvSpPr>
          <p:nvPr/>
        </p:nvSpPr>
        <p:spPr>
          <a:xfrm>
            <a:off x="906463" y="36513"/>
            <a:ext cx="8050212" cy="4540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STRENGTHS – CASE EXAMPLE OF ANNE THE TEACHER </a:t>
            </a:r>
          </a:p>
        </p:txBody>
      </p:sp>
      <p:sp>
        <p:nvSpPr>
          <p:cNvPr id="5" name="Content Placeholder 2">
            <a:extLst>
              <a:ext uri="{FF2B5EF4-FFF2-40B4-BE49-F238E27FC236}">
                <a16:creationId xmlns:a16="http://schemas.microsoft.com/office/drawing/2014/main" id="{54B826FA-775D-754F-8215-04BCE494A594}"/>
              </a:ext>
            </a:extLst>
          </p:cNvPr>
          <p:cNvSpPr txBox="1">
            <a:spLocks noChangeArrowheads="1"/>
          </p:cNvSpPr>
          <p:nvPr/>
        </p:nvSpPr>
        <p:spPr>
          <a:xfrm>
            <a:off x="187325" y="663004"/>
            <a:ext cx="6225667" cy="589629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IE" sz="1600" dirty="0"/>
          </a:p>
          <a:p>
            <a:pPr lvl="1">
              <a:spcBef>
                <a:spcPts val="0"/>
              </a:spcBef>
              <a:buFont typeface="Arial" panose="020B0604020202020204" pitchFamily="34" charset="0"/>
              <a:buChar char="•"/>
              <a:defRPr/>
            </a:pPr>
            <a:r>
              <a:rPr lang="en-IE" sz="1600" b="1" dirty="0">
                <a:latin typeface="Helvetica" pitchFamily="2" charset="0"/>
              </a:rPr>
              <a:t>To use her strength of love of learning</a:t>
            </a:r>
            <a:r>
              <a:rPr lang="en-IE" sz="1600" dirty="0">
                <a:latin typeface="Helvetica" pitchFamily="2" charset="0"/>
              </a:rPr>
              <a:t>, Anne searched on the internet for continuing professional development courses relevant to nursery school teachers and took one of these </a:t>
            </a:r>
          </a:p>
          <a:p>
            <a:pPr lvl="1">
              <a:spcBef>
                <a:spcPts val="0"/>
              </a:spcBef>
              <a:buFont typeface="Arial" panose="020B0604020202020204" pitchFamily="34" charset="0"/>
              <a:buChar char="•"/>
              <a:defRPr/>
            </a:pPr>
            <a:endParaRPr lang="en-IE" sz="1600" dirty="0">
              <a:latin typeface="Helvetica" pitchFamily="2" charset="0"/>
            </a:endParaRPr>
          </a:p>
          <a:p>
            <a:pPr lvl="1">
              <a:spcBef>
                <a:spcPts val="0"/>
              </a:spcBef>
              <a:buFont typeface="Arial" panose="020B0604020202020204" pitchFamily="34" charset="0"/>
              <a:buChar char="•"/>
              <a:defRPr/>
            </a:pPr>
            <a:r>
              <a:rPr lang="en-IE" sz="1600" b="1" dirty="0">
                <a:latin typeface="Helvetica" pitchFamily="2" charset="0"/>
              </a:rPr>
              <a:t>To use her strengths of creativity and humour</a:t>
            </a:r>
            <a:r>
              <a:rPr lang="en-IE" sz="1600" dirty="0">
                <a:latin typeface="Helvetica" pitchFamily="2" charset="0"/>
              </a:rPr>
              <a:t>, Anne wrote a series of funny sing-along and do-the-actions songs for her children, and taught them how to sing them and do all the actions. The kids loved the songs and they all laughed a lot about them </a:t>
            </a:r>
          </a:p>
          <a:p>
            <a:pPr lvl="1">
              <a:spcBef>
                <a:spcPts val="0"/>
              </a:spcBef>
              <a:buFont typeface="Arial" panose="020B0604020202020204" pitchFamily="34" charset="0"/>
              <a:buChar char="•"/>
              <a:defRPr/>
            </a:pPr>
            <a:endParaRPr lang="en-IE" sz="1600" dirty="0">
              <a:latin typeface="Helvetica" pitchFamily="2" charset="0"/>
            </a:endParaRPr>
          </a:p>
          <a:p>
            <a:pPr lvl="1">
              <a:spcBef>
                <a:spcPts val="0"/>
              </a:spcBef>
              <a:buFont typeface="Arial" panose="020B0604020202020204" pitchFamily="34" charset="0"/>
              <a:buChar char="•"/>
              <a:defRPr/>
            </a:pPr>
            <a:r>
              <a:rPr lang="en-IE" sz="1600" b="1" dirty="0">
                <a:latin typeface="Helvetica" pitchFamily="2" charset="0"/>
              </a:rPr>
              <a:t>Leadership. </a:t>
            </a:r>
            <a:r>
              <a:rPr lang="en-IE" sz="1600" dirty="0">
                <a:latin typeface="Helvetica" pitchFamily="2" charset="0"/>
              </a:rPr>
              <a:t>Anne made a point of taking her two classroom assistants for a walk after work to build team morale, and in doing so used her strength of leadership</a:t>
            </a:r>
          </a:p>
          <a:p>
            <a:pPr lvl="1">
              <a:spcBef>
                <a:spcPts val="0"/>
              </a:spcBef>
              <a:buFont typeface="Arial" panose="020B0604020202020204" pitchFamily="34" charset="0"/>
              <a:buChar char="•"/>
              <a:defRPr/>
            </a:pPr>
            <a:endParaRPr lang="en-IE" sz="1600" dirty="0">
              <a:latin typeface="Helvetica" pitchFamily="2" charset="0"/>
            </a:endParaRPr>
          </a:p>
          <a:p>
            <a:pPr lvl="1">
              <a:spcBef>
                <a:spcPts val="0"/>
              </a:spcBef>
              <a:buFont typeface="Arial" panose="020B0604020202020204" pitchFamily="34" charset="0"/>
              <a:buChar char="•"/>
              <a:defRPr/>
            </a:pPr>
            <a:r>
              <a:rPr lang="en-IE" sz="1600" b="1" dirty="0">
                <a:latin typeface="Helvetica" pitchFamily="2" charset="0"/>
              </a:rPr>
              <a:t>Review. </a:t>
            </a:r>
            <a:r>
              <a:rPr lang="en-IE" sz="1600" dirty="0">
                <a:latin typeface="Helvetica" pitchFamily="2" charset="0"/>
              </a:rPr>
              <a:t>Anne found that using her signature strengths increased her well-being from 6 or 7 to 8 or 9. She learned that she could creatively work out ways to use these strengths to move towards her highly valued goal of giving her disadvantaged pupils a good start in life</a:t>
            </a:r>
          </a:p>
          <a:p>
            <a:pPr marL="457200" lvl="1" indent="0">
              <a:spcBef>
                <a:spcPts val="0"/>
              </a:spcBef>
              <a:buFontTx/>
              <a:buNone/>
              <a:defRPr/>
            </a:pPr>
            <a:endParaRPr lang="en-IE" sz="1600" dirty="0">
              <a:latin typeface="Helvetica" pitchFamily="2" charset="0"/>
            </a:endParaRPr>
          </a:p>
          <a:p>
            <a:pPr lvl="1">
              <a:spcBef>
                <a:spcPts val="0"/>
              </a:spcBef>
              <a:buFont typeface="Arial" panose="020B0604020202020204" pitchFamily="34" charset="0"/>
              <a:buChar char="•"/>
              <a:defRPr/>
            </a:pPr>
            <a:r>
              <a:rPr lang="en-IE" sz="1600" b="1" dirty="0">
                <a:latin typeface="Helvetica" pitchFamily="2" charset="0"/>
              </a:rPr>
              <a:t>Plan. </a:t>
            </a:r>
            <a:r>
              <a:rPr lang="en-IE" sz="1600" dirty="0">
                <a:latin typeface="Helvetica" pitchFamily="2" charset="0"/>
              </a:rPr>
              <a:t>She planned to continue doing this exercise</a:t>
            </a:r>
            <a:endParaRPr lang="en-GB" sz="1600" dirty="0"/>
          </a:p>
        </p:txBody>
      </p:sp>
      <p:pic>
        <p:nvPicPr>
          <p:cNvPr id="90116" name="Picture 9">
            <a:extLst>
              <a:ext uri="{FF2B5EF4-FFF2-40B4-BE49-F238E27FC236}">
                <a16:creationId xmlns:a16="http://schemas.microsoft.com/office/drawing/2014/main" id="{221E07B8-A649-1D42-ACCA-54EEACCC4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0" y="2128839"/>
            <a:ext cx="15414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a:extLst>
              <a:ext uri="{FF2B5EF4-FFF2-40B4-BE49-F238E27FC236}">
                <a16:creationId xmlns:a16="http://schemas.microsoft.com/office/drawing/2014/main" id="{49191125-0798-684E-8B85-EE82C119F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181" y="822582"/>
            <a:ext cx="162518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a:extLst>
              <a:ext uri="{FF2B5EF4-FFF2-40B4-BE49-F238E27FC236}">
                <a16:creationId xmlns:a16="http://schemas.microsoft.com/office/drawing/2014/main" id="{8168B8B6-0ED3-294C-8176-59BA515B7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3501772"/>
            <a:ext cx="162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8F83A94-F04B-2A4E-B8D2-774C857F94DA}"/>
              </a:ext>
            </a:extLst>
          </p:cNvPr>
          <p:cNvSpPr txBox="1">
            <a:spLocks noChangeArrowheads="1"/>
          </p:cNvSpPr>
          <p:nvPr/>
        </p:nvSpPr>
        <p:spPr>
          <a:xfrm>
            <a:off x="144463" y="822325"/>
            <a:ext cx="8820150" cy="57023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r>
              <a:rPr lang="en-GB" sz="1600" dirty="0">
                <a:latin typeface="Helvetica" pitchFamily="2" charset="0"/>
              </a:rPr>
              <a:t>Do this exercise to help you use signature strengths to move towards highly valued goals and increase well-being</a:t>
            </a:r>
          </a:p>
          <a:p>
            <a:pPr>
              <a:spcBef>
                <a:spcPts val="0"/>
              </a:spcBef>
              <a:defRPr/>
            </a:pPr>
            <a:endParaRPr lang="en-IE" sz="1600" dirty="0">
              <a:latin typeface="Helvetica" pitchFamily="2" charset="0"/>
            </a:endParaRPr>
          </a:p>
          <a:p>
            <a:pPr>
              <a:spcBef>
                <a:spcPts val="0"/>
              </a:spcBef>
              <a:defRPr/>
            </a:pPr>
            <a:r>
              <a:rPr lang="en-GB" sz="1600" dirty="0">
                <a:latin typeface="Helvetica" pitchFamily="2" charset="0"/>
              </a:rPr>
              <a:t>Complete the VIA-IS at </a:t>
            </a:r>
            <a:r>
              <a:rPr lang="en-GB" sz="1600" u="sng" dirty="0">
                <a:latin typeface="Helvetica" pitchFamily="2" charset="0"/>
                <a:hlinkClick r:id="rId3"/>
              </a:rPr>
              <a:t>https://www.viacharacter.org/survey/account/register</a:t>
            </a:r>
            <a:r>
              <a:rPr lang="en-GB" sz="1600" dirty="0">
                <a:latin typeface="Helvetica" pitchFamily="2" charset="0"/>
              </a:rPr>
              <a:t> and identify your top 5 signature strengths, or read the definitions of the 24 character strengths in your text book and identify which five of these that best describe you </a:t>
            </a:r>
          </a:p>
          <a:p>
            <a:pPr>
              <a:spcBef>
                <a:spcPts val="0"/>
              </a:spcBef>
              <a:defRPr/>
            </a:pPr>
            <a:endParaRPr lang="en-IE" sz="1600" dirty="0">
              <a:latin typeface="Helvetica" pitchFamily="2" charset="0"/>
            </a:endParaRPr>
          </a:p>
          <a:p>
            <a:pPr>
              <a:spcBef>
                <a:spcPts val="0"/>
              </a:spcBef>
              <a:defRPr/>
            </a:pPr>
            <a:r>
              <a:rPr lang="en-GB" sz="1600" dirty="0">
                <a:latin typeface="Helvetica" pitchFamily="2" charset="0"/>
              </a:rPr>
              <a:t>Write a plan about using at least one of your signature strengths in a new way every day for a week to help you move towards the highly valued goals. You may find it helpful to read the list of ideas for how to use each of the 24 strengths in your textbook</a:t>
            </a:r>
          </a:p>
          <a:p>
            <a:pPr>
              <a:spcBef>
                <a:spcPts val="0"/>
              </a:spcBef>
              <a:defRPr/>
            </a:pPr>
            <a:endParaRPr lang="en-IE" sz="1600" dirty="0">
              <a:latin typeface="Helvetica" pitchFamily="2" charset="0"/>
            </a:endParaRPr>
          </a:p>
          <a:p>
            <a:pPr>
              <a:spcBef>
                <a:spcPts val="0"/>
              </a:spcBef>
              <a:defRPr/>
            </a:pPr>
            <a:r>
              <a:rPr lang="en-GB" sz="1600" dirty="0">
                <a:latin typeface="Helvetica" pitchFamily="2" charset="0"/>
              </a:rPr>
              <a:t>Each evening for a week, write down what you were doing and how much well-being you were feeling on a 10-point scale before and after using one of your signature strengths in a new way</a:t>
            </a:r>
          </a:p>
          <a:p>
            <a:pPr>
              <a:spcBef>
                <a:spcPts val="0"/>
              </a:spcBef>
              <a:defRPr/>
            </a:pPr>
            <a:endParaRPr lang="en-IE" sz="1600" dirty="0">
              <a:latin typeface="Helvetica" pitchFamily="2" charset="0"/>
            </a:endParaRPr>
          </a:p>
          <a:p>
            <a:pPr>
              <a:spcBef>
                <a:spcPts val="0"/>
              </a:spcBef>
              <a:defRPr/>
            </a:pPr>
            <a:r>
              <a:rPr lang="en-GB" sz="1600" dirty="0">
                <a:latin typeface="Helvetica" pitchFamily="2" charset="0"/>
              </a:rPr>
              <a:t>On this scale 0 means a very low level of well-being, 5 means your feelings were neutral, and 10 means an extremely high level of well-being.</a:t>
            </a:r>
          </a:p>
          <a:p>
            <a:pPr>
              <a:spcBef>
                <a:spcPts val="0"/>
              </a:spcBef>
              <a:defRPr/>
            </a:pPr>
            <a:endParaRPr lang="en-IE" sz="1600" dirty="0">
              <a:latin typeface="Helvetica" pitchFamily="2" charset="0"/>
            </a:endParaRPr>
          </a:p>
          <a:p>
            <a:pPr>
              <a:spcBef>
                <a:spcPts val="0"/>
              </a:spcBef>
              <a:defRPr/>
            </a:pPr>
            <a:r>
              <a:rPr lang="en-GB" sz="1600" dirty="0">
                <a:latin typeface="Helvetica" pitchFamily="2" charset="0"/>
              </a:rPr>
              <a:t>At the end of the week review what you have written, and write down if using one of your signature strengths in a new way each day for a week helped you to move towards your highly valued goals and enhanced your well-being </a:t>
            </a:r>
            <a:endParaRPr lang="en-IE" sz="1600" dirty="0">
              <a:latin typeface="Helvetica" pitchFamily="2" charset="0"/>
            </a:endParaRPr>
          </a:p>
          <a:p>
            <a:pPr>
              <a:defRPr/>
            </a:pPr>
            <a:endParaRPr lang="en-US" altLang="en-US" sz="1600" kern="0" dirty="0">
              <a:ea typeface="ＭＳ Ｐゴシック" panose="020B0600070205080204" pitchFamily="34" charset="-128"/>
            </a:endParaRPr>
          </a:p>
        </p:txBody>
      </p:sp>
      <p:sp>
        <p:nvSpPr>
          <p:cNvPr id="6" name="Title 1">
            <a:extLst>
              <a:ext uri="{FF2B5EF4-FFF2-40B4-BE49-F238E27FC236}">
                <a16:creationId xmlns:a16="http://schemas.microsoft.com/office/drawing/2014/main" id="{71A816C1-C02A-444C-9EA0-727650793475}"/>
              </a:ext>
            </a:extLst>
          </p:cNvPr>
          <p:cNvSpPr txBox="1">
            <a:spLocks noChangeArrowheads="1"/>
          </p:cNvSpPr>
          <p:nvPr/>
        </p:nvSpPr>
        <p:spPr>
          <a:xfrm>
            <a:off x="-107950" y="115888"/>
            <a:ext cx="9251950" cy="7064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PAUSE &amp; PRACTICE </a:t>
            </a:r>
          </a:p>
          <a:p>
            <a:pPr algn="ctr">
              <a:spcBef>
                <a:spcPts val="0"/>
              </a:spcBef>
              <a:defRPr/>
            </a:pPr>
            <a:r>
              <a:rPr lang="en-US" altLang="en-US" sz="1800" b="1" kern="0" dirty="0">
                <a:latin typeface="Helvetica" pitchFamily="2" charset="0"/>
                <a:ea typeface="ＭＳ Ｐゴシック" panose="020B0600070205080204" pitchFamily="34" charset="-128"/>
              </a:rPr>
              <a:t>USING STRENGHTS TO ACHIEVE GOALS &amp; INCREASE WELL-BEING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681463" y="2392074"/>
            <a:ext cx="3781074"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 STRENGTHS</a:t>
            </a:r>
          </a:p>
        </p:txBody>
      </p:sp>
    </p:spTree>
    <p:extLst>
      <p:ext uri="{BB962C8B-B14F-4D97-AF65-F5344CB8AC3E}">
        <p14:creationId xmlns:p14="http://schemas.microsoft.com/office/powerpoint/2010/main" val="158646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51162" y="2412011"/>
            <a:ext cx="3241675" cy="15843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lnSpc>
                <a:spcPct val="100000"/>
              </a:lnSpc>
              <a:spcBef>
                <a:spcPts val="0"/>
              </a:spcBef>
              <a:defRPr/>
            </a:pPr>
            <a:r>
              <a:rPr lang="en-US" altLang="en-US" b="1" kern="0" dirty="0">
                <a:ea typeface="ＭＳ Ｐゴシック" panose="020B0600070205080204" pitchFamily="34" charset="-128"/>
              </a:rPr>
              <a:t>HIGHLY VALUED GOALS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1052293" y="1362692"/>
            <a:ext cx="6839850" cy="42869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2000" dirty="0">
              <a:latin typeface="Helvetica" pitchFamily="2" charset="0"/>
            </a:endParaRPr>
          </a:p>
          <a:p>
            <a:pPr>
              <a:spcBef>
                <a:spcPts val="0"/>
              </a:spcBef>
              <a:defRPr/>
            </a:pPr>
            <a:r>
              <a:rPr lang="en-GB" sz="2000" dirty="0">
                <a:latin typeface="Helvetica" pitchFamily="2" charset="0"/>
              </a:rPr>
              <a:t>Personality trait researchers argue that character strength scales may be assessing well-established personality traits – using new names (old wine in new bottles)</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Studies of the relationship between personality traits and character strengths show that character strengths and personality trait scales have high correlations and so overlap, but not completely</a:t>
            </a:r>
          </a:p>
          <a:p>
            <a:pPr>
              <a:spcBef>
                <a:spcPts val="0"/>
              </a:spcBef>
              <a:defRPr/>
            </a:pPr>
            <a:endParaRPr lang="en-GB" sz="2000" dirty="0">
              <a:latin typeface="Helvetica" pitchFamily="2" charset="0"/>
            </a:endParaRPr>
          </a:p>
          <a:p>
            <a:pPr>
              <a:spcBef>
                <a:spcPts val="0"/>
              </a:spcBef>
              <a:defRPr/>
            </a:pPr>
            <a:r>
              <a:rPr lang="en-GB" sz="2000" dirty="0">
                <a:latin typeface="Helvetica" pitchFamily="2" charset="0"/>
              </a:rPr>
              <a:t>Character strength scales are measuring more than those attributes assessed by personality questionnaires</a:t>
            </a:r>
            <a:r>
              <a:rPr lang="en-IE" sz="2000" dirty="0">
                <a:latin typeface="Helvetica" pitchFamily="2" charset="0"/>
              </a:rPr>
              <a:t>  </a:t>
            </a:r>
            <a:endParaRPr lang="en-GB" sz="20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152075" y="544433"/>
            <a:ext cx="6839850" cy="79518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STRENGTHS </a:t>
            </a:r>
          </a:p>
          <a:p>
            <a:pPr algn="ctr">
              <a:spcBef>
                <a:spcPts val="0"/>
              </a:spcBef>
              <a:defRPr/>
            </a:pPr>
            <a:r>
              <a:rPr lang="en-US" altLang="en-US" sz="2000" b="1" kern="0" dirty="0">
                <a:latin typeface="Helvetica" pitchFamily="2" charset="0"/>
                <a:ea typeface="ＭＳ Ｐゴシック" panose="020B0600070205080204" pitchFamily="34" charset="-128"/>
              </a:rPr>
              <a:t>PERSONALITY TRAITS vs CHARACTER STRENGTHS</a:t>
            </a:r>
          </a:p>
        </p:txBody>
      </p:sp>
    </p:spTree>
    <p:extLst>
      <p:ext uri="{BB962C8B-B14F-4D97-AF65-F5344CB8AC3E}">
        <p14:creationId xmlns:p14="http://schemas.microsoft.com/office/powerpoint/2010/main" val="95205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1202871" y="1362693"/>
            <a:ext cx="6498770" cy="42869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defRPr/>
            </a:pPr>
            <a:r>
              <a:rPr lang="en-GB" sz="1600" dirty="0">
                <a:latin typeface="Helvetica" pitchFamily="2" charset="0"/>
              </a:rPr>
              <a:t>Snow has argued that the VIA  theory of strengths and virtues is not cross-culturally valid for 2 reasons</a:t>
            </a:r>
          </a:p>
          <a:p>
            <a:pPr marL="0" indent="0">
              <a:spcBef>
                <a:spcPts val="0"/>
              </a:spcBef>
              <a:buNone/>
              <a:defRPr/>
            </a:pPr>
            <a:endParaRPr lang="en-GB" sz="1600"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Non-western experts were not involved in judging the presence of virtues and strengths which Peterson and Seligman inferred were present in ancient non-western philosophical and religious texts</a:t>
            </a: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Subsequent research on the VIA classification system has relied largely on Westernized (computer literate) samples</a:t>
            </a:r>
          </a:p>
          <a:p>
            <a:pPr lvl="1">
              <a:spcBef>
                <a:spcPts val="0"/>
              </a:spcBef>
              <a:buFont typeface="Arial" panose="020B0604020202020204" pitchFamily="34" charset="0"/>
              <a:buChar char="•"/>
              <a:defRPr/>
            </a:pPr>
            <a:endParaRPr lang="en-IE" dirty="0"/>
          </a:p>
          <a:p>
            <a:pPr>
              <a:spcBef>
                <a:spcPts val="0"/>
              </a:spcBef>
              <a:defRPr/>
            </a:pPr>
            <a:r>
              <a:rPr lang="en-GB" sz="1600" dirty="0">
                <a:latin typeface="Helvetica" pitchFamily="2" charset="0"/>
              </a:rPr>
              <a:t>No counter argument or valid cross-cultural research has been offered to address these issues</a:t>
            </a: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0" y="379370"/>
            <a:ext cx="8904513" cy="9833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STRENGTHS </a:t>
            </a:r>
          </a:p>
          <a:p>
            <a:pPr algn="ctr">
              <a:spcBef>
                <a:spcPts val="0"/>
              </a:spcBef>
              <a:defRPr/>
            </a:pPr>
            <a:r>
              <a:rPr lang="en-US" altLang="en-US" sz="2000" b="1" kern="0" dirty="0">
                <a:latin typeface="Helvetica" pitchFamily="2" charset="0"/>
                <a:ea typeface="ＭＳ Ｐゴシック" panose="020B0600070205080204" pitchFamily="34" charset="-128"/>
              </a:rPr>
              <a:t>CROSSCULTURAL VALIDITY OF CHARACTER STRENGTHS</a:t>
            </a:r>
          </a:p>
        </p:txBody>
      </p:sp>
    </p:spTree>
    <p:extLst>
      <p:ext uri="{BB962C8B-B14F-4D97-AF65-F5344CB8AC3E}">
        <p14:creationId xmlns:p14="http://schemas.microsoft.com/office/powerpoint/2010/main" val="12154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269240" y="84862"/>
            <a:ext cx="6605519" cy="43794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GOALS – CASE EXAMPLE OF ANNE THE TEACHER </a:t>
            </a:r>
          </a:p>
        </p:txBody>
      </p:sp>
      <p:sp>
        <p:nvSpPr>
          <p:cNvPr id="70659" name="Content Placeholder 2">
            <a:extLst>
              <a:ext uri="{FF2B5EF4-FFF2-40B4-BE49-F238E27FC236}">
                <a16:creationId xmlns:a16="http://schemas.microsoft.com/office/drawing/2014/main" id="{99954F8F-E6E7-AF4D-8A64-368FE524BC50}"/>
              </a:ext>
            </a:extLst>
          </p:cNvPr>
          <p:cNvSpPr txBox="1">
            <a:spLocks noChangeArrowheads="1"/>
          </p:cNvSpPr>
          <p:nvPr/>
        </p:nvSpPr>
        <p:spPr bwMode="auto">
          <a:xfrm>
            <a:off x="-409442" y="584734"/>
            <a:ext cx="6161138" cy="60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r>
              <a:rPr lang="en-GB" altLang="en-US" sz="1800" dirty="0">
                <a:solidFill>
                  <a:srgbClr val="002060"/>
                </a:solidFill>
                <a:latin typeface="Helvetica" pitchFamily="2" charset="0"/>
              </a:rPr>
              <a:t>Anne’s most highly valued goal was to be a nursery school teacher for disadvantaged children</a:t>
            </a:r>
          </a:p>
          <a:p>
            <a:pPr lvl="1">
              <a:spcBef>
                <a:spcPct val="0"/>
              </a:spcBef>
              <a:buFont typeface="Arial" panose="020B0604020202020204" pitchFamily="34" charset="0"/>
              <a:buChar char="•"/>
            </a:pPr>
            <a:endParaRPr lang="en-GB" altLang="en-US" sz="1800" dirty="0">
              <a:solidFill>
                <a:srgbClr val="002060"/>
              </a:solidFill>
              <a:latin typeface="Helvetica" pitchFamily="2" charset="0"/>
            </a:endParaRPr>
          </a:p>
          <a:p>
            <a:pPr lvl="1">
              <a:spcBef>
                <a:spcPct val="0"/>
              </a:spcBef>
              <a:buFont typeface="Arial" panose="020B0604020202020204" pitchFamily="34" charset="0"/>
              <a:buChar char="•"/>
            </a:pPr>
            <a:r>
              <a:rPr lang="en-GB" altLang="en-US" sz="1800" dirty="0">
                <a:solidFill>
                  <a:srgbClr val="002060"/>
                </a:solidFill>
                <a:latin typeface="Helvetica" pitchFamily="2" charset="0"/>
              </a:rPr>
              <a:t>She wanted to do this to give these children a good start in life, and break the cycle of disadvantage </a:t>
            </a:r>
          </a:p>
          <a:p>
            <a:pPr lvl="1">
              <a:spcBef>
                <a:spcPct val="0"/>
              </a:spcBef>
              <a:buFont typeface="Arial" panose="020B0604020202020204" pitchFamily="34" charset="0"/>
              <a:buChar char="•"/>
            </a:pPr>
            <a:endParaRPr lang="en-GB" altLang="en-US" sz="1800" dirty="0">
              <a:solidFill>
                <a:srgbClr val="002060"/>
              </a:solidFill>
              <a:latin typeface="Helvetica" pitchFamily="2" charset="0"/>
            </a:endParaRPr>
          </a:p>
          <a:p>
            <a:pPr lvl="1">
              <a:spcBef>
                <a:spcPct val="0"/>
              </a:spcBef>
              <a:buFont typeface="Arial" panose="020B0604020202020204" pitchFamily="34" charset="0"/>
              <a:buChar char="•"/>
            </a:pPr>
            <a:r>
              <a:rPr lang="en-GB" altLang="en-US" sz="1800" dirty="0">
                <a:solidFill>
                  <a:srgbClr val="002060"/>
                </a:solidFill>
                <a:latin typeface="Helvetica" pitchFamily="2" charset="0"/>
              </a:rPr>
              <a:t>To pursue this highly valued goal she completed an education degree, got a job in nursery school, and did continuing professional education to improve her teaching skills </a:t>
            </a:r>
          </a:p>
          <a:p>
            <a:pPr lvl="1">
              <a:spcBef>
                <a:spcPct val="0"/>
              </a:spcBef>
              <a:buFont typeface="Arial" panose="020B0604020202020204" pitchFamily="34" charset="0"/>
              <a:buChar char="•"/>
            </a:pPr>
            <a:endParaRPr lang="en-GB" altLang="en-US" sz="1800" dirty="0">
              <a:solidFill>
                <a:srgbClr val="002060"/>
              </a:solidFill>
              <a:latin typeface="Helvetica" pitchFamily="2" charset="0"/>
            </a:endParaRPr>
          </a:p>
          <a:p>
            <a:pPr lvl="1">
              <a:spcBef>
                <a:spcPct val="0"/>
              </a:spcBef>
              <a:buFont typeface="Arial" panose="020B0604020202020204" pitchFamily="34" charset="0"/>
              <a:buChar char="•"/>
            </a:pPr>
            <a:r>
              <a:rPr lang="en-GB" altLang="en-US" sz="1800" dirty="0">
                <a:solidFill>
                  <a:srgbClr val="002060"/>
                </a:solidFill>
                <a:latin typeface="Helvetica" pitchFamily="2" charset="0"/>
              </a:rPr>
              <a:t>On a day-to-day basis, she planned and taught classes and developed good relationships with her pupils, their parents, and her colleagues</a:t>
            </a:r>
          </a:p>
          <a:p>
            <a:pPr lvl="1">
              <a:spcBef>
                <a:spcPct val="0"/>
              </a:spcBef>
              <a:buFont typeface="Arial" panose="020B0604020202020204" pitchFamily="34" charset="0"/>
              <a:buChar char="•"/>
            </a:pPr>
            <a:endParaRPr lang="en-GB" altLang="en-US" sz="1800" dirty="0">
              <a:solidFill>
                <a:srgbClr val="002060"/>
              </a:solidFill>
              <a:latin typeface="Helvetica" pitchFamily="2" charset="0"/>
            </a:endParaRPr>
          </a:p>
          <a:p>
            <a:pPr lvl="1">
              <a:spcBef>
                <a:spcPct val="0"/>
              </a:spcBef>
              <a:buFont typeface="Arial" panose="020B0604020202020204" pitchFamily="34" charset="0"/>
              <a:buChar char="•"/>
            </a:pPr>
            <a:r>
              <a:rPr lang="en-GB" altLang="en-US" sz="1800" dirty="0">
                <a:solidFill>
                  <a:srgbClr val="002060"/>
                </a:solidFill>
                <a:latin typeface="Helvetica" pitchFamily="2" charset="0"/>
              </a:rPr>
              <a:t>She did home visits to  parents of all her new pupil’s</a:t>
            </a:r>
          </a:p>
          <a:p>
            <a:pPr lvl="1">
              <a:spcBef>
                <a:spcPct val="0"/>
              </a:spcBef>
              <a:buFont typeface="Arial" panose="020B0604020202020204" pitchFamily="34" charset="0"/>
              <a:buChar char="•"/>
            </a:pPr>
            <a:endParaRPr lang="en-GB" altLang="en-US" sz="1800" dirty="0">
              <a:solidFill>
                <a:srgbClr val="002060"/>
              </a:solidFill>
              <a:latin typeface="Helvetica" pitchFamily="2" charset="0"/>
            </a:endParaRPr>
          </a:p>
          <a:p>
            <a:pPr lvl="1">
              <a:spcBef>
                <a:spcPct val="0"/>
              </a:spcBef>
              <a:buFont typeface="Arial" panose="020B0604020202020204" pitchFamily="34" charset="0"/>
              <a:buChar char="•"/>
            </a:pPr>
            <a:r>
              <a:rPr lang="en-GB" altLang="en-US" sz="1800" dirty="0">
                <a:solidFill>
                  <a:srgbClr val="002060"/>
                </a:solidFill>
                <a:latin typeface="Helvetica" pitchFamily="2" charset="0"/>
              </a:rPr>
              <a:t>She made all her lessons exciting.  She thought up new themes for her lessons every few weeks: rockets and space travel, super heroes, dinosaurs, and volcanoes</a:t>
            </a:r>
          </a:p>
        </p:txBody>
      </p:sp>
      <p:pic>
        <p:nvPicPr>
          <p:cNvPr id="70660" name="Picture 9">
            <a:extLst>
              <a:ext uri="{FF2B5EF4-FFF2-40B4-BE49-F238E27FC236}">
                <a16:creationId xmlns:a16="http://schemas.microsoft.com/office/drawing/2014/main" id="{98F8AFB6-77AA-CF41-A52E-0CB3BE4B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2220921"/>
            <a:ext cx="3135313"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F0DCBDE-57E6-E147-B78E-AC29AA02C0FE}"/>
              </a:ext>
            </a:extLst>
          </p:cNvPr>
          <p:cNvSpPr txBox="1">
            <a:spLocks noChangeArrowheads="1"/>
          </p:cNvSpPr>
          <p:nvPr/>
        </p:nvSpPr>
        <p:spPr>
          <a:xfrm>
            <a:off x="-412516" y="241300"/>
            <a:ext cx="5719763" cy="63754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r>
              <a:rPr lang="en-GB" sz="1700" dirty="0">
                <a:solidFill>
                  <a:srgbClr val="002060"/>
                </a:solidFill>
                <a:latin typeface="Helvetica" pitchFamily="2" charset="0"/>
              </a:rPr>
              <a:t>Despite being socially disadvantaged, Anne’s pupils progressed well under her instruction </a:t>
            </a:r>
            <a:endParaRPr lang="en-US" altLang="en-US" sz="1700" kern="0" dirty="0">
              <a:solidFill>
                <a:srgbClr val="002060"/>
              </a:solidFill>
              <a:latin typeface="Helvetica" pitchFamily="2" charset="0"/>
              <a:ea typeface="ＭＳ Ｐゴシック" panose="020B0600070205080204" pitchFamily="34" charset="-128"/>
            </a:endParaRPr>
          </a:p>
          <a:p>
            <a:pPr lvl="1">
              <a:spcBef>
                <a:spcPts val="0"/>
              </a:spcBef>
              <a:buFont typeface="Arial" panose="020B0604020202020204" pitchFamily="34" charset="0"/>
              <a:buChar char="•"/>
              <a:defRPr/>
            </a:pPr>
            <a:endParaRPr lang="en-GB" sz="1700" dirty="0">
              <a:solidFill>
                <a:srgbClr val="002060"/>
              </a:solidFill>
              <a:latin typeface="Helvetica" pitchFamily="2" charset="0"/>
            </a:endParaRPr>
          </a:p>
          <a:p>
            <a:pPr lvl="1">
              <a:spcBef>
                <a:spcPts val="0"/>
              </a:spcBef>
              <a:buFont typeface="Arial" panose="020B0604020202020204" pitchFamily="34" charset="0"/>
              <a:buChar char="•"/>
              <a:defRPr/>
            </a:pPr>
            <a:r>
              <a:rPr lang="en-GB" sz="1700" dirty="0">
                <a:solidFill>
                  <a:srgbClr val="002060"/>
                </a:solidFill>
                <a:latin typeface="Helvetica" pitchFamily="2" charset="0"/>
              </a:rPr>
              <a:t>Anne developed a strong sense of purpose in life and sense of accomplishment from the progress her pupils made </a:t>
            </a:r>
          </a:p>
          <a:p>
            <a:pPr lvl="1">
              <a:spcBef>
                <a:spcPts val="0"/>
              </a:spcBef>
              <a:buFont typeface="Arial" panose="020B0604020202020204" pitchFamily="34" charset="0"/>
              <a:buChar char="•"/>
              <a:defRPr/>
            </a:pPr>
            <a:endParaRPr lang="en-GB" sz="1700" dirty="0">
              <a:solidFill>
                <a:srgbClr val="002060"/>
              </a:solidFill>
              <a:latin typeface="Helvetica" pitchFamily="2" charset="0"/>
            </a:endParaRPr>
          </a:p>
          <a:p>
            <a:pPr lvl="1">
              <a:spcBef>
                <a:spcPts val="0"/>
              </a:spcBef>
              <a:buFont typeface="Arial" panose="020B0604020202020204" pitchFamily="34" charset="0"/>
              <a:buChar char="•"/>
              <a:defRPr/>
            </a:pPr>
            <a:r>
              <a:rPr lang="en-GB" sz="1700" dirty="0">
                <a:solidFill>
                  <a:srgbClr val="002060"/>
                </a:solidFill>
                <a:latin typeface="Helvetica" pitchFamily="2" charset="0"/>
              </a:rPr>
              <a:t>She also found learning new skills and teaching engaging</a:t>
            </a:r>
          </a:p>
          <a:p>
            <a:pPr lvl="1">
              <a:spcBef>
                <a:spcPts val="0"/>
              </a:spcBef>
              <a:buFont typeface="Arial" panose="020B0604020202020204" pitchFamily="34" charset="0"/>
              <a:buChar char="•"/>
              <a:defRPr/>
            </a:pPr>
            <a:endParaRPr lang="en-GB" sz="1700" dirty="0">
              <a:solidFill>
                <a:srgbClr val="002060"/>
              </a:solidFill>
              <a:latin typeface="Helvetica" pitchFamily="2" charset="0"/>
            </a:endParaRPr>
          </a:p>
          <a:p>
            <a:pPr lvl="1">
              <a:spcBef>
                <a:spcPts val="0"/>
              </a:spcBef>
              <a:buFont typeface="Arial" panose="020B0604020202020204" pitchFamily="34" charset="0"/>
              <a:buChar char="•"/>
              <a:defRPr/>
            </a:pPr>
            <a:r>
              <a:rPr lang="en-GB" sz="1700" dirty="0">
                <a:solidFill>
                  <a:srgbClr val="002060"/>
                </a:solidFill>
                <a:latin typeface="Helvetica" pitchFamily="2" charset="0"/>
              </a:rPr>
              <a:t>Anne developed very supportive relationships in college during her training, and later with her colleagues at the school where she worked</a:t>
            </a:r>
          </a:p>
          <a:p>
            <a:pPr lvl="1">
              <a:spcBef>
                <a:spcPts val="0"/>
              </a:spcBef>
              <a:buFont typeface="Arial" panose="020B0604020202020204" pitchFamily="34" charset="0"/>
              <a:buChar char="•"/>
              <a:defRPr/>
            </a:pPr>
            <a:endParaRPr lang="en-GB" sz="1700" dirty="0">
              <a:solidFill>
                <a:srgbClr val="002060"/>
              </a:solidFill>
              <a:latin typeface="Helvetica" pitchFamily="2" charset="0"/>
            </a:endParaRPr>
          </a:p>
          <a:p>
            <a:pPr lvl="1">
              <a:spcBef>
                <a:spcPts val="0"/>
              </a:spcBef>
              <a:buFont typeface="Arial" panose="020B0604020202020204" pitchFamily="34" charset="0"/>
              <a:buChar char="•"/>
              <a:defRPr/>
            </a:pPr>
            <a:r>
              <a:rPr lang="en-GB" sz="1700" dirty="0">
                <a:solidFill>
                  <a:srgbClr val="002060"/>
                </a:solidFill>
                <a:latin typeface="Helvetica" pitchFamily="2" charset="0"/>
              </a:rPr>
              <a:t>While some days were very stressful and left her exhausted, others brought Anne positive emotions such as joy, and pride in her pupil’s achievements. </a:t>
            </a:r>
          </a:p>
          <a:p>
            <a:pPr lvl="1">
              <a:spcBef>
                <a:spcPts val="0"/>
              </a:spcBef>
              <a:buFont typeface="Arial" panose="020B0604020202020204" pitchFamily="34" charset="0"/>
              <a:buChar char="•"/>
              <a:defRPr/>
            </a:pPr>
            <a:endParaRPr lang="en-GB" sz="1700" dirty="0">
              <a:solidFill>
                <a:srgbClr val="002060"/>
              </a:solidFill>
              <a:latin typeface="Helvetica" pitchFamily="2" charset="0"/>
            </a:endParaRPr>
          </a:p>
          <a:p>
            <a:pPr lvl="1">
              <a:spcBef>
                <a:spcPts val="0"/>
              </a:spcBef>
              <a:buFont typeface="Arial" panose="020B0604020202020204" pitchFamily="34" charset="0"/>
              <a:buChar char="•"/>
              <a:defRPr/>
            </a:pPr>
            <a:r>
              <a:rPr lang="en-GB" sz="1700" dirty="0">
                <a:solidFill>
                  <a:srgbClr val="002060"/>
                </a:solidFill>
                <a:latin typeface="Helvetica" pitchFamily="2" charset="0"/>
              </a:rPr>
              <a:t>Overall Anne’s commitment to her highly valued personal goal of being a nursery school teacher enhanced her PERMA well-being, </a:t>
            </a:r>
            <a:r>
              <a:rPr lang="en-GB" sz="1700" b="1" dirty="0">
                <a:solidFill>
                  <a:srgbClr val="002060"/>
                </a:solidFill>
                <a:latin typeface="Helvetica" pitchFamily="2" charset="0"/>
              </a:rPr>
              <a:t>P</a:t>
            </a:r>
            <a:r>
              <a:rPr lang="en-GB" sz="1700" dirty="0">
                <a:solidFill>
                  <a:srgbClr val="002060"/>
                </a:solidFill>
                <a:latin typeface="Helvetica" pitchFamily="2" charset="0"/>
              </a:rPr>
              <a:t>ositive emotions, </a:t>
            </a:r>
            <a:r>
              <a:rPr lang="en-GB" sz="1700" b="1" dirty="0">
                <a:solidFill>
                  <a:srgbClr val="002060"/>
                </a:solidFill>
                <a:latin typeface="Helvetica" pitchFamily="2" charset="0"/>
              </a:rPr>
              <a:t>E</a:t>
            </a:r>
            <a:r>
              <a:rPr lang="en-GB" sz="1700" dirty="0">
                <a:solidFill>
                  <a:srgbClr val="002060"/>
                </a:solidFill>
                <a:latin typeface="Helvetica" pitchFamily="2" charset="0"/>
              </a:rPr>
              <a:t>ngagement, </a:t>
            </a:r>
            <a:r>
              <a:rPr lang="en-GB" sz="1700" b="1" dirty="0">
                <a:solidFill>
                  <a:srgbClr val="002060"/>
                </a:solidFill>
                <a:latin typeface="Helvetica" pitchFamily="2" charset="0"/>
              </a:rPr>
              <a:t>R</a:t>
            </a:r>
            <a:r>
              <a:rPr lang="en-GB" sz="1700" dirty="0">
                <a:solidFill>
                  <a:srgbClr val="002060"/>
                </a:solidFill>
                <a:latin typeface="Helvetica" pitchFamily="2" charset="0"/>
              </a:rPr>
              <a:t>elationships, </a:t>
            </a:r>
            <a:r>
              <a:rPr lang="en-GB" sz="1700" b="1" dirty="0">
                <a:solidFill>
                  <a:srgbClr val="002060"/>
                </a:solidFill>
                <a:latin typeface="Helvetica" pitchFamily="2" charset="0"/>
              </a:rPr>
              <a:t>M</a:t>
            </a:r>
            <a:r>
              <a:rPr lang="en-GB" sz="1700" dirty="0">
                <a:solidFill>
                  <a:srgbClr val="002060"/>
                </a:solidFill>
                <a:latin typeface="Helvetica" pitchFamily="2" charset="0"/>
              </a:rPr>
              <a:t>eaning, &amp;  </a:t>
            </a:r>
            <a:r>
              <a:rPr lang="en-GB" sz="1700" b="1" dirty="0">
                <a:solidFill>
                  <a:srgbClr val="002060"/>
                </a:solidFill>
                <a:latin typeface="Helvetica" pitchFamily="2" charset="0"/>
              </a:rPr>
              <a:t>A</a:t>
            </a:r>
            <a:r>
              <a:rPr lang="en-GB" sz="1700" dirty="0">
                <a:solidFill>
                  <a:srgbClr val="002060"/>
                </a:solidFill>
                <a:latin typeface="Helvetica" pitchFamily="2" charset="0"/>
              </a:rPr>
              <a:t>ccomplishment  </a:t>
            </a:r>
            <a:endParaRPr lang="en-IE" sz="1700" dirty="0">
              <a:solidFill>
                <a:srgbClr val="002060"/>
              </a:solidFill>
              <a:latin typeface="Helvetica" pitchFamily="2" charset="0"/>
            </a:endParaRPr>
          </a:p>
          <a:p>
            <a:pPr marL="457200" lvl="1" indent="0">
              <a:buFontTx/>
              <a:buNone/>
              <a:defRPr/>
            </a:pPr>
            <a:endParaRPr lang="en-US" altLang="en-US" sz="1600" kern="0" dirty="0">
              <a:ea typeface="ＭＳ Ｐゴシック" panose="020B0600070205080204" pitchFamily="34" charset="-128"/>
            </a:endParaRPr>
          </a:p>
        </p:txBody>
      </p:sp>
      <p:pic>
        <p:nvPicPr>
          <p:cNvPr id="71683" name="Picture 5">
            <a:extLst>
              <a:ext uri="{FF2B5EF4-FFF2-40B4-BE49-F238E27FC236}">
                <a16:creationId xmlns:a16="http://schemas.microsoft.com/office/drawing/2014/main" id="{4382ABC0-16C5-2641-9AC9-EDA4E6192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388" y="1989138"/>
            <a:ext cx="3074987"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B5CA3F1-570E-B348-B51E-E946E1589CA3}"/>
              </a:ext>
            </a:extLst>
          </p:cNvPr>
          <p:cNvSpPr txBox="1">
            <a:spLocks noChangeArrowheads="1"/>
          </p:cNvSpPr>
          <p:nvPr/>
        </p:nvSpPr>
        <p:spPr>
          <a:xfrm>
            <a:off x="3429486" y="108714"/>
            <a:ext cx="3755522" cy="50537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GOALS – CASE EXAMPLE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77210E-9D73-B544-B9B2-EC853114DDBC}"/>
              </a:ext>
            </a:extLst>
          </p:cNvPr>
          <p:cNvSpPr txBox="1">
            <a:spLocks noChangeArrowheads="1"/>
          </p:cNvSpPr>
          <p:nvPr/>
        </p:nvSpPr>
        <p:spPr>
          <a:xfrm>
            <a:off x="3105943" y="271462"/>
            <a:ext cx="2770188" cy="3714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GOAL FUNCTIONS</a:t>
            </a:r>
          </a:p>
        </p:txBody>
      </p:sp>
      <p:sp>
        <p:nvSpPr>
          <p:cNvPr id="5" name="Content Placeholder 2">
            <a:extLst>
              <a:ext uri="{FF2B5EF4-FFF2-40B4-BE49-F238E27FC236}">
                <a16:creationId xmlns:a16="http://schemas.microsoft.com/office/drawing/2014/main" id="{A7C3BE57-FE7C-C448-B19A-0B008B411C49}"/>
              </a:ext>
            </a:extLst>
          </p:cNvPr>
          <p:cNvSpPr txBox="1">
            <a:spLocks noChangeArrowheads="1"/>
          </p:cNvSpPr>
          <p:nvPr/>
        </p:nvSpPr>
        <p:spPr>
          <a:xfrm>
            <a:off x="295275" y="903288"/>
            <a:ext cx="8391525" cy="549751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buFont typeface="Arial" panose="020B0604020202020204" pitchFamily="34" charset="0"/>
              <a:buChar char="•"/>
              <a:defRPr/>
            </a:pPr>
            <a:r>
              <a:rPr lang="en-GB" sz="1800" b="1" dirty="0">
                <a:solidFill>
                  <a:srgbClr val="002060"/>
                </a:solidFill>
                <a:latin typeface="Helvetica" pitchFamily="2" charset="0"/>
              </a:rPr>
              <a:t>Goals the following functions</a:t>
            </a:r>
            <a:r>
              <a:rPr lang="en-GB" sz="1800" dirty="0">
                <a:solidFill>
                  <a:srgbClr val="002060"/>
                </a:solidFill>
                <a:latin typeface="Helvetica" pitchFamily="2" charset="0"/>
              </a:rPr>
              <a:t>.  They </a:t>
            </a:r>
          </a:p>
          <a:p>
            <a:pPr lvl="2">
              <a:defRPr/>
            </a:pPr>
            <a:r>
              <a:rPr lang="en-GB" dirty="0">
                <a:solidFill>
                  <a:srgbClr val="002060"/>
                </a:solidFill>
                <a:latin typeface="Helvetica" pitchFamily="2" charset="0"/>
              </a:rPr>
              <a:t>Give life direction</a:t>
            </a:r>
          </a:p>
          <a:p>
            <a:pPr lvl="2">
              <a:defRPr/>
            </a:pPr>
            <a:r>
              <a:rPr lang="en-GB" dirty="0">
                <a:solidFill>
                  <a:srgbClr val="002060"/>
                </a:solidFill>
                <a:latin typeface="Helvetica" pitchFamily="2" charset="0"/>
              </a:rPr>
              <a:t>Motivate us to keep going</a:t>
            </a:r>
          </a:p>
          <a:p>
            <a:pPr lvl="2">
              <a:defRPr/>
            </a:pPr>
            <a:r>
              <a:rPr lang="en-GB" dirty="0">
                <a:solidFill>
                  <a:srgbClr val="002060"/>
                </a:solidFill>
                <a:latin typeface="Helvetica" pitchFamily="2" charset="0"/>
              </a:rPr>
              <a:t>Organize us in terms of means and ends </a:t>
            </a:r>
          </a:p>
          <a:p>
            <a:pPr lvl="2">
              <a:defRPr/>
            </a:pPr>
            <a:r>
              <a:rPr lang="en-GB" dirty="0">
                <a:solidFill>
                  <a:srgbClr val="002060"/>
                </a:solidFill>
                <a:latin typeface="Helvetica" pitchFamily="2" charset="0"/>
              </a:rPr>
              <a:t>Facilitate survival</a:t>
            </a:r>
          </a:p>
          <a:p>
            <a:pPr lvl="2">
              <a:defRPr/>
            </a:pPr>
            <a:r>
              <a:rPr lang="en-GB" dirty="0">
                <a:solidFill>
                  <a:srgbClr val="002060"/>
                </a:solidFill>
                <a:latin typeface="Helvetica" pitchFamily="2" charset="0"/>
              </a:rPr>
              <a:t>Give life meaning (if they are highly valued)</a:t>
            </a:r>
          </a:p>
          <a:p>
            <a:pPr lvl="2">
              <a:defRPr/>
            </a:pPr>
            <a:endParaRPr lang="en-GB" dirty="0">
              <a:solidFill>
                <a:srgbClr val="002060"/>
              </a:solidFill>
              <a:latin typeface="Helvetica" pitchFamily="2" charset="0"/>
            </a:endParaRPr>
          </a:p>
          <a:p>
            <a:pPr lvl="1">
              <a:buFont typeface="Arial" panose="020B0604020202020204" pitchFamily="34" charset="0"/>
              <a:buChar char="•"/>
              <a:defRPr/>
            </a:pPr>
            <a:r>
              <a:rPr lang="en-GB" sz="1800" b="1" dirty="0">
                <a:solidFill>
                  <a:srgbClr val="002060"/>
                </a:solidFill>
                <a:latin typeface="Helvetica" pitchFamily="2" charset="0"/>
              </a:rPr>
              <a:t>Anne’s goals, </a:t>
            </a:r>
            <a:r>
              <a:rPr lang="en-GB" sz="1800" dirty="0">
                <a:solidFill>
                  <a:srgbClr val="002060"/>
                </a:solidFill>
                <a:latin typeface="Helvetica" pitchFamily="2" charset="0"/>
              </a:rPr>
              <a:t>in the case example, had these functions.  </a:t>
            </a:r>
          </a:p>
          <a:p>
            <a:pPr lvl="2">
              <a:defRPr/>
            </a:pPr>
            <a:r>
              <a:rPr lang="en-GB" dirty="0">
                <a:solidFill>
                  <a:srgbClr val="002060"/>
                </a:solidFill>
                <a:latin typeface="Helvetica" pitchFamily="2" charset="0"/>
              </a:rPr>
              <a:t>They gave her life direction by focusing her to pursue training and employment in teaching</a:t>
            </a:r>
          </a:p>
          <a:p>
            <a:pPr lvl="2">
              <a:defRPr/>
            </a:pPr>
            <a:r>
              <a:rPr lang="en-GB" dirty="0">
                <a:solidFill>
                  <a:srgbClr val="002060"/>
                </a:solidFill>
                <a:latin typeface="Helvetica" pitchFamily="2" charset="0"/>
              </a:rPr>
              <a:t>They motivated her to work hard in college and in her teaching job</a:t>
            </a:r>
          </a:p>
          <a:p>
            <a:pPr lvl="2">
              <a:defRPr/>
            </a:pPr>
            <a:r>
              <a:rPr lang="en-GB" dirty="0">
                <a:solidFill>
                  <a:srgbClr val="002060"/>
                </a:solidFill>
                <a:latin typeface="Helvetica" pitchFamily="2" charset="0"/>
              </a:rPr>
              <a:t>They organized her to study at college and prepare lesson plans in her teaching job </a:t>
            </a:r>
          </a:p>
          <a:p>
            <a:pPr lvl="2">
              <a:defRPr/>
            </a:pPr>
            <a:r>
              <a:rPr lang="en-GB" dirty="0">
                <a:solidFill>
                  <a:srgbClr val="002060"/>
                </a:solidFill>
                <a:latin typeface="Helvetica" pitchFamily="2" charset="0"/>
              </a:rPr>
              <a:t>They gave her a good salary to support her basic needs and so facilitated survival </a:t>
            </a:r>
          </a:p>
          <a:p>
            <a:pPr lvl="2">
              <a:defRPr/>
            </a:pPr>
            <a:r>
              <a:rPr lang="en-GB" dirty="0">
                <a:solidFill>
                  <a:srgbClr val="002060"/>
                </a:solidFill>
                <a:latin typeface="Helvetica" pitchFamily="2" charset="0"/>
              </a:rPr>
              <a:t>They gave her life meaning and purpose, as a teacher of disadvantaged children </a:t>
            </a:r>
          </a:p>
          <a:p>
            <a:pPr marL="914400" lvl="2" indent="0">
              <a:buNone/>
              <a:defRPr/>
            </a:pPr>
            <a:endParaRPr lang="en-GB" sz="1800" dirty="0"/>
          </a:p>
          <a:p>
            <a:pPr lvl="2">
              <a:defRPr/>
            </a:pPr>
            <a:endParaRPr lang="en-GB" sz="1800" dirty="0"/>
          </a:p>
          <a:p>
            <a:pPr marL="457200" lvl="1" indent="0">
              <a:buFontTx/>
              <a:buNone/>
              <a:defRPr/>
            </a:pPr>
            <a:endParaRPr lang="en-US" altLang="en-US" sz="1600" kern="0" dirty="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D6E641-3E38-8046-95A4-9CF8859C0744}"/>
              </a:ext>
            </a:extLst>
          </p:cNvPr>
          <p:cNvSpPr txBox="1">
            <a:spLocks noChangeArrowheads="1"/>
          </p:cNvSpPr>
          <p:nvPr/>
        </p:nvSpPr>
        <p:spPr>
          <a:xfrm>
            <a:off x="1666875" y="171129"/>
            <a:ext cx="7089775" cy="4730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CHARACTERISTICS OF HIGHLY VALUED GOALS</a:t>
            </a:r>
          </a:p>
        </p:txBody>
      </p:sp>
      <p:sp>
        <p:nvSpPr>
          <p:cNvPr id="5" name="Content Placeholder 2">
            <a:extLst>
              <a:ext uri="{FF2B5EF4-FFF2-40B4-BE49-F238E27FC236}">
                <a16:creationId xmlns:a16="http://schemas.microsoft.com/office/drawing/2014/main" id="{9AF0044E-581D-5B45-BB08-A3DA7D38EB8D}"/>
              </a:ext>
            </a:extLst>
          </p:cNvPr>
          <p:cNvSpPr txBox="1">
            <a:spLocks noChangeArrowheads="1"/>
          </p:cNvSpPr>
          <p:nvPr/>
        </p:nvSpPr>
        <p:spPr>
          <a:xfrm>
            <a:off x="-271462" y="669574"/>
            <a:ext cx="6337300" cy="62293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a:buFontTx/>
              <a:buNone/>
              <a:defRPr/>
            </a:pPr>
            <a:r>
              <a:rPr lang="en-GB" sz="1500" dirty="0">
                <a:solidFill>
                  <a:srgbClr val="002060"/>
                </a:solidFill>
                <a:latin typeface="Helvetica" pitchFamily="2" charset="0"/>
              </a:rPr>
              <a:t>Research shows that the pursuit and attainment of highly valued goals is more likely if they are </a:t>
            </a:r>
          </a:p>
          <a:p>
            <a:pPr marL="457200" lvl="1" indent="0">
              <a:buFontTx/>
              <a:buNone/>
              <a:defRPr/>
            </a:pPr>
            <a:endParaRPr lang="en-GB"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1-Intrinsically rewarding, </a:t>
            </a:r>
            <a:r>
              <a:rPr lang="en-GB" sz="1500" dirty="0">
                <a:solidFill>
                  <a:srgbClr val="002060"/>
                </a:solidFill>
                <a:latin typeface="Helvetica" pitchFamily="2" charset="0"/>
              </a:rPr>
              <a:t>not extrinsically rewarding</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2-Concordant with basic needs </a:t>
            </a:r>
            <a:r>
              <a:rPr lang="en-GB" sz="1500" dirty="0">
                <a:solidFill>
                  <a:srgbClr val="002060"/>
                </a:solidFill>
                <a:latin typeface="Helvetica" pitchFamily="2" charset="0"/>
              </a:rPr>
              <a:t>for autonomy, competence and relatedness</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3-Involve doing valued activities, </a:t>
            </a:r>
            <a:r>
              <a:rPr lang="en-GB" sz="1500" dirty="0">
                <a:solidFill>
                  <a:srgbClr val="002060"/>
                </a:solidFill>
                <a:latin typeface="Helvetica" pitchFamily="2" charset="0"/>
              </a:rPr>
              <a:t>more than acquiring possessions</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4-Involve approaching valued outcomes, </a:t>
            </a:r>
            <a:r>
              <a:rPr lang="en-GB" sz="1500" dirty="0">
                <a:solidFill>
                  <a:srgbClr val="002060"/>
                </a:solidFill>
                <a:latin typeface="Helvetica" pitchFamily="2" charset="0"/>
              </a:rPr>
              <a:t>more than avoiding unpleasant outcomes</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5-Fit together </a:t>
            </a:r>
            <a:r>
              <a:rPr lang="en-GB" sz="1500" dirty="0">
                <a:solidFill>
                  <a:srgbClr val="002060"/>
                </a:solidFill>
                <a:latin typeface="Helvetica" pitchFamily="2" charset="0"/>
              </a:rPr>
              <a:t>harmoniously and don’t conflict </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6-Are visualizable and challenging, </a:t>
            </a:r>
            <a:r>
              <a:rPr lang="en-GB" sz="1500" dirty="0">
                <a:solidFill>
                  <a:srgbClr val="002060"/>
                </a:solidFill>
                <a:latin typeface="Helvetica" pitchFamily="2" charset="0"/>
              </a:rPr>
              <a:t>not fuzzy and easy</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GB" sz="1500" b="1" dirty="0">
                <a:solidFill>
                  <a:srgbClr val="002060"/>
                </a:solidFill>
                <a:latin typeface="Helvetica" pitchFamily="2" charset="0"/>
              </a:rPr>
              <a:t>7-Involve a high level of commitment, </a:t>
            </a:r>
            <a:r>
              <a:rPr lang="en-GB" sz="1500" dirty="0">
                <a:solidFill>
                  <a:srgbClr val="002060"/>
                </a:solidFill>
                <a:latin typeface="Helvetica" pitchFamily="2" charset="0"/>
              </a:rPr>
              <a:t>not little commitment</a:t>
            </a:r>
          </a:p>
          <a:p>
            <a:pPr lvl="1">
              <a:buFont typeface="Arial" panose="020B0604020202020204" pitchFamily="34" charset="0"/>
              <a:buChar char="•"/>
              <a:defRPr/>
            </a:pPr>
            <a:endParaRPr lang="en-IE" sz="1500" dirty="0">
              <a:solidFill>
                <a:srgbClr val="002060"/>
              </a:solidFill>
              <a:latin typeface="Helvetica" pitchFamily="2" charset="0"/>
            </a:endParaRPr>
          </a:p>
          <a:p>
            <a:pPr lvl="1">
              <a:buFont typeface="Arial" panose="020B0604020202020204" pitchFamily="34" charset="0"/>
              <a:buChar char="•"/>
              <a:defRPr/>
            </a:pPr>
            <a:r>
              <a:rPr lang="en-IE" sz="1500" b="1" dirty="0">
                <a:solidFill>
                  <a:srgbClr val="002060"/>
                </a:solidFill>
                <a:latin typeface="Helvetica" pitchFamily="2" charset="0"/>
              </a:rPr>
              <a:t>8-Can be monitored </a:t>
            </a:r>
            <a:r>
              <a:rPr lang="en-IE" sz="1500" dirty="0">
                <a:solidFill>
                  <a:srgbClr val="002060"/>
                </a:solidFill>
                <a:latin typeface="Helvetica" pitchFamily="2" charset="0"/>
              </a:rPr>
              <a:t>in a way that provides corrective feedback on progress </a:t>
            </a:r>
            <a:endParaRPr lang="en-GB" sz="1500" dirty="0">
              <a:solidFill>
                <a:srgbClr val="002060"/>
              </a:solidFill>
              <a:latin typeface="Helvetica" pitchFamily="2" charset="0"/>
            </a:endParaRPr>
          </a:p>
          <a:p>
            <a:pPr>
              <a:defRPr/>
            </a:pPr>
            <a:endParaRPr lang="en-US" altLang="en-US" sz="1600" kern="0" dirty="0">
              <a:ea typeface="ＭＳ Ｐゴシック" panose="020B0600070205080204" pitchFamily="34" charset="-128"/>
            </a:endParaRPr>
          </a:p>
        </p:txBody>
      </p:sp>
      <p:pic>
        <p:nvPicPr>
          <p:cNvPr id="73733" name="Picture 3">
            <a:extLst>
              <a:ext uri="{FF2B5EF4-FFF2-40B4-BE49-F238E27FC236}">
                <a16:creationId xmlns:a16="http://schemas.microsoft.com/office/drawing/2014/main" id="{5FD0EF06-4FBD-C24F-94A9-5C3740DE2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2708275"/>
            <a:ext cx="25098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7ED68E-B834-9B44-B061-E9A2FB2096A3}"/>
              </a:ext>
            </a:extLst>
          </p:cNvPr>
          <p:cNvSpPr txBox="1">
            <a:spLocks noChangeArrowheads="1"/>
          </p:cNvSpPr>
          <p:nvPr/>
        </p:nvSpPr>
        <p:spPr>
          <a:xfrm>
            <a:off x="1457968" y="174780"/>
            <a:ext cx="6228063" cy="39475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CHARACTERISTICS OF HIGHLY VALUED GOALS</a:t>
            </a:r>
          </a:p>
        </p:txBody>
      </p:sp>
      <p:sp>
        <p:nvSpPr>
          <p:cNvPr id="5" name="Content Placeholder 2">
            <a:extLst>
              <a:ext uri="{FF2B5EF4-FFF2-40B4-BE49-F238E27FC236}">
                <a16:creationId xmlns:a16="http://schemas.microsoft.com/office/drawing/2014/main" id="{B1B259B5-042F-AF40-992E-15EFFBE8FFFB}"/>
              </a:ext>
            </a:extLst>
          </p:cNvPr>
          <p:cNvSpPr txBox="1">
            <a:spLocks noChangeArrowheads="1"/>
          </p:cNvSpPr>
          <p:nvPr/>
        </p:nvSpPr>
        <p:spPr>
          <a:xfrm>
            <a:off x="-96838" y="636588"/>
            <a:ext cx="8783638" cy="576421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a:buFontTx/>
              <a:buNone/>
              <a:defRPr/>
            </a:pPr>
            <a:r>
              <a:rPr lang="en-GB" sz="1600" dirty="0">
                <a:solidFill>
                  <a:srgbClr val="002060"/>
                </a:solidFill>
                <a:latin typeface="Helvetica" pitchFamily="2" charset="0"/>
              </a:rPr>
              <a:t>In the case example, Anne’s goals had all of the following characteristics</a:t>
            </a:r>
          </a:p>
          <a:p>
            <a:pPr marL="457200" lvl="1" indent="0">
              <a:buFontTx/>
              <a:buNone/>
              <a:defRPr/>
            </a:pPr>
            <a:endParaRPr lang="en-GB"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Intrinsically rewarding. </a:t>
            </a:r>
            <a:r>
              <a:rPr lang="en-GB" sz="1600" dirty="0">
                <a:solidFill>
                  <a:srgbClr val="002060"/>
                </a:solidFill>
                <a:latin typeface="Helvetica" pitchFamily="2" charset="0"/>
              </a:rPr>
              <a:t>For Anne, the process of teaching children was intrinsically rewarding, she wanted to do if for its own sake. In contrast, writing end of term reports was extrinsically rewarding. It was tedious work which Anne did to get paid, so she could financially support herself</a:t>
            </a:r>
          </a:p>
          <a:p>
            <a:pPr lvl="1">
              <a:buFont typeface="Arial" panose="020B0604020202020204" pitchFamily="34" charset="0"/>
              <a:buChar char="•"/>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Concordant with basic needs. </a:t>
            </a:r>
            <a:r>
              <a:rPr lang="en-GB" sz="1600" dirty="0">
                <a:solidFill>
                  <a:srgbClr val="002060"/>
                </a:solidFill>
                <a:latin typeface="Helvetica" pitchFamily="2" charset="0"/>
              </a:rPr>
              <a:t>The 3 basic needs are autonomy, competence, and relatedness. In her classroom Anne was in charge of what happened, so teaching met her need for autonomy. She used well developed skills, so teaching met her need for competence. She also had good relationships with her pupils, their parents, and her colleagues, so her teaching job met her need for relatedness</a:t>
            </a:r>
          </a:p>
          <a:p>
            <a:pPr lvl="1">
              <a:buFont typeface="Arial" panose="020B0604020202020204" pitchFamily="34" charset="0"/>
              <a:buChar char="•"/>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doing activities. </a:t>
            </a:r>
            <a:r>
              <a:rPr lang="en-GB" sz="1600" dirty="0">
                <a:solidFill>
                  <a:srgbClr val="002060"/>
                </a:solidFill>
                <a:latin typeface="Helvetica" pitchFamily="2" charset="0"/>
              </a:rPr>
              <a:t>Teaching involved preparing lessons, interacting with children, parents and colleagues, watching children make progress etc. Accumulating wealth and possessions was not a core aspect of Anne’s goals</a:t>
            </a:r>
          </a:p>
          <a:p>
            <a:pPr marL="457200" lvl="1" indent="0">
              <a:buFontTx/>
              <a:buNone/>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approaching valued outcomes. </a:t>
            </a:r>
            <a:r>
              <a:rPr lang="en-GB" sz="1600" dirty="0">
                <a:solidFill>
                  <a:srgbClr val="002060"/>
                </a:solidFill>
                <a:latin typeface="Helvetica" pitchFamily="2" charset="0"/>
              </a:rPr>
              <a:t>Ann’s work as a teacher mainly  involved approaching things she wanted to do rather than avoiding things she did not want to do</a:t>
            </a:r>
            <a:endParaRPr lang="en-IE" sz="1600" dirty="0">
              <a:solidFill>
                <a:srgbClr val="002060"/>
              </a:solidFill>
              <a:latin typeface="Helvetica" pitchFamily="2" charset="0"/>
            </a:endParaRPr>
          </a:p>
          <a:p>
            <a:pPr>
              <a:defRPr/>
            </a:pPr>
            <a:endParaRPr lang="en-US" altLang="en-US" sz="1600" kern="0"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F2F7D7-48DB-814B-A148-027F30B8213D}"/>
              </a:ext>
            </a:extLst>
          </p:cNvPr>
          <p:cNvSpPr txBox="1">
            <a:spLocks noChangeArrowheads="1"/>
          </p:cNvSpPr>
          <p:nvPr/>
        </p:nvSpPr>
        <p:spPr>
          <a:xfrm>
            <a:off x="1443530" y="338672"/>
            <a:ext cx="6256939" cy="4746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CHARACTERISTICS OF HIGHLY VALUED GOALS</a:t>
            </a:r>
          </a:p>
        </p:txBody>
      </p:sp>
      <p:sp>
        <p:nvSpPr>
          <p:cNvPr id="5" name="Content Placeholder 2">
            <a:extLst>
              <a:ext uri="{FF2B5EF4-FFF2-40B4-BE49-F238E27FC236}">
                <a16:creationId xmlns:a16="http://schemas.microsoft.com/office/drawing/2014/main" id="{608F6363-8E6E-5745-96AF-C1EA75A36521}"/>
              </a:ext>
            </a:extLst>
          </p:cNvPr>
          <p:cNvSpPr txBox="1">
            <a:spLocks noChangeArrowheads="1"/>
          </p:cNvSpPr>
          <p:nvPr/>
        </p:nvSpPr>
        <p:spPr>
          <a:xfrm>
            <a:off x="77002" y="981509"/>
            <a:ext cx="8720488" cy="506315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457200" lvl="1" indent="0">
              <a:buFontTx/>
              <a:buNone/>
              <a:defRPr/>
            </a:pPr>
            <a:r>
              <a:rPr lang="en-GB" sz="1600" dirty="0">
                <a:solidFill>
                  <a:srgbClr val="002060"/>
                </a:solidFill>
                <a:latin typeface="Helvetica" pitchFamily="2" charset="0"/>
              </a:rPr>
              <a:t>In the case example, Anne’s goals had these further characteristics</a:t>
            </a:r>
          </a:p>
          <a:p>
            <a:pPr marL="457200" lvl="1" indent="0">
              <a:buFontTx/>
              <a:buNone/>
              <a:defRPr/>
            </a:pPr>
            <a:endParaRPr lang="en-GB"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Fit together. </a:t>
            </a:r>
            <a:r>
              <a:rPr lang="en-GB" sz="1600" dirty="0">
                <a:solidFill>
                  <a:srgbClr val="002060"/>
                </a:solidFill>
                <a:latin typeface="Helvetica" pitchFamily="2" charset="0"/>
              </a:rPr>
              <a:t>Anne had other valued life goals including spending time with her family, and running to keep fit. Most of the time, these goals, and her goal of being a teacher did not conflict with each other </a:t>
            </a:r>
          </a:p>
          <a:p>
            <a:pPr lvl="1">
              <a:buFont typeface="Arial" panose="020B0604020202020204" pitchFamily="34" charset="0"/>
              <a:buChar char="•"/>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Are visualizable and challenging. </a:t>
            </a:r>
            <a:r>
              <a:rPr lang="en-GB" sz="1600" dirty="0">
                <a:solidFill>
                  <a:srgbClr val="002060"/>
                </a:solidFill>
                <a:latin typeface="Helvetica" pitchFamily="2" charset="0"/>
              </a:rPr>
              <a:t>It was easy for Anne to visualize on a day-to-day basis the sorts of teaching activities and lesson plans she intended to follow, and she usually set goals that were at the limit of her comfort zone</a:t>
            </a:r>
          </a:p>
          <a:p>
            <a:pPr marL="457200" lvl="1" indent="0">
              <a:buFontTx/>
              <a:buNone/>
              <a:defRPr/>
            </a:pPr>
            <a:endParaRPr lang="en-IE" sz="1600" dirty="0">
              <a:solidFill>
                <a:srgbClr val="002060"/>
              </a:solidFill>
              <a:latin typeface="Helvetica" pitchFamily="2" charset="0"/>
            </a:endParaRPr>
          </a:p>
          <a:p>
            <a:pPr lvl="1">
              <a:buFont typeface="Arial" panose="020B0604020202020204" pitchFamily="34" charset="0"/>
              <a:buChar char="•"/>
              <a:defRPr/>
            </a:pPr>
            <a:r>
              <a:rPr lang="en-GB" sz="1600" b="1" dirty="0">
                <a:solidFill>
                  <a:srgbClr val="002060"/>
                </a:solidFill>
                <a:latin typeface="Helvetica" pitchFamily="2" charset="0"/>
              </a:rPr>
              <a:t>Involve a high level of commitment. </a:t>
            </a:r>
            <a:r>
              <a:rPr lang="en-GB" sz="1600" dirty="0">
                <a:solidFill>
                  <a:srgbClr val="002060"/>
                </a:solidFill>
                <a:latin typeface="Helvetica" pitchFamily="2" charset="0"/>
              </a:rPr>
              <a:t>Anne was highly committed to her goal of teaching disadvantaged children to give them a good start in life </a:t>
            </a:r>
          </a:p>
          <a:p>
            <a:pPr marL="457200" lvl="1" indent="0">
              <a:buFontTx/>
              <a:buNone/>
              <a:defRPr/>
            </a:pPr>
            <a:endParaRPr lang="en-IE" sz="1600" dirty="0">
              <a:solidFill>
                <a:srgbClr val="002060"/>
              </a:solidFill>
              <a:latin typeface="Helvetica" pitchFamily="2" charset="0"/>
            </a:endParaRPr>
          </a:p>
          <a:p>
            <a:pPr lvl="1">
              <a:buFont typeface="Arial" panose="020B0604020202020204" pitchFamily="34" charset="0"/>
              <a:buChar char="•"/>
              <a:defRPr/>
            </a:pPr>
            <a:r>
              <a:rPr lang="en-IE" sz="1600" b="1" dirty="0">
                <a:solidFill>
                  <a:srgbClr val="002060"/>
                </a:solidFill>
                <a:latin typeface="Helvetica" pitchFamily="2" charset="0"/>
              </a:rPr>
              <a:t>Can be monitored in a way that provides corrective feedback on progress. </a:t>
            </a:r>
            <a:r>
              <a:rPr lang="en-IE" sz="1600" dirty="0">
                <a:solidFill>
                  <a:srgbClr val="002060"/>
                </a:solidFill>
                <a:latin typeface="Helvetica" pitchFamily="2" charset="0"/>
              </a:rPr>
              <a:t>All Anne’s pupils had individualized learning targets, and Anne kept weekly records of their progress. This allowed her to monitor how well she was doing as a teacher and provided corrective feedback, so she could change her teaching plans if some children failed to meet their targets</a:t>
            </a:r>
          </a:p>
          <a:p>
            <a:pPr marL="457200" lvl="1" indent="0">
              <a:buFontTx/>
              <a:buNone/>
              <a:defRPr/>
            </a:pPr>
            <a:endParaRPr lang="en-GB" sz="1600" dirty="0">
              <a:latin typeface="Helvetica" pitchFamily="2" charset="0"/>
            </a:endParaRPr>
          </a:p>
          <a:p>
            <a:pPr>
              <a:defRPr/>
            </a:pPr>
            <a:endParaRPr lang="en-US" altLang="en-US" sz="1600" kern="0"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4945</TotalTime>
  <Words>3309</Words>
  <Application>Microsoft Macintosh PowerPoint</Application>
  <PresentationFormat>On-screen Show (4:3)</PresentationFormat>
  <Paragraphs>375</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Helvetica</vt:lpstr>
      <vt:lpstr>Office Theme</vt:lpstr>
      <vt:lpstr>CHAPTER 2.  GOALS &amp; STRENGTHS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CHARACTER STRENGHTS &amp; VIRTUES</vt:lpstr>
      <vt:lpstr>VIA CLASSIFICATION OF CHARACTER STRENGHTS &amp; VIRTUES</vt:lpstr>
      <vt:lpstr>VIA CLASSIFICATION OF CHARACTER STRENGHTS &amp; VIRTUES</vt:lpstr>
      <vt:lpstr>SIGNATURE STRENGHTS</vt:lpstr>
      <vt:lpstr>PowerPoint Presentation</vt:lpstr>
      <vt:lpstr>CHARACTER STRENGHTS - RESEARCH FINDINGS </vt:lpstr>
      <vt:lpstr>CHARACTER STRENGHTS - RESEARCH FINDINGS </vt:lpstr>
      <vt:lpstr>PowerPoint Presentation</vt:lpstr>
      <vt:lpstr>RESEARCH FINDINGS ON THE   FACTOR STRUCTURE OF  CHARACTER STRENGHTS </vt:lpstr>
      <vt:lpstr>RESEARCH FINDINGS ON  MINDFULNESS &amp; CHARACTER STRENGHTS </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60</cp:revision>
  <cp:lastPrinted>2016-02-23T12:27:47Z</cp:lastPrinted>
  <dcterms:created xsi:type="dcterms:W3CDTF">2016-02-23T11:18:01Z</dcterms:created>
  <dcterms:modified xsi:type="dcterms:W3CDTF">2021-10-27T12:49:00Z</dcterms:modified>
</cp:coreProperties>
</file>