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63" r:id="rId2"/>
    <p:sldId id="272" r:id="rId3"/>
    <p:sldId id="571" r:id="rId4"/>
    <p:sldId id="665" r:id="rId5"/>
    <p:sldId id="664" r:id="rId6"/>
    <p:sldId id="666" r:id="rId7"/>
    <p:sldId id="698" r:id="rId8"/>
    <p:sldId id="667" r:id="rId9"/>
    <p:sldId id="668" r:id="rId10"/>
    <p:sldId id="701" r:id="rId11"/>
    <p:sldId id="702" r:id="rId12"/>
    <p:sldId id="700" r:id="rId13"/>
    <p:sldId id="699" r:id="rId14"/>
    <p:sldId id="703" r:id="rId15"/>
    <p:sldId id="704" r:id="rId16"/>
    <p:sldId id="705" r:id="rId17"/>
    <p:sldId id="670" r:id="rId18"/>
    <p:sldId id="696" r:id="rId19"/>
    <p:sldId id="671" r:id="rId20"/>
    <p:sldId id="672" r:id="rId21"/>
    <p:sldId id="707" r:id="rId22"/>
    <p:sldId id="709" r:id="rId23"/>
    <p:sldId id="706" r:id="rId24"/>
    <p:sldId id="710" r:id="rId25"/>
    <p:sldId id="708" r:id="rId26"/>
    <p:sldId id="711" r:id="rId27"/>
    <p:sldId id="712" r:id="rId28"/>
    <p:sldId id="713" r:id="rId29"/>
    <p:sldId id="714" r:id="rId30"/>
    <p:sldId id="715" r:id="rId31"/>
    <p:sldId id="716" r:id="rId32"/>
    <p:sldId id="674" r:id="rId33"/>
    <p:sldId id="673" r:id="rId34"/>
    <p:sldId id="697" r:id="rId35"/>
    <p:sldId id="717" r:id="rId36"/>
    <p:sldId id="675" r:id="rId37"/>
    <p:sldId id="677" r:id="rId38"/>
    <p:sldId id="676" r:id="rId39"/>
    <p:sldId id="718" r:id="rId40"/>
    <p:sldId id="719" r:id="rId41"/>
    <p:sldId id="720" r:id="rId42"/>
    <p:sldId id="721" r:id="rId43"/>
    <p:sldId id="722" r:id="rId44"/>
    <p:sldId id="724" r:id="rId45"/>
    <p:sldId id="725" r:id="rId46"/>
    <p:sldId id="723" r:id="rId47"/>
    <p:sldId id="599" r:id="rId48"/>
    <p:sldId id="642"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00"/>
    <p:restoredTop sz="91434"/>
  </p:normalViewPr>
  <p:slideViewPr>
    <p:cSldViewPr snapToGrid="0" snapToObjects="1">
      <p:cViewPr varScale="1">
        <p:scale>
          <a:sx n="125" d="100"/>
          <a:sy n="125" d="100"/>
        </p:scale>
        <p:origin x="49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8532-E685-F64B-8718-79FEDB262DAC}" type="datetimeFigureOut">
              <a:rPr lang="en-US" smtClean="0"/>
              <a:t>10/29/21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980D6-82D6-9845-ABA7-02C8A080D192}" type="slidenum">
              <a:rPr lang="en-US" smtClean="0"/>
              <a:t>‹#›</a:t>
            </a:fld>
            <a:endParaRPr lang="en-US" dirty="0"/>
          </a:p>
        </p:txBody>
      </p:sp>
    </p:spTree>
    <p:extLst>
      <p:ext uri="{BB962C8B-B14F-4D97-AF65-F5344CB8AC3E}">
        <p14:creationId xmlns:p14="http://schemas.microsoft.com/office/powerpoint/2010/main" val="9358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5</a:t>
            </a:fld>
            <a:endParaRPr lang="en-US" dirty="0"/>
          </a:p>
        </p:txBody>
      </p:sp>
    </p:spTree>
    <p:extLst>
      <p:ext uri="{BB962C8B-B14F-4D97-AF65-F5344CB8AC3E}">
        <p14:creationId xmlns:p14="http://schemas.microsoft.com/office/powerpoint/2010/main" val="45199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21</a:t>
            </a:fld>
            <a:endParaRPr lang="en-US" dirty="0"/>
          </a:p>
        </p:txBody>
      </p:sp>
    </p:spTree>
    <p:extLst>
      <p:ext uri="{BB962C8B-B14F-4D97-AF65-F5344CB8AC3E}">
        <p14:creationId xmlns:p14="http://schemas.microsoft.com/office/powerpoint/2010/main" val="357229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33</a:t>
            </a:fld>
            <a:endParaRPr lang="en-US" dirty="0"/>
          </a:p>
        </p:txBody>
      </p:sp>
    </p:spTree>
    <p:extLst>
      <p:ext uri="{BB962C8B-B14F-4D97-AF65-F5344CB8AC3E}">
        <p14:creationId xmlns:p14="http://schemas.microsoft.com/office/powerpoint/2010/main" val="380322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43</a:t>
            </a:fld>
            <a:endParaRPr lang="en-US" dirty="0"/>
          </a:p>
        </p:txBody>
      </p:sp>
    </p:spTree>
    <p:extLst>
      <p:ext uri="{BB962C8B-B14F-4D97-AF65-F5344CB8AC3E}">
        <p14:creationId xmlns:p14="http://schemas.microsoft.com/office/powerpoint/2010/main" val="416583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51942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99287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9822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247095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58383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73091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22921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6308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11338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40787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0676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956F7-9C54-434C-85D6-B7C45A955C1E}" type="datetimeFigureOut">
              <a:rPr lang="en-US" smtClean="0"/>
              <a:t>10/29/21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D8ECF-D8D9-6F4A-BCF0-4C5315DAE7F2}" type="slidenum">
              <a:rPr lang="en-US" smtClean="0"/>
              <a:t>‹#›</a:t>
            </a:fld>
            <a:endParaRPr lang="en-US" dirty="0"/>
          </a:p>
        </p:txBody>
      </p:sp>
    </p:spTree>
    <p:extLst>
      <p:ext uri="{BB962C8B-B14F-4D97-AF65-F5344CB8AC3E}">
        <p14:creationId xmlns:p14="http://schemas.microsoft.com/office/powerpoint/2010/main" val="305508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07/s11031-008-9102-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007/s11031-008-9102-4"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awakemind.org/quiz.php"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doi.org/10.1038/nrn3916"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4C59-728F-5243-A316-EBBF8458C8DC}"/>
              </a:ext>
            </a:extLst>
          </p:cNvPr>
          <p:cNvSpPr>
            <a:spLocks noGrp="1"/>
          </p:cNvSpPr>
          <p:nvPr>
            <p:ph type="title"/>
          </p:nvPr>
        </p:nvSpPr>
        <p:spPr>
          <a:xfrm>
            <a:off x="955963" y="380458"/>
            <a:ext cx="7232074" cy="1780851"/>
          </a:xfrm>
        </p:spPr>
        <p:txBody>
          <a:bodyPr>
            <a:noAutofit/>
          </a:bodyPr>
          <a:lstStyle/>
          <a:p>
            <a:r>
              <a:rPr lang="en-GB" b="1" dirty="0">
                <a:solidFill>
                  <a:srgbClr val="0070C0"/>
                </a:solidFill>
                <a:latin typeface="Helvetica" pitchFamily="2" charset="0"/>
                <a:ea typeface="Verdana" panose="020B0604030504040204" pitchFamily="34" charset="0"/>
                <a:cs typeface="Verdana" panose="020B0604030504040204" pitchFamily="34" charset="0"/>
              </a:rPr>
              <a:t>CHAPTER 4. </a:t>
            </a:r>
            <a:br>
              <a:rPr lang="en-GB" b="1" dirty="0">
                <a:solidFill>
                  <a:srgbClr val="0070C0"/>
                </a:solidFill>
                <a:latin typeface="Helvetica" pitchFamily="2" charset="0"/>
                <a:ea typeface="Verdana" panose="020B0604030504040204" pitchFamily="34" charset="0"/>
                <a:cs typeface="Verdana" panose="020B0604030504040204" pitchFamily="34" charset="0"/>
              </a:rPr>
            </a:br>
            <a:r>
              <a:rPr lang="en-US" altLang="en-US" b="1" kern="0" dirty="0">
                <a:solidFill>
                  <a:srgbClr val="0070C0"/>
                </a:solidFill>
                <a:latin typeface="Helvetica" pitchFamily="2" charset="0"/>
                <a:ea typeface="ＭＳ Ｐゴシック" panose="020B0600070205080204" pitchFamily="34" charset="-128"/>
              </a:rPr>
              <a:t>SAVOURING, FLOW &amp; MINDFULNESS</a:t>
            </a:r>
            <a:endParaRPr lang="en-US" dirty="0"/>
          </a:p>
        </p:txBody>
      </p:sp>
      <p:pic>
        <p:nvPicPr>
          <p:cNvPr id="4" name="Picture 3">
            <a:extLst>
              <a:ext uri="{FF2B5EF4-FFF2-40B4-BE49-F238E27FC236}">
                <a16:creationId xmlns:a16="http://schemas.microsoft.com/office/drawing/2014/main" id="{123BE0C4-3D73-FF48-8729-D6A613C2C7BF}"/>
              </a:ext>
            </a:extLst>
          </p:cNvPr>
          <p:cNvPicPr>
            <a:picLocks noChangeAspect="1"/>
          </p:cNvPicPr>
          <p:nvPr/>
        </p:nvPicPr>
        <p:blipFill>
          <a:blip r:embed="rId2"/>
          <a:stretch>
            <a:fillRect/>
          </a:stretch>
        </p:blipFill>
        <p:spPr>
          <a:xfrm>
            <a:off x="3046934" y="2396515"/>
            <a:ext cx="3050131" cy="4312255"/>
          </a:xfrm>
          <a:prstGeom prst="rect">
            <a:avLst/>
          </a:prstGeom>
        </p:spPr>
      </p:pic>
    </p:spTree>
    <p:extLst>
      <p:ext uri="{BB962C8B-B14F-4D97-AF65-F5344CB8AC3E}">
        <p14:creationId xmlns:p14="http://schemas.microsoft.com/office/powerpoint/2010/main" val="82376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50B6F5-C18C-594D-A646-F958BE7A6D65}"/>
              </a:ext>
            </a:extLst>
          </p:cNvPr>
          <p:cNvSpPr txBox="1">
            <a:spLocks noChangeArrowheads="1"/>
          </p:cNvSpPr>
          <p:nvPr/>
        </p:nvSpPr>
        <p:spPr>
          <a:xfrm>
            <a:off x="1526540" y="548640"/>
            <a:ext cx="6090920" cy="53721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sz="2000" b="1" dirty="0">
                <a:latin typeface="Helvetica" pitchFamily="2" charset="0"/>
              </a:rPr>
              <a:t>FOUR PRIMARY SAVOURING PROCESSES AND </a:t>
            </a:r>
          </a:p>
          <a:p>
            <a:pPr algn="ctr">
              <a:spcBef>
                <a:spcPts val="0"/>
              </a:spcBef>
              <a:defRPr/>
            </a:pPr>
            <a:r>
              <a:rPr lang="en-GB" sz="2000" b="1" dirty="0">
                <a:latin typeface="Helvetica" pitchFamily="2" charset="0"/>
              </a:rPr>
              <a:t>RELATED POSITIVE FEELINGS</a:t>
            </a:r>
            <a:endParaRPr lang="en-US" altLang="en-US" sz="2000" b="1" kern="0" dirty="0">
              <a:latin typeface="Helvetica" pitchFamily="2" charset="0"/>
              <a:ea typeface="ＭＳ Ｐゴシック" panose="020B0600070205080204" pitchFamily="34" charset="-128"/>
            </a:endParaRPr>
          </a:p>
        </p:txBody>
      </p:sp>
      <p:graphicFrame>
        <p:nvGraphicFramePr>
          <p:cNvPr id="6" name="Table 5">
            <a:extLst>
              <a:ext uri="{FF2B5EF4-FFF2-40B4-BE49-F238E27FC236}">
                <a16:creationId xmlns:a16="http://schemas.microsoft.com/office/drawing/2014/main" id="{306B256A-1015-5249-8C44-6698FE1E7F38}"/>
              </a:ext>
            </a:extLst>
          </p:cNvPr>
          <p:cNvGraphicFramePr>
            <a:graphicFrameLocks noGrp="1"/>
          </p:cNvGraphicFramePr>
          <p:nvPr>
            <p:extLst>
              <p:ext uri="{D42A27DB-BD31-4B8C-83A1-F6EECF244321}">
                <p14:modId xmlns:p14="http://schemas.microsoft.com/office/powerpoint/2010/main" val="2175563058"/>
              </p:ext>
            </p:extLst>
          </p:nvPr>
        </p:nvGraphicFramePr>
        <p:xfrm>
          <a:off x="533401" y="1905000"/>
          <a:ext cx="7792720" cy="3048000"/>
        </p:xfrm>
        <a:graphic>
          <a:graphicData uri="http://schemas.openxmlformats.org/drawingml/2006/table">
            <a:tbl>
              <a:tblPr firstRow="1" firstCol="1" bandRow="1">
                <a:tableStyleId>{5C22544A-7EE6-4342-B048-85BDC9FD1C3A}</a:tableStyleId>
              </a:tblPr>
              <a:tblGrid>
                <a:gridCol w="2597046">
                  <a:extLst>
                    <a:ext uri="{9D8B030D-6E8A-4147-A177-3AD203B41FA5}">
                      <a16:colId xmlns:a16="http://schemas.microsoft.com/office/drawing/2014/main" val="2070269131"/>
                    </a:ext>
                  </a:extLst>
                </a:gridCol>
                <a:gridCol w="2597837">
                  <a:extLst>
                    <a:ext uri="{9D8B030D-6E8A-4147-A177-3AD203B41FA5}">
                      <a16:colId xmlns:a16="http://schemas.microsoft.com/office/drawing/2014/main" val="1857594240"/>
                    </a:ext>
                  </a:extLst>
                </a:gridCol>
                <a:gridCol w="2597837">
                  <a:extLst>
                    <a:ext uri="{9D8B030D-6E8A-4147-A177-3AD203B41FA5}">
                      <a16:colId xmlns:a16="http://schemas.microsoft.com/office/drawing/2014/main" val="270756819"/>
                    </a:ext>
                  </a:extLst>
                </a:gridCol>
              </a:tblGrid>
              <a:tr h="12272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effectLst/>
                        </a:rPr>
                        <a:t>Type of mentation</a:t>
                      </a:r>
                      <a:endParaRPr lang="en-IE" sz="1600" dirty="0">
                        <a:effectLst/>
                        <a:latin typeface="Times New Roman" panose="02020603050405020304" pitchFamily="18" charset="0"/>
                        <a:ea typeface="Times New Roman" panose="02020603050405020304" pitchFamily="18" charset="0"/>
                      </a:endParaRPr>
                    </a:p>
                    <a:p>
                      <a:endParaRPr lang="en-IE" sz="16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r>
                        <a:rPr lang="en-GB" sz="1600" dirty="0">
                          <a:effectLst/>
                        </a:rPr>
                        <a:t> </a:t>
                      </a:r>
                      <a:endParaRPr lang="en-IE" sz="1600" dirty="0">
                        <a:effectLst/>
                      </a:endParaRPr>
                    </a:p>
                    <a:p>
                      <a:pPr algn="ctr"/>
                      <a:r>
                        <a:rPr lang="en-GB" sz="1600" dirty="0">
                          <a:effectLst/>
                        </a:rPr>
                        <a:t>Attentional Focus</a:t>
                      </a:r>
                      <a:endParaRPr lang="en-IE" sz="1600" dirty="0">
                        <a:effectLst/>
                      </a:endParaRPr>
                    </a:p>
                    <a:p>
                      <a:pPr algn="ctr"/>
                      <a:r>
                        <a:rPr lang="en-GB" sz="1600" dirty="0">
                          <a:effectLst/>
                        </a:rPr>
                        <a:t>______________________________________________</a:t>
                      </a:r>
                      <a:endParaRPr lang="en-IE" sz="1600" dirty="0">
                        <a:effectLs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effectLst/>
                        </a:rPr>
                        <a:t>External world                    Internal world</a:t>
                      </a:r>
                      <a:endParaRPr lang="en-IE" sz="1600" dirty="0">
                        <a:effectLs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IE" sz="1600" dirty="0">
                        <a:effectLst/>
                        <a:latin typeface="Times New Roman" panose="02020603050405020304" pitchFamily="18" charset="0"/>
                        <a:ea typeface="Times New Roman" panose="02020603050405020304" pitchFamily="18" charset="0"/>
                      </a:endParaRPr>
                    </a:p>
                    <a:p>
                      <a:pPr algn="ctr"/>
                      <a:r>
                        <a:rPr lang="en-GB" sz="1600" dirty="0">
                          <a:effectLst/>
                        </a:rPr>
                        <a:t> </a:t>
                      </a:r>
                      <a:endParaRPr lang="en-IE" sz="16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984577192"/>
                  </a:ext>
                </a:extLst>
              </a:tr>
              <a:tr h="736356">
                <a:tc>
                  <a:txBody>
                    <a:bodyPr/>
                    <a:lstStyle/>
                    <a:p>
                      <a:r>
                        <a:rPr lang="en-GB" sz="1600">
                          <a:effectLst/>
                        </a:rPr>
                        <a:t>Cognitive reflection </a:t>
                      </a:r>
                      <a:endParaRPr lang="en-I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GB" sz="2000" b="1" dirty="0">
                          <a:effectLst/>
                        </a:rPr>
                        <a:t>Thanksgiving</a:t>
                      </a:r>
                      <a:endParaRPr lang="en-IE" sz="2000" b="1" dirty="0">
                        <a:effectLst/>
                      </a:endParaRPr>
                    </a:p>
                    <a:p>
                      <a:pPr algn="ctr"/>
                      <a:r>
                        <a:rPr lang="en-GB" sz="1600" dirty="0">
                          <a:effectLst/>
                        </a:rPr>
                        <a:t>(Gratitude)</a:t>
                      </a:r>
                      <a:endParaRPr lang="en-IE" sz="1600" dirty="0">
                        <a:effectLst/>
                      </a:endParaRPr>
                    </a:p>
                    <a:p>
                      <a:pPr algn="ctr"/>
                      <a:r>
                        <a:rPr lang="en-GB" sz="1600" dirty="0">
                          <a:effectLst/>
                        </a:rPr>
                        <a:t> </a:t>
                      </a:r>
                      <a:endParaRPr lang="en-I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GB" sz="2000" b="1" dirty="0">
                          <a:effectLst/>
                        </a:rPr>
                        <a:t>Basking</a:t>
                      </a:r>
                      <a:endParaRPr lang="en-IE" sz="2000" b="1" dirty="0">
                        <a:effectLst/>
                      </a:endParaRPr>
                    </a:p>
                    <a:p>
                      <a:pPr algn="ctr"/>
                      <a:r>
                        <a:rPr lang="en-GB" sz="1600" dirty="0">
                          <a:effectLst/>
                        </a:rPr>
                        <a:t>(Pride)</a:t>
                      </a:r>
                      <a:endParaRPr lang="en-I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9397524"/>
                  </a:ext>
                </a:extLst>
              </a:tr>
              <a:tr h="736356">
                <a:tc>
                  <a:txBody>
                    <a:bodyPr/>
                    <a:lstStyle/>
                    <a:p>
                      <a:r>
                        <a:rPr lang="en-GB" sz="1600">
                          <a:effectLst/>
                        </a:rPr>
                        <a:t>Experiential absorption</a:t>
                      </a:r>
                      <a:endParaRPr lang="en-I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GB" sz="2000" b="1" dirty="0">
                          <a:effectLst/>
                        </a:rPr>
                        <a:t>Marvelling</a:t>
                      </a:r>
                      <a:endParaRPr lang="en-IE" sz="2000" b="1" dirty="0">
                        <a:effectLst/>
                      </a:endParaRPr>
                    </a:p>
                    <a:p>
                      <a:pPr algn="ctr"/>
                      <a:r>
                        <a:rPr lang="en-GB" sz="1600" dirty="0">
                          <a:effectLst/>
                        </a:rPr>
                        <a:t>(Awe)</a:t>
                      </a:r>
                      <a:endParaRPr lang="en-I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GB" sz="2000" b="1" dirty="0">
                          <a:effectLst/>
                        </a:rPr>
                        <a:t>Luxuriating</a:t>
                      </a:r>
                      <a:endParaRPr lang="en-IE" sz="2000" b="1" dirty="0">
                        <a:effectLst/>
                      </a:endParaRPr>
                    </a:p>
                    <a:p>
                      <a:pPr algn="ctr"/>
                      <a:r>
                        <a:rPr lang="en-GB" sz="1600" dirty="0">
                          <a:effectLst/>
                        </a:rPr>
                        <a:t>(Physical pleasure)</a:t>
                      </a:r>
                      <a:endParaRPr lang="en-IE" sz="1600" dirty="0">
                        <a:effectLst/>
                      </a:endParaRPr>
                    </a:p>
                    <a:p>
                      <a:pPr algn="ctr"/>
                      <a:r>
                        <a:rPr lang="en-GB" sz="1600" dirty="0">
                          <a:effectLst/>
                        </a:rPr>
                        <a:t> </a:t>
                      </a:r>
                      <a:endParaRPr lang="en-I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37289526"/>
                  </a:ext>
                </a:extLst>
              </a:tr>
            </a:tbl>
          </a:graphicData>
        </a:graphic>
      </p:graphicFrame>
    </p:spTree>
    <p:extLst>
      <p:ext uri="{BB962C8B-B14F-4D97-AF65-F5344CB8AC3E}">
        <p14:creationId xmlns:p14="http://schemas.microsoft.com/office/powerpoint/2010/main" val="157476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5B831B3-D2C4-914D-B939-E4208E09F480}"/>
              </a:ext>
            </a:extLst>
          </p:cNvPr>
          <p:cNvGraphicFramePr>
            <a:graphicFrameLocks noGrp="1"/>
          </p:cNvGraphicFramePr>
          <p:nvPr>
            <p:extLst>
              <p:ext uri="{D42A27DB-BD31-4B8C-83A1-F6EECF244321}">
                <p14:modId xmlns:p14="http://schemas.microsoft.com/office/powerpoint/2010/main" val="4164181504"/>
              </p:ext>
            </p:extLst>
          </p:nvPr>
        </p:nvGraphicFramePr>
        <p:xfrm>
          <a:off x="187960" y="509310"/>
          <a:ext cx="8768080" cy="6217920"/>
        </p:xfrm>
        <a:graphic>
          <a:graphicData uri="http://schemas.openxmlformats.org/drawingml/2006/table">
            <a:tbl>
              <a:tblPr firstRow="1" firstCol="1" bandRow="1">
                <a:tableStyleId>{2D5ABB26-0587-4C30-8999-92F81FD0307C}</a:tableStyleId>
              </a:tblPr>
              <a:tblGrid>
                <a:gridCol w="365944">
                  <a:extLst>
                    <a:ext uri="{9D8B030D-6E8A-4147-A177-3AD203B41FA5}">
                      <a16:colId xmlns:a16="http://schemas.microsoft.com/office/drawing/2014/main" val="2815177312"/>
                    </a:ext>
                  </a:extLst>
                </a:gridCol>
                <a:gridCol w="4626715">
                  <a:extLst>
                    <a:ext uri="{9D8B030D-6E8A-4147-A177-3AD203B41FA5}">
                      <a16:colId xmlns:a16="http://schemas.microsoft.com/office/drawing/2014/main" val="1266601441"/>
                    </a:ext>
                  </a:extLst>
                </a:gridCol>
                <a:gridCol w="853013">
                  <a:extLst>
                    <a:ext uri="{9D8B030D-6E8A-4147-A177-3AD203B41FA5}">
                      <a16:colId xmlns:a16="http://schemas.microsoft.com/office/drawing/2014/main" val="439526947"/>
                    </a:ext>
                  </a:extLst>
                </a:gridCol>
                <a:gridCol w="608192">
                  <a:extLst>
                    <a:ext uri="{9D8B030D-6E8A-4147-A177-3AD203B41FA5}">
                      <a16:colId xmlns:a16="http://schemas.microsoft.com/office/drawing/2014/main" val="2691241793"/>
                    </a:ext>
                  </a:extLst>
                </a:gridCol>
                <a:gridCol w="731031">
                  <a:extLst>
                    <a:ext uri="{9D8B030D-6E8A-4147-A177-3AD203B41FA5}">
                      <a16:colId xmlns:a16="http://schemas.microsoft.com/office/drawing/2014/main" val="3823927921"/>
                    </a:ext>
                  </a:extLst>
                </a:gridCol>
                <a:gridCol w="730172">
                  <a:extLst>
                    <a:ext uri="{9D8B030D-6E8A-4147-A177-3AD203B41FA5}">
                      <a16:colId xmlns:a16="http://schemas.microsoft.com/office/drawing/2014/main" val="1531924836"/>
                    </a:ext>
                  </a:extLst>
                </a:gridCol>
                <a:gridCol w="853013">
                  <a:extLst>
                    <a:ext uri="{9D8B030D-6E8A-4147-A177-3AD203B41FA5}">
                      <a16:colId xmlns:a16="http://schemas.microsoft.com/office/drawing/2014/main" val="823222005"/>
                    </a:ext>
                  </a:extLst>
                </a:gridCol>
              </a:tblGrid>
              <a:tr h="1085363">
                <a:tc gridSpan="7">
                  <a:txBody>
                    <a:bodyPr/>
                    <a:lstStyle/>
                    <a:p>
                      <a:pPr algn="ctr"/>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ndParaRPr>
                    </a:p>
                    <a:p>
                      <a:pPr algn="ctr"/>
                      <a:r>
                        <a:rPr lang="en-GB" sz="1200" b="1" dirty="0">
                          <a:solidFill>
                            <a:srgbClr val="0070C0"/>
                          </a:solidFill>
                          <a:effectLst/>
                          <a:latin typeface="Helvetica" pitchFamily="2" charset="0"/>
                        </a:rPr>
                        <a:t>Measurement of Savouring - </a:t>
                      </a:r>
                      <a:r>
                        <a:rPr lang="en-GB" sz="1200" b="1" kern="1200" dirty="0">
                          <a:solidFill>
                            <a:srgbClr val="0070C0"/>
                          </a:solidFill>
                          <a:effectLst/>
                          <a:latin typeface="+mn-lt"/>
                          <a:ea typeface="+mn-ea"/>
                          <a:cs typeface="+mn-cs"/>
                        </a:rPr>
                        <a:t>Perceived ability to savour positive outcomes scale (PASPO)</a:t>
                      </a:r>
                      <a:r>
                        <a:rPr lang="en-IE" sz="1200" dirty="0">
                          <a:solidFill>
                            <a:srgbClr val="0070C0"/>
                          </a:solidFill>
                          <a:effectLst/>
                        </a:rPr>
                        <a:t> </a:t>
                      </a:r>
                    </a:p>
                    <a:p>
                      <a:pPr algn="ctr"/>
                      <a:endParaRPr lang="en-GB" sz="1200" b="1" dirty="0">
                        <a:solidFill>
                          <a:srgbClr val="0070C0"/>
                        </a:solidFill>
                        <a:effectLst/>
                        <a:latin typeface="Helvetica" pitchFamily="2" charset="0"/>
                      </a:endParaRPr>
                    </a:p>
                    <a:p>
                      <a:pPr algn="ctr"/>
                      <a:r>
                        <a:rPr lang="en-GB" sz="1200" dirty="0">
                          <a:solidFill>
                            <a:srgbClr val="002060"/>
                          </a:solidFill>
                          <a:effectLst/>
                          <a:latin typeface="Helvetica" pitchFamily="2" charset="0"/>
                        </a:rPr>
                        <a:t>This questionnaire assesses your capacity to savour positive emotions in the present moment. </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For each item, circle the answer that applies to you. </a:t>
                      </a:r>
                      <a:br>
                        <a:rPr lang="en-GB" sz="1200" dirty="0">
                          <a:solidFill>
                            <a:srgbClr val="002060"/>
                          </a:solidFill>
                          <a:effectLst/>
                          <a:latin typeface="Helvetica" pitchFamily="2" charset="0"/>
                        </a:rPr>
                      </a:br>
                      <a:r>
                        <a:rPr lang="en-GB" sz="1200" dirty="0">
                          <a:solidFill>
                            <a:srgbClr val="002060"/>
                          </a:solidFill>
                          <a:effectLst/>
                          <a:latin typeface="Helvetica" pitchFamily="2" charset="0"/>
                        </a:rPr>
                        <a:t>Sum item scores to get a total.</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Scores range from 5 to 25, with high scores indicating a greater capacity to savour positive emotions in the present moment.</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3072103"/>
                  </a:ext>
                </a:extLst>
              </a:tr>
              <a:tr h="383266">
                <a:tc>
                  <a:txBody>
                    <a:bodyPr/>
                    <a:lstStyle/>
                    <a:p>
                      <a:pPr algn="r">
                        <a:spcBef>
                          <a:spcPts val="300"/>
                        </a:spcBef>
                        <a:spcAft>
                          <a:spcPts val="300"/>
                        </a:spcAft>
                      </a:pPr>
                      <a:r>
                        <a:rPr lang="en-GB" sz="900">
                          <a:effectLst/>
                        </a:rPr>
                        <a:t>1.</a:t>
                      </a:r>
                      <a:endParaRPr lang="en-IE"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200" dirty="0">
                          <a:solidFill>
                            <a:srgbClr val="002060"/>
                          </a:solidFill>
                          <a:effectLst/>
                          <a:latin typeface="Helvetica" pitchFamily="2" charset="0"/>
                        </a:rPr>
                        <a:t>When good things have happened in your life, how much do you feel you have typically been able to appreciate or enjoy them?</a:t>
                      </a:r>
                      <a:endParaRPr lang="en-IE" sz="1200" dirty="0">
                        <a:solidFill>
                          <a:srgbClr val="002060"/>
                        </a:solidFill>
                        <a:effectLst/>
                        <a:latin typeface="Helvetica" pitchFamily="2" charset="0"/>
                      </a:endParaRPr>
                    </a:p>
                    <a:p>
                      <a:endParaRPr lang="en-IE" sz="1200" dirty="0">
                        <a:solidFill>
                          <a:srgbClr val="002060"/>
                        </a:solidFill>
                        <a:effectLst/>
                        <a:latin typeface="Helvetica" pitchFamily="2" charset="0"/>
                      </a:endParaRPr>
                    </a:p>
                  </a:txBody>
                  <a:tcPr marL="68580" marR="68580" marT="0" marB="0"/>
                </a:tc>
                <a:tc>
                  <a:txBody>
                    <a:bodyPr/>
                    <a:lstStyle/>
                    <a:p>
                      <a:pPr algn="ctr"/>
                      <a:r>
                        <a:rPr lang="en-GB" sz="1200" dirty="0">
                          <a:solidFill>
                            <a:srgbClr val="002060"/>
                          </a:solidFill>
                          <a:effectLst/>
                          <a:latin typeface="Helvetica" pitchFamily="2" charset="0"/>
                        </a:rPr>
                        <a:t>Not at </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all</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1</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dirty="0">
                          <a:solidFill>
                            <a:srgbClr val="002060"/>
                          </a:solidFill>
                          <a:effectLst/>
                          <a:latin typeface="Helvetica" pitchFamily="2" charset="0"/>
                        </a:rPr>
                        <a:t>A little bit</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2</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dirty="0">
                          <a:solidFill>
                            <a:srgbClr val="002060"/>
                          </a:solidFill>
                          <a:effectLst/>
                          <a:latin typeface="Helvetica" pitchFamily="2" charset="0"/>
                        </a:rPr>
                        <a:t>Some</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3</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dirty="0">
                          <a:solidFill>
                            <a:srgbClr val="002060"/>
                          </a:solidFill>
                          <a:effectLst/>
                          <a:latin typeface="Helvetica" pitchFamily="2" charset="0"/>
                        </a:rPr>
                        <a:t>A lot</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4</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dirty="0">
                          <a:solidFill>
                            <a:srgbClr val="002060"/>
                          </a:solidFill>
                          <a:effectLst/>
                          <a:latin typeface="Helvetica" pitchFamily="2" charset="0"/>
                        </a:rPr>
                        <a:t>A great deal</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5</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extLst>
                  <a:ext uri="{0D108BD9-81ED-4DB2-BD59-A6C34878D82A}">
                    <a16:rowId xmlns:a16="http://schemas.microsoft.com/office/drawing/2014/main" val="1222821456"/>
                  </a:ext>
                </a:extLst>
              </a:tr>
              <a:tr h="291826">
                <a:tc>
                  <a:txBody>
                    <a:bodyPr/>
                    <a:lstStyle/>
                    <a:p>
                      <a:pPr algn="r">
                        <a:spcBef>
                          <a:spcPts val="300"/>
                        </a:spcBef>
                        <a:spcAft>
                          <a:spcPts val="300"/>
                        </a:spcAft>
                      </a:pPr>
                      <a:r>
                        <a:rPr lang="en-GB" sz="900">
                          <a:effectLst/>
                        </a:rPr>
                        <a:t>2.</a:t>
                      </a:r>
                      <a:endParaRPr lang="en-IE"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200" dirty="0">
                          <a:solidFill>
                            <a:srgbClr val="002060"/>
                          </a:solidFill>
                          <a:effectLst/>
                          <a:latin typeface="Helvetica" pitchFamily="2" charset="0"/>
                        </a:rPr>
                        <a:t>Compared to most other people you know, how much pleasure have you typically gotten from good things that have happened to you?</a:t>
                      </a:r>
                      <a:endParaRPr lang="en-IE" sz="1200" dirty="0">
                        <a:solidFill>
                          <a:srgbClr val="002060"/>
                        </a:solidFill>
                        <a:effectLst/>
                        <a:latin typeface="Helvetica" pitchFamily="2" charset="0"/>
                      </a:endParaRPr>
                    </a:p>
                    <a:p>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a:solidFill>
                            <a:srgbClr val="002060"/>
                          </a:solidFill>
                          <a:effectLst/>
                          <a:latin typeface="Helvetica" pitchFamily="2" charset="0"/>
                        </a:rPr>
                        <a:t>Not at </a:t>
                      </a:r>
                      <a:endParaRPr lang="en-IE" sz="1200">
                        <a:solidFill>
                          <a:srgbClr val="002060"/>
                        </a:solidFill>
                        <a:effectLst/>
                        <a:latin typeface="Helvetica" pitchFamily="2" charset="0"/>
                      </a:endParaRPr>
                    </a:p>
                    <a:p>
                      <a:pPr algn="ctr"/>
                      <a:r>
                        <a:rPr lang="en-GB" sz="1200">
                          <a:solidFill>
                            <a:srgbClr val="002060"/>
                          </a:solidFill>
                          <a:effectLst/>
                          <a:latin typeface="Helvetica" pitchFamily="2" charset="0"/>
                        </a:rPr>
                        <a:t>all</a:t>
                      </a:r>
                      <a:endParaRPr lang="en-IE" sz="1200">
                        <a:solidFill>
                          <a:srgbClr val="002060"/>
                        </a:solidFill>
                        <a:effectLst/>
                        <a:latin typeface="Helvetica" pitchFamily="2" charset="0"/>
                      </a:endParaRPr>
                    </a:p>
                    <a:p>
                      <a:pPr algn="ctr"/>
                      <a:r>
                        <a:rPr lang="en-GB" sz="1200">
                          <a:solidFill>
                            <a:srgbClr val="002060"/>
                          </a:solidFill>
                          <a:effectLst/>
                          <a:latin typeface="Helvetica" pitchFamily="2" charset="0"/>
                        </a:rPr>
                        <a:t>1</a:t>
                      </a:r>
                      <a:endParaRPr lang="en-IE" sz="120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a:solidFill>
                            <a:srgbClr val="002060"/>
                          </a:solidFill>
                          <a:effectLst/>
                          <a:latin typeface="Helvetica" pitchFamily="2" charset="0"/>
                        </a:rPr>
                        <a:t>A little bit</a:t>
                      </a:r>
                      <a:endParaRPr lang="en-IE" sz="1200">
                        <a:solidFill>
                          <a:srgbClr val="002060"/>
                        </a:solidFill>
                        <a:effectLst/>
                        <a:latin typeface="Helvetica" pitchFamily="2" charset="0"/>
                      </a:endParaRPr>
                    </a:p>
                    <a:p>
                      <a:pPr algn="ctr"/>
                      <a:r>
                        <a:rPr lang="en-GB" sz="1200">
                          <a:solidFill>
                            <a:srgbClr val="002060"/>
                          </a:solidFill>
                          <a:effectLst/>
                          <a:latin typeface="Helvetica" pitchFamily="2" charset="0"/>
                        </a:rPr>
                        <a:t>2</a:t>
                      </a:r>
                      <a:endParaRPr lang="en-IE" sz="120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dirty="0">
                          <a:solidFill>
                            <a:srgbClr val="002060"/>
                          </a:solidFill>
                          <a:effectLst/>
                          <a:latin typeface="Helvetica" pitchFamily="2" charset="0"/>
                        </a:rPr>
                        <a:t>Some</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3</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a:solidFill>
                            <a:srgbClr val="002060"/>
                          </a:solidFill>
                          <a:effectLst/>
                          <a:latin typeface="Helvetica" pitchFamily="2" charset="0"/>
                        </a:rPr>
                        <a:t>A lot</a:t>
                      </a:r>
                      <a:endParaRPr lang="en-IE" sz="1200">
                        <a:solidFill>
                          <a:srgbClr val="002060"/>
                        </a:solidFill>
                        <a:effectLst/>
                        <a:latin typeface="Helvetica" pitchFamily="2" charset="0"/>
                      </a:endParaRPr>
                    </a:p>
                    <a:p>
                      <a:pPr algn="ctr"/>
                      <a:r>
                        <a:rPr lang="en-GB" sz="1200">
                          <a:solidFill>
                            <a:srgbClr val="002060"/>
                          </a:solidFill>
                          <a:effectLst/>
                          <a:latin typeface="Helvetica" pitchFamily="2" charset="0"/>
                        </a:rPr>
                        <a:t> </a:t>
                      </a:r>
                      <a:endParaRPr lang="en-IE" sz="1200">
                        <a:solidFill>
                          <a:srgbClr val="002060"/>
                        </a:solidFill>
                        <a:effectLst/>
                        <a:latin typeface="Helvetica" pitchFamily="2" charset="0"/>
                      </a:endParaRPr>
                    </a:p>
                    <a:p>
                      <a:pPr algn="ctr"/>
                      <a:r>
                        <a:rPr lang="en-GB" sz="1200">
                          <a:solidFill>
                            <a:srgbClr val="002060"/>
                          </a:solidFill>
                          <a:effectLst/>
                          <a:latin typeface="Helvetica" pitchFamily="2" charset="0"/>
                        </a:rPr>
                        <a:t>4</a:t>
                      </a:r>
                      <a:endParaRPr lang="en-IE" sz="120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a:solidFill>
                            <a:srgbClr val="002060"/>
                          </a:solidFill>
                          <a:effectLst/>
                          <a:latin typeface="Helvetica" pitchFamily="2" charset="0"/>
                        </a:rPr>
                        <a:t>A great deal</a:t>
                      </a:r>
                      <a:endParaRPr lang="en-IE" sz="1200">
                        <a:solidFill>
                          <a:srgbClr val="002060"/>
                        </a:solidFill>
                        <a:effectLst/>
                        <a:latin typeface="Helvetica" pitchFamily="2" charset="0"/>
                      </a:endParaRPr>
                    </a:p>
                    <a:p>
                      <a:pPr algn="ctr"/>
                      <a:r>
                        <a:rPr lang="en-GB" sz="1200">
                          <a:solidFill>
                            <a:srgbClr val="002060"/>
                          </a:solidFill>
                          <a:effectLst/>
                          <a:latin typeface="Helvetica" pitchFamily="2" charset="0"/>
                        </a:rPr>
                        <a:t>5</a:t>
                      </a:r>
                      <a:endParaRPr lang="en-IE" sz="1200">
                        <a:solidFill>
                          <a:srgbClr val="002060"/>
                        </a:solidFill>
                        <a:effectLst/>
                        <a:latin typeface="Helvetica" pitchFamily="2" charset="0"/>
                        <a:ea typeface="Times New Roman" panose="02020603050405020304" pitchFamily="18" charset="0"/>
                      </a:endParaRPr>
                    </a:p>
                  </a:txBody>
                  <a:tcPr marL="68580" marR="68580" marT="0" marB="0"/>
                </a:tc>
                <a:extLst>
                  <a:ext uri="{0D108BD9-81ED-4DB2-BD59-A6C34878D82A}">
                    <a16:rowId xmlns:a16="http://schemas.microsoft.com/office/drawing/2014/main" val="649128404"/>
                  </a:ext>
                </a:extLst>
              </a:tr>
              <a:tr h="542681">
                <a:tc>
                  <a:txBody>
                    <a:bodyPr/>
                    <a:lstStyle/>
                    <a:p>
                      <a:pPr algn="r">
                        <a:spcBef>
                          <a:spcPts val="300"/>
                        </a:spcBef>
                        <a:spcAft>
                          <a:spcPts val="300"/>
                        </a:spcAft>
                      </a:pPr>
                      <a:r>
                        <a:rPr lang="en-GB" sz="900">
                          <a:effectLst/>
                        </a:rPr>
                        <a:t>3.</a:t>
                      </a:r>
                      <a:endParaRPr lang="en-IE"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200" dirty="0">
                          <a:solidFill>
                            <a:srgbClr val="002060"/>
                          </a:solidFill>
                          <a:effectLst/>
                          <a:latin typeface="Helvetica" pitchFamily="2" charset="0"/>
                        </a:rPr>
                        <a:t>When something good happens to you, compared to most other people you know, how long does it usually affect the way you feel? </a:t>
                      </a:r>
                      <a:endParaRPr lang="en-IE" sz="1200" dirty="0">
                        <a:solidFill>
                          <a:srgbClr val="002060"/>
                        </a:solidFill>
                        <a:effectLst/>
                        <a:latin typeface="Helvetica" pitchFamily="2" charset="0"/>
                      </a:endParaRPr>
                    </a:p>
                    <a:p>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a:solidFill>
                            <a:srgbClr val="002060"/>
                          </a:solidFill>
                          <a:effectLst/>
                          <a:latin typeface="Helvetica" pitchFamily="2" charset="0"/>
                        </a:rPr>
                        <a:t>Not for very long</a:t>
                      </a:r>
                      <a:endParaRPr lang="en-IE" sz="1200">
                        <a:solidFill>
                          <a:srgbClr val="002060"/>
                        </a:solidFill>
                        <a:effectLst/>
                        <a:latin typeface="Helvetica" pitchFamily="2" charset="0"/>
                      </a:endParaRPr>
                    </a:p>
                    <a:p>
                      <a:pPr algn="ctr"/>
                      <a:r>
                        <a:rPr lang="en-GB" sz="1200">
                          <a:solidFill>
                            <a:srgbClr val="002060"/>
                          </a:solidFill>
                          <a:effectLst/>
                          <a:latin typeface="Helvetica" pitchFamily="2" charset="0"/>
                        </a:rPr>
                        <a:t>1</a:t>
                      </a:r>
                      <a:endParaRPr lang="en-IE" sz="120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a:solidFill>
                            <a:srgbClr val="002060"/>
                          </a:solidFill>
                          <a:effectLst/>
                          <a:latin typeface="Helvetica" pitchFamily="2" charset="0"/>
                        </a:rPr>
                        <a:t>For a little bit</a:t>
                      </a:r>
                      <a:endParaRPr lang="en-IE" sz="1200">
                        <a:solidFill>
                          <a:srgbClr val="002060"/>
                        </a:solidFill>
                        <a:effectLst/>
                        <a:latin typeface="Helvetica" pitchFamily="2" charset="0"/>
                      </a:endParaRPr>
                    </a:p>
                    <a:p>
                      <a:pPr algn="ctr"/>
                      <a:r>
                        <a:rPr lang="en-GB" sz="1200">
                          <a:solidFill>
                            <a:srgbClr val="002060"/>
                          </a:solidFill>
                          <a:effectLst/>
                          <a:latin typeface="Helvetica" pitchFamily="2" charset="0"/>
                        </a:rPr>
                        <a:t>2</a:t>
                      </a:r>
                      <a:endParaRPr lang="en-IE" sz="120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a:solidFill>
                            <a:srgbClr val="002060"/>
                          </a:solidFill>
                          <a:effectLst/>
                          <a:latin typeface="Helvetica" pitchFamily="2" charset="0"/>
                        </a:rPr>
                        <a:t>Some</a:t>
                      </a:r>
                      <a:endParaRPr lang="en-IE" sz="1200">
                        <a:solidFill>
                          <a:srgbClr val="002060"/>
                        </a:solidFill>
                        <a:effectLst/>
                        <a:latin typeface="Helvetica" pitchFamily="2" charset="0"/>
                      </a:endParaRPr>
                    </a:p>
                    <a:p>
                      <a:pPr algn="ctr"/>
                      <a:r>
                        <a:rPr lang="en-GB" sz="1200">
                          <a:solidFill>
                            <a:srgbClr val="002060"/>
                          </a:solidFill>
                          <a:effectLst/>
                          <a:latin typeface="Helvetica" pitchFamily="2" charset="0"/>
                        </a:rPr>
                        <a:t> </a:t>
                      </a:r>
                      <a:endParaRPr lang="en-IE" sz="1200">
                        <a:solidFill>
                          <a:srgbClr val="002060"/>
                        </a:solidFill>
                        <a:effectLst/>
                        <a:latin typeface="Helvetica" pitchFamily="2" charset="0"/>
                      </a:endParaRPr>
                    </a:p>
                    <a:p>
                      <a:pPr algn="ctr"/>
                      <a:r>
                        <a:rPr lang="en-GB" sz="1200">
                          <a:solidFill>
                            <a:srgbClr val="002060"/>
                          </a:solidFill>
                          <a:effectLst/>
                          <a:latin typeface="Helvetica" pitchFamily="2" charset="0"/>
                        </a:rPr>
                        <a:t>3</a:t>
                      </a:r>
                      <a:endParaRPr lang="en-IE" sz="120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dirty="0">
                          <a:solidFill>
                            <a:srgbClr val="002060"/>
                          </a:solidFill>
                          <a:effectLst/>
                          <a:latin typeface="Helvetica" pitchFamily="2" charset="0"/>
                        </a:rPr>
                        <a:t>For a long time</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4</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a:solidFill>
                            <a:srgbClr val="002060"/>
                          </a:solidFill>
                          <a:effectLst/>
                          <a:latin typeface="Helvetica" pitchFamily="2" charset="0"/>
                        </a:rPr>
                        <a:t>For a very long time</a:t>
                      </a:r>
                      <a:endParaRPr lang="en-IE" sz="1200">
                        <a:solidFill>
                          <a:srgbClr val="002060"/>
                        </a:solidFill>
                        <a:effectLst/>
                        <a:latin typeface="Helvetica" pitchFamily="2" charset="0"/>
                      </a:endParaRPr>
                    </a:p>
                    <a:p>
                      <a:pPr algn="ctr"/>
                      <a:r>
                        <a:rPr lang="en-GB" sz="1200">
                          <a:solidFill>
                            <a:srgbClr val="002060"/>
                          </a:solidFill>
                          <a:effectLst/>
                          <a:latin typeface="Helvetica" pitchFamily="2" charset="0"/>
                        </a:rPr>
                        <a:t>5</a:t>
                      </a:r>
                      <a:endParaRPr lang="en-IE" sz="1200">
                        <a:solidFill>
                          <a:srgbClr val="002060"/>
                        </a:solidFill>
                        <a:effectLst/>
                        <a:latin typeface="Helvetica" pitchFamily="2" charset="0"/>
                        <a:ea typeface="Times New Roman" panose="02020603050405020304" pitchFamily="18" charset="0"/>
                      </a:endParaRPr>
                    </a:p>
                  </a:txBody>
                  <a:tcPr marL="68580" marR="68580" marT="0" marB="0"/>
                </a:tc>
                <a:extLst>
                  <a:ext uri="{0D108BD9-81ED-4DB2-BD59-A6C34878D82A}">
                    <a16:rowId xmlns:a16="http://schemas.microsoft.com/office/drawing/2014/main" val="186782368"/>
                  </a:ext>
                </a:extLst>
              </a:tr>
              <a:tr h="1085363">
                <a:tc>
                  <a:txBody>
                    <a:bodyPr/>
                    <a:lstStyle/>
                    <a:p>
                      <a:pPr algn="r">
                        <a:spcBef>
                          <a:spcPts val="300"/>
                        </a:spcBef>
                        <a:spcAft>
                          <a:spcPts val="300"/>
                        </a:spcAft>
                      </a:pPr>
                      <a:r>
                        <a:rPr lang="en-GB" sz="900">
                          <a:effectLst/>
                        </a:rPr>
                        <a:t>4.</a:t>
                      </a:r>
                      <a:endParaRPr lang="en-IE"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200" dirty="0">
                          <a:solidFill>
                            <a:srgbClr val="002060"/>
                          </a:solidFill>
                          <a:effectLst/>
                          <a:latin typeface="Helvetica" pitchFamily="2" charset="0"/>
                        </a:rPr>
                        <a:t>When good things have happened to you have there ever been times when you felt like everything was really going your way; that is, when you felt on top of the world, or a great deal of joy in life, or found it hard to contain your positive feelings? How often would you say you felt like that? </a:t>
                      </a:r>
                      <a:endParaRPr lang="en-IE" sz="1200" dirty="0">
                        <a:solidFill>
                          <a:srgbClr val="002060"/>
                        </a:solidFill>
                        <a:effectLst/>
                        <a:latin typeface="Helvetica" pitchFamily="2" charset="0"/>
                      </a:endParaRPr>
                    </a:p>
                    <a:p>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dirty="0">
                          <a:solidFill>
                            <a:srgbClr val="002060"/>
                          </a:solidFill>
                          <a:effectLst/>
                          <a:latin typeface="Helvetica" pitchFamily="2" charset="0"/>
                        </a:rPr>
                        <a:t>Never</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1</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dirty="0">
                          <a:solidFill>
                            <a:srgbClr val="002060"/>
                          </a:solidFill>
                          <a:effectLst/>
                          <a:latin typeface="Helvetica" pitchFamily="2" charset="0"/>
                        </a:rPr>
                        <a:t>Rarely</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2</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a:solidFill>
                            <a:srgbClr val="002060"/>
                          </a:solidFill>
                          <a:effectLst/>
                          <a:latin typeface="Helvetica" pitchFamily="2" charset="0"/>
                        </a:rPr>
                        <a:t>Once in a while</a:t>
                      </a:r>
                      <a:endParaRPr lang="en-IE" sz="1200">
                        <a:solidFill>
                          <a:srgbClr val="002060"/>
                        </a:solidFill>
                        <a:effectLst/>
                        <a:latin typeface="Helvetica" pitchFamily="2" charset="0"/>
                      </a:endParaRPr>
                    </a:p>
                    <a:p>
                      <a:pPr algn="ctr"/>
                      <a:r>
                        <a:rPr lang="en-GB" sz="1200">
                          <a:solidFill>
                            <a:srgbClr val="002060"/>
                          </a:solidFill>
                          <a:effectLst/>
                          <a:latin typeface="Helvetica" pitchFamily="2" charset="0"/>
                        </a:rPr>
                        <a:t>3</a:t>
                      </a:r>
                      <a:endParaRPr lang="en-IE" sz="120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dirty="0">
                          <a:solidFill>
                            <a:srgbClr val="002060"/>
                          </a:solidFill>
                          <a:effectLst/>
                          <a:latin typeface="Helvetica" pitchFamily="2" charset="0"/>
                        </a:rPr>
                        <a:t>Some-times</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4</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dirty="0">
                          <a:solidFill>
                            <a:srgbClr val="002060"/>
                          </a:solidFill>
                          <a:effectLst/>
                          <a:latin typeface="Helvetica" pitchFamily="2" charset="0"/>
                        </a:rPr>
                        <a:t>Often</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5</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extLst>
                  <a:ext uri="{0D108BD9-81ED-4DB2-BD59-A6C34878D82A}">
                    <a16:rowId xmlns:a16="http://schemas.microsoft.com/office/drawing/2014/main" val="3693434272"/>
                  </a:ext>
                </a:extLst>
              </a:tr>
              <a:tr h="633128">
                <a:tc>
                  <a:txBody>
                    <a:bodyPr/>
                    <a:lstStyle/>
                    <a:p>
                      <a:pPr algn="r">
                        <a:spcBef>
                          <a:spcPts val="300"/>
                        </a:spcBef>
                        <a:spcAft>
                          <a:spcPts val="300"/>
                        </a:spcAft>
                      </a:pPr>
                      <a:r>
                        <a:rPr lang="en-GB" sz="900">
                          <a:effectLst/>
                        </a:rPr>
                        <a:t>5.</a:t>
                      </a:r>
                      <a:endParaRPr lang="en-IE"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200" dirty="0">
                          <a:solidFill>
                            <a:srgbClr val="002060"/>
                          </a:solidFill>
                          <a:effectLst/>
                          <a:latin typeface="Helvetica" pitchFamily="2" charset="0"/>
                        </a:rPr>
                        <a:t>How often would you say you feel like jumping or shouting for joy? </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dirty="0">
                          <a:solidFill>
                            <a:srgbClr val="002060"/>
                          </a:solidFill>
                          <a:effectLst/>
                          <a:latin typeface="Helvetica" pitchFamily="2" charset="0"/>
                        </a:rPr>
                        <a:t>Never</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1</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dirty="0">
                          <a:solidFill>
                            <a:srgbClr val="002060"/>
                          </a:solidFill>
                          <a:effectLst/>
                          <a:latin typeface="Helvetica" pitchFamily="2" charset="0"/>
                        </a:rPr>
                        <a:t>Rarely</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2</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dirty="0">
                          <a:solidFill>
                            <a:srgbClr val="002060"/>
                          </a:solidFill>
                          <a:effectLst/>
                          <a:latin typeface="Helvetica" pitchFamily="2" charset="0"/>
                        </a:rPr>
                        <a:t>Once in a while</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3</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dirty="0">
                          <a:solidFill>
                            <a:srgbClr val="002060"/>
                          </a:solidFill>
                          <a:effectLst/>
                          <a:latin typeface="Helvetica" pitchFamily="2" charset="0"/>
                        </a:rPr>
                        <a:t>Some-times</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4</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lgn="ctr"/>
                      <a:r>
                        <a:rPr lang="en-GB" sz="1200" dirty="0">
                          <a:solidFill>
                            <a:srgbClr val="002060"/>
                          </a:solidFill>
                          <a:effectLst/>
                          <a:latin typeface="Helvetica" pitchFamily="2" charset="0"/>
                        </a:rPr>
                        <a:t>Often</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5</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extLst>
                  <a:ext uri="{0D108BD9-81ED-4DB2-BD59-A6C34878D82A}">
                    <a16:rowId xmlns:a16="http://schemas.microsoft.com/office/drawing/2014/main" val="3377399083"/>
                  </a:ext>
                </a:extLst>
              </a:tr>
              <a:tr h="874320">
                <a:tc gridSpan="7">
                  <a:txBody>
                    <a:bodyPr/>
                    <a:lstStyle/>
                    <a:p>
                      <a:r>
                        <a:rPr lang="en-GB" sz="1200" dirty="0">
                          <a:solidFill>
                            <a:srgbClr val="002060"/>
                          </a:solidFill>
                          <a:effectLst/>
                          <a:latin typeface="Helvetica" pitchFamily="2" charset="0"/>
                        </a:rPr>
                        <a:t>Reproduced with permission of Blackwell from Table 1, Items used to measure beliefs about avoiding, coping, obtaining, and savouring, p.782 in Bryant, F. B. (1989). A four-factor model of perceived control: Avoiding, coping, obtaining, and savouring. Journal of Personality, 57(4), 773-797. https://</a:t>
                      </a:r>
                      <a:r>
                        <a:rPr lang="en-GB" sz="1200" dirty="0" err="1">
                          <a:solidFill>
                            <a:srgbClr val="002060"/>
                          </a:solidFill>
                          <a:effectLst/>
                          <a:latin typeface="Helvetica" pitchFamily="2" charset="0"/>
                        </a:rPr>
                        <a:t>doi.org</a:t>
                      </a:r>
                      <a:r>
                        <a:rPr lang="en-GB" sz="1200" dirty="0">
                          <a:solidFill>
                            <a:srgbClr val="002060"/>
                          </a:solidFill>
                          <a:effectLst/>
                          <a:latin typeface="Helvetica" pitchFamily="2" charset="0"/>
                        </a:rPr>
                        <a:t>/10.1111/j.1467-6494.1989.tb00494.x, Copyright © 1989 Blackwell. Permission conveyed through Copyright Clearance </a:t>
                      </a:r>
                      <a:r>
                        <a:rPr lang="en-GB" sz="1200" dirty="0" err="1">
                          <a:solidFill>
                            <a:srgbClr val="002060"/>
                          </a:solidFill>
                          <a:effectLst/>
                          <a:latin typeface="Helvetica" pitchFamily="2" charset="0"/>
                        </a:rPr>
                        <a:t>Center</a:t>
                      </a:r>
                      <a:r>
                        <a:rPr lang="en-GB" sz="1200" dirty="0">
                          <a:solidFill>
                            <a:srgbClr val="002060"/>
                          </a:solidFill>
                          <a:effectLst/>
                          <a:latin typeface="Helvetica" pitchFamily="2" charset="0"/>
                        </a:rPr>
                        <a:t>, Inc. </a:t>
                      </a:r>
                      <a:endParaRPr lang="en-IE" sz="1200" dirty="0">
                        <a:solidFill>
                          <a:srgbClr val="002060"/>
                        </a:solidFill>
                        <a:effectLst/>
                        <a:latin typeface="Helvetica" pitchFamily="2" charset="0"/>
                      </a:endParaRPr>
                    </a:p>
                    <a:p>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870422"/>
                  </a:ext>
                </a:extLst>
              </a:tr>
            </a:tbl>
          </a:graphicData>
        </a:graphic>
      </p:graphicFrame>
      <p:sp>
        <p:nvSpPr>
          <p:cNvPr id="5" name="TextBox 4">
            <a:extLst>
              <a:ext uri="{FF2B5EF4-FFF2-40B4-BE49-F238E27FC236}">
                <a16:creationId xmlns:a16="http://schemas.microsoft.com/office/drawing/2014/main" id="{E85C5561-DED9-2B4C-A856-1D11F7724F55}"/>
              </a:ext>
            </a:extLst>
          </p:cNvPr>
          <p:cNvSpPr txBox="1"/>
          <p:nvPr/>
        </p:nvSpPr>
        <p:spPr>
          <a:xfrm>
            <a:off x="2248177" y="130770"/>
            <a:ext cx="4455707" cy="400110"/>
          </a:xfrm>
          <a:prstGeom prst="rect">
            <a:avLst/>
          </a:prstGeom>
          <a:noFill/>
        </p:spPr>
        <p:txBody>
          <a:bodyPr wrap="none" rtlCol="0">
            <a:spAutoFit/>
          </a:bodyPr>
          <a:lstStyle/>
          <a:p>
            <a:r>
              <a:rPr lang="en-GB" sz="2000" b="1" dirty="0">
                <a:solidFill>
                  <a:srgbClr val="0070C0"/>
                </a:solidFill>
                <a:latin typeface="Helvetica" pitchFamily="2" charset="0"/>
              </a:rPr>
              <a:t>PAUSE &amp; PRACTICE - SAVOURING</a:t>
            </a:r>
            <a:endParaRPr lang="en-US" sz="2000" dirty="0">
              <a:solidFill>
                <a:srgbClr val="0070C0"/>
              </a:solidFill>
              <a:latin typeface="Helvetica" pitchFamily="2" charset="0"/>
            </a:endParaRPr>
          </a:p>
        </p:txBody>
      </p:sp>
    </p:spTree>
    <p:extLst>
      <p:ext uri="{BB962C8B-B14F-4D97-AF65-F5344CB8AC3E}">
        <p14:creationId xmlns:p14="http://schemas.microsoft.com/office/powerpoint/2010/main" val="394665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2A47D81-FB06-BA46-AD15-474255F6D69B}"/>
              </a:ext>
            </a:extLst>
          </p:cNvPr>
          <p:cNvSpPr txBox="1">
            <a:spLocks noChangeArrowheads="1"/>
          </p:cNvSpPr>
          <p:nvPr/>
        </p:nvSpPr>
        <p:spPr>
          <a:xfrm>
            <a:off x="79375" y="434816"/>
            <a:ext cx="4076065" cy="6209824"/>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1600" dirty="0"/>
          </a:p>
          <a:p>
            <a:pPr eaLnBrk="1" hangingPunct="1">
              <a:spcBef>
                <a:spcPts val="0"/>
              </a:spcBef>
              <a:buFont typeface="Arial" panose="020B0604020202020204" pitchFamily="34" charset="0"/>
              <a:buChar char="•"/>
              <a:defRPr/>
            </a:pPr>
            <a:r>
              <a:rPr lang="en-GB" sz="1600" b="1" dirty="0">
                <a:latin typeface="Helvetica" pitchFamily="2" charset="0"/>
              </a:rPr>
              <a:t>Conditions essential for savouring </a:t>
            </a:r>
          </a:p>
          <a:p>
            <a:pPr marL="685800" lvl="1" eaLnBrk="1" hangingPunct="1">
              <a:spcBef>
                <a:spcPts val="0"/>
              </a:spcBef>
              <a:buFont typeface="Arial" panose="020B0604020202020204" pitchFamily="34" charset="0"/>
              <a:buChar char="•"/>
              <a:defRPr/>
            </a:pPr>
            <a:r>
              <a:rPr lang="en-GB" sz="1600" dirty="0">
                <a:latin typeface="Helvetica" pitchFamily="2" charset="0"/>
              </a:rPr>
              <a:t>Freedom from social and esteem needs</a:t>
            </a:r>
          </a:p>
          <a:p>
            <a:pPr marL="685800" lvl="1" eaLnBrk="1" hangingPunct="1">
              <a:spcBef>
                <a:spcPts val="0"/>
              </a:spcBef>
              <a:buFont typeface="Arial" panose="020B0604020202020204" pitchFamily="34" charset="0"/>
              <a:buChar char="•"/>
              <a:defRPr/>
            </a:pPr>
            <a:r>
              <a:rPr lang="en-GB" sz="1600" dirty="0">
                <a:latin typeface="Helvetica" pitchFamily="2" charset="0"/>
              </a:rPr>
              <a:t>A sense of being in the here and now </a:t>
            </a:r>
          </a:p>
          <a:p>
            <a:pPr marL="685800" lvl="1" eaLnBrk="1" hangingPunct="1">
              <a:spcBef>
                <a:spcPts val="0"/>
              </a:spcBef>
              <a:buFont typeface="Arial" panose="020B0604020202020204" pitchFamily="34" charset="0"/>
              <a:buChar char="•"/>
              <a:defRPr/>
            </a:pPr>
            <a:r>
              <a:rPr lang="en-GB" sz="1600" dirty="0">
                <a:latin typeface="Helvetica" pitchFamily="2" charset="0"/>
              </a:rPr>
              <a:t>Focusing attention mindfully on positive experiences</a:t>
            </a:r>
          </a:p>
          <a:p>
            <a:pPr marL="685800" lvl="1"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b="1" dirty="0">
                <a:latin typeface="Helvetica" pitchFamily="2" charset="0"/>
              </a:rPr>
              <a:t>Situations that intensify savouring</a:t>
            </a:r>
          </a:p>
          <a:p>
            <a:pPr marL="685800" lvl="1" eaLnBrk="1" hangingPunct="1">
              <a:spcBef>
                <a:spcPts val="0"/>
              </a:spcBef>
              <a:buFont typeface="Arial" panose="020B0604020202020204" pitchFamily="34" charset="0"/>
              <a:buChar char="•"/>
              <a:defRPr/>
            </a:pPr>
            <a:r>
              <a:rPr lang="en-GB" sz="1600" dirty="0">
                <a:latin typeface="Helvetica" pitchFamily="2" charset="0"/>
              </a:rPr>
              <a:t>Novel situations</a:t>
            </a:r>
          </a:p>
          <a:p>
            <a:pPr marL="685800" lvl="1" eaLnBrk="1" hangingPunct="1">
              <a:spcBef>
                <a:spcPts val="0"/>
              </a:spcBef>
              <a:buFont typeface="Arial" panose="020B0604020202020204" pitchFamily="34" charset="0"/>
              <a:buChar char="•"/>
              <a:defRPr/>
            </a:pPr>
            <a:r>
              <a:rPr lang="en-GB" sz="1600" dirty="0">
                <a:latin typeface="Helvetica" pitchFamily="2" charset="0"/>
              </a:rPr>
              <a:t>Situations that require effort</a:t>
            </a:r>
          </a:p>
          <a:p>
            <a:pPr marL="685800" lvl="1" eaLnBrk="1" hangingPunct="1">
              <a:spcBef>
                <a:spcPts val="0"/>
              </a:spcBef>
              <a:buFont typeface="Arial" panose="020B0604020202020204" pitchFamily="34" charset="0"/>
              <a:buChar char="•"/>
              <a:defRPr/>
            </a:pPr>
            <a:r>
              <a:rPr lang="en-GB" sz="1600" dirty="0">
                <a:latin typeface="Helvetica" pitchFamily="2" charset="0"/>
              </a:rPr>
              <a:t>Rare or bitter sweet situations (e.g. first or last time doing something) </a:t>
            </a:r>
          </a:p>
          <a:p>
            <a:pPr marL="685800" lvl="1"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b="1" dirty="0">
                <a:latin typeface="Helvetica" pitchFamily="2" charset="0"/>
              </a:rPr>
              <a:t>Savouring leads to more intense positive feelings when </a:t>
            </a:r>
          </a:p>
          <a:p>
            <a:pPr marL="685800" lvl="1" eaLnBrk="1" hangingPunct="1">
              <a:spcBef>
                <a:spcPts val="0"/>
              </a:spcBef>
              <a:buFont typeface="Arial" panose="020B0604020202020204" pitchFamily="34" charset="0"/>
              <a:buChar char="•"/>
              <a:defRPr/>
            </a:pPr>
            <a:r>
              <a:rPr lang="en-GB" sz="1600" dirty="0">
                <a:latin typeface="Helvetica" pitchFamily="2" charset="0"/>
              </a:rPr>
              <a:t>Attention is focused on pleasurable sensations </a:t>
            </a:r>
            <a:endParaRPr lang="en-IE" sz="1600" b="1" dirty="0">
              <a:latin typeface="Helvetica" pitchFamily="2" charset="0"/>
            </a:endParaRPr>
          </a:p>
          <a:p>
            <a:pPr marL="685800" lvl="1" eaLnBrk="1" hangingPunct="1">
              <a:spcBef>
                <a:spcPts val="0"/>
              </a:spcBef>
              <a:buFont typeface="Arial" panose="020B0604020202020204" pitchFamily="34" charset="0"/>
              <a:buChar char="•"/>
              <a:defRPr/>
            </a:pPr>
            <a:r>
              <a:rPr lang="en-GB" sz="1600" dirty="0">
                <a:latin typeface="Helvetica" pitchFamily="2" charset="0"/>
              </a:rPr>
              <a:t>The experience is lengthened </a:t>
            </a:r>
          </a:p>
          <a:p>
            <a:pPr marL="685800" lvl="1" eaLnBrk="1" hangingPunct="1">
              <a:spcBef>
                <a:spcPts val="0"/>
              </a:spcBef>
              <a:buFont typeface="Arial" panose="020B0604020202020204" pitchFamily="34" charset="0"/>
              <a:buChar char="•"/>
              <a:defRPr/>
            </a:pPr>
            <a:r>
              <a:rPr lang="en-GB" sz="1600" dirty="0">
                <a:latin typeface="Helvetica" pitchFamily="2" charset="0"/>
              </a:rPr>
              <a:t>The experience is complex </a:t>
            </a:r>
          </a:p>
          <a:p>
            <a:pPr marL="685800" lvl="1" eaLnBrk="1" hangingPunct="1">
              <a:spcBef>
                <a:spcPts val="0"/>
              </a:spcBef>
              <a:buFont typeface="Arial" panose="020B0604020202020204" pitchFamily="34" charset="0"/>
              <a:buChar char="•"/>
              <a:defRPr/>
            </a:pPr>
            <a:r>
              <a:rPr lang="en-GB" sz="1600" dirty="0">
                <a:latin typeface="Helvetica" pitchFamily="2" charset="0"/>
              </a:rPr>
              <a:t>The experience  leads to greater stress reduction </a:t>
            </a:r>
          </a:p>
          <a:p>
            <a:pPr marL="685800" lvl="1" eaLnBrk="1" hangingPunct="1">
              <a:spcBef>
                <a:spcPts val="0"/>
              </a:spcBef>
              <a:defRPr/>
            </a:pPr>
            <a:endParaRPr lang="en-GB" sz="1600" dirty="0">
              <a:latin typeface="Helvetica" pitchFamily="2" charset="0"/>
            </a:endParaRPr>
          </a:p>
        </p:txBody>
      </p:sp>
      <p:sp>
        <p:nvSpPr>
          <p:cNvPr id="7" name="Title 1">
            <a:extLst>
              <a:ext uri="{FF2B5EF4-FFF2-40B4-BE49-F238E27FC236}">
                <a16:creationId xmlns:a16="http://schemas.microsoft.com/office/drawing/2014/main" id="{0250B6F5-C18C-594D-A646-F958BE7A6D65}"/>
              </a:ext>
            </a:extLst>
          </p:cNvPr>
          <p:cNvSpPr txBox="1">
            <a:spLocks noChangeArrowheads="1"/>
          </p:cNvSpPr>
          <p:nvPr/>
        </p:nvSpPr>
        <p:spPr>
          <a:xfrm>
            <a:off x="1431449" y="115570"/>
            <a:ext cx="6281102" cy="45561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SAVOURING THEORY</a:t>
            </a:r>
          </a:p>
        </p:txBody>
      </p:sp>
      <p:sp>
        <p:nvSpPr>
          <p:cNvPr id="4" name="Content Placeholder 2">
            <a:extLst>
              <a:ext uri="{FF2B5EF4-FFF2-40B4-BE49-F238E27FC236}">
                <a16:creationId xmlns:a16="http://schemas.microsoft.com/office/drawing/2014/main" id="{9BAD156B-775E-784C-8CEB-E6D6B027E6B3}"/>
              </a:ext>
            </a:extLst>
          </p:cNvPr>
          <p:cNvSpPr txBox="1">
            <a:spLocks noChangeArrowheads="1"/>
          </p:cNvSpPr>
          <p:nvPr/>
        </p:nvSpPr>
        <p:spPr>
          <a:xfrm>
            <a:off x="4419600" y="670719"/>
            <a:ext cx="4645025" cy="6209824"/>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eaLnBrk="1" hangingPunct="1">
              <a:spcBef>
                <a:spcPts val="0"/>
              </a:spcBef>
              <a:buFont typeface="Arial" panose="020B0604020202020204" pitchFamily="34" charset="0"/>
              <a:buChar char="•"/>
              <a:defRPr/>
            </a:pPr>
            <a:r>
              <a:rPr lang="en-IE" sz="1600" b="1" dirty="0">
                <a:latin typeface="Helvetica" pitchFamily="2" charset="0"/>
              </a:rPr>
              <a:t>Processes that intensify both savouring positive events  and coping with negative events</a:t>
            </a:r>
          </a:p>
          <a:p>
            <a:pPr marL="685800" lvl="1" eaLnBrk="1" hangingPunct="1">
              <a:spcBef>
                <a:spcPts val="0"/>
              </a:spcBef>
              <a:buFont typeface="Arial" panose="020B0604020202020204" pitchFamily="34" charset="0"/>
              <a:buChar char="•"/>
              <a:defRPr/>
            </a:pPr>
            <a:r>
              <a:rPr lang="en-GB" sz="1600" dirty="0">
                <a:latin typeface="Helvetica" pitchFamily="2" charset="0"/>
              </a:rPr>
              <a:t>Sharing feelings with supportive others </a:t>
            </a:r>
          </a:p>
          <a:p>
            <a:pPr marL="685800" lvl="1" eaLnBrk="1" hangingPunct="1">
              <a:spcBef>
                <a:spcPts val="0"/>
              </a:spcBef>
              <a:buFont typeface="Arial" panose="020B0604020202020204" pitchFamily="34" charset="0"/>
              <a:buChar char="•"/>
              <a:defRPr/>
            </a:pPr>
            <a:r>
              <a:rPr lang="en-GB" sz="1600" dirty="0">
                <a:latin typeface="Helvetica" pitchFamily="2" charset="0"/>
              </a:rPr>
              <a:t>Creating a meaningful narratives by writing or talking about significant events</a:t>
            </a:r>
          </a:p>
          <a:p>
            <a:pPr marL="685800" lvl="1" eaLnBrk="1" hangingPunct="1">
              <a:spcBef>
                <a:spcPts val="0"/>
              </a:spcBef>
              <a:buFont typeface="Arial" panose="020B0604020202020204" pitchFamily="34" charset="0"/>
              <a:buChar char="•"/>
              <a:defRPr/>
            </a:pPr>
            <a:r>
              <a:rPr lang="en-GB" sz="1600" dirty="0">
                <a:latin typeface="Helvetica" pitchFamily="2" charset="0"/>
              </a:rPr>
              <a:t>Acknowledging the fleetingness of life experiences</a:t>
            </a:r>
            <a:r>
              <a:rPr lang="en-IE" sz="1600" dirty="0">
                <a:latin typeface="Helvetica" pitchFamily="2" charset="0"/>
              </a:rPr>
              <a:t> </a:t>
            </a:r>
            <a:endParaRPr lang="en-GB" sz="1600" dirty="0">
              <a:latin typeface="Helvetica" pitchFamily="2" charset="0"/>
            </a:endParaRPr>
          </a:p>
          <a:p>
            <a:pPr marL="685800" lvl="1" eaLnBrk="1" hangingPunct="1">
              <a:spcBef>
                <a:spcPts val="0"/>
              </a:spcBef>
              <a:buFont typeface="Arial" panose="020B0604020202020204" pitchFamily="34" charset="0"/>
              <a:buChar char="•"/>
              <a:defRPr/>
            </a:pPr>
            <a:r>
              <a:rPr lang="en-GB" sz="1600" dirty="0">
                <a:latin typeface="Helvetica" pitchFamily="2" charset="0"/>
              </a:rPr>
              <a:t>Appreciating how fortunate it is that unlikely positive events actually occurred</a:t>
            </a:r>
          </a:p>
          <a:p>
            <a:pPr marL="685800" lvl="1" eaLnBrk="1" hangingPunct="1">
              <a:spcBef>
                <a:spcPts val="0"/>
              </a:spcBef>
              <a:buFont typeface="Arial" panose="020B0604020202020204" pitchFamily="34" charset="0"/>
              <a:buChar char="•"/>
              <a:defRPr/>
            </a:pPr>
            <a:r>
              <a:rPr lang="en-GB" sz="1600" dirty="0">
                <a:latin typeface="Helvetica" pitchFamily="2" charset="0"/>
              </a:rPr>
              <a:t>Taking a humorous perspective</a:t>
            </a:r>
          </a:p>
          <a:p>
            <a:pPr marL="685800" lvl="1" eaLnBrk="1" hangingPunct="1">
              <a:spcBef>
                <a:spcPts val="0"/>
              </a:spcBef>
              <a:buFont typeface="Arial" panose="020B0604020202020204" pitchFamily="34" charset="0"/>
              <a:buChar char="•"/>
              <a:defRPr/>
            </a:pPr>
            <a:r>
              <a:rPr lang="en-GB" sz="1600" dirty="0">
                <a:latin typeface="Helvetica" pitchFamily="2" charset="0"/>
              </a:rPr>
              <a:t>Taking a spiritual or religious perspective</a:t>
            </a:r>
          </a:p>
          <a:p>
            <a:pPr marL="685800" lvl="1"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IE" sz="1600" b="1" dirty="0">
                <a:latin typeface="Helvetica" pitchFamily="2" charset="0"/>
              </a:rPr>
              <a:t>Personality traits that enhance savouring</a:t>
            </a:r>
          </a:p>
          <a:p>
            <a:pPr marL="685800" lvl="1" eaLnBrk="1" hangingPunct="1">
              <a:spcBef>
                <a:spcPts val="0"/>
              </a:spcBef>
              <a:buFont typeface="Arial" panose="020B0604020202020204" pitchFamily="34" charset="0"/>
              <a:buChar char="•"/>
              <a:defRPr/>
            </a:pPr>
            <a:r>
              <a:rPr lang="en-GB" sz="1600" dirty="0">
                <a:latin typeface="Helvetica" pitchFamily="2" charset="0"/>
              </a:rPr>
              <a:t>High self-esteem </a:t>
            </a:r>
          </a:p>
          <a:p>
            <a:pPr marL="685800" lvl="1" eaLnBrk="1" hangingPunct="1">
              <a:spcBef>
                <a:spcPts val="0"/>
              </a:spcBef>
              <a:buFont typeface="Arial" panose="020B0604020202020204" pitchFamily="34" charset="0"/>
              <a:buChar char="•"/>
              <a:defRPr/>
            </a:pPr>
            <a:r>
              <a:rPr lang="en-GB" sz="1600" dirty="0">
                <a:latin typeface="Helvetica" pitchFamily="2" charset="0"/>
              </a:rPr>
              <a:t>Trait mindfulness </a:t>
            </a:r>
          </a:p>
          <a:p>
            <a:pPr marL="685800" lvl="1" eaLnBrk="1" hangingPunct="1">
              <a:spcBef>
                <a:spcPts val="0"/>
              </a:spcBef>
              <a:buFont typeface="Arial" panose="020B0604020202020204" pitchFamily="34" charset="0"/>
              <a:buChar char="•"/>
              <a:defRPr/>
            </a:pPr>
            <a:r>
              <a:rPr lang="en-GB" sz="1600" dirty="0">
                <a:latin typeface="Helvetica" pitchFamily="2" charset="0"/>
              </a:rPr>
              <a:t>Sensation seeking </a:t>
            </a:r>
          </a:p>
          <a:p>
            <a:pPr marL="685800" lvl="1" eaLnBrk="1" hangingPunct="1">
              <a:spcBef>
                <a:spcPts val="0"/>
              </a:spcBef>
              <a:buFont typeface="Arial" panose="020B0604020202020204" pitchFamily="34" charset="0"/>
              <a:buChar char="•"/>
              <a:defRPr/>
            </a:pPr>
            <a:r>
              <a:rPr lang="en-GB" sz="1600" dirty="0">
                <a:latin typeface="Helvetica" pitchFamily="2" charset="0"/>
              </a:rPr>
              <a:t>Achievement motivation </a:t>
            </a:r>
          </a:p>
          <a:p>
            <a:pPr marL="685800" lvl="1" eaLnBrk="1" hangingPunct="1">
              <a:spcBef>
                <a:spcPts val="0"/>
              </a:spcBef>
              <a:buFont typeface="Arial" panose="020B0604020202020204" pitchFamily="34" charset="0"/>
              <a:buChar char="•"/>
              <a:defRPr/>
            </a:pPr>
            <a:r>
              <a:rPr lang="en-GB" sz="1600" dirty="0">
                <a:latin typeface="Helvetica" pitchFamily="2" charset="0"/>
              </a:rPr>
              <a:t>Tolerance for ambiguity </a:t>
            </a:r>
          </a:p>
          <a:p>
            <a:pPr marL="685800" lvl="1" eaLnBrk="1" hangingPunct="1">
              <a:spcBef>
                <a:spcPts val="0"/>
              </a:spcBef>
              <a:buFont typeface="Arial" panose="020B0604020202020204" pitchFamily="34" charset="0"/>
              <a:buChar char="•"/>
              <a:defRPr/>
            </a:pPr>
            <a:r>
              <a:rPr lang="en-GB" sz="1600" dirty="0">
                <a:latin typeface="Helvetica" pitchFamily="2" charset="0"/>
              </a:rPr>
              <a:t>A present-focused time orientation </a:t>
            </a:r>
          </a:p>
          <a:p>
            <a:pPr marL="685800" lvl="1" eaLnBrk="1" hangingPunct="1">
              <a:spcBef>
                <a:spcPts val="0"/>
              </a:spcBef>
              <a:buFont typeface="Arial" panose="020B0604020202020204" pitchFamily="34" charset="0"/>
              <a:buChar char="•"/>
              <a:defRPr/>
            </a:pPr>
            <a:r>
              <a:rPr lang="en-GB" sz="1600" dirty="0">
                <a:latin typeface="Helvetica" pitchFamily="2" charset="0"/>
              </a:rPr>
              <a:t>A low level of impatience</a:t>
            </a:r>
            <a:endParaRPr lang="en-IE" sz="1600" b="1" dirty="0">
              <a:latin typeface="Helvetica" pitchFamily="2" charset="0"/>
            </a:endParaRPr>
          </a:p>
          <a:p>
            <a:pPr marL="285750" indent="-285750" eaLnBrk="1" hangingPunct="1">
              <a:spcBef>
                <a:spcPts val="0"/>
              </a:spcBef>
              <a:defRPr/>
            </a:pPr>
            <a:endParaRPr lang="en-IE" sz="1600" b="1" dirty="0">
              <a:latin typeface="Helvetica" pitchFamily="2" charset="0"/>
            </a:endParaRPr>
          </a:p>
        </p:txBody>
      </p:sp>
    </p:spTree>
    <p:extLst>
      <p:ext uri="{BB962C8B-B14F-4D97-AF65-F5344CB8AC3E}">
        <p14:creationId xmlns:p14="http://schemas.microsoft.com/office/powerpoint/2010/main" val="42524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2A47D81-FB06-BA46-AD15-474255F6D69B}"/>
              </a:ext>
            </a:extLst>
          </p:cNvPr>
          <p:cNvSpPr txBox="1">
            <a:spLocks noChangeArrowheads="1"/>
          </p:cNvSpPr>
          <p:nvPr/>
        </p:nvSpPr>
        <p:spPr>
          <a:xfrm>
            <a:off x="187959" y="837565"/>
            <a:ext cx="8712201" cy="572579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1600" dirty="0"/>
          </a:p>
          <a:p>
            <a:pPr lvl="1" eaLnBrk="1" hangingPunct="1">
              <a:spcBef>
                <a:spcPts val="0"/>
              </a:spcBef>
              <a:buFont typeface="Arial" panose="020B0604020202020204" pitchFamily="34" charset="0"/>
              <a:buChar char="•"/>
              <a:defRPr/>
            </a:pPr>
            <a:r>
              <a:rPr lang="en-GB" sz="1800" b="1" dirty="0">
                <a:latin typeface="Helvetica" pitchFamily="2" charset="0"/>
              </a:rPr>
              <a:t>Women</a:t>
            </a:r>
            <a:r>
              <a:rPr lang="en-GB" sz="1800" dirty="0">
                <a:latin typeface="Helvetica" pitchFamily="2" charset="0"/>
              </a:rPr>
              <a:t> savour more than men and use three specific savouring strategies more</a:t>
            </a:r>
          </a:p>
          <a:p>
            <a:pPr lvl="2" indent="-342900" eaLnBrk="1" hangingPunct="1">
              <a:spcBef>
                <a:spcPts val="0"/>
              </a:spcBef>
              <a:buFont typeface="Arial" panose="020B0604020202020204" pitchFamily="34" charset="0"/>
              <a:buChar char="•"/>
              <a:defRPr/>
            </a:pPr>
            <a:r>
              <a:rPr lang="en-GB" dirty="0">
                <a:latin typeface="Helvetica" pitchFamily="2" charset="0"/>
              </a:rPr>
              <a:t>Sharing with others</a:t>
            </a:r>
          </a:p>
          <a:p>
            <a:pPr lvl="2" indent="-342900" eaLnBrk="1" hangingPunct="1">
              <a:spcBef>
                <a:spcPts val="0"/>
              </a:spcBef>
              <a:buFont typeface="Arial" panose="020B0604020202020204" pitchFamily="34" charset="0"/>
              <a:buChar char="•"/>
              <a:defRPr/>
            </a:pPr>
            <a:r>
              <a:rPr lang="en-GB" dirty="0">
                <a:latin typeface="Helvetica" pitchFamily="2" charset="0"/>
              </a:rPr>
              <a:t>Behavioural expression of positive feelings</a:t>
            </a:r>
          </a:p>
          <a:p>
            <a:pPr lvl="2" indent="-342900" eaLnBrk="1" hangingPunct="1">
              <a:spcBef>
                <a:spcPts val="0"/>
              </a:spcBef>
              <a:buFont typeface="Arial" panose="020B0604020202020204" pitchFamily="34" charset="0"/>
              <a:buChar char="•"/>
              <a:defRPr/>
            </a:pPr>
            <a:r>
              <a:rPr lang="en-GB" dirty="0">
                <a:latin typeface="Helvetica" pitchFamily="2" charset="0"/>
              </a:rPr>
              <a:t>Counting blessings</a:t>
            </a:r>
            <a:r>
              <a:rPr lang="en-IE" dirty="0">
                <a:latin typeface="Helvetica" pitchFamily="2" charset="0"/>
              </a:rPr>
              <a:t> </a:t>
            </a:r>
          </a:p>
          <a:p>
            <a:pPr lvl="2" indent="-342900" eaLnBrk="1" hangingPunct="1">
              <a:spcBef>
                <a:spcPts val="0"/>
              </a:spcBef>
              <a:buFont typeface="Arial" panose="020B0604020202020204" pitchFamily="34" charset="0"/>
              <a:buChar char="•"/>
              <a:defRPr/>
            </a:pPr>
            <a:endParaRPr lang="en-GB" dirty="0">
              <a:latin typeface="Helvetica" pitchFamily="2" charset="0"/>
            </a:endParaRPr>
          </a:p>
          <a:p>
            <a:pPr lvl="1" eaLnBrk="1" hangingPunct="1">
              <a:spcBef>
                <a:spcPts val="0"/>
              </a:spcBef>
              <a:buFont typeface="Arial" panose="020B0604020202020204" pitchFamily="34" charset="0"/>
              <a:buChar char="•"/>
              <a:defRPr/>
            </a:pPr>
            <a:r>
              <a:rPr lang="en-GB" sz="1800" b="1" dirty="0">
                <a:latin typeface="Helvetica" pitchFamily="2" charset="0"/>
              </a:rPr>
              <a:t>Western culture. </a:t>
            </a:r>
            <a:r>
              <a:rPr lang="en-GB" sz="1800" dirty="0">
                <a:latin typeface="Helvetica" pitchFamily="2" charset="0"/>
              </a:rPr>
              <a:t>People in western culture have stronger beliefs about the value of savouring and so engage in it more often</a:t>
            </a:r>
          </a:p>
          <a:p>
            <a:pPr lvl="1" eaLnBrk="1" hangingPunct="1">
              <a:spcBef>
                <a:spcPts val="0"/>
              </a:spcBef>
              <a:buFont typeface="Arial" panose="020B0604020202020204" pitchFamily="34" charset="0"/>
              <a:buChar char="•"/>
              <a:defRPr/>
            </a:pPr>
            <a:endParaRPr lang="en-GB" sz="1800" dirty="0">
              <a:latin typeface="Helvetica" pitchFamily="2" charset="0"/>
            </a:endParaRPr>
          </a:p>
          <a:p>
            <a:pPr lvl="1" eaLnBrk="1" hangingPunct="1">
              <a:spcBef>
                <a:spcPts val="0"/>
              </a:spcBef>
              <a:buFont typeface="Arial" panose="020B0604020202020204" pitchFamily="34" charset="0"/>
              <a:buChar char="•"/>
              <a:defRPr/>
            </a:pPr>
            <a:r>
              <a:rPr lang="en-GB" sz="1800" b="1" dirty="0">
                <a:latin typeface="Helvetica" pitchFamily="2" charset="0"/>
              </a:rPr>
              <a:t>Social support. </a:t>
            </a:r>
            <a:r>
              <a:rPr lang="en-GB" dirty="0"/>
              <a:t>People with supportive confiding relationships are savour more, and experience greater wellbeing</a:t>
            </a:r>
            <a:r>
              <a:rPr lang="en-IE" sz="1800" dirty="0"/>
              <a:t> </a:t>
            </a:r>
            <a:endParaRPr lang="en-GB" sz="1800" b="1" dirty="0">
              <a:latin typeface="Helvetica" pitchFamily="2" charset="0"/>
            </a:endParaRPr>
          </a:p>
          <a:p>
            <a:pPr lvl="1" eaLnBrk="1" hangingPunct="1">
              <a:spcBef>
                <a:spcPts val="0"/>
              </a:spcBef>
              <a:buFont typeface="Arial" panose="020B0604020202020204" pitchFamily="34" charset="0"/>
              <a:buChar char="•"/>
              <a:defRPr/>
            </a:pPr>
            <a:endParaRPr lang="en-GB" sz="1800" dirty="0">
              <a:latin typeface="Helvetica" pitchFamily="2" charset="0"/>
            </a:endParaRPr>
          </a:p>
          <a:p>
            <a:pPr lvl="1" eaLnBrk="1" hangingPunct="1">
              <a:spcBef>
                <a:spcPts val="0"/>
              </a:spcBef>
              <a:buFont typeface="Arial" panose="020B0604020202020204" pitchFamily="34" charset="0"/>
              <a:buChar char="•"/>
              <a:defRPr/>
            </a:pPr>
            <a:r>
              <a:rPr lang="en-GB" sz="1800" b="1" dirty="0">
                <a:latin typeface="Helvetica" pitchFamily="2" charset="0"/>
              </a:rPr>
              <a:t>Having managed adversity. </a:t>
            </a:r>
            <a:r>
              <a:rPr lang="en-GB" sz="1800" dirty="0">
                <a:latin typeface="Helvetica" pitchFamily="2" charset="0"/>
              </a:rPr>
              <a:t>A history of successfully managing adverse stressful life events </a:t>
            </a:r>
          </a:p>
          <a:p>
            <a:pPr lvl="1" eaLnBrk="1" hangingPunct="1">
              <a:spcBef>
                <a:spcPts val="0"/>
              </a:spcBef>
              <a:buFont typeface="Arial" panose="020B0604020202020204" pitchFamily="34" charset="0"/>
              <a:buChar char="•"/>
              <a:defRPr/>
            </a:pPr>
            <a:endParaRPr lang="en-GB" sz="1800" dirty="0">
              <a:latin typeface="Helvetica" pitchFamily="2" charset="0"/>
            </a:endParaRPr>
          </a:p>
          <a:p>
            <a:pPr lvl="1" eaLnBrk="1" hangingPunct="1">
              <a:spcBef>
                <a:spcPts val="0"/>
              </a:spcBef>
              <a:buFont typeface="Arial" panose="020B0604020202020204" pitchFamily="34" charset="0"/>
              <a:buChar char="•"/>
              <a:defRPr/>
            </a:pPr>
            <a:r>
              <a:rPr lang="en-GB" sz="1800" b="1" dirty="0">
                <a:latin typeface="Helvetica" pitchFamily="2" charset="0"/>
              </a:rPr>
              <a:t>Modest resources. </a:t>
            </a:r>
            <a:r>
              <a:rPr lang="en-GB" sz="1800" dirty="0">
                <a:latin typeface="Helvetica" pitchFamily="2" charset="0"/>
              </a:rPr>
              <a:t>Not having an abundance of positive resources</a:t>
            </a:r>
          </a:p>
          <a:p>
            <a:pPr marL="457200" lvl="1" indent="0" eaLnBrk="1" hangingPunct="1">
              <a:spcBef>
                <a:spcPts val="0"/>
              </a:spcBef>
              <a:buNone/>
              <a:defRPr/>
            </a:pPr>
            <a:endParaRPr lang="en-GB" sz="1800" dirty="0">
              <a:latin typeface="Helvetica" pitchFamily="2" charset="0"/>
            </a:endParaRPr>
          </a:p>
          <a:p>
            <a:pPr lvl="1" eaLnBrk="1" hangingPunct="1">
              <a:spcBef>
                <a:spcPts val="0"/>
              </a:spcBef>
              <a:buFont typeface="Arial" panose="020B0604020202020204" pitchFamily="34" charset="0"/>
              <a:buChar char="•"/>
              <a:defRPr/>
            </a:pPr>
            <a:r>
              <a:rPr lang="en-GB" sz="1800" b="1" dirty="0">
                <a:latin typeface="Helvetica" pitchFamily="2" charset="0"/>
              </a:rPr>
              <a:t>Impatience. </a:t>
            </a:r>
            <a:r>
              <a:rPr lang="en-GB" sz="1800" dirty="0">
                <a:latin typeface="Helvetica" pitchFamily="2" charset="0"/>
              </a:rPr>
              <a:t>Not being prompted to be impatient</a:t>
            </a:r>
            <a:endParaRPr lang="en-IE" sz="1800" dirty="0">
              <a:latin typeface="Helvetica" pitchFamily="2" charset="0"/>
            </a:endParaRPr>
          </a:p>
          <a:p>
            <a:pPr marL="285750" indent="-285750" eaLnBrk="1" hangingPunct="1">
              <a:spcBef>
                <a:spcPts val="0"/>
              </a:spcBef>
              <a:defRPr/>
            </a:pPr>
            <a:endParaRPr lang="en-IE" sz="2000" dirty="0">
              <a:latin typeface="Helvetica" pitchFamily="2" charset="0"/>
            </a:endParaRPr>
          </a:p>
          <a:p>
            <a:pPr lvl="1">
              <a:spcBef>
                <a:spcPts val="0"/>
              </a:spcBef>
              <a:buFont typeface="Arial" panose="020B0604020202020204" pitchFamily="34" charset="0"/>
              <a:buChar char="•"/>
              <a:defRPr/>
            </a:pPr>
            <a:endParaRPr lang="en-IE" sz="1500" b="1" dirty="0"/>
          </a:p>
        </p:txBody>
      </p:sp>
      <p:sp>
        <p:nvSpPr>
          <p:cNvPr id="7" name="Title 1">
            <a:extLst>
              <a:ext uri="{FF2B5EF4-FFF2-40B4-BE49-F238E27FC236}">
                <a16:creationId xmlns:a16="http://schemas.microsoft.com/office/drawing/2014/main" id="{0250B6F5-C18C-594D-A646-F958BE7A6D65}"/>
              </a:ext>
            </a:extLst>
          </p:cNvPr>
          <p:cNvSpPr txBox="1">
            <a:spLocks noChangeArrowheads="1"/>
          </p:cNvSpPr>
          <p:nvPr/>
        </p:nvSpPr>
        <p:spPr>
          <a:xfrm>
            <a:off x="1106329" y="196850"/>
            <a:ext cx="7316311" cy="75819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SAVOURING RESEARCH FINDINGS  </a:t>
            </a:r>
          </a:p>
          <a:p>
            <a:pPr algn="ctr">
              <a:spcBef>
                <a:spcPts val="0"/>
              </a:spcBef>
              <a:defRPr/>
            </a:pPr>
            <a:r>
              <a:rPr lang="en-GB" sz="2000" b="1" dirty="0">
                <a:latin typeface="Helvetica" pitchFamily="2" charset="0"/>
              </a:rPr>
              <a:t>Demographic &amp; social factors associated with savouring </a:t>
            </a:r>
          </a:p>
          <a:p>
            <a:pPr algn="ctr">
              <a:spcBef>
                <a:spcPts val="0"/>
              </a:spcBef>
              <a:defRPr/>
            </a:pPr>
            <a:endParaRPr lang="en-US" altLang="en-US" sz="2000"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28650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2A47D81-FB06-BA46-AD15-474255F6D69B}"/>
              </a:ext>
            </a:extLst>
          </p:cNvPr>
          <p:cNvSpPr txBox="1">
            <a:spLocks noChangeArrowheads="1"/>
          </p:cNvSpPr>
          <p:nvPr/>
        </p:nvSpPr>
        <p:spPr>
          <a:xfrm>
            <a:off x="-111760" y="955040"/>
            <a:ext cx="4805680" cy="540512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457200" lvl="1" indent="0" eaLnBrk="1" hangingPunct="1">
              <a:spcBef>
                <a:spcPts val="0"/>
              </a:spcBef>
              <a:buNone/>
              <a:defRPr/>
            </a:pPr>
            <a:endParaRPr lang="en-GB" sz="1800" dirty="0">
              <a:latin typeface="Helvetica" pitchFamily="2" charset="0"/>
            </a:endParaRPr>
          </a:p>
          <a:p>
            <a:pPr lvl="1" eaLnBrk="1" hangingPunct="1">
              <a:spcBef>
                <a:spcPts val="0"/>
              </a:spcBef>
              <a:buFont typeface="Arial" panose="020B0604020202020204" pitchFamily="34" charset="0"/>
              <a:buChar char="•"/>
              <a:defRPr/>
            </a:pPr>
            <a:r>
              <a:rPr lang="en-GB" dirty="0">
                <a:latin typeface="Helvetica" pitchFamily="2" charset="0"/>
              </a:rPr>
              <a:t>Greater savouring ability is associated with </a:t>
            </a:r>
            <a:r>
              <a:rPr lang="en-GB" b="1" dirty="0">
                <a:latin typeface="Helvetica" pitchFamily="2" charset="0"/>
              </a:rPr>
              <a:t>high levels </a:t>
            </a:r>
          </a:p>
          <a:p>
            <a:pPr lvl="1" eaLnBrk="1" hangingPunct="1">
              <a:spcBef>
                <a:spcPts val="0"/>
              </a:spcBef>
              <a:buFont typeface="Arial" panose="020B0604020202020204" pitchFamily="34" charset="0"/>
              <a:buChar char="•"/>
              <a:defRPr/>
            </a:pPr>
            <a:endParaRPr lang="en-GB" b="1" dirty="0">
              <a:latin typeface="Helvetica" pitchFamily="2" charset="0"/>
            </a:endParaRPr>
          </a:p>
          <a:p>
            <a:pPr lvl="1" eaLnBrk="1" hangingPunct="1">
              <a:spcBef>
                <a:spcPts val="0"/>
              </a:spcBef>
              <a:buFont typeface="Arial" panose="020B0604020202020204" pitchFamily="34" charset="0"/>
              <a:buChar char="•"/>
              <a:defRPr/>
            </a:pPr>
            <a:r>
              <a:rPr lang="en-GB" dirty="0">
                <a:latin typeface="Helvetica" pitchFamily="2" charset="0"/>
              </a:rPr>
              <a:t>Self-esteem</a:t>
            </a:r>
          </a:p>
          <a:p>
            <a:pPr lvl="1" eaLnBrk="1" hangingPunct="1">
              <a:spcBef>
                <a:spcPts val="0"/>
              </a:spcBef>
              <a:buFont typeface="Arial" panose="020B0604020202020204" pitchFamily="34" charset="0"/>
              <a:buChar char="•"/>
              <a:defRPr/>
            </a:pPr>
            <a:endParaRPr lang="en-GB" dirty="0">
              <a:latin typeface="Helvetica" pitchFamily="2" charset="0"/>
            </a:endParaRPr>
          </a:p>
          <a:p>
            <a:pPr lvl="1" eaLnBrk="1" hangingPunct="1">
              <a:spcBef>
                <a:spcPts val="0"/>
              </a:spcBef>
              <a:buFont typeface="Arial" panose="020B0604020202020204" pitchFamily="34" charset="0"/>
              <a:buChar char="•"/>
              <a:defRPr/>
            </a:pPr>
            <a:r>
              <a:rPr lang="en-GB" dirty="0">
                <a:latin typeface="Helvetica" pitchFamily="2" charset="0"/>
              </a:rPr>
              <a:t>Wisdom</a:t>
            </a:r>
          </a:p>
          <a:p>
            <a:pPr lvl="1" eaLnBrk="1" hangingPunct="1">
              <a:spcBef>
                <a:spcPts val="0"/>
              </a:spcBef>
              <a:buFont typeface="Arial" panose="020B0604020202020204" pitchFamily="34" charset="0"/>
              <a:buChar char="•"/>
              <a:defRPr/>
            </a:pPr>
            <a:endParaRPr lang="en-GB" dirty="0">
              <a:latin typeface="Helvetica" pitchFamily="2" charset="0"/>
            </a:endParaRPr>
          </a:p>
          <a:p>
            <a:pPr lvl="1" eaLnBrk="1" hangingPunct="1">
              <a:spcBef>
                <a:spcPts val="0"/>
              </a:spcBef>
              <a:buFont typeface="Arial" panose="020B0604020202020204" pitchFamily="34" charset="0"/>
              <a:buChar char="•"/>
              <a:defRPr/>
            </a:pPr>
            <a:r>
              <a:rPr lang="en-GB" dirty="0">
                <a:latin typeface="Helvetica" pitchFamily="2" charset="0"/>
              </a:rPr>
              <a:t>Mindfulness</a:t>
            </a:r>
          </a:p>
          <a:p>
            <a:pPr lvl="1" eaLnBrk="1" hangingPunct="1">
              <a:spcBef>
                <a:spcPts val="0"/>
              </a:spcBef>
              <a:buFont typeface="Arial" panose="020B0604020202020204" pitchFamily="34" charset="0"/>
              <a:buChar char="•"/>
              <a:defRPr/>
            </a:pPr>
            <a:endParaRPr lang="en-GB" dirty="0">
              <a:latin typeface="Helvetica" pitchFamily="2" charset="0"/>
            </a:endParaRPr>
          </a:p>
          <a:p>
            <a:pPr lvl="1" eaLnBrk="1" hangingPunct="1">
              <a:spcBef>
                <a:spcPts val="0"/>
              </a:spcBef>
              <a:buFont typeface="Arial" panose="020B0604020202020204" pitchFamily="34" charset="0"/>
              <a:buChar char="•"/>
              <a:defRPr/>
            </a:pPr>
            <a:r>
              <a:rPr lang="en-GB" dirty="0">
                <a:latin typeface="Helvetica" pitchFamily="2" charset="0"/>
              </a:rPr>
              <a:t>Extraversion</a:t>
            </a:r>
          </a:p>
          <a:p>
            <a:pPr lvl="1" eaLnBrk="1" hangingPunct="1">
              <a:spcBef>
                <a:spcPts val="0"/>
              </a:spcBef>
              <a:buFont typeface="Arial" panose="020B0604020202020204" pitchFamily="34" charset="0"/>
              <a:buChar char="•"/>
              <a:defRPr/>
            </a:pPr>
            <a:endParaRPr lang="en-GB" dirty="0">
              <a:latin typeface="Helvetica" pitchFamily="2" charset="0"/>
            </a:endParaRPr>
          </a:p>
          <a:p>
            <a:pPr lvl="1" eaLnBrk="1" hangingPunct="1">
              <a:spcBef>
                <a:spcPts val="0"/>
              </a:spcBef>
              <a:buFont typeface="Arial" panose="020B0604020202020204" pitchFamily="34" charset="0"/>
              <a:buChar char="•"/>
              <a:defRPr/>
            </a:pPr>
            <a:r>
              <a:rPr lang="en-GB" dirty="0">
                <a:latin typeface="Helvetica" pitchFamily="2" charset="0"/>
              </a:rPr>
              <a:t>Optimism</a:t>
            </a:r>
          </a:p>
          <a:p>
            <a:pPr marL="457200" lvl="1" indent="0" eaLnBrk="1" hangingPunct="1">
              <a:spcBef>
                <a:spcPts val="0"/>
              </a:spcBef>
              <a:buNone/>
              <a:defRPr/>
            </a:pPr>
            <a:endParaRPr lang="en-GB" dirty="0">
              <a:latin typeface="Helvetica" pitchFamily="2" charset="0"/>
            </a:endParaRPr>
          </a:p>
          <a:p>
            <a:pPr lvl="1" eaLnBrk="1" hangingPunct="1">
              <a:spcBef>
                <a:spcPts val="0"/>
              </a:spcBef>
              <a:buFont typeface="Arial" panose="020B0604020202020204" pitchFamily="34" charset="0"/>
              <a:buChar char="•"/>
              <a:defRPr/>
            </a:pPr>
            <a:r>
              <a:rPr lang="en-GB" dirty="0">
                <a:latin typeface="Helvetica" pitchFamily="2" charset="0"/>
              </a:rPr>
              <a:t>Secure adult attachment style</a:t>
            </a:r>
          </a:p>
          <a:p>
            <a:pPr lvl="1" eaLnBrk="1" hangingPunct="1">
              <a:spcBef>
                <a:spcPts val="0"/>
              </a:spcBef>
              <a:buFont typeface="Arial" panose="020B0604020202020204" pitchFamily="34" charset="0"/>
              <a:buChar char="•"/>
              <a:defRPr/>
            </a:pPr>
            <a:endParaRPr lang="en-GB" dirty="0">
              <a:latin typeface="Helvetica" pitchFamily="2" charset="0"/>
            </a:endParaRPr>
          </a:p>
          <a:p>
            <a:pPr lvl="1" eaLnBrk="1" hangingPunct="1">
              <a:spcBef>
                <a:spcPts val="0"/>
              </a:spcBef>
              <a:buFont typeface="Arial" panose="020B0604020202020204" pitchFamily="34" charset="0"/>
              <a:buChar char="•"/>
              <a:defRPr/>
            </a:pPr>
            <a:r>
              <a:rPr lang="en-GB" dirty="0">
                <a:latin typeface="Helvetica" pitchFamily="2" charset="0"/>
              </a:rPr>
              <a:t>Harmonious passion</a:t>
            </a:r>
          </a:p>
          <a:p>
            <a:pPr marL="285750" indent="-285750" eaLnBrk="1" hangingPunct="1">
              <a:spcBef>
                <a:spcPts val="0"/>
              </a:spcBef>
              <a:defRPr/>
            </a:pPr>
            <a:endParaRPr lang="en-IE" sz="2000" dirty="0">
              <a:latin typeface="Helvetica" pitchFamily="2" charset="0"/>
            </a:endParaRPr>
          </a:p>
          <a:p>
            <a:pPr lvl="1">
              <a:spcBef>
                <a:spcPts val="0"/>
              </a:spcBef>
              <a:buFont typeface="Arial" panose="020B0604020202020204" pitchFamily="34" charset="0"/>
              <a:buChar char="•"/>
              <a:defRPr/>
            </a:pPr>
            <a:endParaRPr lang="en-IE" sz="1500" b="1" dirty="0"/>
          </a:p>
        </p:txBody>
      </p:sp>
      <p:sp>
        <p:nvSpPr>
          <p:cNvPr id="7" name="Title 1">
            <a:extLst>
              <a:ext uri="{FF2B5EF4-FFF2-40B4-BE49-F238E27FC236}">
                <a16:creationId xmlns:a16="http://schemas.microsoft.com/office/drawing/2014/main" id="{0250B6F5-C18C-594D-A646-F958BE7A6D65}"/>
              </a:ext>
            </a:extLst>
          </p:cNvPr>
          <p:cNvSpPr txBox="1">
            <a:spLocks noChangeArrowheads="1"/>
          </p:cNvSpPr>
          <p:nvPr/>
        </p:nvSpPr>
        <p:spPr>
          <a:xfrm>
            <a:off x="1106329" y="196850"/>
            <a:ext cx="7316311" cy="75819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SAVOURING RESEARCH FINDINGS </a:t>
            </a:r>
          </a:p>
          <a:p>
            <a:pPr algn="ctr">
              <a:spcBef>
                <a:spcPts val="0"/>
              </a:spcBef>
              <a:defRPr/>
            </a:pPr>
            <a:r>
              <a:rPr lang="en-GB" sz="2000" b="1" dirty="0">
                <a:latin typeface="Helvetica" pitchFamily="2" charset="0"/>
              </a:rPr>
              <a:t>Personality traits associated with savouring </a:t>
            </a:r>
          </a:p>
          <a:p>
            <a:pPr algn="ctr">
              <a:spcBef>
                <a:spcPts val="0"/>
              </a:spcBef>
              <a:defRPr/>
            </a:pPr>
            <a:endParaRPr lang="en-US" altLang="en-US" sz="2000" b="1" kern="0" dirty="0">
              <a:latin typeface="Helvetica" pitchFamily="2" charset="0"/>
              <a:ea typeface="ＭＳ Ｐゴシック" panose="020B0600070205080204" pitchFamily="34" charset="-128"/>
            </a:endParaRPr>
          </a:p>
        </p:txBody>
      </p:sp>
      <p:sp>
        <p:nvSpPr>
          <p:cNvPr id="4" name="Content Placeholder 2">
            <a:extLst>
              <a:ext uri="{FF2B5EF4-FFF2-40B4-BE49-F238E27FC236}">
                <a16:creationId xmlns:a16="http://schemas.microsoft.com/office/drawing/2014/main" id="{3AF49939-F682-A042-A319-1C738E437F5E}"/>
              </a:ext>
            </a:extLst>
          </p:cNvPr>
          <p:cNvSpPr txBox="1">
            <a:spLocks noChangeArrowheads="1"/>
          </p:cNvSpPr>
          <p:nvPr/>
        </p:nvSpPr>
        <p:spPr>
          <a:xfrm>
            <a:off x="4109721" y="955040"/>
            <a:ext cx="4526279" cy="518160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457200" lvl="1" indent="0" eaLnBrk="1" hangingPunct="1">
              <a:spcBef>
                <a:spcPts val="0"/>
              </a:spcBef>
              <a:buNone/>
              <a:defRPr/>
            </a:pPr>
            <a:endParaRPr lang="en-GB" sz="1800" dirty="0">
              <a:latin typeface="Helvetica" pitchFamily="2" charset="0"/>
            </a:endParaRPr>
          </a:p>
          <a:p>
            <a:pPr lvl="1" eaLnBrk="1" hangingPunct="1">
              <a:spcBef>
                <a:spcPts val="0"/>
              </a:spcBef>
              <a:buFont typeface="Arial" panose="020B0604020202020204" pitchFamily="34" charset="0"/>
              <a:buChar char="•"/>
              <a:defRPr/>
            </a:pPr>
            <a:r>
              <a:rPr lang="en-GB" dirty="0">
                <a:latin typeface="Helvetica" pitchFamily="2" charset="0"/>
              </a:rPr>
              <a:t>Greater savouring is also associated with </a:t>
            </a:r>
            <a:r>
              <a:rPr lang="en-GB" b="1" dirty="0">
                <a:latin typeface="Helvetica" pitchFamily="2" charset="0"/>
              </a:rPr>
              <a:t>low levels </a:t>
            </a:r>
            <a:r>
              <a:rPr lang="en-GB" dirty="0">
                <a:latin typeface="Helvetica" pitchFamily="2" charset="0"/>
              </a:rPr>
              <a:t>of </a:t>
            </a:r>
          </a:p>
          <a:p>
            <a:pPr lvl="1" eaLnBrk="1" hangingPunct="1">
              <a:spcBef>
                <a:spcPts val="0"/>
              </a:spcBef>
              <a:buFont typeface="Arial" panose="020B0604020202020204" pitchFamily="34" charset="0"/>
              <a:buChar char="•"/>
              <a:defRPr/>
            </a:pPr>
            <a:endParaRPr lang="en-GB" dirty="0">
              <a:latin typeface="Helvetica" pitchFamily="2" charset="0"/>
            </a:endParaRPr>
          </a:p>
          <a:p>
            <a:pPr lvl="1" eaLnBrk="1" hangingPunct="1">
              <a:spcBef>
                <a:spcPts val="0"/>
              </a:spcBef>
              <a:buFont typeface="Arial" panose="020B0604020202020204" pitchFamily="34" charset="0"/>
              <a:buChar char="•"/>
              <a:defRPr/>
            </a:pPr>
            <a:r>
              <a:rPr lang="en-GB" dirty="0">
                <a:latin typeface="Helvetica" pitchFamily="2" charset="0"/>
              </a:rPr>
              <a:t>Neuroticism</a:t>
            </a:r>
          </a:p>
          <a:p>
            <a:pPr lvl="1" eaLnBrk="1" hangingPunct="1">
              <a:spcBef>
                <a:spcPts val="0"/>
              </a:spcBef>
              <a:buFont typeface="Arial" panose="020B0604020202020204" pitchFamily="34" charset="0"/>
              <a:buChar char="•"/>
              <a:defRPr/>
            </a:pPr>
            <a:endParaRPr lang="en-GB" dirty="0">
              <a:latin typeface="Helvetica" pitchFamily="2" charset="0"/>
            </a:endParaRPr>
          </a:p>
          <a:p>
            <a:pPr lvl="1" eaLnBrk="1" hangingPunct="1">
              <a:spcBef>
                <a:spcPts val="0"/>
              </a:spcBef>
              <a:buFont typeface="Arial" panose="020B0604020202020204" pitchFamily="34" charset="0"/>
              <a:buChar char="•"/>
              <a:defRPr/>
            </a:pPr>
            <a:r>
              <a:rPr lang="en-GB" dirty="0">
                <a:latin typeface="Helvetica" pitchFamily="2" charset="0"/>
              </a:rPr>
              <a:t>Guilt</a:t>
            </a:r>
          </a:p>
          <a:p>
            <a:pPr lvl="1" eaLnBrk="1" hangingPunct="1">
              <a:spcBef>
                <a:spcPts val="0"/>
              </a:spcBef>
              <a:buFont typeface="Arial" panose="020B0604020202020204" pitchFamily="34" charset="0"/>
              <a:buChar char="•"/>
              <a:defRPr/>
            </a:pPr>
            <a:endParaRPr lang="en-GB" dirty="0">
              <a:latin typeface="Helvetica" pitchFamily="2" charset="0"/>
            </a:endParaRPr>
          </a:p>
          <a:p>
            <a:pPr lvl="1" eaLnBrk="1" hangingPunct="1">
              <a:spcBef>
                <a:spcPts val="0"/>
              </a:spcBef>
              <a:buFont typeface="Arial" panose="020B0604020202020204" pitchFamily="34" charset="0"/>
              <a:buChar char="•"/>
              <a:defRPr/>
            </a:pPr>
            <a:r>
              <a:rPr lang="en-GB" dirty="0">
                <a:latin typeface="Helvetica" pitchFamily="2" charset="0"/>
              </a:rPr>
              <a:t>Hopelessness</a:t>
            </a:r>
          </a:p>
          <a:p>
            <a:pPr lvl="1" eaLnBrk="1" hangingPunct="1">
              <a:spcBef>
                <a:spcPts val="0"/>
              </a:spcBef>
              <a:buFont typeface="Arial" panose="020B0604020202020204" pitchFamily="34" charset="0"/>
              <a:buChar char="•"/>
              <a:defRPr/>
            </a:pPr>
            <a:endParaRPr lang="en-GB" dirty="0">
              <a:latin typeface="Helvetica" pitchFamily="2" charset="0"/>
            </a:endParaRPr>
          </a:p>
          <a:p>
            <a:pPr lvl="1" eaLnBrk="1" hangingPunct="1">
              <a:spcBef>
                <a:spcPts val="0"/>
              </a:spcBef>
              <a:buFont typeface="Arial" panose="020B0604020202020204" pitchFamily="34" charset="0"/>
              <a:buChar char="•"/>
              <a:defRPr/>
            </a:pPr>
            <a:r>
              <a:rPr lang="en-GB" dirty="0">
                <a:latin typeface="Helvetica" pitchFamily="2" charset="0"/>
              </a:rPr>
              <a:t>Negative </a:t>
            </a:r>
            <a:r>
              <a:rPr lang="en-GB" dirty="0" err="1">
                <a:latin typeface="Helvetica" pitchFamily="2" charset="0"/>
              </a:rPr>
              <a:t>schizotypy</a:t>
            </a:r>
            <a:r>
              <a:rPr lang="en-GB" dirty="0">
                <a:latin typeface="Helvetica" pitchFamily="2" charset="0"/>
              </a:rPr>
              <a:t> </a:t>
            </a:r>
            <a:r>
              <a:rPr lang="en-GB" sz="1400" dirty="0">
                <a:latin typeface="Helvetica" pitchFamily="2" charset="0"/>
              </a:rPr>
              <a:t>(which includes </a:t>
            </a:r>
            <a:r>
              <a:rPr lang="en-GB" sz="1400" i="1" dirty="0">
                <a:latin typeface="Helvetica" pitchFamily="2" charset="0"/>
              </a:rPr>
              <a:t>introversion</a:t>
            </a:r>
            <a:r>
              <a:rPr lang="en-GB" sz="1400" dirty="0">
                <a:latin typeface="Helvetica" pitchFamily="2" charset="0"/>
              </a:rPr>
              <a:t> and a limited ability to derive pleasure from social and physical stimulation)</a:t>
            </a:r>
          </a:p>
          <a:p>
            <a:pPr marL="457200" lvl="1" indent="0" eaLnBrk="1" hangingPunct="1">
              <a:spcBef>
                <a:spcPts val="0"/>
              </a:spcBef>
              <a:buNone/>
              <a:defRPr/>
            </a:pPr>
            <a:r>
              <a:rPr lang="en-IE" sz="1400" dirty="0">
                <a:latin typeface="Helvetica" pitchFamily="2" charset="0"/>
              </a:rPr>
              <a:t> </a:t>
            </a:r>
          </a:p>
          <a:p>
            <a:pPr lvl="1" eaLnBrk="1" hangingPunct="1">
              <a:spcBef>
                <a:spcPts val="0"/>
              </a:spcBef>
              <a:buFont typeface="Arial" panose="020B0604020202020204" pitchFamily="34" charset="0"/>
              <a:buChar char="•"/>
              <a:defRPr/>
            </a:pPr>
            <a:endParaRPr lang="en-GB" sz="1200" dirty="0">
              <a:latin typeface="Helvetica" pitchFamily="2" charset="0"/>
            </a:endParaRPr>
          </a:p>
          <a:p>
            <a:pPr lvl="1" eaLnBrk="1" hangingPunct="1">
              <a:spcBef>
                <a:spcPts val="0"/>
              </a:spcBef>
              <a:buFont typeface="Arial" panose="020B0604020202020204" pitchFamily="34" charset="0"/>
              <a:buChar char="•"/>
              <a:defRPr/>
            </a:pPr>
            <a:r>
              <a:rPr lang="en-GB" dirty="0">
                <a:latin typeface="Helvetica" pitchFamily="2" charset="0"/>
              </a:rPr>
              <a:t>Insecure adult attachment style</a:t>
            </a:r>
          </a:p>
          <a:p>
            <a:pPr lvl="1" eaLnBrk="1" hangingPunct="1">
              <a:spcBef>
                <a:spcPts val="0"/>
              </a:spcBef>
              <a:buFont typeface="Arial" panose="020B0604020202020204" pitchFamily="34" charset="0"/>
              <a:buChar char="•"/>
              <a:defRPr/>
            </a:pPr>
            <a:endParaRPr lang="en-GB" dirty="0">
              <a:latin typeface="Helvetica" pitchFamily="2" charset="0"/>
            </a:endParaRPr>
          </a:p>
          <a:p>
            <a:pPr lvl="1" eaLnBrk="1" hangingPunct="1">
              <a:spcBef>
                <a:spcPts val="0"/>
              </a:spcBef>
              <a:buFont typeface="Arial" panose="020B0604020202020204" pitchFamily="34" charset="0"/>
              <a:buChar char="•"/>
              <a:defRPr/>
            </a:pPr>
            <a:r>
              <a:rPr lang="en-GB" dirty="0">
                <a:latin typeface="Helvetica" pitchFamily="2" charset="0"/>
              </a:rPr>
              <a:t>Obsessive passion </a:t>
            </a:r>
            <a:endParaRPr lang="en-IE" dirty="0">
              <a:latin typeface="Helvetica" pitchFamily="2" charset="0"/>
            </a:endParaRPr>
          </a:p>
          <a:p>
            <a:pPr marL="285750" indent="-285750" eaLnBrk="1" hangingPunct="1">
              <a:spcBef>
                <a:spcPts val="0"/>
              </a:spcBef>
              <a:defRPr/>
            </a:pPr>
            <a:endParaRPr lang="en-IE" sz="2000" dirty="0">
              <a:latin typeface="Helvetica" pitchFamily="2" charset="0"/>
            </a:endParaRPr>
          </a:p>
          <a:p>
            <a:pPr lvl="1">
              <a:spcBef>
                <a:spcPts val="0"/>
              </a:spcBef>
              <a:buFont typeface="Arial" panose="020B0604020202020204" pitchFamily="34" charset="0"/>
              <a:buChar char="•"/>
              <a:defRPr/>
            </a:pPr>
            <a:endParaRPr lang="en-IE" sz="1500" b="1" dirty="0"/>
          </a:p>
        </p:txBody>
      </p:sp>
    </p:spTree>
    <p:extLst>
      <p:ext uri="{BB962C8B-B14F-4D97-AF65-F5344CB8AC3E}">
        <p14:creationId xmlns:p14="http://schemas.microsoft.com/office/powerpoint/2010/main" val="512193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2A47D81-FB06-BA46-AD15-474255F6D69B}"/>
              </a:ext>
            </a:extLst>
          </p:cNvPr>
          <p:cNvSpPr txBox="1">
            <a:spLocks noChangeArrowheads="1"/>
          </p:cNvSpPr>
          <p:nvPr/>
        </p:nvSpPr>
        <p:spPr>
          <a:xfrm>
            <a:off x="0" y="796925"/>
            <a:ext cx="9072880" cy="572579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2000" dirty="0">
              <a:latin typeface="Helvetica" pitchFamily="2" charset="0"/>
            </a:endParaRPr>
          </a:p>
          <a:p>
            <a:pPr lvl="1" eaLnBrk="1" hangingPunct="1">
              <a:spcBef>
                <a:spcPts val="0"/>
              </a:spcBef>
              <a:buFont typeface="Arial" panose="020B0604020202020204" pitchFamily="34" charset="0"/>
              <a:buChar char="•"/>
              <a:defRPr/>
            </a:pPr>
            <a:r>
              <a:rPr lang="en-GB" b="1" dirty="0">
                <a:latin typeface="Helvetica" pitchFamily="2" charset="0"/>
              </a:rPr>
              <a:t>Wellbeing. </a:t>
            </a:r>
            <a:r>
              <a:rPr lang="en-GB" dirty="0">
                <a:latin typeface="Helvetica" pitchFamily="2" charset="0"/>
              </a:rPr>
              <a:t>Savouring positive experiences has a significant effect on wellbeing, especially positive emotions</a:t>
            </a:r>
          </a:p>
          <a:p>
            <a:pPr lvl="1" eaLnBrk="1" hangingPunct="1">
              <a:spcBef>
                <a:spcPts val="0"/>
              </a:spcBef>
              <a:buFont typeface="Arial" panose="020B0604020202020204" pitchFamily="34" charset="0"/>
              <a:buChar char="•"/>
              <a:defRPr/>
            </a:pPr>
            <a:endParaRPr lang="en-GB" dirty="0">
              <a:latin typeface="Helvetica" pitchFamily="2" charset="0"/>
            </a:endParaRPr>
          </a:p>
          <a:p>
            <a:pPr lvl="1" eaLnBrk="1" hangingPunct="1">
              <a:spcBef>
                <a:spcPts val="0"/>
              </a:spcBef>
              <a:buFont typeface="Arial" panose="020B0604020202020204" pitchFamily="34" charset="0"/>
              <a:buChar char="•"/>
              <a:defRPr/>
            </a:pPr>
            <a:r>
              <a:rPr lang="en-GB" b="1" dirty="0">
                <a:latin typeface="Helvetica" pitchFamily="2" charset="0"/>
              </a:rPr>
              <a:t>Mental Health. </a:t>
            </a:r>
            <a:r>
              <a:rPr lang="en-GB" dirty="0">
                <a:latin typeface="Helvetica" pitchFamily="2" charset="0"/>
              </a:rPr>
              <a:t>Savouring is is associated with better mental health and fewer anxiety and depressive symptoms in vulnerable groups with</a:t>
            </a:r>
          </a:p>
          <a:p>
            <a:pPr lvl="2" eaLnBrk="1" hangingPunct="1">
              <a:spcBef>
                <a:spcPts val="0"/>
              </a:spcBef>
              <a:buFont typeface="Arial" panose="020B0604020202020204" pitchFamily="34" charset="0"/>
              <a:buChar char="•"/>
              <a:defRPr/>
            </a:pPr>
            <a:r>
              <a:rPr lang="en-GB" sz="2000" dirty="0">
                <a:latin typeface="Helvetica" pitchFamily="2" charset="0"/>
              </a:rPr>
              <a:t>Non-optimal early family experiences</a:t>
            </a:r>
          </a:p>
          <a:p>
            <a:pPr lvl="2" eaLnBrk="1" hangingPunct="1">
              <a:spcBef>
                <a:spcPts val="0"/>
              </a:spcBef>
              <a:buFont typeface="Arial" panose="020B0604020202020204" pitchFamily="34" charset="0"/>
              <a:buChar char="•"/>
              <a:defRPr/>
            </a:pPr>
            <a:r>
              <a:rPr lang="en-GB" sz="2000" dirty="0">
                <a:latin typeface="Helvetica" pitchFamily="2" charset="0"/>
              </a:rPr>
              <a:t>Older adults</a:t>
            </a:r>
          </a:p>
          <a:p>
            <a:pPr lvl="2" eaLnBrk="1" hangingPunct="1">
              <a:spcBef>
                <a:spcPts val="0"/>
              </a:spcBef>
              <a:buFont typeface="Arial" panose="020B0604020202020204" pitchFamily="34" charset="0"/>
              <a:buChar char="•"/>
              <a:defRPr/>
            </a:pPr>
            <a:r>
              <a:rPr lang="en-GB" sz="2000" dirty="0">
                <a:latin typeface="Helvetica" pitchFamily="2" charset="0"/>
              </a:rPr>
              <a:t>Members of gender and sexual minorities</a:t>
            </a:r>
          </a:p>
          <a:p>
            <a:pPr lvl="2" eaLnBrk="1" hangingPunct="1">
              <a:spcBef>
                <a:spcPts val="0"/>
              </a:spcBef>
              <a:buFont typeface="Arial" panose="020B0604020202020204" pitchFamily="34" charset="0"/>
              <a:buChar char="•"/>
              <a:defRPr/>
            </a:pPr>
            <a:r>
              <a:rPr lang="en-GB" sz="2000" dirty="0">
                <a:latin typeface="Helvetica" pitchFamily="2" charset="0"/>
              </a:rPr>
              <a:t>Cancer patients</a:t>
            </a:r>
          </a:p>
          <a:p>
            <a:pPr lvl="2" eaLnBrk="1" hangingPunct="1">
              <a:spcBef>
                <a:spcPts val="0"/>
              </a:spcBef>
              <a:buFont typeface="Arial" panose="020B0604020202020204" pitchFamily="34" charset="0"/>
              <a:buChar char="•"/>
              <a:defRPr/>
            </a:pPr>
            <a:r>
              <a:rPr lang="en-GB" sz="2000" dirty="0">
                <a:latin typeface="Helvetica" pitchFamily="2" charset="0"/>
              </a:rPr>
              <a:t>War veterans</a:t>
            </a:r>
          </a:p>
          <a:p>
            <a:pPr lvl="2" eaLnBrk="1" hangingPunct="1">
              <a:spcBef>
                <a:spcPts val="0"/>
              </a:spcBef>
              <a:buFont typeface="Arial" panose="020B0604020202020204" pitchFamily="34" charset="0"/>
              <a:buChar char="•"/>
              <a:defRPr/>
            </a:pPr>
            <a:r>
              <a:rPr lang="en-GB" sz="2000" dirty="0">
                <a:latin typeface="Helvetica" pitchFamily="2" charset="0"/>
              </a:rPr>
              <a:t>Patients with schizophrenia spectrum disorders</a:t>
            </a:r>
            <a:r>
              <a:rPr lang="en-IE" sz="2000" dirty="0">
                <a:latin typeface="Helvetica" pitchFamily="2" charset="0"/>
              </a:rPr>
              <a:t> </a:t>
            </a:r>
          </a:p>
          <a:p>
            <a:pPr lvl="2" eaLnBrk="1" hangingPunct="1">
              <a:spcBef>
                <a:spcPts val="0"/>
              </a:spcBef>
              <a:buFont typeface="Arial" panose="020B0604020202020204" pitchFamily="34" charset="0"/>
              <a:buChar char="•"/>
              <a:defRPr/>
            </a:pPr>
            <a:endParaRPr lang="en-IE" sz="2000" dirty="0">
              <a:latin typeface="Helvetica" pitchFamily="2" charset="0"/>
            </a:endParaRPr>
          </a:p>
          <a:p>
            <a:pPr lvl="1" eaLnBrk="1" hangingPunct="1">
              <a:spcBef>
                <a:spcPts val="0"/>
              </a:spcBef>
              <a:buFont typeface="Arial" panose="020B0604020202020204" pitchFamily="34" charset="0"/>
              <a:buChar char="•"/>
              <a:defRPr/>
            </a:pPr>
            <a:r>
              <a:rPr lang="en-IE" b="1" dirty="0">
                <a:latin typeface="Helvetica" pitchFamily="2" charset="0"/>
              </a:rPr>
              <a:t>Relationship satisfaction. </a:t>
            </a:r>
            <a:r>
              <a:rPr lang="en-IE" dirty="0">
                <a:latin typeface="Helvetica" pitchFamily="2" charset="0"/>
              </a:rPr>
              <a:t>Savouring is associated with better quality couple relationships</a:t>
            </a:r>
          </a:p>
          <a:p>
            <a:pPr lvl="1" eaLnBrk="1" hangingPunct="1">
              <a:spcBef>
                <a:spcPts val="0"/>
              </a:spcBef>
              <a:buFont typeface="Arial" panose="020B0604020202020204" pitchFamily="34" charset="0"/>
              <a:buChar char="•"/>
              <a:defRPr/>
            </a:pPr>
            <a:endParaRPr lang="en-IE" dirty="0">
              <a:latin typeface="Helvetica" pitchFamily="2" charset="0"/>
            </a:endParaRPr>
          </a:p>
          <a:p>
            <a:pPr lvl="1" eaLnBrk="1" hangingPunct="1">
              <a:spcBef>
                <a:spcPts val="0"/>
              </a:spcBef>
              <a:buFont typeface="Arial" panose="020B0604020202020204" pitchFamily="34" charset="0"/>
              <a:buChar char="•"/>
              <a:defRPr/>
            </a:pPr>
            <a:r>
              <a:rPr lang="en-GB" b="1" dirty="0">
                <a:latin typeface="Helvetica" pitchFamily="2" charset="0"/>
              </a:rPr>
              <a:t>Work engagement &amp; Performance</a:t>
            </a:r>
            <a:r>
              <a:rPr lang="en-GB" dirty="0">
                <a:latin typeface="Helvetica" pitchFamily="2" charset="0"/>
              </a:rPr>
              <a:t>. Savouring enhances work engagement and performance</a:t>
            </a:r>
            <a:r>
              <a:rPr lang="en-IE" dirty="0">
                <a:latin typeface="Helvetica" pitchFamily="2" charset="0"/>
              </a:rPr>
              <a:t> </a:t>
            </a:r>
          </a:p>
          <a:p>
            <a:pPr lvl="1">
              <a:spcBef>
                <a:spcPts val="0"/>
              </a:spcBef>
              <a:buFont typeface="Arial" panose="020B0604020202020204" pitchFamily="34" charset="0"/>
              <a:buChar char="•"/>
              <a:defRPr/>
            </a:pPr>
            <a:endParaRPr lang="en-IE" sz="1500" b="1" dirty="0"/>
          </a:p>
        </p:txBody>
      </p:sp>
      <p:sp>
        <p:nvSpPr>
          <p:cNvPr id="7" name="Title 1">
            <a:extLst>
              <a:ext uri="{FF2B5EF4-FFF2-40B4-BE49-F238E27FC236}">
                <a16:creationId xmlns:a16="http://schemas.microsoft.com/office/drawing/2014/main" id="{0250B6F5-C18C-594D-A646-F958BE7A6D65}"/>
              </a:ext>
            </a:extLst>
          </p:cNvPr>
          <p:cNvSpPr txBox="1">
            <a:spLocks noChangeArrowheads="1"/>
          </p:cNvSpPr>
          <p:nvPr/>
        </p:nvSpPr>
        <p:spPr>
          <a:xfrm>
            <a:off x="791369" y="115570"/>
            <a:ext cx="7316311" cy="75819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SAVOURING RESEARCH FINDINGS </a:t>
            </a:r>
          </a:p>
          <a:p>
            <a:pPr algn="ctr">
              <a:spcBef>
                <a:spcPts val="0"/>
              </a:spcBef>
              <a:defRPr/>
            </a:pPr>
            <a:r>
              <a:rPr lang="en-GB" sz="2000" b="1" dirty="0">
                <a:latin typeface="Helvetica" pitchFamily="2" charset="0"/>
              </a:rPr>
              <a:t>Wellbeing, health, relationships &amp; work</a:t>
            </a:r>
            <a:endParaRPr lang="en-US" altLang="en-US" sz="2000"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22845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2A47D81-FB06-BA46-AD15-474255F6D69B}"/>
              </a:ext>
            </a:extLst>
          </p:cNvPr>
          <p:cNvSpPr txBox="1">
            <a:spLocks noChangeArrowheads="1"/>
          </p:cNvSpPr>
          <p:nvPr/>
        </p:nvSpPr>
        <p:spPr>
          <a:xfrm>
            <a:off x="-370114" y="181927"/>
            <a:ext cx="9514114" cy="649414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1600" dirty="0">
              <a:solidFill>
                <a:srgbClr val="002060"/>
              </a:solidFill>
              <a:latin typeface="Helvetica" pitchFamily="2" charset="0"/>
            </a:endParaRPr>
          </a:p>
          <a:p>
            <a:pPr lvl="1" eaLnBrk="1" hangingPunct="1">
              <a:spcBef>
                <a:spcPts val="0"/>
              </a:spcBef>
              <a:buFont typeface="Arial" panose="020B0604020202020204" pitchFamily="34" charset="0"/>
              <a:buChar char="•"/>
              <a:defRPr/>
            </a:pPr>
            <a:r>
              <a:rPr lang="en-GB" sz="1600" dirty="0">
                <a:solidFill>
                  <a:srgbClr val="002060"/>
                </a:solidFill>
                <a:latin typeface="Helvetica" pitchFamily="2" charset="0"/>
              </a:rPr>
              <a:t>In a meta-analysis of 16 studies involving over 1,700 participants, Jennifer Smith found that savouring interventions had a small but significant effect on positive emotions</a:t>
            </a:r>
            <a:r>
              <a:rPr lang="en-IE" sz="1600" dirty="0">
                <a:solidFill>
                  <a:srgbClr val="002060"/>
                </a:solidFill>
                <a:latin typeface="Helvetica" pitchFamily="2" charset="0"/>
              </a:rPr>
              <a:t> </a:t>
            </a:r>
          </a:p>
          <a:p>
            <a:pPr lvl="2" eaLnBrk="1" hangingPunct="1">
              <a:spcBef>
                <a:spcPts val="0"/>
              </a:spcBef>
              <a:buFont typeface="Arial" panose="020B0604020202020204" pitchFamily="34" charset="0"/>
              <a:buChar char="•"/>
              <a:defRPr/>
            </a:pPr>
            <a:r>
              <a:rPr lang="en-GB" sz="1600" dirty="0">
                <a:solidFill>
                  <a:srgbClr val="002060"/>
                </a:solidFill>
                <a:latin typeface="Helvetica" pitchFamily="2" charset="0"/>
              </a:rPr>
              <a:t>Longer interventions had a greater effect than shorter interventions</a:t>
            </a:r>
          </a:p>
          <a:p>
            <a:pPr lvl="2" eaLnBrk="1" hangingPunct="1">
              <a:spcBef>
                <a:spcPts val="0"/>
              </a:spcBef>
              <a:buFont typeface="Arial" panose="020B0604020202020204" pitchFamily="34" charset="0"/>
              <a:buChar char="•"/>
              <a:defRPr/>
            </a:pPr>
            <a:r>
              <a:rPr lang="en-GB" sz="1600" dirty="0">
                <a:solidFill>
                  <a:srgbClr val="002060"/>
                </a:solidFill>
                <a:latin typeface="Helvetica" pitchFamily="2" charset="0"/>
              </a:rPr>
              <a:t>Past, present, and future oriented interventions had similar effects</a:t>
            </a:r>
          </a:p>
          <a:p>
            <a:pPr lvl="1" eaLnBrk="1" hangingPunct="1">
              <a:spcBef>
                <a:spcPts val="0"/>
              </a:spcBef>
              <a:buFont typeface="Arial" panose="020B0604020202020204" pitchFamily="34" charset="0"/>
              <a:buChar char="•"/>
              <a:defRPr/>
            </a:pPr>
            <a:endParaRPr lang="en-GB" sz="1600" dirty="0">
              <a:solidFill>
                <a:srgbClr val="002060"/>
              </a:solidFill>
              <a:latin typeface="Helvetica" pitchFamily="2" charset="0"/>
            </a:endParaRPr>
          </a:p>
          <a:p>
            <a:pPr lvl="1" eaLnBrk="1" hangingPunct="1">
              <a:spcBef>
                <a:spcPts val="0"/>
              </a:spcBef>
              <a:buFont typeface="Arial" panose="020B0604020202020204" pitchFamily="34" charset="0"/>
              <a:buChar char="•"/>
              <a:defRPr/>
            </a:pPr>
            <a:r>
              <a:rPr lang="en-GB" sz="1600" b="1" dirty="0">
                <a:solidFill>
                  <a:srgbClr val="002060"/>
                </a:solidFill>
                <a:latin typeface="Helvetica" pitchFamily="2" charset="0"/>
              </a:rPr>
              <a:t>Past oriented savouring interventions </a:t>
            </a:r>
          </a:p>
          <a:p>
            <a:pPr lvl="2" eaLnBrk="1" hangingPunct="1">
              <a:spcBef>
                <a:spcPts val="0"/>
              </a:spcBef>
              <a:buFont typeface="Arial" panose="020B0604020202020204" pitchFamily="34" charset="0"/>
              <a:buChar char="•"/>
              <a:defRPr/>
            </a:pPr>
            <a:r>
              <a:rPr lang="en-GB" sz="1400" dirty="0">
                <a:solidFill>
                  <a:srgbClr val="002060"/>
                </a:solidFill>
                <a:latin typeface="Helvetica" pitchFamily="2" charset="0"/>
              </a:rPr>
              <a:t>Thinking about one’s deepest thoughts and feelings concerning a specific positive event</a:t>
            </a:r>
          </a:p>
          <a:p>
            <a:pPr lvl="2" eaLnBrk="1" hangingPunct="1">
              <a:spcBef>
                <a:spcPts val="0"/>
              </a:spcBef>
              <a:buFont typeface="Arial" panose="020B0604020202020204" pitchFamily="34" charset="0"/>
              <a:buChar char="•"/>
              <a:defRPr/>
            </a:pPr>
            <a:r>
              <a:rPr lang="en-GB" sz="1600" dirty="0">
                <a:solidFill>
                  <a:srgbClr val="002060"/>
                </a:solidFill>
                <a:latin typeface="Helvetica" pitchFamily="2" charset="0"/>
              </a:rPr>
              <a:t>Using imagery and memorabilia to support reminiscence about positive events</a:t>
            </a:r>
          </a:p>
          <a:p>
            <a:pPr lvl="2" eaLnBrk="1" hangingPunct="1">
              <a:spcBef>
                <a:spcPts val="0"/>
              </a:spcBef>
              <a:buFont typeface="Arial" panose="020B0604020202020204" pitchFamily="34" charset="0"/>
              <a:buChar char="•"/>
              <a:defRPr/>
            </a:pPr>
            <a:r>
              <a:rPr lang="en-GB" sz="1600" dirty="0">
                <a:solidFill>
                  <a:srgbClr val="002060"/>
                </a:solidFill>
                <a:latin typeface="Helvetica" pitchFamily="2" charset="0"/>
              </a:rPr>
              <a:t>Vividly recalling and writing about three positive daily events </a:t>
            </a:r>
          </a:p>
          <a:p>
            <a:pPr lvl="2" eaLnBrk="1" hangingPunct="1">
              <a:spcBef>
                <a:spcPts val="0"/>
              </a:spcBef>
              <a:buFont typeface="Arial" panose="020B0604020202020204" pitchFamily="34" charset="0"/>
              <a:buChar char="•"/>
              <a:defRPr/>
            </a:pPr>
            <a:r>
              <a:rPr lang="en-GB" sz="1600" dirty="0">
                <a:solidFill>
                  <a:srgbClr val="002060"/>
                </a:solidFill>
                <a:latin typeface="Helvetica" pitchFamily="2" charset="0"/>
              </a:rPr>
              <a:t>Basking in achievement arising from personal efforts</a:t>
            </a:r>
          </a:p>
          <a:p>
            <a:pPr lvl="2" eaLnBrk="1" hangingPunct="1">
              <a:spcBef>
                <a:spcPts val="0"/>
              </a:spcBef>
              <a:buFont typeface="Arial" panose="020B0604020202020204" pitchFamily="34" charset="0"/>
              <a:buChar char="•"/>
              <a:defRPr/>
            </a:pPr>
            <a:r>
              <a:rPr lang="en-GB" sz="1600" dirty="0">
                <a:solidFill>
                  <a:srgbClr val="002060"/>
                </a:solidFill>
                <a:latin typeface="Helvetica" pitchFamily="2" charset="0"/>
              </a:rPr>
              <a:t>Reflecting on personal acts of kindness</a:t>
            </a:r>
          </a:p>
          <a:p>
            <a:pPr lvl="1" eaLnBrk="1" hangingPunct="1">
              <a:spcBef>
                <a:spcPts val="0"/>
              </a:spcBef>
              <a:buFont typeface="Arial" panose="020B0604020202020204" pitchFamily="34" charset="0"/>
              <a:buChar char="•"/>
              <a:defRPr/>
            </a:pPr>
            <a:endParaRPr lang="en-GB" sz="1600" dirty="0">
              <a:solidFill>
                <a:srgbClr val="002060"/>
              </a:solidFill>
              <a:latin typeface="Helvetica" pitchFamily="2" charset="0"/>
            </a:endParaRPr>
          </a:p>
          <a:p>
            <a:pPr lvl="1" eaLnBrk="1" hangingPunct="1">
              <a:spcBef>
                <a:spcPts val="0"/>
              </a:spcBef>
              <a:buFont typeface="Arial" panose="020B0604020202020204" pitchFamily="34" charset="0"/>
              <a:buChar char="•"/>
              <a:defRPr/>
            </a:pPr>
            <a:r>
              <a:rPr lang="en-GB" sz="1600" b="1" dirty="0">
                <a:solidFill>
                  <a:srgbClr val="002060"/>
                </a:solidFill>
                <a:latin typeface="Helvetica" pitchFamily="2" charset="0"/>
              </a:rPr>
              <a:t>Present-focused savouring interventions </a:t>
            </a:r>
          </a:p>
          <a:p>
            <a:pPr lvl="2" eaLnBrk="1" hangingPunct="1">
              <a:spcBef>
                <a:spcPts val="0"/>
              </a:spcBef>
              <a:buFont typeface="Arial" panose="020B0604020202020204" pitchFamily="34" charset="0"/>
              <a:buChar char="•"/>
              <a:defRPr/>
            </a:pPr>
            <a:r>
              <a:rPr lang="en-GB" sz="1400" dirty="0">
                <a:solidFill>
                  <a:srgbClr val="002060"/>
                </a:solidFill>
                <a:latin typeface="Helvetica" pitchFamily="2" charset="0"/>
              </a:rPr>
              <a:t>Taking a 20 minute walk each day and noticing as many positive things as possible</a:t>
            </a:r>
          </a:p>
          <a:p>
            <a:pPr lvl="2" eaLnBrk="1" hangingPunct="1">
              <a:spcBef>
                <a:spcPts val="0"/>
              </a:spcBef>
              <a:buFont typeface="Arial" panose="020B0604020202020204" pitchFamily="34" charset="0"/>
              <a:buChar char="•"/>
              <a:defRPr/>
            </a:pPr>
            <a:r>
              <a:rPr lang="en-GB" sz="1600" dirty="0">
                <a:solidFill>
                  <a:srgbClr val="002060"/>
                </a:solidFill>
                <a:latin typeface="Helvetica" pitchFamily="2" charset="0"/>
              </a:rPr>
              <a:t>Focusing on two pleasurable experiences each day for two to three minutes and making them last as long as possible</a:t>
            </a:r>
          </a:p>
          <a:p>
            <a:pPr lvl="2" eaLnBrk="1" hangingPunct="1">
              <a:spcBef>
                <a:spcPts val="0"/>
              </a:spcBef>
              <a:buFont typeface="Arial" panose="020B0604020202020204" pitchFamily="34" charset="0"/>
              <a:buChar char="•"/>
              <a:defRPr/>
            </a:pPr>
            <a:r>
              <a:rPr lang="en-GB" sz="1600" dirty="0">
                <a:solidFill>
                  <a:srgbClr val="002060"/>
                </a:solidFill>
                <a:latin typeface="Helvetica" pitchFamily="2" charset="0"/>
              </a:rPr>
              <a:t>Increasing the use of savouring strategies such as sharing positive experiences, taking mental photographs, and counting blessings</a:t>
            </a:r>
          </a:p>
          <a:p>
            <a:pPr lvl="2" eaLnBrk="1" hangingPunct="1">
              <a:spcBef>
                <a:spcPts val="0"/>
              </a:spcBef>
              <a:buFont typeface="Arial" panose="020B0604020202020204" pitchFamily="34" charset="0"/>
              <a:buChar char="•"/>
              <a:defRPr/>
            </a:pPr>
            <a:r>
              <a:rPr lang="en-GB" sz="1600" dirty="0">
                <a:solidFill>
                  <a:srgbClr val="002060"/>
                </a:solidFill>
                <a:latin typeface="Helvetica" pitchFamily="2" charset="0"/>
              </a:rPr>
              <a:t>Spending 15 minutes twice a week taking mindful photographs of friends or scenes, making the photographs as beautiful and pleasing as possible</a:t>
            </a:r>
          </a:p>
          <a:p>
            <a:pPr lvl="1" eaLnBrk="1" hangingPunct="1">
              <a:spcBef>
                <a:spcPts val="0"/>
              </a:spcBef>
              <a:buFont typeface="Arial" panose="020B0604020202020204" pitchFamily="34" charset="0"/>
              <a:buChar char="•"/>
              <a:defRPr/>
            </a:pPr>
            <a:endParaRPr lang="en-GB" sz="1600" dirty="0">
              <a:solidFill>
                <a:srgbClr val="002060"/>
              </a:solidFill>
              <a:latin typeface="Helvetica" pitchFamily="2" charset="0"/>
            </a:endParaRPr>
          </a:p>
          <a:p>
            <a:pPr lvl="1" eaLnBrk="1" hangingPunct="1">
              <a:spcBef>
                <a:spcPts val="0"/>
              </a:spcBef>
              <a:buFont typeface="Arial" panose="020B0604020202020204" pitchFamily="34" charset="0"/>
              <a:buChar char="•"/>
              <a:defRPr/>
            </a:pPr>
            <a:r>
              <a:rPr lang="en-GB" sz="1600" b="1" dirty="0">
                <a:solidFill>
                  <a:srgbClr val="002060"/>
                </a:solidFill>
                <a:latin typeface="Helvetica" pitchFamily="2" charset="0"/>
              </a:rPr>
              <a:t>Future oriented savouring exercises </a:t>
            </a:r>
          </a:p>
          <a:p>
            <a:pPr lvl="2" eaLnBrk="1" hangingPunct="1">
              <a:spcBef>
                <a:spcPts val="0"/>
              </a:spcBef>
              <a:buFont typeface="Arial" panose="020B0604020202020204" pitchFamily="34" charset="0"/>
              <a:buChar char="•"/>
              <a:defRPr/>
            </a:pPr>
            <a:r>
              <a:rPr lang="en-GB" sz="1400" dirty="0">
                <a:solidFill>
                  <a:srgbClr val="002060"/>
                </a:solidFill>
                <a:latin typeface="Helvetica" pitchFamily="2" charset="0"/>
              </a:rPr>
              <a:t>Vividly imagining four positive events that might reasonably be expected to happen tomorrow</a:t>
            </a:r>
          </a:p>
          <a:p>
            <a:pPr lvl="2" eaLnBrk="1" hangingPunct="1">
              <a:spcBef>
                <a:spcPts val="0"/>
              </a:spcBef>
              <a:buFont typeface="Arial" panose="020B0604020202020204" pitchFamily="34" charset="0"/>
              <a:buChar char="•"/>
              <a:defRPr/>
            </a:pPr>
            <a:r>
              <a:rPr lang="en-GB" sz="1600" dirty="0">
                <a:solidFill>
                  <a:srgbClr val="002060"/>
                </a:solidFill>
                <a:latin typeface="Helvetica" pitchFamily="2" charset="0"/>
              </a:rPr>
              <a:t>Focusing on scarcity, by thinking about how few opportunities remain to engage in a particular positive experience</a:t>
            </a:r>
            <a:endParaRPr lang="en-IE" sz="1600" b="1" dirty="0">
              <a:solidFill>
                <a:srgbClr val="002060"/>
              </a:solidFill>
              <a:latin typeface="Helvetica" pitchFamily="2" charset="0"/>
            </a:endParaRPr>
          </a:p>
        </p:txBody>
      </p:sp>
      <p:sp>
        <p:nvSpPr>
          <p:cNvPr id="7" name="Title 1">
            <a:extLst>
              <a:ext uri="{FF2B5EF4-FFF2-40B4-BE49-F238E27FC236}">
                <a16:creationId xmlns:a16="http://schemas.microsoft.com/office/drawing/2014/main" id="{0250B6F5-C18C-594D-A646-F958BE7A6D65}"/>
              </a:ext>
            </a:extLst>
          </p:cNvPr>
          <p:cNvSpPr txBox="1">
            <a:spLocks noChangeArrowheads="1"/>
          </p:cNvSpPr>
          <p:nvPr/>
        </p:nvSpPr>
        <p:spPr>
          <a:xfrm>
            <a:off x="1152231" y="82550"/>
            <a:ext cx="7316311" cy="75819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SAVOURING INTERVENTIONS RESEARCH FINDINGS</a:t>
            </a:r>
          </a:p>
        </p:txBody>
      </p:sp>
    </p:spTree>
    <p:extLst>
      <p:ext uri="{BB962C8B-B14F-4D97-AF65-F5344CB8AC3E}">
        <p14:creationId xmlns:p14="http://schemas.microsoft.com/office/powerpoint/2010/main" val="2227968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831D50E-AB41-C742-B6E1-54EA07557E32}"/>
              </a:ext>
            </a:extLst>
          </p:cNvPr>
          <p:cNvSpPr txBox="1">
            <a:spLocks noChangeArrowheads="1"/>
          </p:cNvSpPr>
          <p:nvPr/>
        </p:nvSpPr>
        <p:spPr>
          <a:xfrm>
            <a:off x="307181" y="291148"/>
            <a:ext cx="8529637" cy="612457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buFontTx/>
              <a:buNone/>
              <a:defRPr/>
            </a:pPr>
            <a:r>
              <a:rPr lang="en-GB" sz="1400" b="1" dirty="0">
                <a:latin typeface="Helvetica" pitchFamily="2" charset="0"/>
              </a:rPr>
              <a:t>Prepare</a:t>
            </a:r>
            <a:endParaRPr lang="en-IE" sz="1400" dirty="0">
              <a:latin typeface="Helvetica" pitchFamily="2" charset="0"/>
            </a:endParaRPr>
          </a:p>
          <a:p>
            <a:pPr>
              <a:defRPr/>
            </a:pPr>
            <a:r>
              <a:rPr lang="en-GB" sz="1400" dirty="0">
                <a:latin typeface="Helvetica" pitchFamily="2" charset="0"/>
              </a:rPr>
              <a:t>Today, take a brief vacation for about 20 minutes</a:t>
            </a:r>
            <a:endParaRPr lang="en-IE" sz="1400" dirty="0">
              <a:latin typeface="Helvetica" pitchFamily="2" charset="0"/>
            </a:endParaRPr>
          </a:p>
          <a:p>
            <a:pPr>
              <a:defRPr/>
            </a:pPr>
            <a:r>
              <a:rPr lang="en-GB" sz="1400" dirty="0">
                <a:latin typeface="Helvetica" pitchFamily="2" charset="0"/>
              </a:rPr>
              <a:t>Have your vacation where you will not be interrupted or distracted</a:t>
            </a:r>
            <a:endParaRPr lang="en-IE" sz="1400" dirty="0">
              <a:latin typeface="Helvetica" pitchFamily="2" charset="0"/>
            </a:endParaRPr>
          </a:p>
          <a:p>
            <a:pPr>
              <a:defRPr/>
            </a:pPr>
            <a:r>
              <a:rPr lang="en-GB" sz="1400" dirty="0">
                <a:latin typeface="Helvetica" pitchFamily="2" charset="0"/>
              </a:rPr>
              <a:t>Set aside your worries,</a:t>
            </a:r>
            <a:r>
              <a:rPr lang="en-GB" sz="1400" b="1" dirty="0">
                <a:latin typeface="Helvetica" pitchFamily="2" charset="0"/>
              </a:rPr>
              <a:t> </a:t>
            </a:r>
            <a:r>
              <a:rPr lang="en-GB" sz="1400" dirty="0">
                <a:latin typeface="Helvetica" pitchFamily="2" charset="0"/>
              </a:rPr>
              <a:t>concerns, and responsibilities for the duration of your vacation</a:t>
            </a:r>
            <a:endParaRPr lang="en-IE" sz="1400" dirty="0">
              <a:latin typeface="Helvetica" pitchFamily="2" charset="0"/>
            </a:endParaRPr>
          </a:p>
          <a:p>
            <a:pPr>
              <a:defRPr/>
            </a:pPr>
            <a:r>
              <a:rPr lang="en-GB" sz="1400" dirty="0">
                <a:latin typeface="Helvetica" pitchFamily="2" charset="0"/>
              </a:rPr>
              <a:t>Do something that you find intrinsically enjoyable like going for a walk, reading a novel, taking a bath, listening to music, eating a favourite fruit, or looking at a painting</a:t>
            </a:r>
            <a:endParaRPr lang="en-IE" sz="1400" dirty="0">
              <a:latin typeface="Helvetica" pitchFamily="2" charset="0"/>
            </a:endParaRPr>
          </a:p>
          <a:p>
            <a:pPr>
              <a:defRPr/>
            </a:pPr>
            <a:endParaRPr lang="en-IE" sz="1400" dirty="0">
              <a:latin typeface="Helvetica" pitchFamily="2" charset="0"/>
            </a:endParaRPr>
          </a:p>
          <a:p>
            <a:pPr marL="0" indent="0">
              <a:buFontTx/>
              <a:buNone/>
              <a:defRPr/>
            </a:pPr>
            <a:r>
              <a:rPr lang="en-GB" sz="1400" b="1" dirty="0">
                <a:latin typeface="Helvetica" pitchFamily="2" charset="0"/>
              </a:rPr>
              <a:t>Use many savouring strategies to strengthen and lengthen positive feelings</a:t>
            </a:r>
            <a:endParaRPr lang="en-IE" sz="1400" b="1" dirty="0">
              <a:latin typeface="Helvetica" pitchFamily="2" charset="0"/>
            </a:endParaRPr>
          </a:p>
          <a:p>
            <a:pPr>
              <a:defRPr/>
            </a:pPr>
            <a:r>
              <a:rPr lang="en-GB" sz="1400" dirty="0">
                <a:latin typeface="Helvetica" pitchFamily="2" charset="0"/>
              </a:rPr>
              <a:t>Experience things as if for the first time </a:t>
            </a:r>
            <a:endParaRPr lang="en-IE" sz="1400" dirty="0">
              <a:latin typeface="Helvetica" pitchFamily="2" charset="0"/>
            </a:endParaRPr>
          </a:p>
          <a:p>
            <a:pPr>
              <a:defRPr/>
            </a:pPr>
            <a:r>
              <a:rPr lang="en-GB" sz="1400" dirty="0">
                <a:latin typeface="Helvetica" pitchFamily="2" charset="0"/>
              </a:rPr>
              <a:t>Notice and savour each sensation or action that you find pleasurable </a:t>
            </a:r>
            <a:endParaRPr lang="en-IE" sz="1400" dirty="0">
              <a:latin typeface="Helvetica" pitchFamily="2" charset="0"/>
            </a:endParaRPr>
          </a:p>
          <a:p>
            <a:pPr>
              <a:defRPr/>
            </a:pPr>
            <a:r>
              <a:rPr lang="en-GB" sz="1400" dirty="0">
                <a:latin typeface="Helvetica" pitchFamily="2" charset="0"/>
              </a:rPr>
              <a:t>Take mental photographs so that you construct vivid positive memories </a:t>
            </a:r>
            <a:endParaRPr lang="en-IE" sz="1400" dirty="0">
              <a:latin typeface="Helvetica" pitchFamily="2" charset="0"/>
            </a:endParaRPr>
          </a:p>
          <a:p>
            <a:pPr>
              <a:defRPr/>
            </a:pPr>
            <a:r>
              <a:rPr lang="en-GB" sz="1400" dirty="0">
                <a:latin typeface="Helvetica" pitchFamily="2" charset="0"/>
              </a:rPr>
              <a:t>Label each positive feeling that you experience, so it will be easy to recall </a:t>
            </a:r>
            <a:endParaRPr lang="en-IE" sz="1400" dirty="0">
              <a:latin typeface="Helvetica" pitchFamily="2" charset="0"/>
            </a:endParaRPr>
          </a:p>
          <a:p>
            <a:pPr>
              <a:defRPr/>
            </a:pPr>
            <a:r>
              <a:rPr lang="en-GB" sz="1400" dirty="0">
                <a:latin typeface="Helvetica" pitchFamily="2" charset="0"/>
              </a:rPr>
              <a:t>Outwardly express your positive emotions in some way that feels right to you</a:t>
            </a:r>
            <a:endParaRPr lang="en-IE" sz="1400" dirty="0">
              <a:latin typeface="Helvetica" pitchFamily="2" charset="0"/>
            </a:endParaRPr>
          </a:p>
          <a:p>
            <a:pPr marL="0" indent="0">
              <a:buFontTx/>
              <a:buNone/>
              <a:defRPr/>
            </a:pPr>
            <a:endParaRPr lang="en-IE" sz="1400" dirty="0">
              <a:latin typeface="Helvetica" pitchFamily="2" charset="0"/>
            </a:endParaRPr>
          </a:p>
          <a:p>
            <a:pPr marL="0" indent="0">
              <a:buFontTx/>
              <a:buNone/>
              <a:defRPr/>
            </a:pPr>
            <a:r>
              <a:rPr lang="en-GB" sz="1400" b="1" dirty="0">
                <a:latin typeface="Helvetica" pitchFamily="2" charset="0"/>
              </a:rPr>
              <a:t>Assess effects of savouring on positive emotions. </a:t>
            </a:r>
            <a:endParaRPr lang="en-IE" sz="1400" dirty="0">
              <a:latin typeface="Helvetica" pitchFamily="2" charset="0"/>
            </a:endParaRPr>
          </a:p>
          <a:p>
            <a:pPr>
              <a:defRPr/>
            </a:pPr>
            <a:r>
              <a:rPr lang="en-GB" sz="1400" dirty="0">
                <a:latin typeface="Helvetica" pitchFamily="2" charset="0"/>
              </a:rPr>
              <a:t>Later today before sleeping, reminisce about your daily vacation, recalling and reliving the positive feelings you savoured</a:t>
            </a:r>
            <a:endParaRPr lang="en-IE" sz="1400" dirty="0">
              <a:latin typeface="Helvetica" pitchFamily="2" charset="0"/>
            </a:endParaRPr>
          </a:p>
          <a:p>
            <a:pPr>
              <a:defRPr/>
            </a:pPr>
            <a:r>
              <a:rPr lang="en-GB" sz="1400" dirty="0">
                <a:latin typeface="Helvetica" pitchFamily="2" charset="0"/>
              </a:rPr>
              <a:t>If you wish, write a brief account of your daily vacation</a:t>
            </a:r>
            <a:endParaRPr lang="en-IE" sz="1400" dirty="0">
              <a:latin typeface="Helvetica" pitchFamily="2" charset="0"/>
            </a:endParaRPr>
          </a:p>
          <a:p>
            <a:pPr>
              <a:defRPr/>
            </a:pPr>
            <a:r>
              <a:rPr lang="en-GB" sz="1400" dirty="0">
                <a:latin typeface="Helvetica" pitchFamily="2" charset="0"/>
              </a:rPr>
              <a:t>Before and after your vacation, rate the strength of your positive emotions on a scale from 1 to 10, noticing the extent to which it increased your positive emotions</a:t>
            </a:r>
            <a:endParaRPr lang="en-IE" sz="1200" dirty="0">
              <a:latin typeface="Helvetica" pitchFamily="2" charset="0"/>
            </a:endParaRPr>
          </a:p>
          <a:p>
            <a:pPr marL="285750" indent="-285750" eaLnBrk="1" hangingPunct="1">
              <a:spcBef>
                <a:spcPts val="0"/>
              </a:spcBef>
              <a:defRPr/>
            </a:pPr>
            <a:endParaRPr lang="en-GB" sz="1400" dirty="0"/>
          </a:p>
          <a:p>
            <a:pPr lvl="1">
              <a:spcBef>
                <a:spcPts val="0"/>
              </a:spcBef>
              <a:buFont typeface="Arial" panose="020B0604020202020204" pitchFamily="34" charset="0"/>
              <a:buChar char="•"/>
              <a:defRPr/>
            </a:pPr>
            <a:endParaRPr lang="en-IE" sz="1500" b="1" dirty="0"/>
          </a:p>
        </p:txBody>
      </p:sp>
      <p:sp>
        <p:nvSpPr>
          <p:cNvPr id="7" name="Title 1">
            <a:extLst>
              <a:ext uri="{FF2B5EF4-FFF2-40B4-BE49-F238E27FC236}">
                <a16:creationId xmlns:a16="http://schemas.microsoft.com/office/drawing/2014/main" id="{B53C782E-0B42-A946-8C1F-D51ACA0792DF}"/>
              </a:ext>
            </a:extLst>
          </p:cNvPr>
          <p:cNvSpPr txBox="1">
            <a:spLocks noChangeArrowheads="1"/>
          </p:cNvSpPr>
          <p:nvPr/>
        </p:nvSpPr>
        <p:spPr>
          <a:xfrm>
            <a:off x="2323146" y="70803"/>
            <a:ext cx="4497705" cy="44068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PAUSE &amp; PRACTICE - SAVOURING</a:t>
            </a:r>
          </a:p>
        </p:txBody>
      </p:sp>
      <p:sp>
        <p:nvSpPr>
          <p:cNvPr id="4" name="TextBox 3">
            <a:extLst>
              <a:ext uri="{FF2B5EF4-FFF2-40B4-BE49-F238E27FC236}">
                <a16:creationId xmlns:a16="http://schemas.microsoft.com/office/drawing/2014/main" id="{123437F5-42E2-9C4C-B459-2A1A1AAA60AC}"/>
              </a:ext>
            </a:extLst>
          </p:cNvPr>
          <p:cNvSpPr txBox="1"/>
          <p:nvPr/>
        </p:nvSpPr>
        <p:spPr>
          <a:xfrm>
            <a:off x="385763" y="6459538"/>
            <a:ext cx="8709025" cy="369332"/>
          </a:xfrm>
          <a:prstGeom prst="rect">
            <a:avLst/>
          </a:prstGeom>
          <a:noFill/>
        </p:spPr>
        <p:txBody>
          <a:bodyPr>
            <a:spAutoFit/>
          </a:bodyPr>
          <a:lstStyle/>
          <a:p>
            <a:pPr>
              <a:defRPr/>
            </a:pPr>
            <a:r>
              <a:rPr lang="en-GB" sz="900" b="1" dirty="0">
                <a:solidFill>
                  <a:srgbClr val="002060"/>
                </a:solidFill>
                <a:latin typeface="+mj-lt"/>
              </a:rPr>
              <a:t>Note</a:t>
            </a:r>
            <a:r>
              <a:rPr lang="en-GB" sz="900" dirty="0">
                <a:solidFill>
                  <a:srgbClr val="002060"/>
                </a:solidFill>
                <a:latin typeface="+mj-lt"/>
              </a:rPr>
              <a:t>: This exercise is based on the daily vacation exercise on page 211 in Bryant, F. B., &amp; Veroff, J. (2007). </a:t>
            </a:r>
            <a:r>
              <a:rPr lang="en-GB" sz="900" i="1" dirty="0">
                <a:solidFill>
                  <a:srgbClr val="002060"/>
                </a:solidFill>
                <a:latin typeface="+mj-lt"/>
              </a:rPr>
              <a:t>Savouring: A new model of positive experience</a:t>
            </a:r>
            <a:r>
              <a:rPr lang="en-GB" sz="900" dirty="0">
                <a:solidFill>
                  <a:srgbClr val="002060"/>
                </a:solidFill>
                <a:latin typeface="+mj-lt"/>
              </a:rPr>
              <a:t>. Mahwah, NJ:  Lawrence Erlbaum.</a:t>
            </a:r>
            <a:endParaRPr lang="en-US" sz="900" dirty="0">
              <a:solidFill>
                <a:srgbClr val="002060"/>
              </a:solidFill>
              <a:latin typeface="+mj-lt"/>
            </a:endParaRPr>
          </a:p>
        </p:txBody>
      </p:sp>
    </p:spTree>
    <p:extLst>
      <p:ext uri="{BB962C8B-B14F-4D97-AF65-F5344CB8AC3E}">
        <p14:creationId xmlns:p14="http://schemas.microsoft.com/office/powerpoint/2010/main" val="3963574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34C0C7-0107-E240-B844-7B8687A5F7F1}"/>
              </a:ext>
            </a:extLst>
          </p:cNvPr>
          <p:cNvSpPr txBox="1">
            <a:spLocks noChangeArrowheads="1"/>
          </p:cNvSpPr>
          <p:nvPr/>
        </p:nvSpPr>
        <p:spPr>
          <a:xfrm>
            <a:off x="3889534" y="2954655"/>
            <a:ext cx="1364932" cy="47434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FLOW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B42C4E2-17E8-1343-AFEE-82689F138913}"/>
              </a:ext>
            </a:extLst>
          </p:cNvPr>
          <p:cNvSpPr txBox="1">
            <a:spLocks noChangeArrowheads="1"/>
          </p:cNvSpPr>
          <p:nvPr/>
        </p:nvSpPr>
        <p:spPr>
          <a:xfrm>
            <a:off x="531813" y="496888"/>
            <a:ext cx="5053012" cy="631666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1600" dirty="0"/>
          </a:p>
          <a:p>
            <a:pPr marL="285750" indent="-285750" eaLnBrk="1" hangingPunct="1">
              <a:spcBef>
                <a:spcPts val="0"/>
              </a:spcBef>
              <a:defRPr/>
            </a:pPr>
            <a:r>
              <a:rPr lang="en-IE" sz="1600" b="1" dirty="0">
                <a:latin typeface="Helvetica" pitchFamily="2" charset="0"/>
              </a:rPr>
              <a:t>Mihaly Csikszentmihalyi </a:t>
            </a:r>
            <a:r>
              <a:rPr lang="en-IE" sz="1600" dirty="0">
                <a:latin typeface="Helvetica" pitchFamily="2" charset="0"/>
              </a:rPr>
              <a:t>initiated contemporary research on flow</a:t>
            </a:r>
          </a:p>
          <a:p>
            <a:pPr marL="285750" indent="-285750" eaLnBrk="1" hangingPunct="1">
              <a:spcBef>
                <a:spcPts val="0"/>
              </a:spcBef>
              <a:defRPr/>
            </a:pPr>
            <a:endParaRPr lang="en-IE" sz="1600" dirty="0">
              <a:latin typeface="Helvetica" pitchFamily="2" charset="0"/>
            </a:endParaRPr>
          </a:p>
          <a:p>
            <a:pPr marL="285750" indent="-285750" eaLnBrk="1" hangingPunct="1">
              <a:spcBef>
                <a:spcPts val="0"/>
              </a:spcBef>
              <a:defRPr/>
            </a:pPr>
            <a:r>
              <a:rPr lang="en-GB" sz="1600" b="1" dirty="0">
                <a:latin typeface="Helvetica" pitchFamily="2" charset="0"/>
              </a:rPr>
              <a:t>Flow. </a:t>
            </a:r>
            <a:r>
              <a:rPr lang="en-GB" sz="1600" dirty="0">
                <a:latin typeface="Helvetica" pitchFamily="2" charset="0"/>
              </a:rPr>
              <a:t>When we become absorbed in challenging skilled tasks that are intrinsically motivating we experience flow </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b="1" dirty="0">
                <a:latin typeface="Helvetica" pitchFamily="2" charset="0"/>
              </a:rPr>
              <a:t>Flow activities. </a:t>
            </a:r>
            <a:r>
              <a:rPr lang="en-GB" sz="1600" dirty="0">
                <a:latin typeface="Helvetica" pitchFamily="2" charset="0"/>
              </a:rPr>
              <a:t>Flow may occur when absorbed in work and education; sports, running, and challenging physical activities; music and art; and computer based activities including video games</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b="1" dirty="0">
                <a:latin typeface="Helvetica" pitchFamily="2" charset="0"/>
              </a:rPr>
              <a:t>Flow &amp; enjoyment. </a:t>
            </a:r>
            <a:r>
              <a:rPr lang="en-GB" sz="1600" dirty="0">
                <a:latin typeface="Helvetica" pitchFamily="2" charset="0"/>
              </a:rPr>
              <a:t>During flow there is a profound sense of enjoyment in doing skilled activities that we find intrinsically rewarding </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b="1" dirty="0">
                <a:latin typeface="Helvetica" pitchFamily="2" charset="0"/>
              </a:rPr>
              <a:t>Flow &amp; identify. </a:t>
            </a:r>
            <a:r>
              <a:rPr lang="en-GB" sz="1600" dirty="0">
                <a:latin typeface="Helvetica" pitchFamily="2" charset="0"/>
              </a:rPr>
              <a:t>After flow experiences we may experience a strengthened sense of identity</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b="1" dirty="0">
                <a:latin typeface="Helvetica" pitchFamily="2" charset="0"/>
              </a:rPr>
              <a:t>Flow has 9 dimensions </a:t>
            </a:r>
            <a:r>
              <a:rPr lang="en-GB" sz="1600" dirty="0">
                <a:latin typeface="Helvetica" pitchFamily="2" charset="0"/>
              </a:rPr>
              <a:t>shown in the next slide</a:t>
            </a:r>
            <a:endParaRPr lang="en-IE" sz="1600" dirty="0">
              <a:latin typeface="Helvetica" pitchFamily="2" charset="0"/>
            </a:endParaRPr>
          </a:p>
        </p:txBody>
      </p:sp>
      <p:sp>
        <p:nvSpPr>
          <p:cNvPr id="7" name="Title 1">
            <a:extLst>
              <a:ext uri="{FF2B5EF4-FFF2-40B4-BE49-F238E27FC236}">
                <a16:creationId xmlns:a16="http://schemas.microsoft.com/office/drawing/2014/main" id="{DA4ACFAA-6ADE-844B-A420-C256F6614AF7}"/>
              </a:ext>
            </a:extLst>
          </p:cNvPr>
          <p:cNvSpPr txBox="1">
            <a:spLocks noChangeArrowheads="1"/>
          </p:cNvSpPr>
          <p:nvPr/>
        </p:nvSpPr>
        <p:spPr>
          <a:xfrm>
            <a:off x="3914775" y="54610"/>
            <a:ext cx="1314450" cy="381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FLOW</a:t>
            </a:r>
          </a:p>
        </p:txBody>
      </p:sp>
      <p:sp>
        <p:nvSpPr>
          <p:cNvPr id="10" name="TextBox 9">
            <a:extLst>
              <a:ext uri="{FF2B5EF4-FFF2-40B4-BE49-F238E27FC236}">
                <a16:creationId xmlns:a16="http://schemas.microsoft.com/office/drawing/2014/main" id="{E3AAAC5E-4AE0-0946-B308-EDB181DC7C57}"/>
              </a:ext>
            </a:extLst>
          </p:cNvPr>
          <p:cNvSpPr txBox="1"/>
          <p:nvPr/>
        </p:nvSpPr>
        <p:spPr>
          <a:xfrm>
            <a:off x="5851525" y="2628900"/>
            <a:ext cx="2292615" cy="307777"/>
          </a:xfrm>
          <a:prstGeom prst="rect">
            <a:avLst/>
          </a:prstGeom>
          <a:noFill/>
        </p:spPr>
        <p:txBody>
          <a:bodyPr wrap="none">
            <a:spAutoFit/>
          </a:bodyPr>
          <a:lstStyle/>
          <a:p>
            <a:pPr>
              <a:defRPr/>
            </a:pPr>
            <a:r>
              <a:rPr lang="en-US" sz="1400" b="1" dirty="0">
                <a:solidFill>
                  <a:srgbClr val="002060"/>
                </a:solidFill>
                <a:latin typeface="Helvetica" pitchFamily="2" charset="0"/>
              </a:rPr>
              <a:t>Mihaly Csikszentmihalyi </a:t>
            </a:r>
          </a:p>
        </p:txBody>
      </p:sp>
      <p:pic>
        <p:nvPicPr>
          <p:cNvPr id="123909" name="Picture 7">
            <a:extLst>
              <a:ext uri="{FF2B5EF4-FFF2-40B4-BE49-F238E27FC236}">
                <a16:creationId xmlns:a16="http://schemas.microsoft.com/office/drawing/2014/main" id="{F585BD6C-3CB9-014F-94E6-24D35AA719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61075" y="496888"/>
            <a:ext cx="17335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3">
            <a:extLst>
              <a:ext uri="{FF2B5EF4-FFF2-40B4-BE49-F238E27FC236}">
                <a16:creationId xmlns:a16="http://schemas.microsoft.com/office/drawing/2014/main" id="{88A12330-DE93-494E-9E9D-9EBCCFFF2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985" y="2998589"/>
            <a:ext cx="17018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1" name="Picture 12">
            <a:extLst>
              <a:ext uri="{FF2B5EF4-FFF2-40B4-BE49-F238E27FC236}">
                <a16:creationId xmlns:a16="http://schemas.microsoft.com/office/drawing/2014/main" id="{49CDE0B6-8719-F149-8A20-9D66612B8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9320" y="4268589"/>
            <a:ext cx="1531938"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7E9AC-38C7-DD48-AF6C-0FABF539ABA2}"/>
              </a:ext>
            </a:extLst>
          </p:cNvPr>
          <p:cNvSpPr>
            <a:spLocks noGrp="1"/>
          </p:cNvSpPr>
          <p:nvPr>
            <p:ph idx="1"/>
          </p:nvPr>
        </p:nvSpPr>
        <p:spPr>
          <a:xfrm>
            <a:off x="1083726" y="1326861"/>
            <a:ext cx="7288749" cy="4559590"/>
          </a:xfrm>
        </p:spPr>
        <p:txBody>
          <a:bodyPr>
            <a:normAutofit/>
          </a:bodyPr>
          <a:lstStyle/>
          <a:p>
            <a:pPr lvl="0"/>
            <a:r>
              <a:rPr lang="en-GB" sz="2000" dirty="0">
                <a:solidFill>
                  <a:srgbClr val="002060"/>
                </a:solidFill>
                <a:latin typeface="Helvetica" pitchFamily="2" charset="0"/>
              </a:rPr>
              <a:t>Understand how savouring, flow, and mindfulness are conceptualized within positive psychology</a:t>
            </a:r>
          </a:p>
          <a:p>
            <a:pPr lvl="0"/>
            <a:endParaRPr lang="en-IE" sz="2000" dirty="0">
              <a:solidFill>
                <a:srgbClr val="002060"/>
              </a:solidFill>
              <a:latin typeface="Helvetica" pitchFamily="2" charset="0"/>
            </a:endParaRPr>
          </a:p>
          <a:p>
            <a:pPr lvl="0"/>
            <a:r>
              <a:rPr lang="en-GB" sz="2000" dirty="0">
                <a:solidFill>
                  <a:srgbClr val="002060"/>
                </a:solidFill>
                <a:latin typeface="Helvetica" pitchFamily="2" charset="0"/>
              </a:rPr>
              <a:t>Understand the main theories of savouring, flow, and mindfulness</a:t>
            </a:r>
          </a:p>
          <a:p>
            <a:pPr lvl="0"/>
            <a:endParaRPr lang="en-IE" sz="2000" dirty="0">
              <a:solidFill>
                <a:srgbClr val="002060"/>
              </a:solidFill>
              <a:latin typeface="Helvetica" pitchFamily="2" charset="0"/>
            </a:endParaRPr>
          </a:p>
          <a:p>
            <a:pPr lvl="0"/>
            <a:r>
              <a:rPr lang="en-GB" sz="2000" dirty="0">
                <a:solidFill>
                  <a:srgbClr val="002060"/>
                </a:solidFill>
                <a:latin typeface="Helvetica" pitchFamily="2" charset="0"/>
              </a:rPr>
              <a:t>Know how to assess savouring, flow, and mindfulness</a:t>
            </a:r>
          </a:p>
          <a:p>
            <a:pPr lvl="0"/>
            <a:endParaRPr lang="en-IE" sz="2000" dirty="0">
              <a:solidFill>
                <a:srgbClr val="002060"/>
              </a:solidFill>
              <a:latin typeface="Helvetica" pitchFamily="2" charset="0"/>
            </a:endParaRPr>
          </a:p>
          <a:p>
            <a:pPr lvl="0"/>
            <a:r>
              <a:rPr lang="en-GB" sz="2000" dirty="0">
                <a:solidFill>
                  <a:srgbClr val="002060"/>
                </a:solidFill>
                <a:latin typeface="Helvetica" pitchFamily="2" charset="0"/>
              </a:rPr>
              <a:t>Identify the main research findings linking savouring, flow, and mindfulness to wellbeing and health</a:t>
            </a:r>
          </a:p>
          <a:p>
            <a:pPr lvl="0"/>
            <a:endParaRPr lang="en-IE" sz="2000" dirty="0">
              <a:solidFill>
                <a:srgbClr val="002060"/>
              </a:solidFill>
              <a:latin typeface="Helvetica" pitchFamily="2" charset="0"/>
            </a:endParaRPr>
          </a:p>
          <a:p>
            <a:pPr lvl="0"/>
            <a:r>
              <a:rPr lang="en-GB" sz="2000" dirty="0">
                <a:solidFill>
                  <a:srgbClr val="002060"/>
                </a:solidFill>
                <a:latin typeface="Helvetica" pitchFamily="2" charset="0"/>
              </a:rPr>
              <a:t>Be able to engage in exercises designed to enhance savouring, flow, and mindfulness</a:t>
            </a:r>
            <a:endParaRPr lang="en-IE" sz="2000" dirty="0">
              <a:solidFill>
                <a:srgbClr val="002060"/>
              </a:solidFill>
              <a:latin typeface="Helvetica" pitchFamily="2" charset="0"/>
            </a:endParaRPr>
          </a:p>
          <a:p>
            <a:pPr marL="0" indent="0">
              <a:buNone/>
            </a:pPr>
            <a:endParaRPr lang="en-US" dirty="0"/>
          </a:p>
        </p:txBody>
      </p:sp>
      <p:sp>
        <p:nvSpPr>
          <p:cNvPr id="5" name="TextBox 4">
            <a:extLst>
              <a:ext uri="{FF2B5EF4-FFF2-40B4-BE49-F238E27FC236}">
                <a16:creationId xmlns:a16="http://schemas.microsoft.com/office/drawing/2014/main" id="{EBE085B0-6671-BA46-8755-AE87DA0D5097}"/>
              </a:ext>
            </a:extLst>
          </p:cNvPr>
          <p:cNvSpPr txBox="1"/>
          <p:nvPr/>
        </p:nvSpPr>
        <p:spPr>
          <a:xfrm>
            <a:off x="2962975" y="563666"/>
            <a:ext cx="3218050" cy="407883"/>
          </a:xfrm>
          <a:prstGeom prst="rect">
            <a:avLst/>
          </a:prstGeom>
          <a:noFill/>
        </p:spPr>
        <p:txBody>
          <a:bodyPr wrap="square" rtlCol="0">
            <a:spAutoFit/>
          </a:bodyPr>
          <a:lstStyle/>
          <a:p>
            <a:r>
              <a:rPr lang="en-GB" sz="2000" b="1" dirty="0">
                <a:solidFill>
                  <a:srgbClr val="0070C0"/>
                </a:solidFill>
                <a:latin typeface="Helvetica" pitchFamily="2" charset="0"/>
              </a:rPr>
              <a:t>LEARNING OBJECTIVES</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134716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E75377-D2AD-2942-B42A-FFDFC3497450}"/>
              </a:ext>
            </a:extLst>
          </p:cNvPr>
          <p:cNvSpPr txBox="1">
            <a:spLocks noChangeArrowheads="1"/>
          </p:cNvSpPr>
          <p:nvPr/>
        </p:nvSpPr>
        <p:spPr>
          <a:xfrm>
            <a:off x="3276600" y="122238"/>
            <a:ext cx="3317875" cy="381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9 FLOW DIMENSIONS</a:t>
            </a:r>
          </a:p>
        </p:txBody>
      </p:sp>
      <p:graphicFrame>
        <p:nvGraphicFramePr>
          <p:cNvPr id="6" name="Table 5">
            <a:extLst>
              <a:ext uri="{FF2B5EF4-FFF2-40B4-BE49-F238E27FC236}">
                <a16:creationId xmlns:a16="http://schemas.microsoft.com/office/drawing/2014/main" id="{F75E27E6-BF3B-4E46-86D1-46F19E70A043}"/>
              </a:ext>
            </a:extLst>
          </p:cNvPr>
          <p:cNvGraphicFramePr>
            <a:graphicFrameLocks noGrp="1"/>
          </p:cNvGraphicFramePr>
          <p:nvPr>
            <p:extLst>
              <p:ext uri="{D42A27DB-BD31-4B8C-83A1-F6EECF244321}">
                <p14:modId xmlns:p14="http://schemas.microsoft.com/office/powerpoint/2010/main" val="3587014488"/>
              </p:ext>
            </p:extLst>
          </p:nvPr>
        </p:nvGraphicFramePr>
        <p:xfrm>
          <a:off x="403225" y="620713"/>
          <a:ext cx="8416925" cy="5903670"/>
        </p:xfrm>
        <a:graphic>
          <a:graphicData uri="http://schemas.openxmlformats.org/drawingml/2006/table">
            <a:tbl>
              <a:tblPr firstRow="1" firstCol="1" bandRow="1">
                <a:tableStyleId>{2D5ABB26-0587-4C30-8999-92F81FD0307C}</a:tableStyleId>
              </a:tblPr>
              <a:tblGrid>
                <a:gridCol w="1720715">
                  <a:extLst>
                    <a:ext uri="{9D8B030D-6E8A-4147-A177-3AD203B41FA5}">
                      <a16:colId xmlns:a16="http://schemas.microsoft.com/office/drawing/2014/main" val="20000"/>
                    </a:ext>
                  </a:extLst>
                </a:gridCol>
                <a:gridCol w="3168100">
                  <a:extLst>
                    <a:ext uri="{9D8B030D-6E8A-4147-A177-3AD203B41FA5}">
                      <a16:colId xmlns:a16="http://schemas.microsoft.com/office/drawing/2014/main" val="20001"/>
                    </a:ext>
                  </a:extLst>
                </a:gridCol>
                <a:gridCol w="3528110">
                  <a:extLst>
                    <a:ext uri="{9D8B030D-6E8A-4147-A177-3AD203B41FA5}">
                      <a16:colId xmlns:a16="http://schemas.microsoft.com/office/drawing/2014/main" val="20002"/>
                    </a:ext>
                  </a:extLst>
                </a:gridCol>
              </a:tblGrid>
              <a:tr h="426775">
                <a:tc>
                  <a:txBody>
                    <a:bodyPr/>
                    <a:lstStyle/>
                    <a:p>
                      <a:pPr>
                        <a:spcAft>
                          <a:spcPts val="0"/>
                        </a:spcAft>
                      </a:pPr>
                      <a:r>
                        <a:rPr lang="en-GB" sz="1400" b="1" dirty="0">
                          <a:solidFill>
                            <a:srgbClr val="002060"/>
                          </a:solidFill>
                          <a:effectLst/>
                          <a:latin typeface="Helvetica" pitchFamily="2" charset="0"/>
                        </a:rPr>
                        <a:t> Antecedents</a:t>
                      </a: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r>
                        <a:rPr lang="en-GB" sz="1400" b="1" dirty="0">
                          <a:solidFill>
                            <a:srgbClr val="002060"/>
                          </a:solidFill>
                          <a:effectLst/>
                          <a:latin typeface="Helvetica" pitchFamily="2" charset="0"/>
                        </a:rPr>
                        <a:t>1-Challenge-skill balance</a:t>
                      </a: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kern="1200" dirty="0">
                          <a:solidFill>
                            <a:srgbClr val="002060"/>
                          </a:solidFill>
                          <a:effectLst/>
                          <a:latin typeface="Helvetica" pitchFamily="2" charset="0"/>
                          <a:ea typeface="+mn-ea"/>
                          <a:cs typeface="+mn-cs"/>
                        </a:rPr>
                        <a:t>The challenges posed by the task are at the limits of available skills </a:t>
                      </a:r>
                      <a:endParaRPr lang="en-IE" sz="1400" kern="1200" dirty="0">
                        <a:solidFill>
                          <a:srgbClr val="002060"/>
                        </a:solidFill>
                        <a:effectLst/>
                        <a:latin typeface="Helvetica" pitchFamily="2" charset="0"/>
                        <a:ea typeface="+mn-ea"/>
                        <a:cs typeface="+mn-cs"/>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8539">
                <a:tc>
                  <a:txBody>
                    <a:bodyPr/>
                    <a:lstStyle/>
                    <a:p>
                      <a:pPr>
                        <a:spcAft>
                          <a:spcPts val="0"/>
                        </a:spcAft>
                      </a:pPr>
                      <a:r>
                        <a:rPr lang="en-GB" sz="1400" b="1" dirty="0">
                          <a:solidFill>
                            <a:srgbClr val="002060"/>
                          </a:solidFill>
                          <a:effectLst/>
                          <a:latin typeface="Helvetica" pitchFamily="2" charset="0"/>
                        </a:rPr>
                        <a:t> </a:t>
                      </a: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r>
                        <a:rPr lang="en-GB" sz="1400" b="1" dirty="0">
                          <a:solidFill>
                            <a:srgbClr val="002060"/>
                          </a:solidFill>
                          <a:effectLst/>
                          <a:latin typeface="Helvetica" pitchFamily="2" charset="0"/>
                        </a:rPr>
                        <a:t>2-Clear goals</a:t>
                      </a: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kern="1200" dirty="0">
                          <a:solidFill>
                            <a:srgbClr val="002060"/>
                          </a:solidFill>
                          <a:effectLst/>
                          <a:latin typeface="Helvetica" pitchFamily="2" charset="0"/>
                          <a:ea typeface="+mn-ea"/>
                          <a:cs typeface="+mn-cs"/>
                        </a:rPr>
                        <a:t>Tasks are carried out to achieve well defined goals, using well-developed automatic skills</a:t>
                      </a:r>
                      <a:r>
                        <a:rPr lang="en-IE" sz="1400" dirty="0">
                          <a:solidFill>
                            <a:srgbClr val="002060"/>
                          </a:solidFill>
                          <a:effectLst/>
                          <a:latin typeface="Helvetica" pitchFamily="2" charset="0"/>
                        </a:rPr>
                        <a:t> </a:t>
                      </a: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8539">
                <a:tc>
                  <a:txBody>
                    <a:bodyPr/>
                    <a:lstStyle/>
                    <a:p>
                      <a:pPr>
                        <a:spcAft>
                          <a:spcPts val="0"/>
                        </a:spcAft>
                      </a:pPr>
                      <a:r>
                        <a:rPr lang="en-GB" sz="1400" b="1" dirty="0">
                          <a:solidFill>
                            <a:srgbClr val="002060"/>
                          </a:solidFill>
                          <a:effectLst/>
                          <a:latin typeface="Helvetica" pitchFamily="2" charset="0"/>
                        </a:rPr>
                        <a:t> </a:t>
                      </a: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1" dirty="0">
                          <a:solidFill>
                            <a:srgbClr val="002060"/>
                          </a:solidFill>
                          <a:effectLst/>
                          <a:latin typeface="Helvetica" pitchFamily="2" charset="0"/>
                        </a:rPr>
                        <a:t>3-Immediate feedback</a:t>
                      </a:r>
                      <a:endParaRPr lang="en-IE" sz="1400" b="1" dirty="0">
                        <a:solidFill>
                          <a:srgbClr val="002060"/>
                        </a:solidFill>
                        <a:effectLst/>
                        <a:latin typeface="Helvetica" pitchFamily="2" charset="0"/>
                      </a:endParaRPr>
                    </a:p>
                    <a:p>
                      <a:pPr>
                        <a:spcAft>
                          <a:spcPts val="0"/>
                        </a:spcAft>
                      </a:pPr>
                      <a:r>
                        <a:rPr lang="en-GB" sz="1400" b="1" dirty="0">
                          <a:solidFill>
                            <a:srgbClr val="002060"/>
                          </a:solidFill>
                          <a:effectLst/>
                          <a:latin typeface="Helvetica" pitchFamily="2" charset="0"/>
                        </a:rPr>
                        <a:t> </a:t>
                      </a: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kern="1200" dirty="0">
                          <a:solidFill>
                            <a:srgbClr val="002060"/>
                          </a:solidFill>
                          <a:effectLst/>
                          <a:latin typeface="Helvetica" pitchFamily="2" charset="0"/>
                          <a:ea typeface="+mn-ea"/>
                          <a:cs typeface="+mn-cs"/>
                        </a:rPr>
                        <a:t>Immediate feedback is available to indicate progress towards goals</a:t>
                      </a:r>
                      <a:r>
                        <a:rPr lang="en-IE"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2360">
                <a:tc>
                  <a:txBody>
                    <a:bodyPr/>
                    <a:lstStyle/>
                    <a:p>
                      <a:pPr>
                        <a:spcAft>
                          <a:spcPts val="0"/>
                        </a:spcAft>
                      </a:pPr>
                      <a:r>
                        <a:rPr lang="en-GB" sz="1400" b="1" dirty="0">
                          <a:solidFill>
                            <a:srgbClr val="002060"/>
                          </a:solidFill>
                          <a:effectLst/>
                          <a:latin typeface="Helvetica" pitchFamily="2" charset="0"/>
                        </a:rPr>
                        <a:t>Momentary experiences</a:t>
                      </a: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r>
                        <a:rPr lang="en-GB" sz="1400" b="1" dirty="0">
                          <a:solidFill>
                            <a:srgbClr val="002060"/>
                          </a:solidFill>
                          <a:effectLst/>
                          <a:latin typeface="Helvetica" pitchFamily="2" charset="0"/>
                        </a:rPr>
                        <a:t>4-Focused concentration</a:t>
                      </a: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IE" sz="1400" dirty="0">
                          <a:solidFill>
                            <a:srgbClr val="002060"/>
                          </a:solidFill>
                          <a:effectLst/>
                          <a:latin typeface="Helvetica" pitchFamily="2" charset="0"/>
                          <a:ea typeface="Times New Roman" panose="02020603050405020304" pitchFamily="18" charset="0"/>
                        </a:rPr>
                        <a:t>Tasks require total concentration</a:t>
                      </a: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53550">
                <a:tc>
                  <a:txBody>
                    <a:bodyPr/>
                    <a:lstStyle/>
                    <a:p>
                      <a:pPr>
                        <a:spcAft>
                          <a:spcPts val="0"/>
                        </a:spcAft>
                      </a:pPr>
                      <a:r>
                        <a:rPr lang="en-GB" sz="1400" b="1" dirty="0">
                          <a:solidFill>
                            <a:srgbClr val="002060"/>
                          </a:solidFill>
                          <a:effectLst/>
                          <a:latin typeface="Helvetica" pitchFamily="2" charset="0"/>
                        </a:rPr>
                        <a:t> </a:t>
                      </a: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r>
                        <a:rPr lang="en-GB" sz="1400" b="1" dirty="0">
                          <a:solidFill>
                            <a:srgbClr val="002060"/>
                          </a:solidFill>
                          <a:effectLst/>
                          <a:latin typeface="Helvetica" pitchFamily="2" charset="0"/>
                        </a:rPr>
                        <a:t>5-Absorption &amp; automaticity</a:t>
                      </a: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kern="1200" dirty="0">
                          <a:solidFill>
                            <a:srgbClr val="002060"/>
                          </a:solidFill>
                          <a:effectLst/>
                          <a:latin typeface="Helvetica" pitchFamily="2" charset="0"/>
                          <a:ea typeface="+mn-ea"/>
                          <a:cs typeface="+mn-cs"/>
                        </a:rPr>
                        <a:t>We become so absorbed that we don’t see ourselves as separate from our actions, &amp; experience our actions as automatic</a:t>
                      </a:r>
                      <a:endParaRPr lang="en-IE" sz="1400"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2360">
                <a:tc>
                  <a:txBody>
                    <a:bodyPr/>
                    <a:lstStyle/>
                    <a:p>
                      <a:pPr>
                        <a:spcAft>
                          <a:spcPts val="0"/>
                        </a:spcAft>
                      </a:pPr>
                      <a:r>
                        <a:rPr lang="en-GB" sz="1400" b="1" dirty="0">
                          <a:solidFill>
                            <a:srgbClr val="002060"/>
                          </a:solidFill>
                          <a:effectLst/>
                          <a:latin typeface="Helvetica" pitchFamily="2" charset="0"/>
                        </a:rPr>
                        <a:t> </a:t>
                      </a: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1" dirty="0">
                          <a:solidFill>
                            <a:srgbClr val="002060"/>
                          </a:solidFill>
                          <a:effectLst/>
                          <a:latin typeface="Helvetica" pitchFamily="2" charset="0"/>
                        </a:rPr>
                        <a:t>6-Sense of control</a:t>
                      </a: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kern="1200" dirty="0">
                          <a:solidFill>
                            <a:srgbClr val="002060"/>
                          </a:solidFill>
                          <a:effectLst/>
                          <a:latin typeface="Helvetica" pitchFamily="2" charset="0"/>
                          <a:ea typeface="+mn-ea"/>
                          <a:cs typeface="+mn-cs"/>
                        </a:rPr>
                        <a:t>There is a heightened sense of control over our actions</a:t>
                      </a:r>
                      <a:r>
                        <a:rPr lang="en-IE" sz="1400" dirty="0">
                          <a:solidFill>
                            <a:srgbClr val="002060"/>
                          </a:solidFill>
                          <a:effectLst/>
                          <a:latin typeface="Helvetica" pitchFamily="2" charset="0"/>
                        </a:rPr>
                        <a:t> </a:t>
                      </a:r>
                    </a:p>
                    <a:p>
                      <a:pPr>
                        <a:spcAft>
                          <a:spcPts val="0"/>
                        </a:spcAft>
                      </a:pPr>
                      <a:endParaRPr lang="en-IE" sz="1400"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64719">
                <a:tc>
                  <a:txBody>
                    <a:bodyPr/>
                    <a:lstStyle/>
                    <a:p>
                      <a:pPr>
                        <a:spcAft>
                          <a:spcPts val="0"/>
                        </a:spcAft>
                      </a:pPr>
                      <a:r>
                        <a:rPr lang="en-GB" sz="1400" b="1" dirty="0">
                          <a:solidFill>
                            <a:srgbClr val="002060"/>
                          </a:solidFill>
                          <a:effectLst/>
                          <a:latin typeface="Helvetica" pitchFamily="2" charset="0"/>
                        </a:rPr>
                        <a:t>Consequences</a:t>
                      </a: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r>
                        <a:rPr lang="en-GB" sz="1400" b="1" dirty="0">
                          <a:solidFill>
                            <a:srgbClr val="002060"/>
                          </a:solidFill>
                          <a:effectLst/>
                          <a:latin typeface="Helvetica" pitchFamily="2" charset="0"/>
                        </a:rPr>
                        <a:t>7-Loss of self-consciousness</a:t>
                      </a: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kern="1200" dirty="0">
                          <a:solidFill>
                            <a:srgbClr val="002060"/>
                          </a:solidFill>
                          <a:effectLst/>
                          <a:latin typeface="Helvetica" pitchFamily="2" charset="0"/>
                          <a:ea typeface="+mn-ea"/>
                          <a:cs typeface="+mn-cs"/>
                        </a:rPr>
                        <a:t>During flow self-awareness disappears; the sense of identity is strengthened after the task is completed</a:t>
                      </a:r>
                      <a:endParaRPr lang="en-IE" sz="1400"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26775">
                <a:tc>
                  <a:txBody>
                    <a:bodyPr/>
                    <a:lstStyle/>
                    <a:p>
                      <a:pPr>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r>
                        <a:rPr lang="en-GB" sz="1400" b="1" dirty="0">
                          <a:solidFill>
                            <a:srgbClr val="002060"/>
                          </a:solidFill>
                          <a:effectLst/>
                          <a:latin typeface="Helvetica" pitchFamily="2" charset="0"/>
                        </a:rPr>
                        <a:t>8-Distorted time perception</a:t>
                      </a:r>
                    </a:p>
                    <a:p>
                      <a:pPr>
                        <a:spcAft>
                          <a:spcPts val="0"/>
                        </a:spcAft>
                      </a:pP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kern="1200" dirty="0">
                          <a:solidFill>
                            <a:srgbClr val="002060"/>
                          </a:solidFill>
                          <a:effectLst/>
                          <a:latin typeface="Helvetica" pitchFamily="2" charset="0"/>
                          <a:ea typeface="+mn-ea"/>
                          <a:cs typeface="+mn-cs"/>
                        </a:rPr>
                        <a:t>Time appears to speed up or slow down</a:t>
                      </a:r>
                      <a:r>
                        <a:rPr lang="en-IE"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962333">
                <a:tc>
                  <a:txBody>
                    <a:bodyPr/>
                    <a:lstStyle/>
                    <a:p>
                      <a:pPr>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1" dirty="0">
                          <a:solidFill>
                            <a:srgbClr val="002060"/>
                          </a:solidFill>
                          <a:effectLst/>
                          <a:latin typeface="Helvetica" pitchFamily="2" charset="0"/>
                        </a:rPr>
                        <a:t>9-Autotelic experience  </a:t>
                      </a:r>
                      <a:endParaRPr lang="en-IE" sz="1400" b="1"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kern="1200" dirty="0">
                          <a:solidFill>
                            <a:srgbClr val="002060"/>
                          </a:solidFill>
                          <a:effectLst/>
                          <a:latin typeface="Helvetica" pitchFamily="2" charset="0"/>
                          <a:ea typeface="+mn-ea"/>
                          <a:cs typeface="+mn-cs"/>
                        </a:rPr>
                        <a:t>Activities that lead to flow are intrinsically rewarding or autotelic; autotelic comes from the Greek words for self (auto) and goal (telos) </a:t>
                      </a:r>
                      <a:endParaRPr lang="en-IE" sz="1400" dirty="0">
                        <a:solidFill>
                          <a:srgbClr val="002060"/>
                        </a:solidFill>
                        <a:effectLst/>
                        <a:latin typeface="Helvetica" pitchFamily="2" charset="0"/>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3119F9-FAFD-554A-925D-DBA889C40A7A}"/>
              </a:ext>
            </a:extLst>
          </p:cNvPr>
          <p:cNvSpPr txBox="1">
            <a:spLocks noChangeArrowheads="1"/>
          </p:cNvSpPr>
          <p:nvPr/>
        </p:nvSpPr>
        <p:spPr>
          <a:xfrm>
            <a:off x="1761671" y="0"/>
            <a:ext cx="5620657" cy="64679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sz="2000" b="1" dirty="0">
                <a:solidFill>
                  <a:srgbClr val="0070C0"/>
                </a:solidFill>
                <a:latin typeface="Helvetica" pitchFamily="2" charset="0"/>
              </a:rPr>
              <a:t>PAUSE &amp; PRACTICE – FLOW </a:t>
            </a:r>
          </a:p>
          <a:p>
            <a:pPr algn="ctr">
              <a:spcBef>
                <a:spcPts val="0"/>
              </a:spcBef>
              <a:defRPr/>
            </a:pPr>
            <a:r>
              <a:rPr lang="en-US" altLang="en-US" sz="1600" b="1" kern="0" dirty="0">
                <a:solidFill>
                  <a:srgbClr val="0070C0"/>
                </a:solidFill>
                <a:latin typeface="Helvetica" pitchFamily="2" charset="0"/>
                <a:ea typeface="ＭＳ Ｐゴシック" panose="020B0600070205080204" pitchFamily="34" charset="-128"/>
              </a:rPr>
              <a:t>Assessment – Flow Short Scale</a:t>
            </a:r>
          </a:p>
        </p:txBody>
      </p:sp>
      <p:graphicFrame>
        <p:nvGraphicFramePr>
          <p:cNvPr id="4" name="Table 3">
            <a:extLst>
              <a:ext uri="{FF2B5EF4-FFF2-40B4-BE49-F238E27FC236}">
                <a16:creationId xmlns:a16="http://schemas.microsoft.com/office/drawing/2014/main" id="{8281145E-8AB1-7942-8694-651BA6D92BE4}"/>
              </a:ext>
            </a:extLst>
          </p:cNvPr>
          <p:cNvGraphicFramePr>
            <a:graphicFrameLocks noGrp="1"/>
          </p:cNvGraphicFramePr>
          <p:nvPr>
            <p:extLst>
              <p:ext uri="{D42A27DB-BD31-4B8C-83A1-F6EECF244321}">
                <p14:modId xmlns:p14="http://schemas.microsoft.com/office/powerpoint/2010/main" val="3126453967"/>
              </p:ext>
            </p:extLst>
          </p:nvPr>
        </p:nvGraphicFramePr>
        <p:xfrm>
          <a:off x="47625" y="785742"/>
          <a:ext cx="9048748" cy="5550286"/>
        </p:xfrm>
        <a:graphic>
          <a:graphicData uri="http://schemas.openxmlformats.org/drawingml/2006/table">
            <a:tbl>
              <a:tblPr firstRow="1" firstCol="1" bandRow="1">
                <a:tableStyleId>{2D5ABB26-0587-4C30-8999-92F81FD0307C}</a:tableStyleId>
              </a:tblPr>
              <a:tblGrid>
                <a:gridCol w="649482">
                  <a:extLst>
                    <a:ext uri="{9D8B030D-6E8A-4147-A177-3AD203B41FA5}">
                      <a16:colId xmlns:a16="http://schemas.microsoft.com/office/drawing/2014/main" val="20000"/>
                    </a:ext>
                  </a:extLst>
                </a:gridCol>
                <a:gridCol w="5031714">
                  <a:extLst>
                    <a:ext uri="{9D8B030D-6E8A-4147-A177-3AD203B41FA5}">
                      <a16:colId xmlns:a16="http://schemas.microsoft.com/office/drawing/2014/main" val="20001"/>
                    </a:ext>
                  </a:extLst>
                </a:gridCol>
                <a:gridCol w="507200">
                  <a:extLst>
                    <a:ext uri="{9D8B030D-6E8A-4147-A177-3AD203B41FA5}">
                      <a16:colId xmlns:a16="http://schemas.microsoft.com/office/drawing/2014/main" val="20002"/>
                    </a:ext>
                  </a:extLst>
                </a:gridCol>
                <a:gridCol w="507200">
                  <a:extLst>
                    <a:ext uri="{9D8B030D-6E8A-4147-A177-3AD203B41FA5}">
                      <a16:colId xmlns:a16="http://schemas.microsoft.com/office/drawing/2014/main" val="20003"/>
                    </a:ext>
                  </a:extLst>
                </a:gridCol>
                <a:gridCol w="385914">
                  <a:extLst>
                    <a:ext uri="{9D8B030D-6E8A-4147-A177-3AD203B41FA5}">
                      <a16:colId xmlns:a16="http://schemas.microsoft.com/office/drawing/2014/main" val="20004"/>
                    </a:ext>
                  </a:extLst>
                </a:gridCol>
                <a:gridCol w="508119">
                  <a:extLst>
                    <a:ext uri="{9D8B030D-6E8A-4147-A177-3AD203B41FA5}">
                      <a16:colId xmlns:a16="http://schemas.microsoft.com/office/drawing/2014/main" val="20005"/>
                    </a:ext>
                  </a:extLst>
                </a:gridCol>
                <a:gridCol w="508119">
                  <a:extLst>
                    <a:ext uri="{9D8B030D-6E8A-4147-A177-3AD203B41FA5}">
                      <a16:colId xmlns:a16="http://schemas.microsoft.com/office/drawing/2014/main" val="20006"/>
                    </a:ext>
                  </a:extLst>
                </a:gridCol>
                <a:gridCol w="508119">
                  <a:extLst>
                    <a:ext uri="{9D8B030D-6E8A-4147-A177-3AD203B41FA5}">
                      <a16:colId xmlns:a16="http://schemas.microsoft.com/office/drawing/2014/main" val="20007"/>
                    </a:ext>
                  </a:extLst>
                </a:gridCol>
                <a:gridCol w="442881">
                  <a:extLst>
                    <a:ext uri="{9D8B030D-6E8A-4147-A177-3AD203B41FA5}">
                      <a16:colId xmlns:a16="http://schemas.microsoft.com/office/drawing/2014/main" val="20008"/>
                    </a:ext>
                  </a:extLst>
                </a:gridCol>
              </a:tblGrid>
              <a:tr h="2193916">
                <a:tc gridSpan="9">
                  <a:txBody>
                    <a:bodyPr/>
                    <a:lstStyle/>
                    <a:p>
                      <a:pPr algn="ctr">
                        <a:spcAft>
                          <a:spcPts val="0"/>
                        </a:spcAft>
                      </a:pPr>
                      <a:r>
                        <a:rPr lang="en-GB" sz="1600" dirty="0">
                          <a:solidFill>
                            <a:srgbClr val="002060"/>
                          </a:solidFill>
                          <a:effectLst/>
                          <a:latin typeface="Helvetica" pitchFamily="2" charset="0"/>
                        </a:rPr>
                        <a:t> After you have completed an activity you can assess the intensity of your flow experience with this scale.</a:t>
                      </a:r>
                      <a:endParaRPr lang="en-IE" sz="1600" dirty="0">
                        <a:solidFill>
                          <a:srgbClr val="002060"/>
                        </a:solidFill>
                        <a:effectLst/>
                        <a:latin typeface="Helvetica" pitchFamily="2" charset="0"/>
                      </a:endParaRPr>
                    </a:p>
                    <a:p>
                      <a:pPr algn="ctr">
                        <a:spcAft>
                          <a:spcPts val="0"/>
                        </a:spcAft>
                      </a:pPr>
                      <a:r>
                        <a:rPr lang="en-GB" sz="1600" dirty="0">
                          <a:solidFill>
                            <a:srgbClr val="002060"/>
                          </a:solidFill>
                          <a:effectLst/>
                          <a:latin typeface="Helvetica" pitchFamily="2" charset="0"/>
                        </a:rPr>
                        <a:t>Rate each item on a scale of 1 to 7 where </a:t>
                      </a:r>
                      <a:endParaRPr lang="en-IE" sz="1600" dirty="0">
                        <a:solidFill>
                          <a:srgbClr val="002060"/>
                        </a:solidFill>
                        <a:effectLst/>
                        <a:latin typeface="Helvetica" pitchFamily="2" charset="0"/>
                      </a:endParaRPr>
                    </a:p>
                    <a:p>
                      <a:pPr algn="ctr">
                        <a:spcAft>
                          <a:spcPts val="0"/>
                        </a:spcAft>
                      </a:pPr>
                      <a:r>
                        <a:rPr lang="en-GB" sz="1600" dirty="0">
                          <a:solidFill>
                            <a:srgbClr val="002060"/>
                          </a:solidFill>
                          <a:effectLst/>
                          <a:latin typeface="Helvetica" pitchFamily="2" charset="0"/>
                        </a:rPr>
                        <a:t>1 means not at all</a:t>
                      </a:r>
                      <a:endParaRPr lang="en-IE" sz="1600" dirty="0">
                        <a:solidFill>
                          <a:srgbClr val="002060"/>
                        </a:solidFill>
                        <a:effectLst/>
                        <a:latin typeface="Helvetica" pitchFamily="2" charset="0"/>
                      </a:endParaRPr>
                    </a:p>
                    <a:p>
                      <a:pPr algn="ctr">
                        <a:spcAft>
                          <a:spcPts val="0"/>
                        </a:spcAft>
                      </a:pPr>
                      <a:r>
                        <a:rPr lang="en-GB" sz="1600" dirty="0">
                          <a:solidFill>
                            <a:srgbClr val="002060"/>
                          </a:solidFill>
                          <a:effectLst/>
                          <a:latin typeface="Helvetica" pitchFamily="2" charset="0"/>
                        </a:rPr>
                        <a:t>4 means partly, and </a:t>
                      </a:r>
                      <a:endParaRPr lang="en-IE" sz="1600" dirty="0">
                        <a:solidFill>
                          <a:srgbClr val="002060"/>
                        </a:solidFill>
                        <a:effectLst/>
                        <a:latin typeface="Helvetica" pitchFamily="2" charset="0"/>
                      </a:endParaRPr>
                    </a:p>
                    <a:p>
                      <a:pPr algn="ctr">
                        <a:spcAft>
                          <a:spcPts val="0"/>
                        </a:spcAft>
                      </a:pPr>
                      <a:r>
                        <a:rPr lang="en-GB" sz="1600" dirty="0">
                          <a:solidFill>
                            <a:srgbClr val="002060"/>
                          </a:solidFill>
                          <a:effectLst/>
                          <a:latin typeface="Helvetica" pitchFamily="2" charset="0"/>
                        </a:rPr>
                        <a:t>7 means very much.</a:t>
                      </a:r>
                      <a:endParaRPr lang="en-IE" sz="1600" dirty="0">
                        <a:solidFill>
                          <a:srgbClr val="002060"/>
                        </a:solidFill>
                        <a:effectLst/>
                        <a:latin typeface="Helvetica" pitchFamily="2" charset="0"/>
                      </a:endParaRPr>
                    </a:p>
                    <a:p>
                      <a:pPr algn="ctr">
                        <a:spcAft>
                          <a:spcPts val="0"/>
                        </a:spcAft>
                      </a:pPr>
                      <a:r>
                        <a:rPr lang="en-GB" sz="1600" dirty="0">
                          <a:solidFill>
                            <a:srgbClr val="002060"/>
                          </a:solidFill>
                          <a:effectLst/>
                          <a:latin typeface="Helvetica" pitchFamily="2" charset="0"/>
                        </a:rPr>
                        <a:t> Sum the 10 item scores to give an overall score between 10 and 70. </a:t>
                      </a:r>
                      <a:br>
                        <a:rPr lang="en-GB" sz="1600" dirty="0">
                          <a:solidFill>
                            <a:srgbClr val="002060"/>
                          </a:solidFill>
                          <a:effectLst/>
                          <a:latin typeface="Helvetica" pitchFamily="2" charset="0"/>
                        </a:rPr>
                      </a:br>
                      <a:r>
                        <a:rPr lang="en-GB" sz="1600" dirty="0">
                          <a:solidFill>
                            <a:srgbClr val="002060"/>
                          </a:solidFill>
                          <a:effectLst/>
                          <a:latin typeface="Helvetica" pitchFamily="2" charset="0"/>
                        </a:rPr>
                        <a:t>Higher overall scores indicate that you experienced a higher level of flow.</a:t>
                      </a:r>
                      <a:endParaRPr lang="en-IE" sz="1600" dirty="0">
                        <a:solidFill>
                          <a:srgbClr val="002060"/>
                        </a:solidFill>
                        <a:effectLst/>
                        <a:latin typeface="Helvetica" pitchFamily="2" charset="0"/>
                      </a:endParaRPr>
                    </a:p>
                    <a:p>
                      <a:pPr algn="ctr">
                        <a:spcAft>
                          <a:spcPts val="0"/>
                        </a:spcAft>
                      </a:pPr>
                      <a:r>
                        <a:rPr lang="en-GB" sz="1600" dirty="0">
                          <a:solidFill>
                            <a:srgbClr val="002060"/>
                          </a:solidFill>
                          <a:effectLst/>
                          <a:latin typeface="Helvetica" pitchFamily="2" charset="0"/>
                        </a:rPr>
                        <a:t> </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3386">
                <a:tc>
                  <a:txBody>
                    <a:bodyPr/>
                    <a:lstStyle/>
                    <a:p>
                      <a:pPr algn="r">
                        <a:spcBef>
                          <a:spcPts val="500"/>
                        </a:spcBef>
                        <a:spcAft>
                          <a:spcPts val="500"/>
                        </a:spcAft>
                      </a:pPr>
                      <a:r>
                        <a:rPr lang="en-GB" sz="1600" dirty="0">
                          <a:solidFill>
                            <a:srgbClr val="002060"/>
                          </a:solidFill>
                          <a:effectLst/>
                          <a:latin typeface="Helvetica" pitchFamily="2" charset="0"/>
                        </a:rPr>
                        <a:t>1.</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500"/>
                        </a:spcAft>
                      </a:pPr>
                      <a:r>
                        <a:rPr lang="en-GB" sz="1600" dirty="0">
                          <a:solidFill>
                            <a:srgbClr val="002060"/>
                          </a:solidFill>
                          <a:effectLst/>
                          <a:latin typeface="Helvetica" pitchFamily="2" charset="0"/>
                        </a:rPr>
                        <a:t>I feel just the right amount of challenge</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1</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2</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3</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4</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5</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6</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7</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386">
                <a:tc>
                  <a:txBody>
                    <a:bodyPr/>
                    <a:lstStyle/>
                    <a:p>
                      <a:pPr algn="r">
                        <a:spcBef>
                          <a:spcPts val="500"/>
                        </a:spcBef>
                        <a:spcAft>
                          <a:spcPts val="500"/>
                        </a:spcAft>
                      </a:pPr>
                      <a:r>
                        <a:rPr lang="en-GB" sz="1600" dirty="0">
                          <a:solidFill>
                            <a:srgbClr val="002060"/>
                          </a:solidFill>
                          <a:effectLst/>
                          <a:latin typeface="Helvetica" pitchFamily="2" charset="0"/>
                        </a:rPr>
                        <a:t>2.</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500"/>
                        </a:spcAft>
                      </a:pPr>
                      <a:r>
                        <a:rPr lang="en-GB" sz="1600" dirty="0">
                          <a:solidFill>
                            <a:srgbClr val="002060"/>
                          </a:solidFill>
                          <a:effectLst/>
                          <a:latin typeface="Helvetica" pitchFamily="2" charset="0"/>
                        </a:rPr>
                        <a:t>My thoughts/activities run fluidly and smoothly</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1</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2</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3</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4</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5</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6</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7</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386">
                <a:tc>
                  <a:txBody>
                    <a:bodyPr/>
                    <a:lstStyle/>
                    <a:p>
                      <a:pPr algn="r">
                        <a:spcBef>
                          <a:spcPts val="500"/>
                        </a:spcBef>
                        <a:spcAft>
                          <a:spcPts val="500"/>
                        </a:spcAft>
                      </a:pPr>
                      <a:r>
                        <a:rPr lang="en-GB" sz="1600" dirty="0">
                          <a:solidFill>
                            <a:srgbClr val="002060"/>
                          </a:solidFill>
                          <a:effectLst/>
                          <a:latin typeface="Helvetica" pitchFamily="2" charset="0"/>
                        </a:rPr>
                        <a:t>3.</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500"/>
                        </a:spcAft>
                      </a:pPr>
                      <a:r>
                        <a:rPr lang="en-GB" sz="1600" dirty="0">
                          <a:solidFill>
                            <a:srgbClr val="002060"/>
                          </a:solidFill>
                          <a:effectLst/>
                          <a:latin typeface="Helvetica" pitchFamily="2" charset="0"/>
                        </a:rPr>
                        <a:t>I don’t notice time passing</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1</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2</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3</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4</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5</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6</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7</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386">
                <a:tc>
                  <a:txBody>
                    <a:bodyPr/>
                    <a:lstStyle/>
                    <a:p>
                      <a:pPr algn="r">
                        <a:spcBef>
                          <a:spcPts val="500"/>
                        </a:spcBef>
                        <a:spcAft>
                          <a:spcPts val="500"/>
                        </a:spcAft>
                      </a:pPr>
                      <a:r>
                        <a:rPr lang="en-GB" sz="1600" dirty="0">
                          <a:solidFill>
                            <a:srgbClr val="002060"/>
                          </a:solidFill>
                          <a:effectLst/>
                          <a:latin typeface="Helvetica" pitchFamily="2" charset="0"/>
                        </a:rPr>
                        <a:t>4.</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500"/>
                        </a:spcAft>
                      </a:pPr>
                      <a:r>
                        <a:rPr lang="en-GB" sz="1600" dirty="0">
                          <a:solidFill>
                            <a:srgbClr val="002060"/>
                          </a:solidFill>
                          <a:effectLst/>
                          <a:latin typeface="Helvetica" pitchFamily="2" charset="0"/>
                        </a:rPr>
                        <a:t>I have no difficulty concentrating</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1</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2</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3</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4</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5</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6</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7</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386">
                <a:tc>
                  <a:txBody>
                    <a:bodyPr/>
                    <a:lstStyle/>
                    <a:p>
                      <a:pPr algn="r">
                        <a:spcBef>
                          <a:spcPts val="500"/>
                        </a:spcBef>
                        <a:spcAft>
                          <a:spcPts val="500"/>
                        </a:spcAft>
                      </a:pPr>
                      <a:r>
                        <a:rPr lang="en-GB" sz="1600" dirty="0">
                          <a:solidFill>
                            <a:srgbClr val="002060"/>
                          </a:solidFill>
                          <a:effectLst/>
                          <a:latin typeface="Helvetica" pitchFamily="2" charset="0"/>
                        </a:rPr>
                        <a:t>5.</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500"/>
                        </a:spcAft>
                      </a:pPr>
                      <a:r>
                        <a:rPr lang="en-GB" sz="1600" dirty="0">
                          <a:solidFill>
                            <a:srgbClr val="002060"/>
                          </a:solidFill>
                          <a:effectLst/>
                          <a:latin typeface="Helvetica" pitchFamily="2" charset="0"/>
                        </a:rPr>
                        <a:t>My mind is completely clear</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1</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2</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3</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4</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5</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6</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7</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386">
                <a:tc>
                  <a:txBody>
                    <a:bodyPr/>
                    <a:lstStyle/>
                    <a:p>
                      <a:pPr algn="r">
                        <a:spcBef>
                          <a:spcPts val="500"/>
                        </a:spcBef>
                        <a:spcAft>
                          <a:spcPts val="500"/>
                        </a:spcAft>
                      </a:pPr>
                      <a:r>
                        <a:rPr lang="en-GB" sz="1600" dirty="0">
                          <a:solidFill>
                            <a:srgbClr val="002060"/>
                          </a:solidFill>
                          <a:effectLst/>
                          <a:latin typeface="Helvetica" pitchFamily="2" charset="0"/>
                        </a:rPr>
                        <a:t>6.</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500"/>
                        </a:spcAft>
                      </a:pPr>
                      <a:r>
                        <a:rPr lang="en-GB" sz="1600" dirty="0">
                          <a:solidFill>
                            <a:srgbClr val="002060"/>
                          </a:solidFill>
                          <a:effectLst/>
                          <a:latin typeface="Helvetica" pitchFamily="2" charset="0"/>
                        </a:rPr>
                        <a:t>I am totally absorbed in what I am doing</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1</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2</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3</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4</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5</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6</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7</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98608">
                <a:tc>
                  <a:txBody>
                    <a:bodyPr/>
                    <a:lstStyle/>
                    <a:p>
                      <a:pPr algn="r">
                        <a:spcBef>
                          <a:spcPts val="500"/>
                        </a:spcBef>
                        <a:spcAft>
                          <a:spcPts val="500"/>
                        </a:spcAft>
                      </a:pPr>
                      <a:r>
                        <a:rPr lang="en-GB" sz="1600" dirty="0">
                          <a:solidFill>
                            <a:srgbClr val="002060"/>
                          </a:solidFill>
                          <a:effectLst/>
                          <a:latin typeface="Helvetica" pitchFamily="2" charset="0"/>
                        </a:rPr>
                        <a:t>7.</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500"/>
                        </a:spcAft>
                      </a:pPr>
                      <a:r>
                        <a:rPr lang="en-GB" sz="1600" dirty="0">
                          <a:solidFill>
                            <a:srgbClr val="002060"/>
                          </a:solidFill>
                          <a:effectLst/>
                          <a:latin typeface="Helvetica" pitchFamily="2" charset="0"/>
                        </a:rPr>
                        <a:t>The right thoughts or movements occur of their own accord</a:t>
                      </a: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1</a:t>
                      </a: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2</a:t>
                      </a: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3</a:t>
                      </a: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4</a:t>
                      </a: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5</a:t>
                      </a: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6</a:t>
                      </a: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7</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386">
                <a:tc>
                  <a:txBody>
                    <a:bodyPr/>
                    <a:lstStyle/>
                    <a:p>
                      <a:pPr algn="r">
                        <a:spcBef>
                          <a:spcPts val="500"/>
                        </a:spcBef>
                        <a:spcAft>
                          <a:spcPts val="500"/>
                        </a:spcAft>
                      </a:pPr>
                      <a:r>
                        <a:rPr lang="en-GB" sz="1600" dirty="0">
                          <a:solidFill>
                            <a:srgbClr val="002060"/>
                          </a:solidFill>
                          <a:effectLst/>
                          <a:latin typeface="Helvetica" pitchFamily="2" charset="0"/>
                        </a:rPr>
                        <a:t>8.</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500"/>
                        </a:spcAft>
                      </a:pPr>
                      <a:r>
                        <a:rPr lang="en-GB" sz="1600" dirty="0">
                          <a:solidFill>
                            <a:srgbClr val="002060"/>
                          </a:solidFill>
                          <a:effectLst/>
                          <a:latin typeface="Helvetica" pitchFamily="2" charset="0"/>
                        </a:rPr>
                        <a:t>I know what I have to do each step of the way</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1</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2</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3</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4</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5</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6</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7</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386">
                <a:tc>
                  <a:txBody>
                    <a:bodyPr/>
                    <a:lstStyle/>
                    <a:p>
                      <a:pPr algn="r">
                        <a:spcBef>
                          <a:spcPts val="500"/>
                        </a:spcBef>
                        <a:spcAft>
                          <a:spcPts val="500"/>
                        </a:spcAft>
                      </a:pPr>
                      <a:r>
                        <a:rPr lang="en-GB" sz="1600" dirty="0">
                          <a:solidFill>
                            <a:srgbClr val="002060"/>
                          </a:solidFill>
                          <a:effectLst/>
                          <a:latin typeface="Helvetica" pitchFamily="2" charset="0"/>
                        </a:rPr>
                        <a:t>9.</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500"/>
                        </a:spcAft>
                      </a:pPr>
                      <a:r>
                        <a:rPr lang="en-GB" sz="1600" dirty="0">
                          <a:solidFill>
                            <a:srgbClr val="002060"/>
                          </a:solidFill>
                          <a:effectLst/>
                          <a:latin typeface="Helvetica" pitchFamily="2" charset="0"/>
                        </a:rPr>
                        <a:t>I feel that I have everything under control</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1</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2</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3</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4</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5</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6</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7</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8620">
                <a:tc>
                  <a:txBody>
                    <a:bodyPr/>
                    <a:lstStyle/>
                    <a:p>
                      <a:pPr algn="r">
                        <a:spcBef>
                          <a:spcPts val="500"/>
                        </a:spcBef>
                        <a:spcAft>
                          <a:spcPts val="500"/>
                        </a:spcAft>
                      </a:pPr>
                      <a:r>
                        <a:rPr lang="en-GB" sz="1600" dirty="0">
                          <a:solidFill>
                            <a:srgbClr val="002060"/>
                          </a:solidFill>
                          <a:effectLst/>
                          <a:latin typeface="Helvetica" pitchFamily="2" charset="0"/>
                        </a:rPr>
                        <a:t>10.</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500"/>
                        </a:spcAft>
                      </a:pPr>
                      <a:r>
                        <a:rPr lang="en-GB" sz="1600" dirty="0">
                          <a:solidFill>
                            <a:srgbClr val="002060"/>
                          </a:solidFill>
                          <a:effectLst/>
                          <a:latin typeface="Helvetica" pitchFamily="2" charset="0"/>
                        </a:rPr>
                        <a:t>I am completely lost in thought</a:t>
                      </a:r>
                      <a:endParaRPr lang="en-IE" sz="16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1</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2</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3</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4</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5</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6</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pPr>
                      <a:r>
                        <a:rPr lang="en-GB" sz="1600" dirty="0">
                          <a:solidFill>
                            <a:srgbClr val="002060"/>
                          </a:solidFill>
                          <a:effectLst/>
                        </a:rPr>
                        <a:t>7</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48706">
                <a:tc gridSpan="9">
                  <a:txBody>
                    <a:bodyPr/>
                    <a:lstStyle/>
                    <a:p>
                      <a:pPr>
                        <a:spcAft>
                          <a:spcPts val="0"/>
                        </a:spcAft>
                      </a:pPr>
                      <a:endParaRPr lang="en-GB" sz="900" dirty="0">
                        <a:solidFill>
                          <a:srgbClr val="002060"/>
                        </a:solidFill>
                        <a:effectLst/>
                        <a:latin typeface="Helvetica" pitchFamily="2" charset="0"/>
                      </a:endParaRPr>
                    </a:p>
                    <a:p>
                      <a:pPr>
                        <a:spcAft>
                          <a:spcPts val="0"/>
                        </a:spcAft>
                      </a:pPr>
                      <a:endParaRPr lang="en-GB" sz="900" dirty="0">
                        <a:solidFill>
                          <a:srgbClr val="002060"/>
                        </a:solidFill>
                        <a:effectLst/>
                        <a:latin typeface="Helvetica" pitchFamily="2" charset="0"/>
                      </a:endParaRPr>
                    </a:p>
                    <a:p>
                      <a:pPr>
                        <a:spcAft>
                          <a:spcPts val="0"/>
                        </a:spcAft>
                      </a:pPr>
                      <a:r>
                        <a:rPr lang="en-GB" sz="900" b="1" dirty="0">
                          <a:solidFill>
                            <a:srgbClr val="002060"/>
                          </a:solidFill>
                          <a:effectLst/>
                          <a:latin typeface="Helvetica" pitchFamily="2" charset="0"/>
                        </a:rPr>
                        <a:t>Note: </a:t>
                      </a:r>
                      <a:r>
                        <a:rPr lang="en-GB" sz="900" dirty="0">
                          <a:solidFill>
                            <a:srgbClr val="002060"/>
                          </a:solidFill>
                          <a:effectLst/>
                          <a:latin typeface="Helvetica" pitchFamily="2" charset="0"/>
                        </a:rPr>
                        <a:t>From Engeser, S., &amp; Rheinberg, F. (2008). Flow, performance and moderators of challenge-skill balance. Motivation and Emotion, 32(3), 158-172. </a:t>
                      </a:r>
                      <a:r>
                        <a:rPr lang="en-GB" sz="900" u="sng" dirty="0">
                          <a:solidFill>
                            <a:srgbClr val="002060"/>
                          </a:solidFill>
                          <a:effectLst/>
                          <a:latin typeface="Helvetica" pitchFamily="2" charset="0"/>
                          <a:hlinkClick r:id="rId3">
                            <a:extLst>
                              <a:ext uri="{A12FA001-AC4F-418D-AE19-62706E023703}">
                                <ahyp:hlinkClr xmlns:ahyp="http://schemas.microsoft.com/office/drawing/2018/hyperlinkcolor" val="tx"/>
                              </a:ext>
                            </a:extLst>
                          </a:hlinkClick>
                        </a:rPr>
                        <a:t>https://doi.org/10.1007/s11031-008-9102-4</a:t>
                      </a:r>
                      <a:r>
                        <a:rPr lang="en-GB" sz="900" dirty="0">
                          <a:solidFill>
                            <a:srgbClr val="002060"/>
                          </a:solidFill>
                          <a:effectLst/>
                          <a:latin typeface="Helvetica" pitchFamily="2" charset="0"/>
                        </a:rPr>
                        <a:t>, appendix, p. 170, </a:t>
                      </a:r>
                      <a:endParaRPr lang="en-IE" sz="12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6143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B42C4E2-17E8-1343-AFEE-82689F138913}"/>
              </a:ext>
            </a:extLst>
          </p:cNvPr>
          <p:cNvSpPr txBox="1">
            <a:spLocks noChangeArrowheads="1"/>
          </p:cNvSpPr>
          <p:nvPr/>
        </p:nvSpPr>
        <p:spPr>
          <a:xfrm>
            <a:off x="380601" y="975543"/>
            <a:ext cx="8382793" cy="38100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None/>
              <a:defRPr/>
            </a:pPr>
            <a:r>
              <a:rPr lang="en-GB" sz="1800" dirty="0">
                <a:solidFill>
                  <a:srgbClr val="002060"/>
                </a:solidFill>
                <a:latin typeface="Helvetica" pitchFamily="2" charset="0"/>
              </a:rPr>
              <a:t>Flow occurs when we do highly challenging tasks that require a high level of skill</a:t>
            </a:r>
          </a:p>
          <a:p>
            <a:pPr eaLnBrk="1" hangingPunct="1">
              <a:spcBef>
                <a:spcPts val="0"/>
              </a:spcBef>
              <a:buFont typeface="Arial" panose="020B0604020202020204" pitchFamily="34" charset="0"/>
              <a:buChar char="•"/>
              <a:defRPr/>
            </a:pPr>
            <a:endParaRPr lang="en-GB" sz="2000" dirty="0">
              <a:latin typeface="Helvetica" pitchFamily="2" charset="0"/>
            </a:endParaRPr>
          </a:p>
          <a:p>
            <a:pPr eaLnBrk="1" hangingPunct="1">
              <a:spcBef>
                <a:spcPts val="0"/>
              </a:spcBef>
              <a:buFont typeface="Arial" panose="020B0604020202020204" pitchFamily="34" charset="0"/>
              <a:buChar char="•"/>
              <a:defRPr/>
            </a:pPr>
            <a:endParaRPr lang="en-IE" sz="2000" dirty="0">
              <a:latin typeface="Helvetica" pitchFamily="2" charset="0"/>
            </a:endParaRPr>
          </a:p>
          <a:p>
            <a:pPr marL="285750" indent="-285750" eaLnBrk="1" hangingPunct="1">
              <a:spcBef>
                <a:spcPts val="0"/>
              </a:spcBef>
              <a:defRPr/>
            </a:pPr>
            <a:endParaRPr lang="en-IE" sz="1600" dirty="0">
              <a:latin typeface="Helvetica" pitchFamily="2" charset="0"/>
            </a:endParaRPr>
          </a:p>
        </p:txBody>
      </p:sp>
      <p:sp>
        <p:nvSpPr>
          <p:cNvPr id="7" name="Title 1">
            <a:extLst>
              <a:ext uri="{FF2B5EF4-FFF2-40B4-BE49-F238E27FC236}">
                <a16:creationId xmlns:a16="http://schemas.microsoft.com/office/drawing/2014/main" id="{DA4ACFAA-6ADE-844B-A420-C256F6614AF7}"/>
              </a:ext>
            </a:extLst>
          </p:cNvPr>
          <p:cNvSpPr txBox="1">
            <a:spLocks noChangeArrowheads="1"/>
          </p:cNvSpPr>
          <p:nvPr/>
        </p:nvSpPr>
        <p:spPr>
          <a:xfrm>
            <a:off x="1587895" y="54429"/>
            <a:ext cx="5968207" cy="381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FLOW </a:t>
            </a:r>
          </a:p>
          <a:p>
            <a:pPr algn="ctr">
              <a:spcBef>
                <a:spcPts val="0"/>
              </a:spcBef>
              <a:defRPr/>
            </a:pPr>
            <a:r>
              <a:rPr lang="en-US" altLang="en-US" sz="2000" b="1" kern="0" dirty="0">
                <a:latin typeface="Helvetica" pitchFamily="2" charset="0"/>
                <a:ea typeface="ＭＳ Ｐゴシック" panose="020B0600070205080204" pitchFamily="34" charset="-128"/>
              </a:rPr>
              <a:t>HIGH CHALLENGE  &amp; HIGH  SKILL USE</a:t>
            </a:r>
          </a:p>
        </p:txBody>
      </p:sp>
      <p:pic>
        <p:nvPicPr>
          <p:cNvPr id="4" name="Picture 3">
            <a:extLst>
              <a:ext uri="{FF2B5EF4-FFF2-40B4-BE49-F238E27FC236}">
                <a16:creationId xmlns:a16="http://schemas.microsoft.com/office/drawing/2014/main" id="{4799943F-9214-D348-8974-D8602037A033}"/>
              </a:ext>
            </a:extLst>
          </p:cNvPr>
          <p:cNvPicPr>
            <a:picLocks noChangeAspect="1"/>
          </p:cNvPicPr>
          <p:nvPr/>
        </p:nvPicPr>
        <p:blipFill>
          <a:blip r:embed="rId2"/>
          <a:stretch>
            <a:fillRect/>
          </a:stretch>
        </p:blipFill>
        <p:spPr>
          <a:xfrm>
            <a:off x="1333147" y="1447299"/>
            <a:ext cx="6477706" cy="4858280"/>
          </a:xfrm>
          <a:prstGeom prst="rect">
            <a:avLst/>
          </a:prstGeom>
        </p:spPr>
      </p:pic>
      <p:sp>
        <p:nvSpPr>
          <p:cNvPr id="2" name="TextBox 1">
            <a:extLst>
              <a:ext uri="{FF2B5EF4-FFF2-40B4-BE49-F238E27FC236}">
                <a16:creationId xmlns:a16="http://schemas.microsoft.com/office/drawing/2014/main" id="{B169ACED-B2F2-F449-B8D7-C0BF2522EDFE}"/>
              </a:ext>
            </a:extLst>
          </p:cNvPr>
          <p:cNvSpPr txBox="1"/>
          <p:nvPr/>
        </p:nvSpPr>
        <p:spPr>
          <a:xfrm>
            <a:off x="192244" y="6396335"/>
            <a:ext cx="8382793" cy="461665"/>
          </a:xfrm>
          <a:prstGeom prst="rect">
            <a:avLst/>
          </a:prstGeom>
          <a:noFill/>
        </p:spPr>
        <p:txBody>
          <a:bodyPr wrap="square" rtlCol="0">
            <a:spAutoFit/>
          </a:bodyPr>
          <a:lstStyle/>
          <a:p>
            <a:r>
              <a:rPr lang="en-GB" sz="1200" b="1" dirty="0">
                <a:solidFill>
                  <a:srgbClr val="002060"/>
                </a:solidFill>
                <a:latin typeface="Helvetica" pitchFamily="2" charset="0"/>
              </a:rPr>
              <a:t>Note: </a:t>
            </a:r>
            <a:r>
              <a:rPr lang="en-GB" sz="1200" dirty="0">
                <a:solidFill>
                  <a:srgbClr val="002060"/>
                </a:solidFill>
                <a:latin typeface="Helvetica" pitchFamily="2" charset="0"/>
              </a:rPr>
              <a:t>Based on a diagram on p. 31 in Csikszentmihalyi, M. (1997). </a:t>
            </a:r>
            <a:r>
              <a:rPr lang="en-GB" sz="1200" i="1" dirty="0">
                <a:solidFill>
                  <a:srgbClr val="002060"/>
                </a:solidFill>
                <a:latin typeface="Helvetica" pitchFamily="2" charset="0"/>
              </a:rPr>
              <a:t>Finding flow: The psychology of engagement with everyday life.</a:t>
            </a:r>
            <a:r>
              <a:rPr lang="en-GB" sz="1200" dirty="0">
                <a:solidFill>
                  <a:srgbClr val="002060"/>
                </a:solidFill>
                <a:latin typeface="Helvetica" pitchFamily="2" charset="0"/>
              </a:rPr>
              <a:t> New York: Basic Books.</a:t>
            </a:r>
            <a:r>
              <a:rPr lang="en-IE" sz="1200" dirty="0">
                <a:solidFill>
                  <a:srgbClr val="002060"/>
                </a:solidFill>
                <a:latin typeface="Helvetica" pitchFamily="2" charset="0"/>
              </a:rPr>
              <a:t> </a:t>
            </a:r>
            <a:endParaRPr lang="en-US" sz="1200" dirty="0">
              <a:solidFill>
                <a:srgbClr val="002060"/>
              </a:solidFill>
              <a:latin typeface="Helvetica" pitchFamily="2" charset="0"/>
            </a:endParaRPr>
          </a:p>
        </p:txBody>
      </p:sp>
    </p:spTree>
    <p:extLst>
      <p:ext uri="{BB962C8B-B14F-4D97-AF65-F5344CB8AC3E}">
        <p14:creationId xmlns:p14="http://schemas.microsoft.com/office/powerpoint/2010/main" val="171253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B42C4E2-17E8-1343-AFEE-82689F138913}"/>
              </a:ext>
            </a:extLst>
          </p:cNvPr>
          <p:cNvSpPr txBox="1">
            <a:spLocks noChangeArrowheads="1"/>
          </p:cNvSpPr>
          <p:nvPr/>
        </p:nvSpPr>
        <p:spPr>
          <a:xfrm>
            <a:off x="489063" y="877888"/>
            <a:ext cx="8165873" cy="554468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1800" dirty="0">
              <a:latin typeface="Helvetica" pitchFamily="2" charset="0"/>
            </a:endParaRPr>
          </a:p>
          <a:p>
            <a:pPr eaLnBrk="1" hangingPunct="1">
              <a:spcBef>
                <a:spcPts val="0"/>
              </a:spcBef>
              <a:buFont typeface="Arial" panose="020B0604020202020204" pitchFamily="34" charset="0"/>
              <a:buChar char="•"/>
              <a:defRPr/>
            </a:pPr>
            <a:r>
              <a:rPr lang="en-GB" sz="2000" dirty="0">
                <a:latin typeface="Helvetica" pitchFamily="2" charset="0"/>
              </a:rPr>
              <a:t>Csikszentmihalyi proposed that people with an autotelic personality had 7 traits that facilitate the more frequent and intense experience of flow</a:t>
            </a:r>
            <a:endParaRPr lang="en-GB" sz="2000" baseline="30000" dirty="0">
              <a:latin typeface="Helvetica" pitchFamily="2" charset="0"/>
            </a:endParaRPr>
          </a:p>
          <a:p>
            <a:pPr eaLnBrk="1" hangingPunct="1">
              <a:spcBef>
                <a:spcPts val="0"/>
              </a:spcBef>
              <a:buFont typeface="Arial" panose="020B0604020202020204" pitchFamily="34" charset="0"/>
              <a:buChar char="•"/>
              <a:defRPr/>
            </a:pPr>
            <a:endParaRPr lang="en-GB" sz="2000" baseline="30000" dirty="0">
              <a:latin typeface="Helvetica" pitchFamily="2" charset="0"/>
            </a:endParaRPr>
          </a:p>
          <a:p>
            <a:pPr lvl="1" indent="-342900" eaLnBrk="1" hangingPunct="1">
              <a:spcBef>
                <a:spcPts val="0"/>
              </a:spcBef>
              <a:buFont typeface="Arial" panose="020B0604020202020204" pitchFamily="34" charset="0"/>
              <a:buChar char="•"/>
              <a:defRPr/>
            </a:pPr>
            <a:r>
              <a:rPr lang="en-GB" dirty="0">
                <a:latin typeface="Helvetica" pitchFamily="2" charset="0"/>
              </a:rPr>
              <a:t>Curiosity</a:t>
            </a:r>
          </a:p>
          <a:p>
            <a:pPr lvl="1" indent="-342900" eaLnBrk="1" hangingPunct="1">
              <a:spcBef>
                <a:spcPts val="0"/>
              </a:spcBef>
              <a:buFont typeface="Arial" panose="020B0604020202020204" pitchFamily="34" charset="0"/>
              <a:buChar char="•"/>
              <a:defRPr/>
            </a:pPr>
            <a:r>
              <a:rPr lang="en-GB" dirty="0">
                <a:latin typeface="Helvetica" pitchFamily="2" charset="0"/>
              </a:rPr>
              <a:t>Persistence</a:t>
            </a:r>
          </a:p>
          <a:p>
            <a:pPr lvl="1" indent="-342900" eaLnBrk="1" hangingPunct="1">
              <a:spcBef>
                <a:spcPts val="0"/>
              </a:spcBef>
              <a:buFont typeface="Arial" panose="020B0604020202020204" pitchFamily="34" charset="0"/>
              <a:buChar char="•"/>
              <a:defRPr/>
            </a:pPr>
            <a:r>
              <a:rPr lang="en-GB" dirty="0">
                <a:latin typeface="Helvetica" pitchFamily="2" charset="0"/>
              </a:rPr>
              <a:t>Low self-centeredness</a:t>
            </a:r>
          </a:p>
          <a:p>
            <a:pPr lvl="1" indent="-342900" eaLnBrk="1" hangingPunct="1">
              <a:spcBef>
                <a:spcPts val="0"/>
              </a:spcBef>
              <a:buFont typeface="Arial" panose="020B0604020202020204" pitchFamily="34" charset="0"/>
              <a:buChar char="•"/>
              <a:defRPr/>
            </a:pPr>
            <a:r>
              <a:rPr lang="en-GB" dirty="0">
                <a:latin typeface="Helvetica" pitchFamily="2" charset="0"/>
              </a:rPr>
              <a:t>Intrinsic motivation</a:t>
            </a:r>
          </a:p>
          <a:p>
            <a:pPr lvl="1" indent="-342900" eaLnBrk="1" hangingPunct="1">
              <a:spcBef>
                <a:spcPts val="0"/>
              </a:spcBef>
              <a:buFont typeface="Arial" panose="020B0604020202020204" pitchFamily="34" charset="0"/>
              <a:buChar char="•"/>
              <a:defRPr/>
            </a:pPr>
            <a:r>
              <a:rPr lang="en-GB" dirty="0">
                <a:latin typeface="Helvetica" pitchFamily="2" charset="0"/>
              </a:rPr>
              <a:t>High capacity for concentration and attentional control </a:t>
            </a:r>
          </a:p>
          <a:p>
            <a:pPr lvl="1" indent="-342900" eaLnBrk="1" hangingPunct="1">
              <a:spcBef>
                <a:spcPts val="0"/>
              </a:spcBef>
              <a:buFont typeface="Arial" panose="020B0604020202020204" pitchFamily="34" charset="0"/>
              <a:buChar char="•"/>
              <a:defRPr/>
            </a:pPr>
            <a:r>
              <a:rPr lang="en-GB" dirty="0">
                <a:latin typeface="Helvetica" pitchFamily="2" charset="0"/>
              </a:rPr>
              <a:t>Enjoyment of challenges and transformation of threats into challenges</a:t>
            </a:r>
          </a:p>
          <a:p>
            <a:pPr lvl="1" indent="-342900" eaLnBrk="1" hangingPunct="1">
              <a:spcBef>
                <a:spcPts val="0"/>
              </a:spcBef>
              <a:buFont typeface="Arial" panose="020B0604020202020204" pitchFamily="34" charset="0"/>
              <a:buChar char="•"/>
              <a:defRPr/>
            </a:pPr>
            <a:r>
              <a:rPr lang="en-GB" dirty="0">
                <a:latin typeface="Helvetica" pitchFamily="2" charset="0"/>
              </a:rPr>
              <a:t>Transformation of boredom and tedium into stimulating experiences </a:t>
            </a:r>
          </a:p>
          <a:p>
            <a:pPr eaLnBrk="1" hangingPunct="1">
              <a:spcBef>
                <a:spcPts val="0"/>
              </a:spcBef>
              <a:buFont typeface="Arial" panose="020B0604020202020204" pitchFamily="34" charset="0"/>
              <a:buChar char="•"/>
              <a:defRPr/>
            </a:pPr>
            <a:endParaRPr lang="en-GB" sz="2000" dirty="0">
              <a:latin typeface="Helvetica" pitchFamily="2" charset="0"/>
            </a:endParaRPr>
          </a:p>
          <a:p>
            <a:pPr eaLnBrk="1" hangingPunct="1">
              <a:spcBef>
                <a:spcPts val="0"/>
              </a:spcBef>
              <a:buFont typeface="Arial" panose="020B0604020202020204" pitchFamily="34" charset="0"/>
              <a:buChar char="•"/>
              <a:defRPr/>
            </a:pPr>
            <a:r>
              <a:rPr lang="en-GB" sz="2000" dirty="0">
                <a:latin typeface="Helvetica" pitchFamily="2" charset="0"/>
              </a:rPr>
              <a:t>Research shows that people with an autotelic personality have more intense and frequent flow experiences which leads to greater wellbeing</a:t>
            </a:r>
            <a:endParaRPr lang="en-IE" sz="2000" dirty="0">
              <a:latin typeface="Helvetica" pitchFamily="2" charset="0"/>
            </a:endParaRPr>
          </a:p>
          <a:p>
            <a:pPr eaLnBrk="1" hangingPunct="1">
              <a:spcBef>
                <a:spcPts val="0"/>
              </a:spcBef>
              <a:buFont typeface="Arial" panose="020B0604020202020204" pitchFamily="34" charset="0"/>
              <a:buChar char="•"/>
              <a:defRPr/>
            </a:pPr>
            <a:endParaRPr lang="en-IE" sz="2000" dirty="0">
              <a:latin typeface="Helvetica" pitchFamily="2" charset="0"/>
            </a:endParaRPr>
          </a:p>
          <a:p>
            <a:pPr marL="285750" indent="-285750" eaLnBrk="1" hangingPunct="1">
              <a:spcBef>
                <a:spcPts val="0"/>
              </a:spcBef>
              <a:defRPr/>
            </a:pPr>
            <a:endParaRPr lang="en-IE" sz="1600" dirty="0">
              <a:latin typeface="Helvetica" pitchFamily="2" charset="0"/>
            </a:endParaRPr>
          </a:p>
        </p:txBody>
      </p:sp>
      <p:sp>
        <p:nvSpPr>
          <p:cNvPr id="7" name="Title 1">
            <a:extLst>
              <a:ext uri="{FF2B5EF4-FFF2-40B4-BE49-F238E27FC236}">
                <a16:creationId xmlns:a16="http://schemas.microsoft.com/office/drawing/2014/main" id="{DA4ACFAA-6ADE-844B-A420-C256F6614AF7}"/>
              </a:ext>
            </a:extLst>
          </p:cNvPr>
          <p:cNvSpPr txBox="1">
            <a:spLocks noChangeArrowheads="1"/>
          </p:cNvSpPr>
          <p:nvPr/>
        </p:nvSpPr>
        <p:spPr>
          <a:xfrm>
            <a:off x="2686729" y="424544"/>
            <a:ext cx="3770539" cy="381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AUTOTELIC PERSONALITY</a:t>
            </a:r>
          </a:p>
        </p:txBody>
      </p:sp>
    </p:spTree>
    <p:extLst>
      <p:ext uri="{BB962C8B-B14F-4D97-AF65-F5344CB8AC3E}">
        <p14:creationId xmlns:p14="http://schemas.microsoft.com/office/powerpoint/2010/main" val="243008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B42C4E2-17E8-1343-AFEE-82689F138913}"/>
              </a:ext>
            </a:extLst>
          </p:cNvPr>
          <p:cNvSpPr txBox="1">
            <a:spLocks noChangeArrowheads="1"/>
          </p:cNvSpPr>
          <p:nvPr/>
        </p:nvSpPr>
        <p:spPr>
          <a:xfrm>
            <a:off x="559812" y="333106"/>
            <a:ext cx="7866127" cy="711426"/>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1800" dirty="0">
              <a:latin typeface="Helvetica" pitchFamily="2" charset="0"/>
            </a:endParaRPr>
          </a:p>
          <a:p>
            <a:pPr eaLnBrk="1" hangingPunct="1">
              <a:spcBef>
                <a:spcPts val="0"/>
              </a:spcBef>
              <a:buFont typeface="Arial" panose="020B0604020202020204" pitchFamily="34" charset="0"/>
              <a:buChar char="•"/>
              <a:defRPr/>
            </a:pPr>
            <a:r>
              <a:rPr lang="en-GB" sz="2000" dirty="0">
                <a:latin typeface="Helvetica" pitchFamily="2" charset="0"/>
              </a:rPr>
              <a:t>Experience sampling research has shown that flow occurs more often in engaging activities</a:t>
            </a:r>
            <a:endParaRPr lang="en-IE" sz="1600" dirty="0">
              <a:latin typeface="Helvetica" pitchFamily="2" charset="0"/>
            </a:endParaRPr>
          </a:p>
        </p:txBody>
      </p:sp>
      <p:sp>
        <p:nvSpPr>
          <p:cNvPr id="7" name="Title 1">
            <a:extLst>
              <a:ext uri="{FF2B5EF4-FFF2-40B4-BE49-F238E27FC236}">
                <a16:creationId xmlns:a16="http://schemas.microsoft.com/office/drawing/2014/main" id="{DA4ACFAA-6ADE-844B-A420-C256F6614AF7}"/>
              </a:ext>
            </a:extLst>
          </p:cNvPr>
          <p:cNvSpPr txBox="1">
            <a:spLocks noChangeArrowheads="1"/>
          </p:cNvSpPr>
          <p:nvPr/>
        </p:nvSpPr>
        <p:spPr>
          <a:xfrm>
            <a:off x="2686728" y="191089"/>
            <a:ext cx="3770539" cy="381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FLOW - RESARCH FINDINGS </a:t>
            </a:r>
          </a:p>
        </p:txBody>
      </p:sp>
      <p:pic>
        <p:nvPicPr>
          <p:cNvPr id="6" name="Picture 5">
            <a:extLst>
              <a:ext uri="{FF2B5EF4-FFF2-40B4-BE49-F238E27FC236}">
                <a16:creationId xmlns:a16="http://schemas.microsoft.com/office/drawing/2014/main" id="{5506BC5A-97E4-664D-A623-FA8C41EB32AA}"/>
              </a:ext>
            </a:extLst>
          </p:cNvPr>
          <p:cNvPicPr>
            <a:picLocks noChangeAspect="1"/>
          </p:cNvPicPr>
          <p:nvPr/>
        </p:nvPicPr>
        <p:blipFill>
          <a:blip r:embed="rId2"/>
          <a:stretch>
            <a:fillRect/>
          </a:stretch>
        </p:blipFill>
        <p:spPr>
          <a:xfrm>
            <a:off x="723494" y="1163178"/>
            <a:ext cx="7538762" cy="5326911"/>
          </a:xfrm>
          <a:prstGeom prst="rect">
            <a:avLst/>
          </a:prstGeom>
        </p:spPr>
      </p:pic>
      <p:sp>
        <p:nvSpPr>
          <p:cNvPr id="3" name="TextBox 2">
            <a:extLst>
              <a:ext uri="{FF2B5EF4-FFF2-40B4-BE49-F238E27FC236}">
                <a16:creationId xmlns:a16="http://schemas.microsoft.com/office/drawing/2014/main" id="{426EFEB5-9DFB-334E-9BD3-E68EADC2698F}"/>
              </a:ext>
            </a:extLst>
          </p:cNvPr>
          <p:cNvSpPr txBox="1"/>
          <p:nvPr/>
        </p:nvSpPr>
        <p:spPr>
          <a:xfrm>
            <a:off x="99602" y="6433456"/>
            <a:ext cx="8944792" cy="461665"/>
          </a:xfrm>
          <a:prstGeom prst="rect">
            <a:avLst/>
          </a:prstGeom>
          <a:noFill/>
        </p:spPr>
        <p:txBody>
          <a:bodyPr wrap="square" rtlCol="0">
            <a:spAutoFit/>
          </a:bodyPr>
          <a:lstStyle/>
          <a:p>
            <a:r>
              <a:rPr lang="en-GB" sz="1200" b="1" dirty="0">
                <a:solidFill>
                  <a:srgbClr val="002060"/>
                </a:solidFill>
              </a:rPr>
              <a:t>Note: </a:t>
            </a:r>
            <a:r>
              <a:rPr lang="en-GB" sz="1200" dirty="0">
                <a:solidFill>
                  <a:srgbClr val="002060"/>
                </a:solidFill>
              </a:rPr>
              <a:t>Based on data on p. 37 of Csikszentmihalyi, M. (1997). </a:t>
            </a:r>
            <a:r>
              <a:rPr lang="en-GB" sz="1200" i="1" dirty="0">
                <a:solidFill>
                  <a:srgbClr val="002060"/>
                </a:solidFill>
              </a:rPr>
              <a:t>Finding flow: The psychology of engagement with everyday life.</a:t>
            </a:r>
            <a:r>
              <a:rPr lang="en-GB" sz="1200" dirty="0">
                <a:solidFill>
                  <a:srgbClr val="002060"/>
                </a:solidFill>
              </a:rPr>
              <a:t> New York: Basic Books. </a:t>
            </a:r>
            <a:endParaRPr lang="en-US" sz="1200" dirty="0">
              <a:solidFill>
                <a:srgbClr val="002060"/>
              </a:solidFill>
            </a:endParaRPr>
          </a:p>
        </p:txBody>
      </p:sp>
    </p:spTree>
    <p:extLst>
      <p:ext uri="{BB962C8B-B14F-4D97-AF65-F5344CB8AC3E}">
        <p14:creationId xmlns:p14="http://schemas.microsoft.com/office/powerpoint/2010/main" val="738976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B42C4E2-17E8-1343-AFEE-82689F138913}"/>
              </a:ext>
            </a:extLst>
          </p:cNvPr>
          <p:cNvSpPr txBox="1">
            <a:spLocks noChangeArrowheads="1"/>
          </p:cNvSpPr>
          <p:nvPr/>
        </p:nvSpPr>
        <p:spPr>
          <a:xfrm>
            <a:off x="144235" y="288471"/>
            <a:ext cx="8855528" cy="6569529"/>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1800" dirty="0">
              <a:latin typeface="Helvetica" pitchFamily="2" charset="0"/>
            </a:endParaRPr>
          </a:p>
          <a:p>
            <a:pPr eaLnBrk="1" hangingPunct="1">
              <a:spcBef>
                <a:spcPts val="0"/>
              </a:spcBef>
              <a:buFont typeface="Arial" panose="020B0604020202020204" pitchFamily="34" charset="0"/>
              <a:buChar char="•"/>
              <a:defRPr/>
            </a:pPr>
            <a:r>
              <a:rPr lang="en-GB" sz="1800" b="1" dirty="0">
                <a:solidFill>
                  <a:srgbClr val="002060"/>
                </a:solidFill>
                <a:latin typeface="Helvetica" pitchFamily="2" charset="0"/>
              </a:rPr>
              <a:t>Genetic factors. </a:t>
            </a:r>
            <a:r>
              <a:rPr lang="en-GB" sz="1800" dirty="0">
                <a:solidFill>
                  <a:srgbClr val="002060"/>
                </a:solidFill>
                <a:latin typeface="Helvetica" pitchFamily="2" charset="0"/>
              </a:rPr>
              <a:t>Flow-proneness is moderately heritable</a:t>
            </a:r>
            <a:r>
              <a:rPr lang="en-IE" sz="1800" dirty="0">
                <a:solidFill>
                  <a:srgbClr val="002060"/>
                </a:solidFill>
                <a:latin typeface="Helvetica" pitchFamily="2" charset="0"/>
              </a:rPr>
              <a:t> </a:t>
            </a:r>
          </a:p>
          <a:p>
            <a:pPr eaLnBrk="1" hangingPunct="1">
              <a:spcBef>
                <a:spcPts val="0"/>
              </a:spcBef>
              <a:buFont typeface="Arial" panose="020B0604020202020204" pitchFamily="34" charset="0"/>
              <a:buChar char="•"/>
              <a:defRPr/>
            </a:pPr>
            <a:endParaRPr lang="en-IE" sz="1800" dirty="0">
              <a:solidFill>
                <a:srgbClr val="002060"/>
              </a:solidFill>
              <a:latin typeface="Helvetica" pitchFamily="2" charset="0"/>
            </a:endParaRPr>
          </a:p>
          <a:p>
            <a:pPr eaLnBrk="1" hangingPunct="1">
              <a:spcBef>
                <a:spcPts val="0"/>
              </a:spcBef>
              <a:buFont typeface="Arial" panose="020B0604020202020204" pitchFamily="34" charset="0"/>
              <a:buChar char="•"/>
              <a:defRPr/>
            </a:pPr>
            <a:r>
              <a:rPr lang="en-GB" sz="1800" b="1" dirty="0">
                <a:solidFill>
                  <a:srgbClr val="002060"/>
                </a:solidFill>
                <a:latin typeface="Helvetica" pitchFamily="2" charset="0"/>
              </a:rPr>
              <a:t>Neurobiology. </a:t>
            </a:r>
            <a:r>
              <a:rPr lang="en-GB" sz="1800" dirty="0">
                <a:solidFill>
                  <a:srgbClr val="002060"/>
                </a:solidFill>
                <a:latin typeface="Helvetica" pitchFamily="2" charset="0"/>
              </a:rPr>
              <a:t>Rene ́ Weber found that flow experiences are associated with the synchronization of attentional and reward neural networks</a:t>
            </a:r>
            <a:r>
              <a:rPr lang="en-IE" sz="1800" dirty="0">
                <a:solidFill>
                  <a:srgbClr val="002060"/>
                </a:solidFill>
                <a:latin typeface="Helvetica" pitchFamily="2" charset="0"/>
              </a:rPr>
              <a:t> </a:t>
            </a:r>
          </a:p>
          <a:p>
            <a:pPr eaLnBrk="1" hangingPunct="1">
              <a:spcBef>
                <a:spcPts val="0"/>
              </a:spcBef>
              <a:buFont typeface="Arial" panose="020B0604020202020204" pitchFamily="34" charset="0"/>
              <a:buChar char="•"/>
              <a:defRPr/>
            </a:pPr>
            <a:endParaRPr lang="en-IE" sz="1800" dirty="0">
              <a:solidFill>
                <a:srgbClr val="002060"/>
              </a:solidFill>
              <a:latin typeface="Helvetica" pitchFamily="2" charset="0"/>
            </a:endParaRPr>
          </a:p>
          <a:p>
            <a:pPr eaLnBrk="1" hangingPunct="1">
              <a:spcBef>
                <a:spcPts val="0"/>
              </a:spcBef>
              <a:buFont typeface="Arial" panose="020B0604020202020204" pitchFamily="34" charset="0"/>
              <a:buChar char="•"/>
              <a:defRPr/>
            </a:pPr>
            <a:r>
              <a:rPr lang="en-IE" sz="1800" b="1" dirty="0">
                <a:solidFill>
                  <a:srgbClr val="002060"/>
                </a:solidFill>
                <a:latin typeface="Helvetica" pitchFamily="2" charset="0"/>
              </a:rPr>
              <a:t>Autotelic personality. </a:t>
            </a:r>
            <a:r>
              <a:rPr lang="en-IE" sz="1800" dirty="0">
                <a:solidFill>
                  <a:srgbClr val="002060"/>
                </a:solidFill>
                <a:latin typeface="Helvetica" pitchFamily="2" charset="0"/>
              </a:rPr>
              <a:t>People with an autotelic personality and frequent flow experiences have higher levels of </a:t>
            </a:r>
          </a:p>
          <a:p>
            <a:pPr lvl="1" eaLnBrk="1" hangingPunct="1">
              <a:spcBef>
                <a:spcPts val="0"/>
              </a:spcBef>
              <a:buFont typeface="Arial" panose="020B0604020202020204" pitchFamily="34" charset="0"/>
              <a:buChar char="•"/>
              <a:defRPr/>
            </a:pPr>
            <a:r>
              <a:rPr lang="en-GB" sz="1800" dirty="0">
                <a:solidFill>
                  <a:srgbClr val="002060"/>
                </a:solidFill>
                <a:latin typeface="Helvetica" pitchFamily="2" charset="0"/>
              </a:rPr>
              <a:t>Extraversion</a:t>
            </a:r>
          </a:p>
          <a:p>
            <a:pPr lvl="1" eaLnBrk="1" hangingPunct="1">
              <a:spcBef>
                <a:spcPts val="0"/>
              </a:spcBef>
              <a:buFont typeface="Arial" panose="020B0604020202020204" pitchFamily="34" charset="0"/>
              <a:buChar char="•"/>
              <a:defRPr/>
            </a:pPr>
            <a:r>
              <a:rPr lang="en-GB" sz="1800" dirty="0">
                <a:solidFill>
                  <a:srgbClr val="002060"/>
                </a:solidFill>
                <a:latin typeface="Helvetica" pitchFamily="2" charset="0"/>
              </a:rPr>
              <a:t>Emotional stability (or low neuroticism)</a:t>
            </a:r>
          </a:p>
          <a:p>
            <a:pPr lvl="1" eaLnBrk="1" hangingPunct="1">
              <a:spcBef>
                <a:spcPts val="0"/>
              </a:spcBef>
              <a:buFont typeface="Arial" panose="020B0604020202020204" pitchFamily="34" charset="0"/>
              <a:buChar char="•"/>
              <a:defRPr/>
            </a:pPr>
            <a:r>
              <a:rPr lang="en-GB" sz="1800" dirty="0">
                <a:solidFill>
                  <a:srgbClr val="002060"/>
                </a:solidFill>
                <a:latin typeface="Helvetica" pitchFamily="2" charset="0"/>
              </a:rPr>
              <a:t>Conscientiousness</a:t>
            </a:r>
          </a:p>
          <a:p>
            <a:pPr lvl="1" eaLnBrk="1" hangingPunct="1">
              <a:spcBef>
                <a:spcPts val="0"/>
              </a:spcBef>
              <a:buFont typeface="Arial" panose="020B0604020202020204" pitchFamily="34" charset="0"/>
              <a:buChar char="•"/>
              <a:defRPr/>
            </a:pPr>
            <a:r>
              <a:rPr lang="en-GB" sz="1800" dirty="0">
                <a:solidFill>
                  <a:srgbClr val="002060"/>
                </a:solidFill>
                <a:latin typeface="Helvetica" pitchFamily="2" charset="0"/>
              </a:rPr>
              <a:t>Mindfulness</a:t>
            </a:r>
          </a:p>
          <a:p>
            <a:pPr lvl="1" eaLnBrk="1" hangingPunct="1">
              <a:spcBef>
                <a:spcPts val="0"/>
              </a:spcBef>
              <a:buFont typeface="Arial" panose="020B0604020202020204" pitchFamily="34" charset="0"/>
              <a:buChar char="•"/>
              <a:defRPr/>
            </a:pPr>
            <a:r>
              <a:rPr lang="en-GB" sz="1800" dirty="0">
                <a:solidFill>
                  <a:srgbClr val="002060"/>
                </a:solidFill>
                <a:latin typeface="Helvetica" pitchFamily="2" charset="0"/>
              </a:rPr>
              <a:t>Mental toughness</a:t>
            </a:r>
          </a:p>
          <a:p>
            <a:pPr lvl="1" eaLnBrk="1" hangingPunct="1">
              <a:spcBef>
                <a:spcPts val="0"/>
              </a:spcBef>
              <a:buFont typeface="Arial" panose="020B0604020202020204" pitchFamily="34" charset="0"/>
              <a:buChar char="•"/>
              <a:defRPr/>
            </a:pPr>
            <a:endParaRPr lang="en-GB" sz="1800" dirty="0">
              <a:solidFill>
                <a:srgbClr val="002060"/>
              </a:solidFill>
              <a:latin typeface="Helvetica" pitchFamily="2" charset="0"/>
            </a:endParaRPr>
          </a:p>
          <a:p>
            <a:pPr eaLnBrk="1" hangingPunct="1">
              <a:spcBef>
                <a:spcPts val="0"/>
              </a:spcBef>
              <a:buFont typeface="Arial" panose="020B0604020202020204" pitchFamily="34" charset="0"/>
              <a:buChar char="•"/>
              <a:defRPr/>
            </a:pPr>
            <a:r>
              <a:rPr lang="en-GB" sz="1800" b="1" dirty="0">
                <a:solidFill>
                  <a:srgbClr val="002060"/>
                </a:solidFill>
                <a:latin typeface="Helvetica" pitchFamily="2" charset="0"/>
              </a:rPr>
              <a:t>Wellbeing. </a:t>
            </a:r>
            <a:r>
              <a:rPr lang="en-GB" sz="1800" dirty="0">
                <a:solidFill>
                  <a:srgbClr val="002060"/>
                </a:solidFill>
                <a:latin typeface="Helvetica" pitchFamily="2" charset="0"/>
              </a:rPr>
              <a:t>Flow correlates with subjective wellbeing satisfaction with life, and positive affectivity </a:t>
            </a:r>
          </a:p>
          <a:p>
            <a:pPr eaLnBrk="1" hangingPunct="1">
              <a:spcBef>
                <a:spcPts val="0"/>
              </a:spcBef>
              <a:buFont typeface="Arial" panose="020B0604020202020204" pitchFamily="34" charset="0"/>
              <a:buChar char="•"/>
              <a:defRPr/>
            </a:pPr>
            <a:endParaRPr lang="en-GB" sz="1800" dirty="0">
              <a:solidFill>
                <a:srgbClr val="002060"/>
              </a:solidFill>
              <a:latin typeface="Helvetica" pitchFamily="2" charset="0"/>
            </a:endParaRPr>
          </a:p>
          <a:p>
            <a:pPr eaLnBrk="1" hangingPunct="1">
              <a:spcBef>
                <a:spcPts val="0"/>
              </a:spcBef>
              <a:buFont typeface="Arial" panose="020B0604020202020204" pitchFamily="34" charset="0"/>
              <a:buChar char="•"/>
              <a:defRPr/>
            </a:pPr>
            <a:r>
              <a:rPr lang="en-GB" sz="1800" b="1" dirty="0">
                <a:solidFill>
                  <a:srgbClr val="002060"/>
                </a:solidFill>
                <a:latin typeface="Helvetica" pitchFamily="2" charset="0"/>
              </a:rPr>
              <a:t>Mental health. </a:t>
            </a:r>
            <a:r>
              <a:rPr lang="en-GB" sz="1800" dirty="0">
                <a:solidFill>
                  <a:srgbClr val="002060"/>
                </a:solidFill>
                <a:latin typeface="Helvetica" pitchFamily="2" charset="0"/>
              </a:rPr>
              <a:t>Autotelic personality and flow experiences are protective factors for people vulnerable to depression, suicide risk and  &amp; burnout. Interventions that foster flow experience (e.g. walking, gardening, cooking) may contribute to the wellbeing of individuals with mental health difficulties</a:t>
            </a:r>
            <a:r>
              <a:rPr lang="en-IE" sz="1800" dirty="0">
                <a:solidFill>
                  <a:srgbClr val="002060"/>
                </a:solidFill>
                <a:latin typeface="Helvetica" pitchFamily="2" charset="0"/>
              </a:rPr>
              <a:t> </a:t>
            </a:r>
            <a:endParaRPr lang="en-GB" sz="1800" dirty="0">
              <a:solidFill>
                <a:srgbClr val="002060"/>
              </a:solidFill>
              <a:latin typeface="Helvetica" pitchFamily="2" charset="0"/>
            </a:endParaRPr>
          </a:p>
        </p:txBody>
      </p:sp>
      <p:sp>
        <p:nvSpPr>
          <p:cNvPr id="7" name="Title 1">
            <a:extLst>
              <a:ext uri="{FF2B5EF4-FFF2-40B4-BE49-F238E27FC236}">
                <a16:creationId xmlns:a16="http://schemas.microsoft.com/office/drawing/2014/main" id="{DA4ACFAA-6ADE-844B-A420-C256F6614AF7}"/>
              </a:ext>
            </a:extLst>
          </p:cNvPr>
          <p:cNvSpPr txBox="1">
            <a:spLocks noChangeArrowheads="1"/>
          </p:cNvSpPr>
          <p:nvPr/>
        </p:nvSpPr>
        <p:spPr>
          <a:xfrm>
            <a:off x="2686730" y="97971"/>
            <a:ext cx="3770539" cy="381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FLOW - RESARCH FINDINGS </a:t>
            </a:r>
          </a:p>
        </p:txBody>
      </p:sp>
    </p:spTree>
    <p:extLst>
      <p:ext uri="{BB962C8B-B14F-4D97-AF65-F5344CB8AC3E}">
        <p14:creationId xmlns:p14="http://schemas.microsoft.com/office/powerpoint/2010/main" val="3199492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B42C4E2-17E8-1343-AFEE-82689F138913}"/>
              </a:ext>
            </a:extLst>
          </p:cNvPr>
          <p:cNvSpPr txBox="1">
            <a:spLocks noChangeArrowheads="1"/>
          </p:cNvSpPr>
          <p:nvPr/>
        </p:nvSpPr>
        <p:spPr>
          <a:xfrm>
            <a:off x="133551" y="382133"/>
            <a:ext cx="3865243" cy="652247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2000" b="1" dirty="0">
                <a:latin typeface="Helvetica" pitchFamily="2" charset="0"/>
              </a:rPr>
              <a:t>Activities.  </a:t>
            </a:r>
            <a:r>
              <a:rPr lang="en-GB" sz="2000" dirty="0">
                <a:latin typeface="Helvetica" pitchFamily="2" charset="0"/>
              </a:rPr>
              <a:t>Many activities induce flow</a:t>
            </a:r>
          </a:p>
          <a:p>
            <a:pPr lvl="1" eaLnBrk="1" hangingPunct="1">
              <a:spcBef>
                <a:spcPts val="0"/>
              </a:spcBef>
              <a:buFont typeface="Arial" panose="020B0604020202020204" pitchFamily="34" charset="0"/>
              <a:buChar char="•"/>
              <a:defRPr/>
            </a:pPr>
            <a:r>
              <a:rPr lang="en-GB" dirty="0">
                <a:latin typeface="Helvetica" pitchFamily="2" charset="0"/>
              </a:rPr>
              <a:t>Sports and athletics </a:t>
            </a:r>
          </a:p>
          <a:p>
            <a:pPr lvl="1" eaLnBrk="1" hangingPunct="1">
              <a:spcBef>
                <a:spcPts val="0"/>
              </a:spcBef>
              <a:buFont typeface="Arial" panose="020B0604020202020204" pitchFamily="34" charset="0"/>
              <a:buChar char="•"/>
              <a:defRPr/>
            </a:pPr>
            <a:r>
              <a:rPr lang="en-GB" dirty="0">
                <a:latin typeface="Helvetica" pitchFamily="2" charset="0"/>
              </a:rPr>
              <a:t>Skilled work</a:t>
            </a:r>
          </a:p>
          <a:p>
            <a:pPr lvl="1" eaLnBrk="1" hangingPunct="1">
              <a:spcBef>
                <a:spcPts val="0"/>
              </a:spcBef>
              <a:buFont typeface="Arial" panose="020B0604020202020204" pitchFamily="34" charset="0"/>
              <a:buChar char="•"/>
              <a:defRPr/>
            </a:pPr>
            <a:r>
              <a:rPr lang="en-GB" dirty="0">
                <a:latin typeface="Helvetica" pitchFamily="2" charset="0"/>
              </a:rPr>
              <a:t>Skilled recreational activities</a:t>
            </a:r>
          </a:p>
          <a:p>
            <a:pPr lvl="1" eaLnBrk="1" hangingPunct="1">
              <a:spcBef>
                <a:spcPts val="0"/>
              </a:spcBef>
              <a:buFont typeface="Arial" panose="020B0604020202020204" pitchFamily="34" charset="0"/>
              <a:buChar char="•"/>
              <a:defRPr/>
            </a:pPr>
            <a:r>
              <a:rPr lang="en-GB" dirty="0">
                <a:latin typeface="Helvetica" pitchFamily="2" charset="0"/>
              </a:rPr>
              <a:t>Education and scholarship</a:t>
            </a:r>
          </a:p>
          <a:p>
            <a:pPr eaLnBrk="1" hangingPunct="1">
              <a:spcBef>
                <a:spcPts val="0"/>
              </a:spcBef>
              <a:buFont typeface="Arial" panose="020B0604020202020204" pitchFamily="34" charset="0"/>
              <a:buChar char="•"/>
              <a:defRPr/>
            </a:pPr>
            <a:endParaRPr lang="en-IE" sz="2000" dirty="0">
              <a:latin typeface="Helvetica" pitchFamily="2" charset="0"/>
            </a:endParaRPr>
          </a:p>
          <a:p>
            <a:pPr eaLnBrk="1" hangingPunct="1">
              <a:spcBef>
                <a:spcPts val="0"/>
              </a:spcBef>
              <a:buFont typeface="Arial" panose="020B0604020202020204" pitchFamily="34" charset="0"/>
              <a:buChar char="•"/>
              <a:defRPr/>
            </a:pPr>
            <a:endParaRPr lang="en-IE" sz="2000" dirty="0">
              <a:latin typeface="Helvetica" pitchFamily="2" charset="0"/>
            </a:endParaRPr>
          </a:p>
          <a:p>
            <a:pPr eaLnBrk="1" hangingPunct="1">
              <a:spcBef>
                <a:spcPts val="0"/>
              </a:spcBef>
              <a:buFont typeface="Arial" panose="020B0604020202020204" pitchFamily="34" charset="0"/>
              <a:buChar char="•"/>
              <a:defRPr/>
            </a:pPr>
            <a:r>
              <a:rPr lang="en-IE" sz="2000" b="1" dirty="0">
                <a:latin typeface="Helvetica" pitchFamily="2" charset="0"/>
              </a:rPr>
              <a:t>Sport. </a:t>
            </a:r>
            <a:r>
              <a:rPr lang="en-IE" sz="2000" dirty="0">
                <a:latin typeface="Helvetica" pitchFamily="2" charset="0"/>
              </a:rPr>
              <a:t>Flow enhances performance in </a:t>
            </a:r>
          </a:p>
          <a:p>
            <a:pPr lvl="1" eaLnBrk="1" hangingPunct="1">
              <a:spcBef>
                <a:spcPts val="0"/>
              </a:spcBef>
              <a:buFont typeface="Arial" panose="020B0604020202020204" pitchFamily="34" charset="0"/>
              <a:buChar char="•"/>
              <a:defRPr/>
            </a:pPr>
            <a:r>
              <a:rPr lang="en-GB" dirty="0">
                <a:latin typeface="Helvetica" pitchFamily="2" charset="0"/>
              </a:rPr>
              <a:t>Running</a:t>
            </a:r>
          </a:p>
          <a:p>
            <a:pPr lvl="1" eaLnBrk="1" hangingPunct="1">
              <a:spcBef>
                <a:spcPts val="0"/>
              </a:spcBef>
              <a:buFont typeface="Arial" panose="020B0604020202020204" pitchFamily="34" charset="0"/>
              <a:buChar char="•"/>
              <a:defRPr/>
            </a:pPr>
            <a:r>
              <a:rPr lang="en-GB" dirty="0">
                <a:latin typeface="Helvetica" pitchFamily="2" charset="0"/>
              </a:rPr>
              <a:t>Rock climbing</a:t>
            </a:r>
          </a:p>
          <a:p>
            <a:pPr lvl="1" eaLnBrk="1" hangingPunct="1">
              <a:spcBef>
                <a:spcPts val="0"/>
              </a:spcBef>
              <a:buFont typeface="Arial" panose="020B0604020202020204" pitchFamily="34" charset="0"/>
              <a:buChar char="•"/>
              <a:defRPr/>
            </a:pPr>
            <a:r>
              <a:rPr lang="en-GB" dirty="0">
                <a:latin typeface="Helvetica" pitchFamily="2" charset="0"/>
              </a:rPr>
              <a:t>Basketball</a:t>
            </a:r>
          </a:p>
          <a:p>
            <a:pPr lvl="1" eaLnBrk="1" hangingPunct="1">
              <a:spcBef>
                <a:spcPts val="0"/>
              </a:spcBef>
              <a:buFont typeface="Arial" panose="020B0604020202020204" pitchFamily="34" charset="0"/>
              <a:buChar char="•"/>
              <a:defRPr/>
            </a:pPr>
            <a:r>
              <a:rPr lang="en-GB" dirty="0">
                <a:latin typeface="Helvetica" pitchFamily="2" charset="0"/>
              </a:rPr>
              <a:t>Netball</a:t>
            </a:r>
          </a:p>
          <a:p>
            <a:pPr lvl="1" eaLnBrk="1" hangingPunct="1">
              <a:spcBef>
                <a:spcPts val="0"/>
              </a:spcBef>
              <a:buFont typeface="Arial" panose="020B0604020202020204" pitchFamily="34" charset="0"/>
              <a:buChar char="•"/>
              <a:defRPr/>
            </a:pPr>
            <a:r>
              <a:rPr lang="en-GB" dirty="0">
                <a:latin typeface="Helvetica" pitchFamily="2" charset="0"/>
              </a:rPr>
              <a:t>Soccer </a:t>
            </a:r>
          </a:p>
          <a:p>
            <a:pPr lvl="1" eaLnBrk="1" hangingPunct="1">
              <a:spcBef>
                <a:spcPts val="0"/>
              </a:spcBef>
              <a:buFont typeface="Arial" panose="020B0604020202020204" pitchFamily="34" charset="0"/>
              <a:buChar char="•"/>
              <a:defRPr/>
            </a:pPr>
            <a:r>
              <a:rPr lang="en-GB" dirty="0">
                <a:latin typeface="Helvetica" pitchFamily="2" charset="0"/>
              </a:rPr>
              <a:t>Tennis</a:t>
            </a:r>
          </a:p>
          <a:p>
            <a:pPr lvl="1" eaLnBrk="1" hangingPunct="1">
              <a:spcBef>
                <a:spcPts val="0"/>
              </a:spcBef>
              <a:buFont typeface="Arial" panose="020B0604020202020204" pitchFamily="34" charset="0"/>
              <a:buChar char="•"/>
              <a:defRPr/>
            </a:pPr>
            <a:r>
              <a:rPr lang="en-GB" dirty="0">
                <a:latin typeface="Helvetica" pitchFamily="2" charset="0"/>
              </a:rPr>
              <a:t>Cycling</a:t>
            </a:r>
          </a:p>
          <a:p>
            <a:pPr eaLnBrk="1" hangingPunct="1">
              <a:spcBef>
                <a:spcPts val="0"/>
              </a:spcBef>
              <a:buFont typeface="Arial" panose="020B0604020202020204" pitchFamily="34" charset="0"/>
              <a:buChar char="•"/>
              <a:defRPr/>
            </a:pPr>
            <a:endParaRPr lang="en-IE" sz="1600" dirty="0">
              <a:latin typeface="Helvetica" pitchFamily="2" charset="0"/>
            </a:endParaRPr>
          </a:p>
          <a:p>
            <a:pPr eaLnBrk="1" hangingPunct="1">
              <a:spcBef>
                <a:spcPts val="0"/>
              </a:spcBef>
              <a:buFont typeface="Arial" panose="020B0604020202020204" pitchFamily="34" charset="0"/>
              <a:buChar char="•"/>
              <a:defRPr/>
            </a:pPr>
            <a:endParaRPr lang="en-IE" sz="1600" dirty="0">
              <a:latin typeface="Helvetica" pitchFamily="2" charset="0"/>
            </a:endParaRPr>
          </a:p>
        </p:txBody>
      </p:sp>
      <p:sp>
        <p:nvSpPr>
          <p:cNvPr id="7" name="Title 1">
            <a:extLst>
              <a:ext uri="{FF2B5EF4-FFF2-40B4-BE49-F238E27FC236}">
                <a16:creationId xmlns:a16="http://schemas.microsoft.com/office/drawing/2014/main" id="{DA4ACFAA-6ADE-844B-A420-C256F6614AF7}"/>
              </a:ext>
            </a:extLst>
          </p:cNvPr>
          <p:cNvSpPr txBox="1">
            <a:spLocks noChangeArrowheads="1"/>
          </p:cNvSpPr>
          <p:nvPr/>
        </p:nvSpPr>
        <p:spPr>
          <a:xfrm>
            <a:off x="1049450" y="111583"/>
            <a:ext cx="7045099" cy="381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FLOW, ACTIVITIES &amp; SPORT- RESEARCH FINDINGS </a:t>
            </a:r>
          </a:p>
        </p:txBody>
      </p:sp>
      <p:sp>
        <p:nvSpPr>
          <p:cNvPr id="4" name="Content Placeholder 2">
            <a:extLst>
              <a:ext uri="{FF2B5EF4-FFF2-40B4-BE49-F238E27FC236}">
                <a16:creationId xmlns:a16="http://schemas.microsoft.com/office/drawing/2014/main" id="{9A84685A-CE7F-684F-ABCF-D0F2BA123A58}"/>
              </a:ext>
            </a:extLst>
          </p:cNvPr>
          <p:cNvSpPr txBox="1">
            <a:spLocks noChangeArrowheads="1"/>
          </p:cNvSpPr>
          <p:nvPr/>
        </p:nvSpPr>
        <p:spPr>
          <a:xfrm>
            <a:off x="3340350" y="984033"/>
            <a:ext cx="3005859" cy="5682334"/>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2000" dirty="0">
                <a:latin typeface="Helvetica" pitchFamily="2" charset="0"/>
              </a:rPr>
              <a:t>Reading and writing fiction</a:t>
            </a:r>
          </a:p>
          <a:p>
            <a:pPr eaLnBrk="1" hangingPunct="1">
              <a:spcBef>
                <a:spcPts val="0"/>
              </a:spcBef>
              <a:buFont typeface="Arial" panose="020B0604020202020204" pitchFamily="34" charset="0"/>
              <a:buChar char="•"/>
              <a:defRPr/>
            </a:pPr>
            <a:r>
              <a:rPr lang="en-GB" sz="2000" dirty="0">
                <a:latin typeface="Helvetica" pitchFamily="2" charset="0"/>
              </a:rPr>
              <a:t>Appreciating and creating art and music</a:t>
            </a:r>
          </a:p>
          <a:p>
            <a:pPr eaLnBrk="1" hangingPunct="1">
              <a:spcBef>
                <a:spcPts val="0"/>
              </a:spcBef>
              <a:buFont typeface="Arial" panose="020B0604020202020204" pitchFamily="34" charset="0"/>
              <a:buChar char="•"/>
              <a:defRPr/>
            </a:pPr>
            <a:r>
              <a:rPr lang="en-GB" sz="2000" dirty="0">
                <a:latin typeface="Helvetica" pitchFamily="2" charset="0"/>
              </a:rPr>
              <a:t>Computer-based activities</a:t>
            </a:r>
            <a:r>
              <a:rPr lang="en-IE" sz="2000" dirty="0">
                <a:latin typeface="Helvetica" pitchFamily="2" charset="0"/>
              </a:rPr>
              <a:t> </a:t>
            </a:r>
          </a:p>
          <a:p>
            <a:pPr eaLnBrk="1" hangingPunct="1">
              <a:spcBef>
                <a:spcPts val="0"/>
              </a:spcBef>
              <a:buFont typeface="Arial" panose="020B0604020202020204" pitchFamily="34" charset="0"/>
              <a:buChar char="•"/>
              <a:defRPr/>
            </a:pPr>
            <a:endParaRPr lang="en-IE" sz="2000" dirty="0">
              <a:latin typeface="Helvetica" pitchFamily="2" charset="0"/>
            </a:endParaRPr>
          </a:p>
          <a:p>
            <a:pPr marL="0" indent="0" eaLnBrk="1" hangingPunct="1">
              <a:spcBef>
                <a:spcPts val="0"/>
              </a:spcBef>
              <a:buNone/>
              <a:defRPr/>
            </a:pPr>
            <a:endParaRPr lang="en-IE" sz="2000" dirty="0">
              <a:latin typeface="Helvetica" pitchFamily="2" charset="0"/>
            </a:endParaRPr>
          </a:p>
          <a:p>
            <a:pPr eaLnBrk="1" hangingPunct="1">
              <a:spcBef>
                <a:spcPts val="0"/>
              </a:spcBef>
              <a:buFont typeface="Arial" panose="020B0604020202020204" pitchFamily="34" charset="0"/>
              <a:buChar char="•"/>
              <a:defRPr/>
            </a:pPr>
            <a:r>
              <a:rPr lang="en-GB" sz="2000" dirty="0">
                <a:latin typeface="Helvetica" pitchFamily="2" charset="0"/>
              </a:rPr>
              <a:t>Skateboarding</a:t>
            </a:r>
          </a:p>
          <a:p>
            <a:pPr eaLnBrk="1" hangingPunct="1">
              <a:spcBef>
                <a:spcPts val="0"/>
              </a:spcBef>
              <a:buFont typeface="Arial" panose="020B0604020202020204" pitchFamily="34" charset="0"/>
              <a:buChar char="•"/>
              <a:defRPr/>
            </a:pPr>
            <a:r>
              <a:rPr lang="en-GB" sz="2000" dirty="0">
                <a:latin typeface="Helvetica" pitchFamily="2" charset="0"/>
              </a:rPr>
              <a:t>Figure skating</a:t>
            </a:r>
          </a:p>
          <a:p>
            <a:pPr eaLnBrk="1" hangingPunct="1">
              <a:spcBef>
                <a:spcPts val="0"/>
              </a:spcBef>
              <a:buFont typeface="Arial" panose="020B0604020202020204" pitchFamily="34" charset="0"/>
              <a:buChar char="•"/>
              <a:defRPr/>
            </a:pPr>
            <a:r>
              <a:rPr lang="en-GB" sz="2000" dirty="0">
                <a:latin typeface="Helvetica" pitchFamily="2" charset="0"/>
              </a:rPr>
              <a:t>Swimming</a:t>
            </a:r>
          </a:p>
          <a:p>
            <a:pPr eaLnBrk="1" hangingPunct="1">
              <a:spcBef>
                <a:spcPts val="0"/>
              </a:spcBef>
              <a:buFont typeface="Arial" panose="020B0604020202020204" pitchFamily="34" charset="0"/>
              <a:buChar char="•"/>
              <a:defRPr/>
            </a:pPr>
            <a:r>
              <a:rPr lang="en-GB" sz="2000" dirty="0">
                <a:latin typeface="Helvetica" pitchFamily="2" charset="0"/>
              </a:rPr>
              <a:t>Chess</a:t>
            </a:r>
          </a:p>
          <a:p>
            <a:pPr eaLnBrk="1" hangingPunct="1">
              <a:spcBef>
                <a:spcPts val="0"/>
              </a:spcBef>
              <a:buFont typeface="Arial" panose="020B0604020202020204" pitchFamily="34" charset="0"/>
              <a:buChar char="•"/>
              <a:defRPr/>
            </a:pPr>
            <a:r>
              <a:rPr lang="en-GB" sz="2000" dirty="0">
                <a:latin typeface="Helvetica" pitchFamily="2" charset="0"/>
              </a:rPr>
              <a:t>Horse racing</a:t>
            </a:r>
          </a:p>
          <a:p>
            <a:pPr eaLnBrk="1" hangingPunct="1">
              <a:spcBef>
                <a:spcPts val="0"/>
              </a:spcBef>
              <a:buFont typeface="Arial" panose="020B0604020202020204" pitchFamily="34" charset="0"/>
              <a:buChar char="•"/>
              <a:defRPr/>
            </a:pPr>
            <a:r>
              <a:rPr lang="en-GB" sz="2000" dirty="0">
                <a:latin typeface="Helvetica" pitchFamily="2" charset="0"/>
              </a:rPr>
              <a:t>Golf</a:t>
            </a:r>
            <a:endParaRPr lang="en-IE" sz="1600" dirty="0">
              <a:latin typeface="Helvetica" pitchFamily="2" charset="0"/>
            </a:endParaRPr>
          </a:p>
        </p:txBody>
      </p:sp>
      <p:pic>
        <p:nvPicPr>
          <p:cNvPr id="2" name="Picture 1">
            <a:extLst>
              <a:ext uri="{FF2B5EF4-FFF2-40B4-BE49-F238E27FC236}">
                <a16:creationId xmlns:a16="http://schemas.microsoft.com/office/drawing/2014/main" id="{34CD8786-A0C2-FF45-9BAB-ACCFA9571184}"/>
              </a:ext>
            </a:extLst>
          </p:cNvPr>
          <p:cNvPicPr>
            <a:picLocks noChangeAspect="1"/>
          </p:cNvPicPr>
          <p:nvPr/>
        </p:nvPicPr>
        <p:blipFill>
          <a:blip r:embed="rId2"/>
          <a:stretch>
            <a:fillRect/>
          </a:stretch>
        </p:blipFill>
        <p:spPr>
          <a:xfrm>
            <a:off x="6032168" y="4582701"/>
            <a:ext cx="2728810" cy="1499699"/>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14D9A62F-907C-E544-AA20-F6226E83CA85}"/>
              </a:ext>
            </a:extLst>
          </p:cNvPr>
          <p:cNvPicPr>
            <a:picLocks noChangeAspect="1"/>
          </p:cNvPicPr>
          <p:nvPr/>
        </p:nvPicPr>
        <p:blipFill>
          <a:blip r:embed="rId3"/>
          <a:stretch>
            <a:fillRect/>
          </a:stretch>
        </p:blipFill>
        <p:spPr>
          <a:xfrm>
            <a:off x="6346209" y="1396872"/>
            <a:ext cx="2451433" cy="2361590"/>
          </a:xfrm>
          <a:prstGeom prst="rect">
            <a:avLst/>
          </a:prstGeom>
        </p:spPr>
      </p:pic>
    </p:spTree>
    <p:extLst>
      <p:ext uri="{BB962C8B-B14F-4D97-AF65-F5344CB8AC3E}">
        <p14:creationId xmlns:p14="http://schemas.microsoft.com/office/powerpoint/2010/main" val="1958680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B42C4E2-17E8-1343-AFEE-82689F138913}"/>
              </a:ext>
            </a:extLst>
          </p:cNvPr>
          <p:cNvSpPr txBox="1">
            <a:spLocks noChangeArrowheads="1"/>
          </p:cNvSpPr>
          <p:nvPr/>
        </p:nvSpPr>
        <p:spPr>
          <a:xfrm>
            <a:off x="375558" y="809171"/>
            <a:ext cx="5042604" cy="554468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1800" dirty="0">
              <a:latin typeface="Helvetica" pitchFamily="2" charset="0"/>
            </a:endParaRPr>
          </a:p>
          <a:p>
            <a:pPr eaLnBrk="1" hangingPunct="1">
              <a:spcBef>
                <a:spcPts val="0"/>
              </a:spcBef>
              <a:buFont typeface="Arial" panose="020B0604020202020204" pitchFamily="34" charset="0"/>
              <a:buChar char="•"/>
              <a:defRPr/>
            </a:pPr>
            <a:r>
              <a:rPr lang="en-GB" sz="2000" dirty="0">
                <a:latin typeface="Helvetica" pitchFamily="2" charset="0"/>
              </a:rPr>
              <a:t>Flow occurs in jobs where workers </a:t>
            </a:r>
          </a:p>
          <a:p>
            <a:pPr lvl="1" eaLnBrk="1" hangingPunct="1">
              <a:spcBef>
                <a:spcPts val="0"/>
              </a:spcBef>
              <a:buFont typeface="Arial" panose="020B0604020202020204" pitchFamily="34" charset="0"/>
              <a:buChar char="•"/>
              <a:defRPr/>
            </a:pPr>
            <a:r>
              <a:rPr lang="en-GB" dirty="0">
                <a:latin typeface="Helvetica" pitchFamily="2" charset="0"/>
              </a:rPr>
              <a:t>Have a sense of control</a:t>
            </a:r>
          </a:p>
          <a:p>
            <a:pPr lvl="1" eaLnBrk="1" hangingPunct="1">
              <a:spcBef>
                <a:spcPts val="0"/>
              </a:spcBef>
              <a:buFont typeface="Arial" panose="020B0604020202020204" pitchFamily="34" charset="0"/>
              <a:buChar char="•"/>
              <a:defRPr/>
            </a:pPr>
            <a:r>
              <a:rPr lang="en-GB" dirty="0">
                <a:latin typeface="Helvetica" pitchFamily="2" charset="0"/>
              </a:rPr>
              <a:t>Use well-developed skills to do challenging tasks</a:t>
            </a:r>
          </a:p>
          <a:p>
            <a:pPr lvl="1" eaLnBrk="1" hangingPunct="1">
              <a:spcBef>
                <a:spcPts val="0"/>
              </a:spcBef>
              <a:buFont typeface="Arial" panose="020B0604020202020204" pitchFamily="34" charset="0"/>
              <a:buChar char="•"/>
              <a:defRPr/>
            </a:pPr>
            <a:r>
              <a:rPr lang="en-GB" dirty="0">
                <a:latin typeface="Helvetica" pitchFamily="2" charset="0"/>
              </a:rPr>
              <a:t>Receive feedback on clear goals </a:t>
            </a:r>
          </a:p>
          <a:p>
            <a:pPr lvl="1" eaLnBrk="1" hangingPunct="1">
              <a:spcBef>
                <a:spcPts val="0"/>
              </a:spcBef>
              <a:buFont typeface="Arial" panose="020B0604020202020204" pitchFamily="34" charset="0"/>
              <a:buChar char="•"/>
              <a:defRPr/>
            </a:pPr>
            <a:r>
              <a:rPr lang="en-GB" dirty="0">
                <a:latin typeface="Helvetica" pitchFamily="2" charset="0"/>
              </a:rPr>
              <a:t>Experience organizational support</a:t>
            </a:r>
            <a:endParaRPr lang="en-GB" baseline="30000" dirty="0">
              <a:latin typeface="Helvetica" pitchFamily="2" charset="0"/>
            </a:endParaRPr>
          </a:p>
          <a:p>
            <a:pPr eaLnBrk="1" hangingPunct="1">
              <a:spcBef>
                <a:spcPts val="0"/>
              </a:spcBef>
              <a:buFont typeface="Arial" panose="020B0604020202020204" pitchFamily="34" charset="0"/>
              <a:buChar char="•"/>
              <a:defRPr/>
            </a:pPr>
            <a:endParaRPr lang="en-GB" sz="2000" baseline="30000" dirty="0">
              <a:latin typeface="Helvetica" pitchFamily="2" charset="0"/>
            </a:endParaRPr>
          </a:p>
          <a:p>
            <a:pPr eaLnBrk="1" hangingPunct="1">
              <a:spcBef>
                <a:spcPts val="0"/>
              </a:spcBef>
              <a:buFont typeface="Arial" panose="020B0604020202020204" pitchFamily="34" charset="0"/>
              <a:buChar char="•"/>
              <a:defRPr/>
            </a:pPr>
            <a:r>
              <a:rPr lang="en-GB" sz="2000" dirty="0">
                <a:latin typeface="Helvetica" pitchFamily="2" charset="0"/>
              </a:rPr>
              <a:t>Flow at work is characterized by </a:t>
            </a:r>
          </a:p>
          <a:p>
            <a:pPr lvl="1" eaLnBrk="1" hangingPunct="1">
              <a:spcBef>
                <a:spcPts val="0"/>
              </a:spcBef>
              <a:buFont typeface="Arial" panose="020B0604020202020204" pitchFamily="34" charset="0"/>
              <a:buChar char="•"/>
              <a:defRPr/>
            </a:pPr>
            <a:r>
              <a:rPr lang="en-GB" dirty="0">
                <a:latin typeface="Helvetica" pitchFamily="2" charset="0"/>
              </a:rPr>
              <a:t>Absorption in work activities </a:t>
            </a:r>
          </a:p>
          <a:p>
            <a:pPr lvl="1" eaLnBrk="1" hangingPunct="1">
              <a:spcBef>
                <a:spcPts val="0"/>
              </a:spcBef>
              <a:buFont typeface="Arial" panose="020B0604020202020204" pitchFamily="34" charset="0"/>
              <a:buChar char="•"/>
              <a:defRPr/>
            </a:pPr>
            <a:r>
              <a:rPr lang="en-GB" dirty="0">
                <a:latin typeface="Helvetica" pitchFamily="2" charset="0"/>
              </a:rPr>
              <a:t>Enjoyment</a:t>
            </a:r>
          </a:p>
          <a:p>
            <a:pPr lvl="1" eaLnBrk="1" hangingPunct="1">
              <a:spcBef>
                <a:spcPts val="0"/>
              </a:spcBef>
              <a:buFont typeface="Arial" panose="020B0604020202020204" pitchFamily="34" charset="0"/>
              <a:buChar char="•"/>
              <a:defRPr/>
            </a:pPr>
            <a:r>
              <a:rPr lang="en-GB" dirty="0">
                <a:latin typeface="Helvetica" pitchFamily="2" charset="0"/>
              </a:rPr>
              <a:t>Intrinsic motivation </a:t>
            </a:r>
          </a:p>
          <a:p>
            <a:pPr eaLnBrk="1" hangingPunct="1">
              <a:spcBef>
                <a:spcPts val="0"/>
              </a:spcBef>
              <a:buFont typeface="Arial" panose="020B0604020202020204" pitchFamily="34" charset="0"/>
              <a:buChar char="•"/>
              <a:defRPr/>
            </a:pPr>
            <a:endParaRPr lang="en-GB" sz="2000" dirty="0">
              <a:latin typeface="Helvetica" pitchFamily="2" charset="0"/>
            </a:endParaRPr>
          </a:p>
          <a:p>
            <a:pPr eaLnBrk="1" hangingPunct="1">
              <a:spcBef>
                <a:spcPts val="0"/>
              </a:spcBef>
              <a:buFont typeface="Arial" panose="020B0604020202020204" pitchFamily="34" charset="0"/>
              <a:buChar char="•"/>
              <a:defRPr/>
            </a:pPr>
            <a:r>
              <a:rPr lang="en-GB" sz="2000" dirty="0">
                <a:latin typeface="Helvetica" pitchFamily="2" charset="0"/>
              </a:rPr>
              <a:t>Flow at work leads to </a:t>
            </a:r>
          </a:p>
          <a:p>
            <a:pPr lvl="1" eaLnBrk="1" hangingPunct="1">
              <a:spcBef>
                <a:spcPts val="0"/>
              </a:spcBef>
              <a:buFont typeface="Arial" panose="020B0604020202020204" pitchFamily="34" charset="0"/>
              <a:buChar char="•"/>
              <a:defRPr/>
            </a:pPr>
            <a:r>
              <a:rPr lang="en-GB" dirty="0">
                <a:latin typeface="Helvetica" pitchFamily="2" charset="0"/>
              </a:rPr>
              <a:t>Job satisfaction </a:t>
            </a:r>
          </a:p>
          <a:p>
            <a:pPr lvl="1" eaLnBrk="1" hangingPunct="1">
              <a:spcBef>
                <a:spcPts val="0"/>
              </a:spcBef>
              <a:buFont typeface="Arial" panose="020B0604020202020204" pitchFamily="34" charset="0"/>
              <a:buChar char="•"/>
              <a:defRPr/>
            </a:pPr>
            <a:r>
              <a:rPr lang="en-GB" dirty="0">
                <a:latin typeface="Helvetica" pitchFamily="2" charset="0"/>
              </a:rPr>
              <a:t>Work engagement</a:t>
            </a:r>
          </a:p>
          <a:p>
            <a:pPr lvl="1" eaLnBrk="1" hangingPunct="1">
              <a:spcBef>
                <a:spcPts val="0"/>
              </a:spcBef>
              <a:buFont typeface="Arial" panose="020B0604020202020204" pitchFamily="34" charset="0"/>
              <a:buChar char="•"/>
              <a:defRPr/>
            </a:pPr>
            <a:r>
              <a:rPr lang="en-GB" dirty="0">
                <a:latin typeface="Helvetica" pitchFamily="2" charset="0"/>
              </a:rPr>
              <a:t>Service quality</a:t>
            </a:r>
          </a:p>
          <a:p>
            <a:pPr lvl="1" eaLnBrk="1" hangingPunct="1">
              <a:spcBef>
                <a:spcPts val="0"/>
              </a:spcBef>
              <a:buFont typeface="Arial" panose="020B0604020202020204" pitchFamily="34" charset="0"/>
              <a:buChar char="•"/>
              <a:defRPr/>
            </a:pPr>
            <a:r>
              <a:rPr lang="en-GB" dirty="0">
                <a:latin typeface="Helvetica" pitchFamily="2" charset="0"/>
              </a:rPr>
              <a:t>Teamwork</a:t>
            </a:r>
          </a:p>
          <a:p>
            <a:pPr lvl="1" eaLnBrk="1" hangingPunct="1">
              <a:spcBef>
                <a:spcPts val="0"/>
              </a:spcBef>
              <a:buFont typeface="Arial" panose="020B0604020202020204" pitchFamily="34" charset="0"/>
              <a:buChar char="•"/>
              <a:defRPr/>
            </a:pPr>
            <a:r>
              <a:rPr lang="en-GB" dirty="0">
                <a:latin typeface="Helvetica" pitchFamily="2" charset="0"/>
              </a:rPr>
              <a:t>Creativity</a:t>
            </a:r>
            <a:r>
              <a:rPr lang="en-IE" dirty="0">
                <a:latin typeface="Helvetica" pitchFamily="2" charset="0"/>
              </a:rPr>
              <a:t> </a:t>
            </a:r>
            <a:endParaRPr lang="en-GB" dirty="0">
              <a:latin typeface="Helvetica" pitchFamily="2" charset="0"/>
            </a:endParaRPr>
          </a:p>
        </p:txBody>
      </p:sp>
      <p:sp>
        <p:nvSpPr>
          <p:cNvPr id="7" name="Title 1">
            <a:extLst>
              <a:ext uri="{FF2B5EF4-FFF2-40B4-BE49-F238E27FC236}">
                <a16:creationId xmlns:a16="http://schemas.microsoft.com/office/drawing/2014/main" id="{DA4ACFAA-6ADE-844B-A420-C256F6614AF7}"/>
              </a:ext>
            </a:extLst>
          </p:cNvPr>
          <p:cNvSpPr txBox="1">
            <a:spLocks noChangeArrowheads="1"/>
          </p:cNvSpPr>
          <p:nvPr/>
        </p:nvSpPr>
        <p:spPr>
          <a:xfrm>
            <a:off x="1848530" y="174171"/>
            <a:ext cx="5259841" cy="381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FLOW &amp; WORK - RESARCH FINDINGS</a:t>
            </a:r>
          </a:p>
        </p:txBody>
      </p:sp>
      <p:pic>
        <p:nvPicPr>
          <p:cNvPr id="2" name="Picture 1">
            <a:extLst>
              <a:ext uri="{FF2B5EF4-FFF2-40B4-BE49-F238E27FC236}">
                <a16:creationId xmlns:a16="http://schemas.microsoft.com/office/drawing/2014/main" id="{9CF844D1-E51F-8249-BE5F-EF08D6535207}"/>
              </a:ext>
            </a:extLst>
          </p:cNvPr>
          <p:cNvPicPr>
            <a:picLocks noChangeAspect="1"/>
          </p:cNvPicPr>
          <p:nvPr/>
        </p:nvPicPr>
        <p:blipFill>
          <a:blip r:embed="rId2"/>
          <a:stretch>
            <a:fillRect/>
          </a:stretch>
        </p:blipFill>
        <p:spPr>
          <a:xfrm>
            <a:off x="5431646" y="4166520"/>
            <a:ext cx="3100697" cy="2223141"/>
          </a:xfrm>
          <a:prstGeom prst="rect">
            <a:avLst/>
          </a:prstGeom>
        </p:spPr>
      </p:pic>
      <p:pic>
        <p:nvPicPr>
          <p:cNvPr id="3" name="Picture 2">
            <a:extLst>
              <a:ext uri="{FF2B5EF4-FFF2-40B4-BE49-F238E27FC236}">
                <a16:creationId xmlns:a16="http://schemas.microsoft.com/office/drawing/2014/main" id="{EDD7A82B-C419-8E42-A925-1DDA0519AE59}"/>
              </a:ext>
            </a:extLst>
          </p:cNvPr>
          <p:cNvPicPr>
            <a:picLocks noChangeAspect="1"/>
          </p:cNvPicPr>
          <p:nvPr/>
        </p:nvPicPr>
        <p:blipFill>
          <a:blip r:embed="rId3"/>
          <a:stretch>
            <a:fillRect/>
          </a:stretch>
        </p:blipFill>
        <p:spPr>
          <a:xfrm>
            <a:off x="5431646" y="1183041"/>
            <a:ext cx="3100697" cy="2243307"/>
          </a:xfrm>
          <a:prstGeom prst="rect">
            <a:avLst/>
          </a:prstGeom>
        </p:spPr>
      </p:pic>
    </p:spTree>
    <p:extLst>
      <p:ext uri="{BB962C8B-B14F-4D97-AF65-F5344CB8AC3E}">
        <p14:creationId xmlns:p14="http://schemas.microsoft.com/office/powerpoint/2010/main" val="1324392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B42C4E2-17E8-1343-AFEE-82689F138913}"/>
              </a:ext>
            </a:extLst>
          </p:cNvPr>
          <p:cNvSpPr txBox="1">
            <a:spLocks noChangeArrowheads="1"/>
          </p:cNvSpPr>
          <p:nvPr/>
        </p:nvSpPr>
        <p:spPr>
          <a:xfrm>
            <a:off x="442233" y="805542"/>
            <a:ext cx="5409927" cy="554468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None/>
              <a:defRPr/>
            </a:pPr>
            <a:r>
              <a:rPr lang="en-GB" sz="1600" dirty="0">
                <a:latin typeface="Helvetica" pitchFamily="2" charset="0"/>
              </a:rPr>
              <a:t>Schools that facilitate flow</a:t>
            </a:r>
          </a:p>
          <a:p>
            <a:pPr marL="0" indent="0" eaLnBrk="1" hangingPunct="1">
              <a:spcBef>
                <a:spcPts val="0"/>
              </a:spcBef>
              <a:buNone/>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dirty="0">
                <a:latin typeface="Helvetica" pitchFamily="2" charset="0"/>
              </a:rPr>
              <a:t>Make learning enjoyable </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dirty="0">
                <a:latin typeface="Helvetica" pitchFamily="2" charset="0"/>
              </a:rPr>
              <a:t>Match educational challenges with pupils’ skills levels</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dirty="0">
                <a:latin typeface="Helvetica" pitchFamily="2" charset="0"/>
              </a:rPr>
              <a:t>Create a  positive, collaborative teaching and learning environment</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dirty="0">
                <a:latin typeface="Helvetica" pitchFamily="2" charset="0"/>
              </a:rPr>
              <a:t>Provide pupils with  with ‘scaffolding’ during skill acquisition</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dirty="0">
                <a:latin typeface="Helvetica" pitchFamily="2" charset="0"/>
              </a:rPr>
              <a:t>Encourage active involvement in learning activities</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dirty="0">
                <a:latin typeface="Helvetica" pitchFamily="2" charset="0"/>
              </a:rPr>
              <a:t>Promote the development of intrinsic motivation to learn new knowledge and skills </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dirty="0">
                <a:latin typeface="Helvetica" pitchFamily="2" charset="0"/>
              </a:rPr>
              <a:t>Show that things learned in school are relevant life outside school </a:t>
            </a:r>
          </a:p>
        </p:txBody>
      </p:sp>
      <p:sp>
        <p:nvSpPr>
          <p:cNvPr id="7" name="Title 1">
            <a:extLst>
              <a:ext uri="{FF2B5EF4-FFF2-40B4-BE49-F238E27FC236}">
                <a16:creationId xmlns:a16="http://schemas.microsoft.com/office/drawing/2014/main" id="{DA4ACFAA-6ADE-844B-A420-C256F6614AF7}"/>
              </a:ext>
            </a:extLst>
          </p:cNvPr>
          <p:cNvSpPr txBox="1">
            <a:spLocks noChangeArrowheads="1"/>
          </p:cNvSpPr>
          <p:nvPr/>
        </p:nvSpPr>
        <p:spPr>
          <a:xfrm>
            <a:off x="1295400" y="174171"/>
            <a:ext cx="6553200" cy="381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FLOW &amp; EDUCATION - RESARCH FINDINGS</a:t>
            </a:r>
          </a:p>
        </p:txBody>
      </p:sp>
      <p:pic>
        <p:nvPicPr>
          <p:cNvPr id="3" name="Picture 2">
            <a:extLst>
              <a:ext uri="{FF2B5EF4-FFF2-40B4-BE49-F238E27FC236}">
                <a16:creationId xmlns:a16="http://schemas.microsoft.com/office/drawing/2014/main" id="{D507BAD5-9073-894D-A50C-FAF479C4BA22}"/>
              </a:ext>
            </a:extLst>
          </p:cNvPr>
          <p:cNvPicPr>
            <a:picLocks noChangeAspect="1"/>
          </p:cNvPicPr>
          <p:nvPr/>
        </p:nvPicPr>
        <p:blipFill>
          <a:blip r:embed="rId2"/>
          <a:stretch>
            <a:fillRect/>
          </a:stretch>
        </p:blipFill>
        <p:spPr>
          <a:xfrm>
            <a:off x="6019095" y="3846430"/>
            <a:ext cx="2953035" cy="1968690"/>
          </a:xfrm>
          <a:prstGeom prst="rect">
            <a:avLst/>
          </a:prstGeom>
        </p:spPr>
      </p:pic>
      <p:pic>
        <p:nvPicPr>
          <p:cNvPr id="4" name="Picture 3">
            <a:extLst>
              <a:ext uri="{FF2B5EF4-FFF2-40B4-BE49-F238E27FC236}">
                <a16:creationId xmlns:a16="http://schemas.microsoft.com/office/drawing/2014/main" id="{6FBE4FB4-EA10-2C42-8A03-C1FC15ED1915}"/>
              </a:ext>
            </a:extLst>
          </p:cNvPr>
          <p:cNvPicPr>
            <a:picLocks noChangeAspect="1"/>
          </p:cNvPicPr>
          <p:nvPr/>
        </p:nvPicPr>
        <p:blipFill>
          <a:blip r:embed="rId3"/>
          <a:stretch>
            <a:fillRect/>
          </a:stretch>
        </p:blipFill>
        <p:spPr>
          <a:xfrm>
            <a:off x="6019095" y="1124767"/>
            <a:ext cx="2869422" cy="2152067"/>
          </a:xfrm>
          <a:prstGeom prst="rect">
            <a:avLst/>
          </a:prstGeom>
        </p:spPr>
      </p:pic>
    </p:spTree>
    <p:extLst>
      <p:ext uri="{BB962C8B-B14F-4D97-AF65-F5344CB8AC3E}">
        <p14:creationId xmlns:p14="http://schemas.microsoft.com/office/powerpoint/2010/main" val="1424882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B42C4E2-17E8-1343-AFEE-82689F138913}"/>
              </a:ext>
            </a:extLst>
          </p:cNvPr>
          <p:cNvSpPr txBox="1">
            <a:spLocks noChangeArrowheads="1"/>
          </p:cNvSpPr>
          <p:nvPr/>
        </p:nvSpPr>
        <p:spPr>
          <a:xfrm>
            <a:off x="217757" y="554667"/>
            <a:ext cx="5695364" cy="6129666"/>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eaLnBrk="1" hangingPunct="1">
              <a:spcBef>
                <a:spcPts val="0"/>
              </a:spcBef>
              <a:buFont typeface="Arial" panose="020B0604020202020204" pitchFamily="34" charset="0"/>
              <a:buChar char="•"/>
              <a:defRPr/>
            </a:pPr>
            <a:r>
              <a:rPr lang="en-GB" sz="1800" dirty="0">
                <a:latin typeface="Helvetica" pitchFamily="2" charset="0"/>
              </a:rPr>
              <a:t>Flow experiences may occur when using IT for</a:t>
            </a:r>
          </a:p>
          <a:p>
            <a:pPr lvl="1" eaLnBrk="1" hangingPunct="1">
              <a:spcBef>
                <a:spcPts val="0"/>
              </a:spcBef>
              <a:buFont typeface="Arial" panose="020B0604020202020204" pitchFamily="34" charset="0"/>
              <a:buChar char="•"/>
              <a:defRPr/>
            </a:pPr>
            <a:r>
              <a:rPr lang="en-GB" sz="1800" dirty="0">
                <a:latin typeface="Helvetica" pitchFamily="2" charset="0"/>
              </a:rPr>
              <a:t>Learning</a:t>
            </a:r>
          </a:p>
          <a:p>
            <a:pPr lvl="1" eaLnBrk="1" hangingPunct="1">
              <a:spcBef>
                <a:spcPts val="0"/>
              </a:spcBef>
              <a:buFont typeface="Arial" panose="020B0604020202020204" pitchFamily="34" charset="0"/>
              <a:buChar char="•"/>
              <a:defRPr/>
            </a:pPr>
            <a:r>
              <a:rPr lang="en-GB" sz="1800" dirty="0">
                <a:latin typeface="Helvetica" pitchFamily="2" charset="0"/>
              </a:rPr>
              <a:t>Creating</a:t>
            </a:r>
          </a:p>
          <a:p>
            <a:pPr lvl="1" eaLnBrk="1" hangingPunct="1">
              <a:spcBef>
                <a:spcPts val="0"/>
              </a:spcBef>
              <a:buFont typeface="Arial" panose="020B0604020202020204" pitchFamily="34" charset="0"/>
              <a:buChar char="•"/>
              <a:defRPr/>
            </a:pPr>
            <a:r>
              <a:rPr lang="en-GB" sz="1800" dirty="0">
                <a:latin typeface="Helvetica" pitchFamily="2" charset="0"/>
              </a:rPr>
              <a:t>Marketing &amp; consuming products, services, art, and music</a:t>
            </a:r>
          </a:p>
          <a:p>
            <a:pPr lvl="1" eaLnBrk="1" hangingPunct="1">
              <a:spcBef>
                <a:spcPts val="0"/>
              </a:spcBef>
              <a:buFont typeface="Arial" panose="020B0604020202020204" pitchFamily="34" charset="0"/>
              <a:buChar char="•"/>
              <a:defRPr/>
            </a:pPr>
            <a:r>
              <a:rPr lang="en-GB" sz="1800" dirty="0">
                <a:latin typeface="Helvetica" pitchFamily="2" charset="0"/>
              </a:rPr>
              <a:t>Creating and playing computer games</a:t>
            </a:r>
          </a:p>
          <a:p>
            <a:pPr lvl="1" eaLnBrk="1" hangingPunct="1">
              <a:spcBef>
                <a:spcPts val="0"/>
              </a:spcBef>
              <a:buFont typeface="Arial" panose="020B0604020202020204" pitchFamily="34" charset="0"/>
              <a:buChar char="•"/>
              <a:defRPr/>
            </a:pPr>
            <a:r>
              <a:rPr lang="en-GB" sz="1800" dirty="0">
                <a:latin typeface="Helvetica" pitchFamily="2" charset="0"/>
              </a:rPr>
              <a:t>Reading, writing, &amp; corresponding by email</a:t>
            </a:r>
          </a:p>
          <a:p>
            <a:pPr lvl="1" eaLnBrk="1" hangingPunct="1">
              <a:spcBef>
                <a:spcPts val="0"/>
              </a:spcBef>
              <a:buFont typeface="Arial" panose="020B0604020202020204" pitchFamily="34" charset="0"/>
              <a:buChar char="•"/>
              <a:defRPr/>
            </a:pPr>
            <a:r>
              <a:rPr lang="en-GB" sz="1800" dirty="0">
                <a:latin typeface="Helvetica" pitchFamily="2" charset="0"/>
              </a:rPr>
              <a:t>Searching for information</a:t>
            </a:r>
          </a:p>
          <a:p>
            <a:pPr eaLnBrk="1" hangingPunct="1">
              <a:spcBef>
                <a:spcPts val="0"/>
              </a:spcBef>
              <a:buFont typeface="Arial" panose="020B0604020202020204" pitchFamily="34" charset="0"/>
              <a:buChar char="•"/>
              <a:defRPr/>
            </a:pPr>
            <a:endParaRPr lang="en-GB" sz="1800" dirty="0">
              <a:latin typeface="Helvetica" pitchFamily="2" charset="0"/>
            </a:endParaRPr>
          </a:p>
          <a:p>
            <a:pPr eaLnBrk="1" hangingPunct="1">
              <a:spcBef>
                <a:spcPts val="0"/>
              </a:spcBef>
              <a:buFont typeface="Arial" panose="020B0604020202020204" pitchFamily="34" charset="0"/>
              <a:buChar char="•"/>
              <a:defRPr/>
            </a:pPr>
            <a:r>
              <a:rPr lang="en-GB" sz="1800" dirty="0">
                <a:latin typeface="Helvetica" pitchFamily="2" charset="0"/>
              </a:rPr>
              <a:t>Flow experiences that occur within IT environments are facilitated by  </a:t>
            </a:r>
          </a:p>
          <a:p>
            <a:pPr lvl="1" eaLnBrk="1" hangingPunct="1">
              <a:spcBef>
                <a:spcPts val="0"/>
              </a:spcBef>
              <a:buFont typeface="Arial" panose="020B0604020202020204" pitchFamily="34" charset="0"/>
              <a:buChar char="•"/>
              <a:defRPr/>
            </a:pPr>
            <a:r>
              <a:rPr lang="en-GB" sz="1800" dirty="0">
                <a:latin typeface="Helvetica" pitchFamily="2" charset="0"/>
              </a:rPr>
              <a:t>The match between IT skills and challenges in IT environments</a:t>
            </a:r>
          </a:p>
          <a:p>
            <a:pPr lvl="1" eaLnBrk="1" hangingPunct="1">
              <a:spcBef>
                <a:spcPts val="0"/>
              </a:spcBef>
              <a:buFont typeface="Arial" panose="020B0604020202020204" pitchFamily="34" charset="0"/>
              <a:buChar char="•"/>
              <a:defRPr/>
            </a:pPr>
            <a:r>
              <a:rPr lang="en-GB" sz="1800" dirty="0">
                <a:latin typeface="Helvetica" pitchFamily="2" charset="0"/>
              </a:rPr>
              <a:t>The vividness, speed, interactivity, importance and attractiveness of IT environments</a:t>
            </a:r>
          </a:p>
          <a:p>
            <a:pPr lvl="1" eaLnBrk="1" hangingPunct="1">
              <a:spcBef>
                <a:spcPts val="0"/>
              </a:spcBef>
              <a:buFont typeface="Arial" panose="020B0604020202020204" pitchFamily="34" charset="0"/>
              <a:buChar char="•"/>
              <a:defRPr/>
            </a:pPr>
            <a:r>
              <a:rPr lang="en-GB" sz="1800" dirty="0">
                <a:latin typeface="Helvetica" pitchFamily="2" charset="0"/>
              </a:rPr>
              <a:t>Telepresence (the extent to which we feel present in IT environments)</a:t>
            </a:r>
          </a:p>
          <a:p>
            <a:pPr lvl="1" eaLnBrk="1" hangingPunct="1">
              <a:spcBef>
                <a:spcPts val="0"/>
              </a:spcBef>
              <a:buFont typeface="Arial" panose="020B0604020202020204" pitchFamily="34" charset="0"/>
              <a:buChar char="•"/>
              <a:defRPr/>
            </a:pPr>
            <a:endParaRPr lang="en-GB" sz="1800" dirty="0">
              <a:latin typeface="Helvetica" pitchFamily="2" charset="0"/>
            </a:endParaRPr>
          </a:p>
          <a:p>
            <a:pPr eaLnBrk="1" hangingPunct="1">
              <a:spcBef>
                <a:spcPts val="0"/>
              </a:spcBef>
              <a:defRPr/>
            </a:pPr>
            <a:r>
              <a:rPr lang="en-GB" sz="1800" dirty="0">
                <a:latin typeface="Helvetica" pitchFamily="2" charset="0"/>
              </a:rPr>
              <a:t>IT-related flow can contribute to internet addiction, especially in anxious people with low self-esteem</a:t>
            </a:r>
            <a:r>
              <a:rPr lang="en-IE" sz="1800" dirty="0">
                <a:latin typeface="Helvetica" pitchFamily="2" charset="0"/>
              </a:rPr>
              <a:t> </a:t>
            </a:r>
          </a:p>
          <a:p>
            <a:pPr eaLnBrk="1" hangingPunct="1">
              <a:spcBef>
                <a:spcPts val="0"/>
              </a:spcBef>
              <a:buFont typeface="Arial" panose="020B0604020202020204" pitchFamily="34" charset="0"/>
              <a:buChar char="•"/>
              <a:defRPr/>
            </a:pPr>
            <a:endParaRPr lang="en-GB" sz="1600" dirty="0">
              <a:latin typeface="Helvetica" pitchFamily="2" charset="0"/>
            </a:endParaRPr>
          </a:p>
        </p:txBody>
      </p:sp>
      <p:sp>
        <p:nvSpPr>
          <p:cNvPr id="7" name="Title 1">
            <a:extLst>
              <a:ext uri="{FF2B5EF4-FFF2-40B4-BE49-F238E27FC236}">
                <a16:creationId xmlns:a16="http://schemas.microsoft.com/office/drawing/2014/main" id="{DA4ACFAA-6ADE-844B-A420-C256F6614AF7}"/>
              </a:ext>
            </a:extLst>
          </p:cNvPr>
          <p:cNvSpPr txBox="1">
            <a:spLocks noChangeArrowheads="1"/>
          </p:cNvSpPr>
          <p:nvPr/>
        </p:nvSpPr>
        <p:spPr>
          <a:xfrm>
            <a:off x="1437075" y="173667"/>
            <a:ext cx="6553200" cy="381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FLOW &amp; IT- RESEARCH FINDINGS</a:t>
            </a:r>
          </a:p>
        </p:txBody>
      </p:sp>
      <p:pic>
        <p:nvPicPr>
          <p:cNvPr id="2" name="Picture 1">
            <a:extLst>
              <a:ext uri="{FF2B5EF4-FFF2-40B4-BE49-F238E27FC236}">
                <a16:creationId xmlns:a16="http://schemas.microsoft.com/office/drawing/2014/main" id="{7954B6DE-B8D4-514E-8DA8-B32A2464A9C1}"/>
              </a:ext>
            </a:extLst>
          </p:cNvPr>
          <p:cNvPicPr>
            <a:picLocks noChangeAspect="1"/>
          </p:cNvPicPr>
          <p:nvPr/>
        </p:nvPicPr>
        <p:blipFill>
          <a:blip r:embed="rId2"/>
          <a:stretch>
            <a:fillRect/>
          </a:stretch>
        </p:blipFill>
        <p:spPr>
          <a:xfrm>
            <a:off x="5913121" y="1114225"/>
            <a:ext cx="3013122" cy="1694881"/>
          </a:xfrm>
          <a:prstGeom prst="rect">
            <a:avLst/>
          </a:prstGeom>
        </p:spPr>
      </p:pic>
      <p:pic>
        <p:nvPicPr>
          <p:cNvPr id="4" name="Picture 3">
            <a:extLst>
              <a:ext uri="{FF2B5EF4-FFF2-40B4-BE49-F238E27FC236}">
                <a16:creationId xmlns:a16="http://schemas.microsoft.com/office/drawing/2014/main" id="{5EC59C72-CB94-4C4B-9D2B-2299F0B7C918}"/>
              </a:ext>
            </a:extLst>
          </p:cNvPr>
          <p:cNvPicPr>
            <a:picLocks noChangeAspect="1"/>
          </p:cNvPicPr>
          <p:nvPr/>
        </p:nvPicPr>
        <p:blipFill>
          <a:blip r:embed="rId3"/>
          <a:stretch>
            <a:fillRect/>
          </a:stretch>
        </p:blipFill>
        <p:spPr>
          <a:xfrm>
            <a:off x="5928042" y="3719925"/>
            <a:ext cx="3052364" cy="2023850"/>
          </a:xfrm>
          <a:prstGeom prst="rect">
            <a:avLst/>
          </a:prstGeom>
        </p:spPr>
      </p:pic>
    </p:spTree>
    <p:extLst>
      <p:ext uri="{BB962C8B-B14F-4D97-AF65-F5344CB8AC3E}">
        <p14:creationId xmlns:p14="http://schemas.microsoft.com/office/powerpoint/2010/main" val="6169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996012" y="2878736"/>
            <a:ext cx="7151976" cy="55026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solidFill>
                  <a:srgbClr val="0070C0"/>
                </a:solidFill>
                <a:latin typeface="Helvetica" pitchFamily="2" charset="0"/>
                <a:ea typeface="ＭＳ Ｐゴシック" panose="020B0600070205080204" pitchFamily="34" charset="-128"/>
              </a:rPr>
              <a:t>SAVOURING, FLOW &amp; MINDFULNESS</a:t>
            </a:r>
            <a:endParaRPr lang="en-US" altLang="en-US" b="1" kern="0" dirty="0">
              <a:ea typeface="ＭＳ Ｐゴシック" panose="020B0600070205080204"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B42C4E2-17E8-1343-AFEE-82689F138913}"/>
              </a:ext>
            </a:extLst>
          </p:cNvPr>
          <p:cNvSpPr txBox="1">
            <a:spLocks noChangeArrowheads="1"/>
          </p:cNvSpPr>
          <p:nvPr/>
        </p:nvSpPr>
        <p:spPr>
          <a:xfrm>
            <a:off x="529317" y="783770"/>
            <a:ext cx="7961540" cy="5900058"/>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eaLnBrk="1" hangingPunct="1">
              <a:spcBef>
                <a:spcPts val="0"/>
              </a:spcBef>
              <a:buFont typeface="Arial" panose="020B0604020202020204" pitchFamily="34" charset="0"/>
              <a:buChar char="•"/>
              <a:defRPr/>
            </a:pPr>
            <a:r>
              <a:rPr lang="en-GB" sz="1600" b="1" dirty="0">
                <a:latin typeface="Helvetica" pitchFamily="2" charset="0"/>
              </a:rPr>
              <a:t>Group flow </a:t>
            </a:r>
            <a:r>
              <a:rPr lang="en-GB" sz="1600" dirty="0">
                <a:latin typeface="Helvetica" pitchFamily="2" charset="0"/>
              </a:rPr>
              <a:t>may occur in sports teams, musical bands, or work groups etc. where individuals collaborate in skilled activities to achieve a challenging shared goal</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b="1" dirty="0">
                <a:latin typeface="Helvetica" pitchFamily="2" charset="0"/>
              </a:rPr>
              <a:t>Interactional synchrony </a:t>
            </a:r>
            <a:r>
              <a:rPr lang="en-GB" sz="1600" dirty="0">
                <a:latin typeface="Helvetica" pitchFamily="2" charset="0"/>
              </a:rPr>
              <a:t>(shared state of mind) occurs in group flow</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b="1" dirty="0">
                <a:latin typeface="Helvetica" pitchFamily="2" charset="0"/>
              </a:rPr>
              <a:t>Mutual responsiveness</a:t>
            </a:r>
            <a:r>
              <a:rPr lang="en-GB" sz="1600" dirty="0">
                <a:latin typeface="Helvetica" pitchFamily="2" charset="0"/>
              </a:rPr>
              <a:t> (group members responding fluently to each other to achieve a goal) occurs in group flow</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b="1" dirty="0">
                <a:latin typeface="Helvetica" pitchFamily="2" charset="0"/>
              </a:rPr>
              <a:t>Antecedents of group flow</a:t>
            </a:r>
          </a:p>
          <a:p>
            <a:pPr lvl="1" eaLnBrk="1" hangingPunct="1">
              <a:spcBef>
                <a:spcPts val="0"/>
              </a:spcBef>
              <a:buFont typeface="Arial" panose="020B0604020202020204" pitchFamily="34" charset="0"/>
              <a:buChar char="•"/>
              <a:defRPr/>
            </a:pPr>
            <a:r>
              <a:rPr lang="en-GB" sz="1600" dirty="0">
                <a:latin typeface="Helvetica" pitchFamily="2" charset="0"/>
              </a:rPr>
              <a:t>Positive, trusting, supportive relationships </a:t>
            </a:r>
          </a:p>
          <a:p>
            <a:pPr lvl="1" eaLnBrk="1" hangingPunct="1">
              <a:spcBef>
                <a:spcPts val="0"/>
              </a:spcBef>
              <a:buFont typeface="Arial" panose="020B0604020202020204" pitchFamily="34" charset="0"/>
              <a:buChar char="•"/>
              <a:defRPr/>
            </a:pPr>
            <a:r>
              <a:rPr lang="en-GB" sz="1600" dirty="0">
                <a:latin typeface="Helvetica" pitchFamily="2" charset="0"/>
              </a:rPr>
              <a:t>Collaboration</a:t>
            </a:r>
          </a:p>
          <a:p>
            <a:pPr lvl="1" eaLnBrk="1" hangingPunct="1">
              <a:spcBef>
                <a:spcPts val="0"/>
              </a:spcBef>
              <a:buFont typeface="Arial" panose="020B0604020202020204" pitchFamily="34" charset="0"/>
              <a:buChar char="•"/>
              <a:defRPr/>
            </a:pPr>
            <a:r>
              <a:rPr lang="en-GB" sz="1600" dirty="0">
                <a:latin typeface="Helvetica" pitchFamily="2" charset="0"/>
              </a:rPr>
              <a:t>Good communication</a:t>
            </a:r>
          </a:p>
          <a:p>
            <a:pPr lvl="1" eaLnBrk="1" hangingPunct="1">
              <a:spcBef>
                <a:spcPts val="0"/>
              </a:spcBef>
              <a:buFont typeface="Arial" panose="020B0604020202020204" pitchFamily="34" charset="0"/>
              <a:buChar char="•"/>
              <a:defRPr/>
            </a:pPr>
            <a:r>
              <a:rPr lang="en-GB" sz="1600" dirty="0">
                <a:latin typeface="Helvetica" pitchFamily="2" charset="0"/>
              </a:rPr>
              <a:t>Collective competence</a:t>
            </a:r>
          </a:p>
          <a:p>
            <a:pPr lvl="1" eaLnBrk="1" hangingPunct="1">
              <a:spcBef>
                <a:spcPts val="0"/>
              </a:spcBef>
              <a:buFont typeface="Arial" panose="020B0604020202020204" pitchFamily="34" charset="0"/>
              <a:buChar char="•"/>
              <a:defRPr/>
            </a:pPr>
            <a:r>
              <a:rPr lang="en-GB" sz="1600" dirty="0">
                <a:latin typeface="Helvetica" pitchFamily="2" charset="0"/>
              </a:rPr>
              <a:t>Knowledge of group members’ skills</a:t>
            </a:r>
          </a:p>
          <a:p>
            <a:pPr lvl="1"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b="1" dirty="0">
                <a:latin typeface="Helvetica" pitchFamily="2" charset="0"/>
              </a:rPr>
              <a:t>Outcomes of group flow </a:t>
            </a:r>
          </a:p>
          <a:p>
            <a:pPr lvl="1" eaLnBrk="1" hangingPunct="1">
              <a:spcBef>
                <a:spcPts val="0"/>
              </a:spcBef>
              <a:buFont typeface="Arial" panose="020B0604020202020204" pitchFamily="34" charset="0"/>
              <a:buChar char="•"/>
              <a:defRPr/>
            </a:pPr>
            <a:r>
              <a:rPr lang="en-GB" sz="1600" dirty="0">
                <a:latin typeface="Helvetica" pitchFamily="2" charset="0"/>
              </a:rPr>
              <a:t>Exceptional collective performance</a:t>
            </a:r>
          </a:p>
          <a:p>
            <a:pPr lvl="1" eaLnBrk="1" hangingPunct="1">
              <a:spcBef>
                <a:spcPts val="0"/>
              </a:spcBef>
              <a:buFont typeface="Arial" panose="020B0604020202020204" pitchFamily="34" charset="0"/>
              <a:buChar char="•"/>
              <a:defRPr/>
            </a:pPr>
            <a:r>
              <a:rPr lang="en-GB" sz="1600" dirty="0">
                <a:latin typeface="Helvetica" pitchFamily="2" charset="0"/>
              </a:rPr>
              <a:t>Synergy</a:t>
            </a:r>
          </a:p>
          <a:p>
            <a:pPr lvl="1" eaLnBrk="1" hangingPunct="1">
              <a:spcBef>
                <a:spcPts val="0"/>
              </a:spcBef>
              <a:buFont typeface="Arial" panose="020B0604020202020204" pitchFamily="34" charset="0"/>
              <a:buChar char="•"/>
              <a:defRPr/>
            </a:pPr>
            <a:r>
              <a:rPr lang="en-GB" sz="1600" dirty="0">
                <a:latin typeface="Helvetica" pitchFamily="2" charset="0"/>
              </a:rPr>
              <a:t>Creativity</a:t>
            </a:r>
          </a:p>
          <a:p>
            <a:pPr lvl="1" eaLnBrk="1" hangingPunct="1">
              <a:spcBef>
                <a:spcPts val="0"/>
              </a:spcBef>
              <a:buFont typeface="Arial" panose="020B0604020202020204" pitchFamily="34" charset="0"/>
              <a:buChar char="•"/>
              <a:defRPr/>
            </a:pPr>
            <a:r>
              <a:rPr lang="en-GB" sz="1600" dirty="0">
                <a:latin typeface="Helvetica" pitchFamily="2" charset="0"/>
              </a:rPr>
              <a:t>Enhanced group-efficacy</a:t>
            </a:r>
          </a:p>
          <a:p>
            <a:pPr lvl="1" eaLnBrk="1" hangingPunct="1">
              <a:spcBef>
                <a:spcPts val="0"/>
              </a:spcBef>
              <a:buFont typeface="Arial" panose="020B0604020202020204" pitchFamily="34" charset="0"/>
              <a:buChar char="•"/>
              <a:defRPr/>
            </a:pPr>
            <a:r>
              <a:rPr lang="en-GB" sz="1600" dirty="0">
                <a:latin typeface="Helvetica" pitchFamily="2" charset="0"/>
              </a:rPr>
              <a:t>Fusion of personal identity with the group</a:t>
            </a:r>
          </a:p>
          <a:p>
            <a:pPr lvl="1" eaLnBrk="1" hangingPunct="1">
              <a:spcBef>
                <a:spcPts val="0"/>
              </a:spcBef>
              <a:buFont typeface="Arial" panose="020B0604020202020204" pitchFamily="34" charset="0"/>
              <a:buChar char="•"/>
              <a:defRPr/>
            </a:pPr>
            <a:r>
              <a:rPr lang="en-GB" sz="1600" dirty="0">
                <a:latin typeface="Helvetica" pitchFamily="2" charset="0"/>
              </a:rPr>
              <a:t>Positive collective experience. </a:t>
            </a:r>
          </a:p>
        </p:txBody>
      </p:sp>
      <p:sp>
        <p:nvSpPr>
          <p:cNvPr id="7" name="Title 1">
            <a:extLst>
              <a:ext uri="{FF2B5EF4-FFF2-40B4-BE49-F238E27FC236}">
                <a16:creationId xmlns:a16="http://schemas.microsoft.com/office/drawing/2014/main" id="{DA4ACFAA-6ADE-844B-A420-C256F6614AF7}"/>
              </a:ext>
            </a:extLst>
          </p:cNvPr>
          <p:cNvSpPr txBox="1">
            <a:spLocks noChangeArrowheads="1"/>
          </p:cNvSpPr>
          <p:nvPr/>
        </p:nvSpPr>
        <p:spPr>
          <a:xfrm>
            <a:off x="1382484" y="272142"/>
            <a:ext cx="6553200" cy="381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FLOW &amp; GROUPS - RESARCH FINDINGS</a:t>
            </a:r>
          </a:p>
        </p:txBody>
      </p:sp>
      <p:pic>
        <p:nvPicPr>
          <p:cNvPr id="2" name="Picture 1">
            <a:extLst>
              <a:ext uri="{FF2B5EF4-FFF2-40B4-BE49-F238E27FC236}">
                <a16:creationId xmlns:a16="http://schemas.microsoft.com/office/drawing/2014/main" id="{9AEAF288-2536-8F42-8D32-C1E8E38D152C}"/>
              </a:ext>
            </a:extLst>
          </p:cNvPr>
          <p:cNvPicPr>
            <a:picLocks noChangeAspect="1"/>
          </p:cNvPicPr>
          <p:nvPr/>
        </p:nvPicPr>
        <p:blipFill>
          <a:blip r:embed="rId2"/>
          <a:stretch>
            <a:fillRect/>
          </a:stretch>
        </p:blipFill>
        <p:spPr>
          <a:xfrm>
            <a:off x="5232074" y="2840156"/>
            <a:ext cx="3258783" cy="2168572"/>
          </a:xfrm>
          <a:prstGeom prst="rect">
            <a:avLst/>
          </a:prstGeom>
        </p:spPr>
      </p:pic>
    </p:spTree>
    <p:extLst>
      <p:ext uri="{BB962C8B-B14F-4D97-AF65-F5344CB8AC3E}">
        <p14:creationId xmlns:p14="http://schemas.microsoft.com/office/powerpoint/2010/main" val="3802228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B42C4E2-17E8-1343-AFEE-82689F138913}"/>
              </a:ext>
            </a:extLst>
          </p:cNvPr>
          <p:cNvSpPr txBox="1">
            <a:spLocks noChangeArrowheads="1"/>
          </p:cNvSpPr>
          <p:nvPr/>
        </p:nvSpPr>
        <p:spPr>
          <a:xfrm>
            <a:off x="130629" y="783770"/>
            <a:ext cx="8817428" cy="5900058"/>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eaLnBrk="1" hangingPunct="1">
              <a:spcBef>
                <a:spcPts val="0"/>
              </a:spcBef>
              <a:buFont typeface="Arial" panose="020B0604020202020204" pitchFamily="34" charset="0"/>
              <a:buChar char="•"/>
              <a:defRPr/>
            </a:pPr>
            <a:r>
              <a:rPr lang="en-GB" sz="1600" dirty="0">
                <a:latin typeface="Helvetica" pitchFamily="2" charset="0"/>
              </a:rPr>
              <a:t>Kevin </a:t>
            </a:r>
            <a:r>
              <a:rPr lang="en-GB" sz="1600" dirty="0" err="1">
                <a:latin typeface="Helvetica" pitchFamily="2" charset="0"/>
              </a:rPr>
              <a:t>Rathunde</a:t>
            </a:r>
            <a:r>
              <a:rPr lang="en-GB" sz="1600" dirty="0">
                <a:latin typeface="Helvetica" pitchFamily="2" charset="0"/>
              </a:rPr>
              <a:t> found that families characterised by optimal levels of clarity, centring, choice, commitment and challenge reported more frequent flow experiences. </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b="1" dirty="0">
                <a:latin typeface="Helvetica" pitchFamily="2" charset="0"/>
              </a:rPr>
              <a:t>Clarity.  </a:t>
            </a:r>
            <a:r>
              <a:rPr lang="en-GB" sz="1600" dirty="0">
                <a:latin typeface="Helvetica" pitchFamily="2" charset="0"/>
              </a:rPr>
              <a:t>Goals and feedback were unambiguous and children knew clearly what was expected of them</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b="1" dirty="0">
                <a:latin typeface="Helvetica" pitchFamily="2" charset="0"/>
              </a:rPr>
              <a:t>Centring. </a:t>
            </a:r>
            <a:r>
              <a:rPr lang="en-GB" sz="1600" dirty="0">
                <a:latin typeface="Helvetica" pitchFamily="2" charset="0"/>
              </a:rPr>
              <a:t>Children knew that their parents were interested in what they were doing and experiencing now in the present, and were not preoccupied with whether they would get a good job or a place in a good college after they finished school</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b="1" dirty="0">
                <a:latin typeface="Helvetica" pitchFamily="2" charset="0"/>
              </a:rPr>
              <a:t>Choice. </a:t>
            </a:r>
            <a:r>
              <a:rPr lang="en-GB" sz="1600" dirty="0">
                <a:latin typeface="Helvetica" pitchFamily="2" charset="0"/>
              </a:rPr>
              <a:t>Children believed that they had a degree of choice over how they behaved and that different choices, including breaking parental rules, were associated with different consequences</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b="1" dirty="0">
                <a:latin typeface="Helvetica" pitchFamily="2" charset="0"/>
              </a:rPr>
              <a:t>Commitment</a:t>
            </a:r>
            <a:r>
              <a:rPr lang="en-GB" sz="1600" dirty="0">
                <a:latin typeface="Helvetica" pitchFamily="2" charset="0"/>
              </a:rPr>
              <a:t>. Children felt that the family was sufficiently safe for them to unselfconsciously become involved in activities and sports that really interested them without fear of being judged negatively, criticised or humiliated</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b="1" dirty="0">
                <a:latin typeface="Helvetica" pitchFamily="2" charset="0"/>
              </a:rPr>
              <a:t>Challenge.  </a:t>
            </a:r>
            <a:r>
              <a:rPr lang="en-GB" sz="1600" dirty="0">
                <a:latin typeface="Helvetica" pitchFamily="2" charset="0"/>
              </a:rPr>
              <a:t>Parents provided  children with increasingly complex opportunities for exercising their skills as they became older and more skilful</a:t>
            </a:r>
          </a:p>
        </p:txBody>
      </p:sp>
      <p:sp>
        <p:nvSpPr>
          <p:cNvPr id="7" name="Title 1">
            <a:extLst>
              <a:ext uri="{FF2B5EF4-FFF2-40B4-BE49-F238E27FC236}">
                <a16:creationId xmlns:a16="http://schemas.microsoft.com/office/drawing/2014/main" id="{DA4ACFAA-6ADE-844B-A420-C256F6614AF7}"/>
              </a:ext>
            </a:extLst>
          </p:cNvPr>
          <p:cNvSpPr txBox="1">
            <a:spLocks noChangeArrowheads="1"/>
          </p:cNvSpPr>
          <p:nvPr/>
        </p:nvSpPr>
        <p:spPr>
          <a:xfrm>
            <a:off x="1382484" y="272142"/>
            <a:ext cx="6553200" cy="381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FLOW &amp; FAMILIES - RESARCH FINDINGS</a:t>
            </a:r>
          </a:p>
        </p:txBody>
      </p:sp>
    </p:spTree>
    <p:extLst>
      <p:ext uri="{BB962C8B-B14F-4D97-AF65-F5344CB8AC3E}">
        <p14:creationId xmlns:p14="http://schemas.microsoft.com/office/powerpoint/2010/main" val="3158194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CFDD15-C6B9-CC49-94AD-E38C80ED2DC6}"/>
              </a:ext>
            </a:extLst>
          </p:cNvPr>
          <p:cNvSpPr txBox="1">
            <a:spLocks noChangeArrowheads="1"/>
          </p:cNvSpPr>
          <p:nvPr/>
        </p:nvSpPr>
        <p:spPr>
          <a:xfrm>
            <a:off x="392113" y="496888"/>
            <a:ext cx="8399462" cy="630555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r>
              <a:rPr lang="en-IE" sz="1600" b="1" dirty="0">
                <a:latin typeface="Helvetica" pitchFamily="2" charset="0"/>
              </a:rPr>
              <a:t>There are two parts to this exercise. </a:t>
            </a:r>
          </a:p>
          <a:p>
            <a:pPr marL="285750" indent="-285750" eaLnBrk="1" hangingPunct="1">
              <a:spcBef>
                <a:spcPts val="0"/>
              </a:spcBef>
              <a:defRPr/>
            </a:pPr>
            <a:r>
              <a:rPr lang="en-IE" sz="1600" dirty="0">
                <a:latin typeface="Helvetica" pitchFamily="2" charset="0"/>
              </a:rPr>
              <a:t>In the first do a task that normally leads to flow</a:t>
            </a:r>
          </a:p>
          <a:p>
            <a:pPr marL="285750" indent="-285750" eaLnBrk="1" hangingPunct="1">
              <a:spcBef>
                <a:spcPts val="0"/>
              </a:spcBef>
              <a:defRPr/>
            </a:pPr>
            <a:r>
              <a:rPr lang="en-IE" sz="1600" dirty="0">
                <a:latin typeface="Helvetica" pitchFamily="2" charset="0"/>
              </a:rPr>
              <a:t>In the second do a task that does not normally lead to flow, but change the way you do it to increase the chances of experiencing flow</a:t>
            </a:r>
          </a:p>
          <a:p>
            <a:pPr marL="285750" indent="-285750" eaLnBrk="1" hangingPunct="1">
              <a:spcBef>
                <a:spcPts val="0"/>
              </a:spcBef>
              <a:defRPr/>
            </a:pPr>
            <a:r>
              <a:rPr lang="en-IE" sz="1600" dirty="0">
                <a:latin typeface="Helvetica" pitchFamily="2" charset="0"/>
              </a:rPr>
              <a:t>Before and after each task rate the intensity of your flow experience using the flow short scale (on the next slide). And compare these ratings to find out how intense your flow experience has been </a:t>
            </a:r>
          </a:p>
          <a:p>
            <a:pPr marL="0" indent="0" eaLnBrk="1" hangingPunct="1">
              <a:spcBef>
                <a:spcPts val="0"/>
              </a:spcBef>
              <a:buFontTx/>
              <a:buNone/>
              <a:defRPr/>
            </a:pPr>
            <a:endParaRPr lang="en-GB" sz="1600" dirty="0">
              <a:latin typeface="Helvetica" pitchFamily="2" charset="0"/>
            </a:endParaRPr>
          </a:p>
          <a:p>
            <a:pPr marL="0" indent="0" eaLnBrk="1" hangingPunct="1">
              <a:spcBef>
                <a:spcPts val="0"/>
              </a:spcBef>
              <a:buFontTx/>
              <a:buNone/>
              <a:defRPr/>
            </a:pPr>
            <a:r>
              <a:rPr lang="en-GB" sz="1600" b="1" dirty="0">
                <a:latin typeface="Helvetica" pitchFamily="2" charset="0"/>
              </a:rPr>
              <a:t>Tasks that normally lead to flow</a:t>
            </a:r>
          </a:p>
          <a:p>
            <a:pPr marL="285750" indent="-285750" eaLnBrk="1" hangingPunct="1">
              <a:spcBef>
                <a:spcPts val="0"/>
              </a:spcBef>
              <a:defRPr/>
            </a:pPr>
            <a:r>
              <a:rPr lang="en-IE" sz="1600" dirty="0">
                <a:latin typeface="Helvetica" pitchFamily="2" charset="0"/>
              </a:rPr>
              <a:t>Engage in an activity that you know is normally absorbing</a:t>
            </a:r>
          </a:p>
          <a:p>
            <a:pPr marL="285750" indent="-285750" eaLnBrk="1" hangingPunct="1">
              <a:spcBef>
                <a:spcPts val="0"/>
              </a:spcBef>
              <a:defRPr/>
            </a:pPr>
            <a:r>
              <a:rPr lang="en-IE" sz="1600" dirty="0">
                <a:latin typeface="Helvetica" pitchFamily="2" charset="0"/>
              </a:rPr>
              <a:t>Before and afterwards complete the short flow scale and  compare these scores to find out how intense your flow experience has been</a:t>
            </a:r>
          </a:p>
          <a:p>
            <a:pPr marL="285750" indent="-285750" eaLnBrk="1" hangingPunct="1">
              <a:spcBef>
                <a:spcPts val="0"/>
              </a:spcBef>
              <a:defRPr/>
            </a:pPr>
            <a:endParaRPr lang="en-IE" sz="1600" dirty="0">
              <a:latin typeface="Helvetica" pitchFamily="2" charset="0"/>
            </a:endParaRPr>
          </a:p>
          <a:p>
            <a:pPr marL="0" indent="0" eaLnBrk="1" hangingPunct="1">
              <a:spcBef>
                <a:spcPts val="0"/>
              </a:spcBef>
              <a:buFontTx/>
              <a:buNone/>
              <a:defRPr/>
            </a:pPr>
            <a:r>
              <a:rPr lang="en-IE" sz="1600" b="1" dirty="0">
                <a:latin typeface="Helvetica" pitchFamily="2" charset="0"/>
              </a:rPr>
              <a:t>Tasks that normally do not lead to flow</a:t>
            </a:r>
          </a:p>
          <a:p>
            <a:pPr marL="285750" indent="-285750" eaLnBrk="1" hangingPunct="1">
              <a:spcBef>
                <a:spcPts val="0"/>
              </a:spcBef>
              <a:defRPr/>
            </a:pPr>
            <a:r>
              <a:rPr lang="en-IE" sz="1600" dirty="0">
                <a:latin typeface="Helvetica" pitchFamily="2" charset="0"/>
              </a:rPr>
              <a:t>Engage in a task that you know is not normally absorbing, and change the way you do it to make it more absorbing</a:t>
            </a:r>
          </a:p>
          <a:p>
            <a:pPr marL="285750" indent="-285750" eaLnBrk="1" hangingPunct="1">
              <a:spcBef>
                <a:spcPts val="0"/>
              </a:spcBef>
              <a:defRPr/>
            </a:pPr>
            <a:r>
              <a:rPr lang="en-IE" sz="1600" dirty="0">
                <a:latin typeface="Helvetica" pitchFamily="2" charset="0"/>
              </a:rPr>
              <a:t>Do tedious tasks more quickly and try to make them more challenging </a:t>
            </a:r>
          </a:p>
          <a:p>
            <a:pPr marL="285750" indent="-285750" eaLnBrk="1" hangingPunct="1">
              <a:spcBef>
                <a:spcPts val="0"/>
              </a:spcBef>
              <a:defRPr/>
            </a:pPr>
            <a:r>
              <a:rPr lang="en-IE" sz="1600" dirty="0">
                <a:latin typeface="Helvetica" pitchFamily="2" charset="0"/>
              </a:rPr>
              <a:t>Do complex tasks more slowly, and if they are exceptionally complex consider breaking them down into manageable subtasks </a:t>
            </a:r>
          </a:p>
          <a:p>
            <a:pPr marL="285750" indent="-285750" eaLnBrk="1" hangingPunct="1">
              <a:spcBef>
                <a:spcPts val="0"/>
              </a:spcBef>
              <a:defRPr/>
            </a:pPr>
            <a:r>
              <a:rPr lang="en-IE" sz="1600" dirty="0">
                <a:latin typeface="Helvetica" pitchFamily="2" charset="0"/>
              </a:rPr>
              <a:t>Set difficult goals and monitor movement towards goals as you are doing your tasks</a:t>
            </a:r>
          </a:p>
          <a:p>
            <a:pPr marL="285750" indent="-285750" eaLnBrk="1" hangingPunct="1">
              <a:spcBef>
                <a:spcPts val="0"/>
              </a:spcBef>
              <a:defRPr/>
            </a:pPr>
            <a:r>
              <a:rPr lang="en-IE" sz="1600" dirty="0">
                <a:latin typeface="Helvetica" pitchFamily="2" charset="0"/>
              </a:rPr>
              <a:t>Before and afterwards complete the short flow scale and  compare these scores to find out how intense your flow experience has been</a:t>
            </a:r>
          </a:p>
          <a:p>
            <a:pPr marL="285750" indent="-285750" eaLnBrk="1" hangingPunct="1">
              <a:spcBef>
                <a:spcPts val="0"/>
              </a:spcBef>
              <a:defRPr/>
            </a:pPr>
            <a:endParaRPr lang="en-IE" sz="1600" dirty="0">
              <a:latin typeface="Helvetica" pitchFamily="2" charset="0"/>
            </a:endParaRPr>
          </a:p>
          <a:p>
            <a:pPr marL="285750" indent="-285750" eaLnBrk="1" hangingPunct="1">
              <a:spcBef>
                <a:spcPts val="0"/>
              </a:spcBef>
              <a:defRPr/>
            </a:pPr>
            <a:endParaRPr lang="en-IE" sz="1600" dirty="0"/>
          </a:p>
        </p:txBody>
      </p:sp>
      <p:sp>
        <p:nvSpPr>
          <p:cNvPr id="7" name="Title 1">
            <a:extLst>
              <a:ext uri="{FF2B5EF4-FFF2-40B4-BE49-F238E27FC236}">
                <a16:creationId xmlns:a16="http://schemas.microsoft.com/office/drawing/2014/main" id="{B11F17F1-7411-5844-B5AF-F2AA0904C95B}"/>
              </a:ext>
            </a:extLst>
          </p:cNvPr>
          <p:cNvSpPr txBox="1">
            <a:spLocks noChangeArrowheads="1"/>
          </p:cNvSpPr>
          <p:nvPr/>
        </p:nvSpPr>
        <p:spPr>
          <a:xfrm>
            <a:off x="2411413" y="95250"/>
            <a:ext cx="4121150" cy="381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PAUSE &amp; PRACTICE - FLOW</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3119F9-FAFD-554A-925D-DBA889C40A7A}"/>
              </a:ext>
            </a:extLst>
          </p:cNvPr>
          <p:cNvSpPr txBox="1">
            <a:spLocks noChangeArrowheads="1"/>
          </p:cNvSpPr>
          <p:nvPr/>
        </p:nvSpPr>
        <p:spPr>
          <a:xfrm>
            <a:off x="2794000" y="188913"/>
            <a:ext cx="3317875" cy="381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FLOW SHORT SCALE</a:t>
            </a:r>
          </a:p>
        </p:txBody>
      </p:sp>
      <p:graphicFrame>
        <p:nvGraphicFramePr>
          <p:cNvPr id="4" name="Table 3">
            <a:extLst>
              <a:ext uri="{FF2B5EF4-FFF2-40B4-BE49-F238E27FC236}">
                <a16:creationId xmlns:a16="http://schemas.microsoft.com/office/drawing/2014/main" id="{8281145E-8AB1-7942-8694-651BA6D92BE4}"/>
              </a:ext>
            </a:extLst>
          </p:cNvPr>
          <p:cNvGraphicFramePr>
            <a:graphicFrameLocks noGrp="1"/>
          </p:cNvGraphicFramePr>
          <p:nvPr>
            <p:extLst>
              <p:ext uri="{D42A27DB-BD31-4B8C-83A1-F6EECF244321}">
                <p14:modId xmlns:p14="http://schemas.microsoft.com/office/powerpoint/2010/main" val="2754717144"/>
              </p:ext>
            </p:extLst>
          </p:nvPr>
        </p:nvGraphicFramePr>
        <p:xfrm>
          <a:off x="95250" y="623888"/>
          <a:ext cx="8855709" cy="5596355"/>
        </p:xfrm>
        <a:graphic>
          <a:graphicData uri="http://schemas.openxmlformats.org/drawingml/2006/table">
            <a:tbl>
              <a:tblPr firstRow="1" firstCol="1" bandRow="1">
                <a:tableStyleId>{2D5ABB26-0587-4C30-8999-92F81FD0307C}</a:tableStyleId>
              </a:tblPr>
              <a:tblGrid>
                <a:gridCol w="1408430">
                  <a:extLst>
                    <a:ext uri="{9D8B030D-6E8A-4147-A177-3AD203B41FA5}">
                      <a16:colId xmlns:a16="http://schemas.microsoft.com/office/drawing/2014/main" val="20000"/>
                    </a:ext>
                  </a:extLst>
                </a:gridCol>
                <a:gridCol w="4662753">
                  <a:extLst>
                    <a:ext uri="{9D8B030D-6E8A-4147-A177-3AD203B41FA5}">
                      <a16:colId xmlns:a16="http://schemas.microsoft.com/office/drawing/2014/main" val="20001"/>
                    </a:ext>
                  </a:extLst>
                </a:gridCol>
                <a:gridCol w="419388">
                  <a:extLst>
                    <a:ext uri="{9D8B030D-6E8A-4147-A177-3AD203B41FA5}">
                      <a16:colId xmlns:a16="http://schemas.microsoft.com/office/drawing/2014/main" val="20002"/>
                    </a:ext>
                  </a:extLst>
                </a:gridCol>
                <a:gridCol w="419388">
                  <a:extLst>
                    <a:ext uri="{9D8B030D-6E8A-4147-A177-3AD203B41FA5}">
                      <a16:colId xmlns:a16="http://schemas.microsoft.com/office/drawing/2014/main" val="20003"/>
                    </a:ext>
                  </a:extLst>
                </a:gridCol>
                <a:gridCol w="319101">
                  <a:extLst>
                    <a:ext uri="{9D8B030D-6E8A-4147-A177-3AD203B41FA5}">
                      <a16:colId xmlns:a16="http://schemas.microsoft.com/office/drawing/2014/main" val="20004"/>
                    </a:ext>
                  </a:extLst>
                </a:gridCol>
                <a:gridCol w="420148">
                  <a:extLst>
                    <a:ext uri="{9D8B030D-6E8A-4147-A177-3AD203B41FA5}">
                      <a16:colId xmlns:a16="http://schemas.microsoft.com/office/drawing/2014/main" val="20005"/>
                    </a:ext>
                  </a:extLst>
                </a:gridCol>
                <a:gridCol w="420148">
                  <a:extLst>
                    <a:ext uri="{9D8B030D-6E8A-4147-A177-3AD203B41FA5}">
                      <a16:colId xmlns:a16="http://schemas.microsoft.com/office/drawing/2014/main" val="20006"/>
                    </a:ext>
                  </a:extLst>
                </a:gridCol>
                <a:gridCol w="420148">
                  <a:extLst>
                    <a:ext uri="{9D8B030D-6E8A-4147-A177-3AD203B41FA5}">
                      <a16:colId xmlns:a16="http://schemas.microsoft.com/office/drawing/2014/main" val="20007"/>
                    </a:ext>
                  </a:extLst>
                </a:gridCol>
                <a:gridCol w="366205">
                  <a:extLst>
                    <a:ext uri="{9D8B030D-6E8A-4147-A177-3AD203B41FA5}">
                      <a16:colId xmlns:a16="http://schemas.microsoft.com/office/drawing/2014/main" val="20008"/>
                    </a:ext>
                  </a:extLst>
                </a:gridCol>
              </a:tblGrid>
              <a:tr h="2547399">
                <a:tc gridSpan="9">
                  <a:txBody>
                    <a:bodyPr/>
                    <a:lstStyle/>
                    <a:p>
                      <a:pPr algn="ctr">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ndParaRPr>
                    </a:p>
                    <a:p>
                      <a:pPr algn="ctr">
                        <a:spcAft>
                          <a:spcPts val="0"/>
                        </a:spcAft>
                      </a:pPr>
                      <a:r>
                        <a:rPr lang="en-GB" sz="1400" dirty="0">
                          <a:solidFill>
                            <a:srgbClr val="002060"/>
                          </a:solidFill>
                          <a:effectLst/>
                          <a:latin typeface="Helvetica" pitchFamily="2" charset="0"/>
                        </a:rPr>
                        <a:t>After you have completed an activity you can assess the intensity of your flow experience with this scale.</a:t>
                      </a:r>
                      <a:endParaRPr lang="en-IE" sz="1400" dirty="0">
                        <a:solidFill>
                          <a:srgbClr val="002060"/>
                        </a:solidFill>
                        <a:effectLst/>
                        <a:latin typeface="Helvetica" pitchFamily="2" charset="0"/>
                      </a:endParaRPr>
                    </a:p>
                    <a:p>
                      <a:pPr algn="ctr">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ndParaRPr>
                    </a:p>
                    <a:p>
                      <a:pPr algn="ctr">
                        <a:spcAft>
                          <a:spcPts val="0"/>
                        </a:spcAft>
                      </a:pPr>
                      <a:r>
                        <a:rPr lang="en-GB" sz="1400" dirty="0">
                          <a:solidFill>
                            <a:srgbClr val="002060"/>
                          </a:solidFill>
                          <a:effectLst/>
                          <a:latin typeface="Helvetica" pitchFamily="2" charset="0"/>
                        </a:rPr>
                        <a:t>Rate each item on a scale of 1 to 7 where </a:t>
                      </a:r>
                      <a:endParaRPr lang="en-IE" sz="1400" dirty="0">
                        <a:solidFill>
                          <a:srgbClr val="002060"/>
                        </a:solidFill>
                        <a:effectLst/>
                        <a:latin typeface="Helvetica" pitchFamily="2" charset="0"/>
                      </a:endParaRPr>
                    </a:p>
                    <a:p>
                      <a:pPr algn="ctr">
                        <a:spcAft>
                          <a:spcPts val="0"/>
                        </a:spcAft>
                      </a:pPr>
                      <a:r>
                        <a:rPr lang="en-GB" sz="1400" dirty="0">
                          <a:solidFill>
                            <a:srgbClr val="002060"/>
                          </a:solidFill>
                          <a:effectLst/>
                          <a:latin typeface="Helvetica" pitchFamily="2" charset="0"/>
                        </a:rPr>
                        <a:t>1 means not at all</a:t>
                      </a:r>
                      <a:endParaRPr lang="en-IE" sz="1400" dirty="0">
                        <a:solidFill>
                          <a:srgbClr val="002060"/>
                        </a:solidFill>
                        <a:effectLst/>
                        <a:latin typeface="Helvetica" pitchFamily="2" charset="0"/>
                      </a:endParaRPr>
                    </a:p>
                    <a:p>
                      <a:pPr algn="ctr">
                        <a:spcAft>
                          <a:spcPts val="0"/>
                        </a:spcAft>
                      </a:pPr>
                      <a:r>
                        <a:rPr lang="en-GB" sz="1400" dirty="0">
                          <a:solidFill>
                            <a:srgbClr val="002060"/>
                          </a:solidFill>
                          <a:effectLst/>
                          <a:latin typeface="Helvetica" pitchFamily="2" charset="0"/>
                        </a:rPr>
                        <a:t>4 means partly, and </a:t>
                      </a:r>
                      <a:endParaRPr lang="en-IE" sz="1400" dirty="0">
                        <a:solidFill>
                          <a:srgbClr val="002060"/>
                        </a:solidFill>
                        <a:effectLst/>
                        <a:latin typeface="Helvetica" pitchFamily="2" charset="0"/>
                      </a:endParaRPr>
                    </a:p>
                    <a:p>
                      <a:pPr algn="ctr">
                        <a:spcAft>
                          <a:spcPts val="0"/>
                        </a:spcAft>
                      </a:pPr>
                      <a:r>
                        <a:rPr lang="en-GB" sz="1400" dirty="0">
                          <a:solidFill>
                            <a:srgbClr val="002060"/>
                          </a:solidFill>
                          <a:effectLst/>
                          <a:latin typeface="Helvetica" pitchFamily="2" charset="0"/>
                        </a:rPr>
                        <a:t>7 means very much.</a:t>
                      </a:r>
                      <a:endParaRPr lang="en-IE" sz="1400" dirty="0">
                        <a:solidFill>
                          <a:srgbClr val="002060"/>
                        </a:solidFill>
                        <a:effectLst/>
                        <a:latin typeface="Helvetica" pitchFamily="2" charset="0"/>
                      </a:endParaRPr>
                    </a:p>
                    <a:p>
                      <a:pPr algn="ctr">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ndParaRPr>
                    </a:p>
                    <a:p>
                      <a:pPr algn="ctr">
                        <a:spcAft>
                          <a:spcPts val="0"/>
                        </a:spcAft>
                      </a:pPr>
                      <a:r>
                        <a:rPr lang="en-GB" sz="1400" dirty="0">
                          <a:solidFill>
                            <a:srgbClr val="002060"/>
                          </a:solidFill>
                          <a:effectLst/>
                          <a:latin typeface="Helvetica" pitchFamily="2" charset="0"/>
                        </a:rPr>
                        <a:t>Sum the 10 item scores to give an overall score between 10 and 70. </a:t>
                      </a:r>
                      <a:br>
                        <a:rPr lang="en-GB" sz="1400" dirty="0">
                          <a:solidFill>
                            <a:srgbClr val="002060"/>
                          </a:solidFill>
                          <a:effectLst/>
                          <a:latin typeface="Helvetica" pitchFamily="2" charset="0"/>
                        </a:rPr>
                      </a:br>
                      <a:r>
                        <a:rPr lang="en-GB" sz="1400" dirty="0">
                          <a:solidFill>
                            <a:srgbClr val="002060"/>
                          </a:solidFill>
                          <a:effectLst/>
                          <a:latin typeface="Helvetica" pitchFamily="2" charset="0"/>
                        </a:rPr>
                        <a:t>Higher overall scores indicate that you experienced a higher level of flow.</a:t>
                      </a:r>
                      <a:endParaRPr lang="en-IE" sz="1400" dirty="0">
                        <a:solidFill>
                          <a:srgbClr val="002060"/>
                        </a:solidFill>
                        <a:effectLst/>
                        <a:latin typeface="Helvetica" pitchFamily="2" charset="0"/>
                      </a:endParaRPr>
                    </a:p>
                    <a:p>
                      <a:pPr algn="ctr">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2284">
                <a:tc>
                  <a:txBody>
                    <a:bodyPr/>
                    <a:lstStyle/>
                    <a:p>
                      <a:pPr algn="r">
                        <a:spcBef>
                          <a:spcPts val="300"/>
                        </a:spcBef>
                        <a:spcAft>
                          <a:spcPts val="300"/>
                        </a:spcAft>
                      </a:pPr>
                      <a:r>
                        <a:rPr lang="en-GB" sz="1400" dirty="0">
                          <a:solidFill>
                            <a:srgbClr val="002060"/>
                          </a:solidFill>
                          <a:effectLst/>
                          <a:latin typeface="Helvetica" pitchFamily="2" charset="0"/>
                        </a:rPr>
                        <a:t>1.</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en-GB" sz="1400" dirty="0">
                          <a:solidFill>
                            <a:srgbClr val="002060"/>
                          </a:solidFill>
                          <a:effectLst/>
                          <a:latin typeface="Helvetica" pitchFamily="2" charset="0"/>
                        </a:rPr>
                        <a:t>I feel just the right amount of challenge</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1</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2</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3</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4</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5</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6</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7</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2284">
                <a:tc>
                  <a:txBody>
                    <a:bodyPr/>
                    <a:lstStyle/>
                    <a:p>
                      <a:pPr algn="r">
                        <a:spcBef>
                          <a:spcPts val="300"/>
                        </a:spcBef>
                        <a:spcAft>
                          <a:spcPts val="300"/>
                        </a:spcAft>
                      </a:pPr>
                      <a:r>
                        <a:rPr lang="en-GB" sz="1400" dirty="0">
                          <a:solidFill>
                            <a:srgbClr val="002060"/>
                          </a:solidFill>
                          <a:effectLst/>
                          <a:latin typeface="Helvetica" pitchFamily="2" charset="0"/>
                        </a:rPr>
                        <a:t>2.</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en-GB" sz="1400" dirty="0">
                          <a:solidFill>
                            <a:srgbClr val="002060"/>
                          </a:solidFill>
                          <a:effectLst/>
                          <a:latin typeface="Helvetica" pitchFamily="2" charset="0"/>
                        </a:rPr>
                        <a:t>My thoughts/activities run fluidly and smoothly</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1</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2</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3</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4</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5</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6</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7</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2284">
                <a:tc>
                  <a:txBody>
                    <a:bodyPr/>
                    <a:lstStyle/>
                    <a:p>
                      <a:pPr algn="r">
                        <a:spcBef>
                          <a:spcPts val="300"/>
                        </a:spcBef>
                        <a:spcAft>
                          <a:spcPts val="300"/>
                        </a:spcAft>
                      </a:pPr>
                      <a:r>
                        <a:rPr lang="en-GB" sz="1400" dirty="0">
                          <a:solidFill>
                            <a:srgbClr val="002060"/>
                          </a:solidFill>
                          <a:effectLst/>
                          <a:latin typeface="Helvetica" pitchFamily="2" charset="0"/>
                        </a:rPr>
                        <a:t>3.</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en-GB" sz="1400" dirty="0">
                          <a:solidFill>
                            <a:srgbClr val="002060"/>
                          </a:solidFill>
                          <a:effectLst/>
                          <a:latin typeface="Helvetica" pitchFamily="2" charset="0"/>
                        </a:rPr>
                        <a:t>I don’t notice time passing</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1</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2</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3</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4</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5</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6</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7</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2284">
                <a:tc>
                  <a:txBody>
                    <a:bodyPr/>
                    <a:lstStyle/>
                    <a:p>
                      <a:pPr algn="r">
                        <a:spcBef>
                          <a:spcPts val="300"/>
                        </a:spcBef>
                        <a:spcAft>
                          <a:spcPts val="300"/>
                        </a:spcAft>
                      </a:pPr>
                      <a:r>
                        <a:rPr lang="en-GB" sz="1400" dirty="0">
                          <a:solidFill>
                            <a:srgbClr val="002060"/>
                          </a:solidFill>
                          <a:effectLst/>
                          <a:latin typeface="Helvetica" pitchFamily="2" charset="0"/>
                        </a:rPr>
                        <a:t>4.</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en-GB" sz="1400" dirty="0">
                          <a:solidFill>
                            <a:srgbClr val="002060"/>
                          </a:solidFill>
                          <a:effectLst/>
                          <a:latin typeface="Helvetica" pitchFamily="2" charset="0"/>
                        </a:rPr>
                        <a:t>I have no difficulty concentrating</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1</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2</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3</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4</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5</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6</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7</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2284">
                <a:tc>
                  <a:txBody>
                    <a:bodyPr/>
                    <a:lstStyle/>
                    <a:p>
                      <a:pPr algn="r">
                        <a:spcBef>
                          <a:spcPts val="300"/>
                        </a:spcBef>
                        <a:spcAft>
                          <a:spcPts val="300"/>
                        </a:spcAft>
                      </a:pPr>
                      <a:r>
                        <a:rPr lang="en-GB" sz="1400" dirty="0">
                          <a:solidFill>
                            <a:srgbClr val="002060"/>
                          </a:solidFill>
                          <a:effectLst/>
                          <a:latin typeface="Helvetica" pitchFamily="2" charset="0"/>
                        </a:rPr>
                        <a:t>5.</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en-GB" sz="1400" dirty="0">
                          <a:solidFill>
                            <a:srgbClr val="002060"/>
                          </a:solidFill>
                          <a:effectLst/>
                          <a:latin typeface="Helvetica" pitchFamily="2" charset="0"/>
                        </a:rPr>
                        <a:t>My mind is completely clear</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1</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2</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3</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4</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5</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6</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7</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2284">
                <a:tc>
                  <a:txBody>
                    <a:bodyPr/>
                    <a:lstStyle/>
                    <a:p>
                      <a:pPr algn="r">
                        <a:spcBef>
                          <a:spcPts val="300"/>
                        </a:spcBef>
                        <a:spcAft>
                          <a:spcPts val="300"/>
                        </a:spcAft>
                      </a:pPr>
                      <a:r>
                        <a:rPr lang="en-GB" sz="1400" dirty="0">
                          <a:solidFill>
                            <a:srgbClr val="002060"/>
                          </a:solidFill>
                          <a:effectLst/>
                          <a:latin typeface="Helvetica" pitchFamily="2" charset="0"/>
                        </a:rPr>
                        <a:t>6.</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en-GB" sz="1400" dirty="0">
                          <a:solidFill>
                            <a:srgbClr val="002060"/>
                          </a:solidFill>
                          <a:effectLst/>
                          <a:latin typeface="Helvetica" pitchFamily="2" charset="0"/>
                        </a:rPr>
                        <a:t>I am totally absorbed in what I am doing</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1</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2</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3</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4</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5</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6</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7</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2258">
                <a:tc>
                  <a:txBody>
                    <a:bodyPr/>
                    <a:lstStyle/>
                    <a:p>
                      <a:pPr algn="r">
                        <a:spcBef>
                          <a:spcPts val="300"/>
                        </a:spcBef>
                        <a:spcAft>
                          <a:spcPts val="300"/>
                        </a:spcAft>
                      </a:pPr>
                      <a:r>
                        <a:rPr lang="en-GB" sz="1400" dirty="0">
                          <a:solidFill>
                            <a:srgbClr val="002060"/>
                          </a:solidFill>
                          <a:effectLst/>
                          <a:latin typeface="Helvetica" pitchFamily="2" charset="0"/>
                        </a:rPr>
                        <a:t>7.</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en-GB" sz="1400" dirty="0">
                          <a:solidFill>
                            <a:srgbClr val="002060"/>
                          </a:solidFill>
                          <a:effectLst/>
                          <a:latin typeface="Helvetica" pitchFamily="2" charset="0"/>
                        </a:rPr>
                        <a:t>The right thoughts or movements occur of their own accord</a:t>
                      </a: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1</a:t>
                      </a: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2</a:t>
                      </a: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3</a:t>
                      </a: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4</a:t>
                      </a: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5</a:t>
                      </a: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6</a:t>
                      </a: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7</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2284">
                <a:tc>
                  <a:txBody>
                    <a:bodyPr/>
                    <a:lstStyle/>
                    <a:p>
                      <a:pPr algn="r">
                        <a:spcBef>
                          <a:spcPts val="300"/>
                        </a:spcBef>
                        <a:spcAft>
                          <a:spcPts val="300"/>
                        </a:spcAft>
                      </a:pPr>
                      <a:r>
                        <a:rPr lang="en-GB" sz="1400" dirty="0">
                          <a:solidFill>
                            <a:srgbClr val="002060"/>
                          </a:solidFill>
                          <a:effectLst/>
                          <a:latin typeface="Helvetica" pitchFamily="2" charset="0"/>
                        </a:rPr>
                        <a:t>8.</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en-GB" sz="1400" dirty="0">
                          <a:solidFill>
                            <a:srgbClr val="002060"/>
                          </a:solidFill>
                          <a:effectLst/>
                          <a:latin typeface="Helvetica" pitchFamily="2" charset="0"/>
                        </a:rPr>
                        <a:t>I know what I have to do each step of the way</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1</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2</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3</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4</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5</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6</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7</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2284">
                <a:tc>
                  <a:txBody>
                    <a:bodyPr/>
                    <a:lstStyle/>
                    <a:p>
                      <a:pPr algn="r">
                        <a:spcBef>
                          <a:spcPts val="300"/>
                        </a:spcBef>
                        <a:spcAft>
                          <a:spcPts val="300"/>
                        </a:spcAft>
                      </a:pPr>
                      <a:r>
                        <a:rPr lang="en-GB" sz="1400" dirty="0">
                          <a:solidFill>
                            <a:srgbClr val="002060"/>
                          </a:solidFill>
                          <a:effectLst/>
                          <a:latin typeface="Helvetica" pitchFamily="2" charset="0"/>
                        </a:rPr>
                        <a:t>9.</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en-GB" sz="1400" dirty="0">
                          <a:solidFill>
                            <a:srgbClr val="002060"/>
                          </a:solidFill>
                          <a:effectLst/>
                          <a:latin typeface="Helvetica" pitchFamily="2" charset="0"/>
                        </a:rPr>
                        <a:t>I feel that I have everything under control</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1</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2</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3</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4</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5</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6</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7</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6716">
                <a:tc>
                  <a:txBody>
                    <a:bodyPr/>
                    <a:lstStyle/>
                    <a:p>
                      <a:pPr algn="r">
                        <a:spcBef>
                          <a:spcPts val="300"/>
                        </a:spcBef>
                        <a:spcAft>
                          <a:spcPts val="300"/>
                        </a:spcAft>
                      </a:pPr>
                      <a:r>
                        <a:rPr lang="en-GB" sz="1400" dirty="0">
                          <a:solidFill>
                            <a:srgbClr val="002060"/>
                          </a:solidFill>
                          <a:effectLst/>
                          <a:latin typeface="Helvetica" pitchFamily="2" charset="0"/>
                        </a:rPr>
                        <a:t>10.</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en-GB" sz="1400" dirty="0">
                          <a:solidFill>
                            <a:srgbClr val="002060"/>
                          </a:solidFill>
                          <a:effectLst/>
                          <a:latin typeface="Helvetica" pitchFamily="2" charset="0"/>
                        </a:rPr>
                        <a:t>I am completely lost in thought</a:t>
                      </a:r>
                      <a:endParaRPr lang="en-IE" sz="14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1</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2</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3</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4</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5</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6</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300"/>
                        </a:spcAft>
                      </a:pPr>
                      <a:r>
                        <a:rPr lang="en-GB" sz="1400" dirty="0">
                          <a:effectLst/>
                        </a:rPr>
                        <a:t>7</a:t>
                      </a:r>
                      <a:endParaRPr lang="en-IE" sz="1400" dirty="0">
                        <a:effectLst/>
                        <a:latin typeface="Times New Roman" panose="02020603050405020304" pitchFamily="18"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45871">
                <a:tc gridSpan="9">
                  <a:txBody>
                    <a:bodyPr/>
                    <a:lstStyle/>
                    <a:p>
                      <a:pPr>
                        <a:spcAft>
                          <a:spcPts val="0"/>
                        </a:spcAft>
                      </a:pPr>
                      <a:endParaRPr lang="en-GB" sz="900" dirty="0">
                        <a:solidFill>
                          <a:srgbClr val="002060"/>
                        </a:solidFill>
                        <a:effectLst/>
                        <a:latin typeface="Helvetica" pitchFamily="2" charset="0"/>
                      </a:endParaRPr>
                    </a:p>
                    <a:p>
                      <a:pPr>
                        <a:spcAft>
                          <a:spcPts val="0"/>
                        </a:spcAft>
                      </a:pPr>
                      <a:endParaRPr lang="en-GB" sz="900" dirty="0">
                        <a:solidFill>
                          <a:srgbClr val="002060"/>
                        </a:solidFill>
                        <a:effectLst/>
                        <a:latin typeface="Helvetica" pitchFamily="2" charset="0"/>
                      </a:endParaRPr>
                    </a:p>
                    <a:p>
                      <a:pPr>
                        <a:spcAft>
                          <a:spcPts val="0"/>
                        </a:spcAft>
                      </a:pPr>
                      <a:r>
                        <a:rPr lang="en-GB" sz="900" dirty="0">
                          <a:solidFill>
                            <a:srgbClr val="002060"/>
                          </a:solidFill>
                          <a:effectLst/>
                          <a:latin typeface="Helvetica" pitchFamily="2" charset="0"/>
                        </a:rPr>
                        <a:t>From Engeser, S., &amp; Rheinberg, F. (2008). Flow, performance and moderators of challenge-skill balance. Motivation and Emotion, 32(3), 158-172. </a:t>
                      </a:r>
                      <a:r>
                        <a:rPr lang="en-GB" sz="900" u="sng" dirty="0">
                          <a:solidFill>
                            <a:srgbClr val="002060"/>
                          </a:solidFill>
                          <a:effectLst/>
                          <a:latin typeface="Helvetica" pitchFamily="2" charset="0"/>
                          <a:hlinkClick r:id="rId3">
                            <a:extLst>
                              <a:ext uri="{A12FA001-AC4F-418D-AE19-62706E023703}">
                                <ahyp:hlinkClr xmlns:ahyp="http://schemas.microsoft.com/office/drawing/2018/hyperlinkcolor" val="tx"/>
                              </a:ext>
                            </a:extLst>
                          </a:hlinkClick>
                        </a:rPr>
                        <a:t>https://doi.org/10.1007/s11031-008-9102-4</a:t>
                      </a:r>
                      <a:r>
                        <a:rPr lang="en-GB" sz="900" dirty="0">
                          <a:solidFill>
                            <a:srgbClr val="002060"/>
                          </a:solidFill>
                          <a:effectLst/>
                          <a:latin typeface="Helvetica" pitchFamily="2" charset="0"/>
                        </a:rPr>
                        <a:t>, appendix, p. 170, </a:t>
                      </a:r>
                      <a:endParaRPr lang="en-IE" sz="1200" dirty="0">
                        <a:solidFill>
                          <a:srgbClr val="002060"/>
                        </a:solidFill>
                        <a:effectLst/>
                        <a:latin typeface="Helvetica" pitchFamily="2" charset="0"/>
                        <a:ea typeface="Times New Roman" panose="02020603050405020304" pitchFamily="18" charset="0"/>
                      </a:endParaRPr>
                    </a:p>
                  </a:txBody>
                  <a:tcPr marL="68586" marR="685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F8F462-0960-FB4F-91A6-8A354D0656CC}"/>
              </a:ext>
            </a:extLst>
          </p:cNvPr>
          <p:cNvSpPr txBox="1">
            <a:spLocks noChangeArrowheads="1"/>
          </p:cNvSpPr>
          <p:nvPr/>
        </p:nvSpPr>
        <p:spPr>
          <a:xfrm>
            <a:off x="3260786" y="2967160"/>
            <a:ext cx="2622427" cy="46184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MINDULNESS</a:t>
            </a:r>
            <a:r>
              <a:rPr lang="en-US" altLang="en-US" b="1" kern="0" dirty="0">
                <a:ea typeface="ＭＳ Ｐゴシック" panose="020B0600070205080204" pitchFamily="34" charset="-128"/>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55C6A58-5639-6344-8E09-9FCF92EC26EA}"/>
              </a:ext>
            </a:extLst>
          </p:cNvPr>
          <p:cNvSpPr txBox="1">
            <a:spLocks noChangeArrowheads="1"/>
          </p:cNvSpPr>
          <p:nvPr/>
        </p:nvSpPr>
        <p:spPr>
          <a:xfrm>
            <a:off x="238125" y="669290"/>
            <a:ext cx="8659690" cy="6059488"/>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eaLnBrk="1" hangingPunct="1">
              <a:spcBef>
                <a:spcPts val="0"/>
              </a:spcBef>
              <a:buFont typeface="Arial" panose="020B0604020202020204" pitchFamily="34" charset="0"/>
              <a:buChar char="•"/>
              <a:defRPr/>
            </a:pPr>
            <a:r>
              <a:rPr lang="en-GB" sz="1600" dirty="0">
                <a:latin typeface="Helvetica" pitchFamily="2" charset="0"/>
              </a:rPr>
              <a:t>Mindfulness meditation is a way of training the mind to deal more effectively with mind-wandering, and negative mood states that come from the way we react to normal mood fluctuations that occur during mind-wandering</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dirty="0">
                <a:latin typeface="Helvetica" pitchFamily="2" charset="0"/>
              </a:rPr>
              <a:t>Mind-wandering is associated with a particular brain state called the default mode of brain function, which evolved to help our prehistoric ancestors scan the environment for big physical threats (like lions, bears, landslides, and floods) </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dirty="0">
                <a:latin typeface="Helvetica" pitchFamily="2" charset="0"/>
              </a:rPr>
              <a:t>In modern life mind-wandering and the default mode of brain function involves thinking about many minor social threats that lead to normal mood fluctuations</a:t>
            </a: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dirty="0">
                <a:latin typeface="Helvetica" pitchFamily="2" charset="0"/>
              </a:rPr>
              <a:t>Normal </a:t>
            </a:r>
            <a:r>
              <a:rPr lang="en-IE" sz="1600" dirty="0">
                <a:latin typeface="Helvetica" pitchFamily="2" charset="0"/>
              </a:rPr>
              <a:t> mood fluctuations – being </a:t>
            </a:r>
            <a:r>
              <a:rPr lang="en-GB" sz="1600" dirty="0">
                <a:latin typeface="Helvetica" pitchFamily="2" charset="0"/>
              </a:rPr>
              <a:t>a little sad, angry or anxious – do not make us distressed. The way we react to normal mood fluctuations causes a downward spiral of distress, e.g.</a:t>
            </a:r>
          </a:p>
          <a:p>
            <a:pPr marL="685800" lvl="1" eaLnBrk="1" hangingPunct="1">
              <a:spcBef>
                <a:spcPts val="0"/>
              </a:spcBef>
              <a:buFont typeface="Arial" panose="020B0604020202020204" pitchFamily="34" charset="0"/>
              <a:buChar char="•"/>
              <a:defRPr/>
            </a:pPr>
            <a:r>
              <a:rPr lang="en-GB" sz="1600" dirty="0">
                <a:latin typeface="Helvetica" pitchFamily="2" charset="0"/>
              </a:rPr>
              <a:t>Ruminating endlessly about small negative past events </a:t>
            </a:r>
          </a:p>
          <a:p>
            <a:pPr marL="685800" lvl="1" eaLnBrk="1" hangingPunct="1">
              <a:spcBef>
                <a:spcPts val="0"/>
              </a:spcBef>
              <a:buFont typeface="Arial" panose="020B0604020202020204" pitchFamily="34" charset="0"/>
              <a:buChar char="•"/>
              <a:defRPr/>
            </a:pPr>
            <a:r>
              <a:rPr lang="en-GB" sz="1600" dirty="0">
                <a:latin typeface="Helvetica" pitchFamily="2" charset="0"/>
              </a:rPr>
              <a:t>Worrying about the future and anticipating the worst</a:t>
            </a:r>
          </a:p>
          <a:p>
            <a:pPr marL="685800" lvl="1" eaLnBrk="1" hangingPunct="1">
              <a:spcBef>
                <a:spcPts val="0"/>
              </a:spcBef>
              <a:buFont typeface="Arial" panose="020B0604020202020204" pitchFamily="34" charset="0"/>
              <a:buChar char="•"/>
              <a:defRPr/>
            </a:pPr>
            <a:r>
              <a:rPr lang="en-GB" sz="1600" dirty="0">
                <a:latin typeface="Helvetica" pitchFamily="2" charset="0"/>
              </a:rPr>
              <a:t>Making harsh negative judgments about how we managed small past negative events and will handle future challenges </a:t>
            </a:r>
          </a:p>
          <a:p>
            <a:pPr marL="685800" lvl="1" eaLnBrk="1" hangingPunct="1">
              <a:spcBef>
                <a:spcPts val="0"/>
              </a:spcBef>
              <a:buFont typeface="Arial" panose="020B0604020202020204" pitchFamily="34" charset="0"/>
              <a:buChar char="•"/>
              <a:defRPr/>
            </a:pPr>
            <a:r>
              <a:rPr lang="en-GB" sz="1600" dirty="0">
                <a:latin typeface="Helvetica" pitchFamily="2" charset="0"/>
              </a:rPr>
              <a:t>Trying to supress normal </a:t>
            </a:r>
            <a:r>
              <a:rPr lang="en-IE" sz="1600" dirty="0">
                <a:latin typeface="Helvetica" pitchFamily="2" charset="0"/>
              </a:rPr>
              <a:t> mood fluctuations </a:t>
            </a:r>
            <a:endParaRPr lang="en-GB" sz="1600" dirty="0">
              <a:latin typeface="Helvetica" pitchFamily="2" charset="0"/>
            </a:endParaRPr>
          </a:p>
          <a:p>
            <a:pPr eaLnBrk="1" hangingPunct="1">
              <a:spcBef>
                <a:spcPts val="0"/>
              </a:spcBef>
              <a:buFont typeface="Arial" panose="020B0604020202020204" pitchFamily="34" charset="0"/>
              <a:buChar char="•"/>
              <a:defRPr/>
            </a:pPr>
            <a:endParaRPr lang="en-GB" sz="1600" dirty="0">
              <a:latin typeface="Helvetica" pitchFamily="2" charset="0"/>
            </a:endParaRPr>
          </a:p>
          <a:p>
            <a:pPr eaLnBrk="1" hangingPunct="1">
              <a:spcBef>
                <a:spcPts val="0"/>
              </a:spcBef>
              <a:buFont typeface="Arial" panose="020B0604020202020204" pitchFamily="34" charset="0"/>
              <a:buChar char="•"/>
              <a:defRPr/>
            </a:pPr>
            <a:r>
              <a:rPr lang="en-GB" sz="1600" dirty="0">
                <a:latin typeface="Helvetica" pitchFamily="2" charset="0"/>
              </a:rPr>
              <a:t>Mindfulness meditation allows us to become skilful at recognising that our recollections of, and ruminations about past episodes of distress, and our worries about the future are not objective facts.  They are just subjective thoughts. </a:t>
            </a:r>
            <a:endParaRPr lang="en-IE" sz="1600" dirty="0">
              <a:latin typeface="Helvetica" pitchFamily="2" charset="0"/>
            </a:endParaRPr>
          </a:p>
        </p:txBody>
      </p:sp>
      <p:sp>
        <p:nvSpPr>
          <p:cNvPr id="7" name="Title 1">
            <a:extLst>
              <a:ext uri="{FF2B5EF4-FFF2-40B4-BE49-F238E27FC236}">
                <a16:creationId xmlns:a16="http://schemas.microsoft.com/office/drawing/2014/main" id="{5EA77F78-424F-5C4A-A508-AB12B460E423}"/>
              </a:ext>
            </a:extLst>
          </p:cNvPr>
          <p:cNvSpPr txBox="1">
            <a:spLocks noChangeArrowheads="1"/>
          </p:cNvSpPr>
          <p:nvPr/>
        </p:nvSpPr>
        <p:spPr>
          <a:xfrm>
            <a:off x="1781053" y="129222"/>
            <a:ext cx="5334854" cy="36036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MIND-WANDERING &amp; MINDFULNESS</a:t>
            </a:r>
          </a:p>
        </p:txBody>
      </p:sp>
    </p:spTree>
    <p:extLst>
      <p:ext uri="{BB962C8B-B14F-4D97-AF65-F5344CB8AC3E}">
        <p14:creationId xmlns:p14="http://schemas.microsoft.com/office/powerpoint/2010/main" val="3309126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566E621-21FA-FE48-902D-3D03AE161CA8}"/>
              </a:ext>
            </a:extLst>
          </p:cNvPr>
          <p:cNvSpPr txBox="1">
            <a:spLocks noChangeArrowheads="1"/>
          </p:cNvSpPr>
          <p:nvPr/>
        </p:nvSpPr>
        <p:spPr>
          <a:xfrm>
            <a:off x="68263" y="330200"/>
            <a:ext cx="6502400" cy="631444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1500" dirty="0"/>
          </a:p>
          <a:p>
            <a:pPr marL="285750" indent="-285750" eaLnBrk="1" hangingPunct="1">
              <a:spcBef>
                <a:spcPts val="0"/>
              </a:spcBef>
              <a:defRPr/>
            </a:pPr>
            <a:r>
              <a:rPr lang="en-GB" sz="1600" b="1" dirty="0">
                <a:latin typeface="Helvetica" pitchFamily="2" charset="0"/>
              </a:rPr>
              <a:t>Buddhism. </a:t>
            </a:r>
            <a:r>
              <a:rPr lang="en-GB" sz="1600" dirty="0">
                <a:latin typeface="Helvetica" pitchFamily="2" charset="0"/>
              </a:rPr>
              <a:t>Mindfulness meditation was imported into contemporary positive psychology from Buddhism</a:t>
            </a:r>
            <a:r>
              <a:rPr lang="en-IE" sz="1600" dirty="0">
                <a:latin typeface="Helvetica" pitchFamily="2" charset="0"/>
              </a:rPr>
              <a:t> </a:t>
            </a:r>
          </a:p>
          <a:p>
            <a:pPr marL="285750" indent="-285750" eaLnBrk="1" hangingPunct="1">
              <a:spcBef>
                <a:spcPts val="0"/>
              </a:spcBef>
              <a:defRPr/>
            </a:pPr>
            <a:endParaRPr lang="en-IE" sz="1600" dirty="0">
              <a:latin typeface="Helvetica" pitchFamily="2" charset="0"/>
            </a:endParaRPr>
          </a:p>
          <a:p>
            <a:pPr marL="285750" indent="-285750" eaLnBrk="1" hangingPunct="1">
              <a:spcBef>
                <a:spcPts val="0"/>
              </a:spcBef>
              <a:defRPr/>
            </a:pPr>
            <a:r>
              <a:rPr lang="en-GB" sz="1600" b="1" dirty="0">
                <a:latin typeface="Helvetica" pitchFamily="2" charset="0"/>
              </a:rPr>
              <a:t>Mindfulness</a:t>
            </a:r>
            <a:r>
              <a:rPr lang="en-GB" sz="1600" dirty="0">
                <a:latin typeface="Helvetica" pitchFamily="2" charset="0"/>
              </a:rPr>
              <a:t> involves paying attention, on purpose, in the present moment, without judgment to our immediate sensory experience with an attitude of curiosity, openness, and acceptance</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b="1" dirty="0">
                <a:latin typeface="Helvetica" pitchFamily="2" charset="0"/>
              </a:rPr>
              <a:t>Thoughts are not facts. </a:t>
            </a:r>
            <a:r>
              <a:rPr lang="en-GB" sz="1600" dirty="0">
                <a:latin typeface="Helvetica" pitchFamily="2" charset="0"/>
              </a:rPr>
              <a:t>Thoughts and feelings are construed as transient subjective phenomena, not permanent facts about the world</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b="1" dirty="0">
                <a:latin typeface="Helvetica" pitchFamily="2" charset="0"/>
              </a:rPr>
              <a:t>Mind wandering. </a:t>
            </a:r>
            <a:r>
              <a:rPr lang="en-GB" sz="1600" dirty="0">
                <a:latin typeface="Helvetica" pitchFamily="2" charset="0"/>
              </a:rPr>
              <a:t>During mindfulness meditation, attention will inevitably wander to regrets, sadness, or anger about the past, or worries and anxieties about the future</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b="1" dirty="0">
                <a:latin typeface="Helvetica" pitchFamily="2" charset="0"/>
              </a:rPr>
              <a:t>Guiding attention. </a:t>
            </a:r>
            <a:r>
              <a:rPr lang="en-GB" sz="1600" dirty="0">
                <a:latin typeface="Helvetica" pitchFamily="2" charset="0"/>
              </a:rPr>
              <a:t>When this happens, we guide attention back to the breath or awareness of the body</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b="1" dirty="0">
                <a:latin typeface="Helvetica" pitchFamily="2" charset="0"/>
              </a:rPr>
              <a:t>Avoid embroilment.  </a:t>
            </a:r>
            <a:r>
              <a:rPr lang="en-GB" sz="1600" dirty="0">
                <a:latin typeface="Helvetica" pitchFamily="2" charset="0"/>
              </a:rPr>
              <a:t>By doing this we avoid becoming embroiled in judging these thoughts or feelings, or trying to change them. We accept them for what they are: transient subjective phenomena</a:t>
            </a:r>
          </a:p>
        </p:txBody>
      </p:sp>
      <p:sp>
        <p:nvSpPr>
          <p:cNvPr id="7" name="Title 1">
            <a:extLst>
              <a:ext uri="{FF2B5EF4-FFF2-40B4-BE49-F238E27FC236}">
                <a16:creationId xmlns:a16="http://schemas.microsoft.com/office/drawing/2014/main" id="{FE25A5EE-0F44-2C40-8F38-19CB66F733D1}"/>
              </a:ext>
            </a:extLst>
          </p:cNvPr>
          <p:cNvSpPr txBox="1">
            <a:spLocks noChangeArrowheads="1"/>
          </p:cNvSpPr>
          <p:nvPr/>
        </p:nvSpPr>
        <p:spPr>
          <a:xfrm>
            <a:off x="3281363" y="141288"/>
            <a:ext cx="2663825" cy="36036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MINDFULNESS</a:t>
            </a:r>
          </a:p>
        </p:txBody>
      </p:sp>
      <p:pic>
        <p:nvPicPr>
          <p:cNvPr id="129028" name="Picture 7">
            <a:extLst>
              <a:ext uri="{FF2B5EF4-FFF2-40B4-BE49-F238E27FC236}">
                <a16:creationId xmlns:a16="http://schemas.microsoft.com/office/drawing/2014/main" id="{A10821E6-25E1-374B-B27D-A4898395F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663" y="3644900"/>
            <a:ext cx="24177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15">
            <a:extLst>
              <a:ext uri="{FF2B5EF4-FFF2-40B4-BE49-F238E27FC236}">
                <a16:creationId xmlns:a16="http://schemas.microsoft.com/office/drawing/2014/main" id="{16613745-2CBD-9B4A-86E5-4A671D87A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663" y="1073150"/>
            <a:ext cx="2417762"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55C6A58-5639-6344-8E09-9FCF92EC26EA}"/>
              </a:ext>
            </a:extLst>
          </p:cNvPr>
          <p:cNvSpPr txBox="1">
            <a:spLocks noChangeArrowheads="1"/>
          </p:cNvSpPr>
          <p:nvPr/>
        </p:nvSpPr>
        <p:spPr>
          <a:xfrm>
            <a:off x="238125" y="669290"/>
            <a:ext cx="6224588" cy="6059488"/>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285750" indent="-285750" eaLnBrk="1" hangingPunct="1">
              <a:spcBef>
                <a:spcPts val="0"/>
              </a:spcBef>
              <a:defRPr/>
            </a:pPr>
            <a:r>
              <a:rPr lang="en-GB" sz="1600" dirty="0">
                <a:latin typeface="Helvetica" pitchFamily="2" charset="0"/>
              </a:rPr>
              <a:t>Mindfulness is both a </a:t>
            </a:r>
          </a:p>
          <a:p>
            <a:pPr marL="685800" lvl="1" eaLnBrk="1" hangingPunct="1">
              <a:spcBef>
                <a:spcPts val="0"/>
              </a:spcBef>
              <a:buFont typeface="Arial" panose="020B0604020202020204" pitchFamily="34" charset="0"/>
              <a:buChar char="•"/>
              <a:defRPr/>
            </a:pPr>
            <a:r>
              <a:rPr lang="en-GB" sz="1600" b="1" dirty="0">
                <a:latin typeface="Helvetica" pitchFamily="2" charset="0"/>
              </a:rPr>
              <a:t>State</a:t>
            </a:r>
            <a:r>
              <a:rPr lang="en-GB" sz="1600" dirty="0">
                <a:latin typeface="Helvetica" pitchFamily="2" charset="0"/>
              </a:rPr>
              <a:t> induced by meditation and a </a:t>
            </a:r>
          </a:p>
          <a:p>
            <a:pPr marL="685800" lvl="1" eaLnBrk="1" hangingPunct="1">
              <a:spcBef>
                <a:spcPts val="0"/>
              </a:spcBef>
              <a:buFont typeface="Arial" panose="020B0604020202020204" pitchFamily="34" charset="0"/>
              <a:buChar char="•"/>
              <a:defRPr/>
            </a:pPr>
            <a:r>
              <a:rPr lang="en-GB" sz="1600" b="1" dirty="0">
                <a:latin typeface="Helvetica" pitchFamily="2" charset="0"/>
              </a:rPr>
              <a:t>Trait</a:t>
            </a:r>
            <a:r>
              <a:rPr lang="en-GB" sz="1600" dirty="0">
                <a:latin typeface="Helvetica" pitchFamily="2" charset="0"/>
              </a:rPr>
              <a:t> that refers to the disposition of living mindfully </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dirty="0">
                <a:latin typeface="Helvetica" pitchFamily="2" charset="0"/>
              </a:rPr>
              <a:t>You may assess your level of trait mindfulness by completing the Five Facet of Mindfulness Questionnaire (on the next slide) which assesses the capacity to</a:t>
            </a:r>
          </a:p>
          <a:p>
            <a:pPr marL="285750" indent="-285750" eaLnBrk="1" hangingPunct="1">
              <a:spcBef>
                <a:spcPts val="0"/>
              </a:spcBef>
              <a:defRPr/>
            </a:pPr>
            <a:endParaRPr lang="en-IE" sz="1600" dirty="0">
              <a:latin typeface="Helvetica" pitchFamily="2" charset="0"/>
            </a:endParaRPr>
          </a:p>
          <a:p>
            <a:pPr lvl="1">
              <a:buFont typeface="Arial" panose="020B0604020202020204" pitchFamily="34" charset="0"/>
              <a:buChar char="•"/>
              <a:defRPr/>
            </a:pPr>
            <a:r>
              <a:rPr lang="en-GB" sz="1600" b="1" dirty="0">
                <a:latin typeface="Helvetica" pitchFamily="2" charset="0"/>
              </a:rPr>
              <a:t>Observe</a:t>
            </a:r>
            <a:r>
              <a:rPr lang="en-GB" sz="1600" dirty="0">
                <a:latin typeface="Helvetica" pitchFamily="2" charset="0"/>
              </a:rPr>
              <a:t> the world as it is now </a:t>
            </a:r>
          </a:p>
          <a:p>
            <a:pPr lvl="1">
              <a:buFont typeface="Arial" panose="020B0604020202020204" pitchFamily="34" charset="0"/>
              <a:buChar char="•"/>
              <a:defRPr/>
            </a:pPr>
            <a:endParaRPr lang="en-IE" sz="1600" dirty="0">
              <a:latin typeface="Helvetica" pitchFamily="2" charset="0"/>
            </a:endParaRPr>
          </a:p>
          <a:p>
            <a:pPr lvl="1">
              <a:buFont typeface="Arial" panose="020B0604020202020204" pitchFamily="34" charset="0"/>
              <a:buChar char="•"/>
              <a:defRPr/>
            </a:pPr>
            <a:r>
              <a:rPr lang="en-GB" sz="1600" b="1" dirty="0">
                <a:latin typeface="Helvetica" pitchFamily="2" charset="0"/>
              </a:rPr>
              <a:t>Describe</a:t>
            </a:r>
            <a:r>
              <a:rPr lang="en-GB" sz="1600" dirty="0">
                <a:latin typeface="Helvetica" pitchFamily="2" charset="0"/>
              </a:rPr>
              <a:t> these immediate experiences</a:t>
            </a:r>
          </a:p>
          <a:p>
            <a:pPr lvl="1">
              <a:buFont typeface="Arial" panose="020B0604020202020204" pitchFamily="34" charset="0"/>
              <a:buChar char="•"/>
              <a:defRPr/>
            </a:pPr>
            <a:endParaRPr lang="en-IE" sz="1600" dirty="0">
              <a:latin typeface="Helvetica" pitchFamily="2" charset="0"/>
            </a:endParaRPr>
          </a:p>
          <a:p>
            <a:pPr lvl="1">
              <a:buFont typeface="Arial" panose="020B0604020202020204" pitchFamily="34" charset="0"/>
              <a:buChar char="•"/>
              <a:defRPr/>
            </a:pPr>
            <a:r>
              <a:rPr lang="en-GB" sz="1600" b="1" dirty="0">
                <a:latin typeface="Helvetica" pitchFamily="2" charset="0"/>
              </a:rPr>
              <a:t>Act with awareness </a:t>
            </a:r>
            <a:r>
              <a:rPr lang="en-GB" sz="1600" dirty="0">
                <a:latin typeface="Helvetica" pitchFamily="2" charset="0"/>
              </a:rPr>
              <a:t>by focusing on what is happening in the present moment </a:t>
            </a:r>
          </a:p>
          <a:p>
            <a:pPr lvl="1">
              <a:buFont typeface="Arial" panose="020B0604020202020204" pitchFamily="34" charset="0"/>
              <a:buChar char="•"/>
              <a:defRPr/>
            </a:pPr>
            <a:endParaRPr lang="en-IE" sz="1600" dirty="0">
              <a:latin typeface="Helvetica" pitchFamily="2" charset="0"/>
            </a:endParaRPr>
          </a:p>
          <a:p>
            <a:pPr lvl="1">
              <a:buFont typeface="Arial" panose="020B0604020202020204" pitchFamily="34" charset="0"/>
              <a:buChar char="•"/>
              <a:defRPr/>
            </a:pPr>
            <a:r>
              <a:rPr lang="en-GB" sz="1600" b="1" dirty="0">
                <a:latin typeface="Helvetica" pitchFamily="2" charset="0"/>
              </a:rPr>
              <a:t>Be non-judgmental </a:t>
            </a:r>
            <a:r>
              <a:rPr lang="en-GB" sz="1600" dirty="0">
                <a:latin typeface="Helvetica" pitchFamily="2" charset="0"/>
              </a:rPr>
              <a:t>and refrain from making judgments about whether your immediate experience is good or bad, and  </a:t>
            </a:r>
          </a:p>
          <a:p>
            <a:pPr lvl="1">
              <a:buFont typeface="Arial" panose="020B0604020202020204" pitchFamily="34" charset="0"/>
              <a:buChar char="•"/>
              <a:defRPr/>
            </a:pPr>
            <a:endParaRPr lang="en-IE" sz="1600" dirty="0">
              <a:latin typeface="Helvetica" pitchFamily="2" charset="0"/>
            </a:endParaRPr>
          </a:p>
          <a:p>
            <a:pPr lvl="1">
              <a:buFont typeface="Arial" panose="020B0604020202020204" pitchFamily="34" charset="0"/>
              <a:buChar char="•"/>
              <a:defRPr/>
            </a:pPr>
            <a:r>
              <a:rPr lang="en-GB" sz="1600" b="1" dirty="0">
                <a:latin typeface="Helvetica" pitchFamily="2" charset="0"/>
              </a:rPr>
              <a:t>Be non-reactive </a:t>
            </a:r>
            <a:r>
              <a:rPr lang="en-GB" sz="1600" dirty="0">
                <a:latin typeface="Helvetica" pitchFamily="2" charset="0"/>
              </a:rPr>
              <a:t>to negative thoughts and feelings</a:t>
            </a:r>
            <a:endParaRPr lang="en-IE" sz="1600" dirty="0">
              <a:latin typeface="Helvetica" pitchFamily="2" charset="0"/>
            </a:endParaRPr>
          </a:p>
          <a:p>
            <a:pPr marL="285750" indent="-285750" eaLnBrk="1" hangingPunct="1">
              <a:spcBef>
                <a:spcPts val="0"/>
              </a:spcBef>
              <a:defRPr/>
            </a:pPr>
            <a:endParaRPr lang="en-GB" sz="1800" dirty="0">
              <a:latin typeface="Helvetica" pitchFamily="2" charset="0"/>
            </a:endParaRPr>
          </a:p>
          <a:p>
            <a:pPr marL="285750" indent="-285750" eaLnBrk="1" hangingPunct="1">
              <a:spcBef>
                <a:spcPts val="0"/>
              </a:spcBef>
              <a:defRPr/>
            </a:pPr>
            <a:endParaRPr lang="en-IE" sz="1600" dirty="0"/>
          </a:p>
        </p:txBody>
      </p:sp>
      <p:sp>
        <p:nvSpPr>
          <p:cNvPr id="7" name="Title 1">
            <a:extLst>
              <a:ext uri="{FF2B5EF4-FFF2-40B4-BE49-F238E27FC236}">
                <a16:creationId xmlns:a16="http://schemas.microsoft.com/office/drawing/2014/main" id="{5EA77F78-424F-5C4A-A508-AB12B460E423}"/>
              </a:ext>
            </a:extLst>
          </p:cNvPr>
          <p:cNvSpPr txBox="1">
            <a:spLocks noChangeArrowheads="1"/>
          </p:cNvSpPr>
          <p:nvPr/>
        </p:nvSpPr>
        <p:spPr>
          <a:xfrm>
            <a:off x="3398838" y="234315"/>
            <a:ext cx="2663825" cy="36036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MINDFULNESS</a:t>
            </a:r>
          </a:p>
        </p:txBody>
      </p:sp>
      <p:pic>
        <p:nvPicPr>
          <p:cNvPr id="130052" name="Picture 8">
            <a:extLst>
              <a:ext uri="{FF2B5EF4-FFF2-40B4-BE49-F238E27FC236}">
                <a16:creationId xmlns:a16="http://schemas.microsoft.com/office/drawing/2014/main" id="{F4229E06-7C20-2F4B-AF08-01CBDAC55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570" y="4096385"/>
            <a:ext cx="233045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3">
            <a:extLst>
              <a:ext uri="{FF2B5EF4-FFF2-40B4-BE49-F238E27FC236}">
                <a16:creationId xmlns:a16="http://schemas.microsoft.com/office/drawing/2014/main" id="{2D116BDD-7132-FA47-B70F-42B9F2F71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420" y="1257935"/>
            <a:ext cx="23876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39E9647-19B7-F848-9151-65975D6C0732}"/>
              </a:ext>
            </a:extLst>
          </p:cNvPr>
          <p:cNvSpPr txBox="1">
            <a:spLocks noChangeArrowheads="1"/>
          </p:cNvSpPr>
          <p:nvPr/>
        </p:nvSpPr>
        <p:spPr>
          <a:xfrm>
            <a:off x="1480974" y="10510"/>
            <a:ext cx="5508406" cy="42391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ea typeface="ＭＳ Ｐゴシック" panose="020B0600070205080204" pitchFamily="34" charset="-128"/>
              </a:rPr>
              <a:t>PAUSE &amp; PRACTICE – MINDFULNESS ASSESSMENT</a:t>
            </a:r>
          </a:p>
        </p:txBody>
      </p:sp>
      <p:graphicFrame>
        <p:nvGraphicFramePr>
          <p:cNvPr id="6" name="Table 5">
            <a:extLst>
              <a:ext uri="{FF2B5EF4-FFF2-40B4-BE49-F238E27FC236}">
                <a16:creationId xmlns:a16="http://schemas.microsoft.com/office/drawing/2014/main" id="{F545FB1A-BC85-774A-A3CA-D9354B5C3CAF}"/>
              </a:ext>
            </a:extLst>
          </p:cNvPr>
          <p:cNvGraphicFramePr>
            <a:graphicFrameLocks noGrp="1"/>
          </p:cNvGraphicFramePr>
          <p:nvPr>
            <p:extLst>
              <p:ext uri="{D42A27DB-BD31-4B8C-83A1-F6EECF244321}">
                <p14:modId xmlns:p14="http://schemas.microsoft.com/office/powerpoint/2010/main" val="1033435989"/>
              </p:ext>
            </p:extLst>
          </p:nvPr>
        </p:nvGraphicFramePr>
        <p:xfrm>
          <a:off x="223520" y="434427"/>
          <a:ext cx="8839200" cy="6233317"/>
        </p:xfrm>
        <a:graphic>
          <a:graphicData uri="http://schemas.openxmlformats.org/drawingml/2006/table">
            <a:tbl>
              <a:tblPr firstRow="1" firstCol="1" bandRow="1">
                <a:tableStyleId>{2D5ABB26-0587-4C30-8999-92F81FD0307C}</a:tableStyleId>
              </a:tblPr>
              <a:tblGrid>
                <a:gridCol w="6813706">
                  <a:extLst>
                    <a:ext uri="{9D8B030D-6E8A-4147-A177-3AD203B41FA5}">
                      <a16:colId xmlns:a16="http://schemas.microsoft.com/office/drawing/2014/main" val="20000"/>
                    </a:ext>
                  </a:extLst>
                </a:gridCol>
                <a:gridCol w="434035">
                  <a:extLst>
                    <a:ext uri="{9D8B030D-6E8A-4147-A177-3AD203B41FA5}">
                      <a16:colId xmlns:a16="http://schemas.microsoft.com/office/drawing/2014/main" val="20001"/>
                    </a:ext>
                  </a:extLst>
                </a:gridCol>
                <a:gridCol w="361695">
                  <a:extLst>
                    <a:ext uri="{9D8B030D-6E8A-4147-A177-3AD203B41FA5}">
                      <a16:colId xmlns:a16="http://schemas.microsoft.com/office/drawing/2014/main" val="20002"/>
                    </a:ext>
                  </a:extLst>
                </a:gridCol>
                <a:gridCol w="361695">
                  <a:extLst>
                    <a:ext uri="{9D8B030D-6E8A-4147-A177-3AD203B41FA5}">
                      <a16:colId xmlns:a16="http://schemas.microsoft.com/office/drawing/2014/main" val="20003"/>
                    </a:ext>
                  </a:extLst>
                </a:gridCol>
                <a:gridCol w="361695">
                  <a:extLst>
                    <a:ext uri="{9D8B030D-6E8A-4147-A177-3AD203B41FA5}">
                      <a16:colId xmlns:a16="http://schemas.microsoft.com/office/drawing/2014/main" val="20004"/>
                    </a:ext>
                  </a:extLst>
                </a:gridCol>
                <a:gridCol w="506374">
                  <a:extLst>
                    <a:ext uri="{9D8B030D-6E8A-4147-A177-3AD203B41FA5}">
                      <a16:colId xmlns:a16="http://schemas.microsoft.com/office/drawing/2014/main" val="20005"/>
                    </a:ext>
                  </a:extLst>
                </a:gridCol>
              </a:tblGrid>
              <a:tr h="733483">
                <a:tc gridSpan="6">
                  <a:txBody>
                    <a:bodyPr/>
                    <a:lstStyle/>
                    <a:p>
                      <a:pPr algn="ctr">
                        <a:spcAft>
                          <a:spcPts val="0"/>
                        </a:spcAft>
                      </a:pPr>
                      <a:r>
                        <a:rPr lang="en-IE" sz="900" dirty="0">
                          <a:solidFill>
                            <a:srgbClr val="002060"/>
                          </a:solidFill>
                          <a:effectLst/>
                        </a:rPr>
                        <a:t> You may complete this Five Facet of Mindfulness Questionnaire to assess trait mindfulness</a:t>
                      </a:r>
                    </a:p>
                    <a:p>
                      <a:pPr algn="ctr">
                        <a:spcAft>
                          <a:spcPts val="0"/>
                        </a:spcAft>
                      </a:pPr>
                      <a:r>
                        <a:rPr lang="en-IE" sz="900" dirty="0">
                          <a:solidFill>
                            <a:srgbClr val="002060"/>
                          </a:solidFill>
                          <a:effectLst/>
                        </a:rPr>
                        <a:t>For each item circle the response that best applies to you in the past week</a:t>
                      </a:r>
                    </a:p>
                    <a:p>
                      <a:pPr algn="ctr">
                        <a:spcAft>
                          <a:spcPts val="0"/>
                        </a:spcAft>
                      </a:pPr>
                      <a:r>
                        <a:rPr lang="en-IE" sz="900" dirty="0">
                          <a:solidFill>
                            <a:srgbClr val="002060"/>
                          </a:solidFill>
                          <a:effectLst/>
                        </a:rPr>
                        <a:t>To get your score on each facet, sum item scores and divide by the number of items in the facet</a:t>
                      </a:r>
                    </a:p>
                    <a:p>
                      <a:pPr algn="ctr">
                        <a:spcAft>
                          <a:spcPts val="0"/>
                        </a:spcAft>
                      </a:pPr>
                      <a:r>
                        <a:rPr lang="en-IE" sz="900" dirty="0">
                          <a:solidFill>
                            <a:srgbClr val="002060"/>
                          </a:solidFill>
                          <a:effectLst/>
                        </a:rPr>
                        <a:t>To get your overall score sum item scores and divide by 24</a:t>
                      </a:r>
                    </a:p>
                    <a:p>
                      <a:pPr algn="ctr">
                        <a:spcAft>
                          <a:spcPts val="0"/>
                        </a:spcAft>
                      </a:pPr>
                      <a:r>
                        <a:rPr lang="en-IE" sz="900" dirty="0">
                          <a:solidFill>
                            <a:srgbClr val="002060"/>
                          </a:solidFill>
                          <a:effectLst/>
                        </a:rPr>
                        <a:t>Scores range from 1 to 5. Higher scores indicate greater mindfulness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2511">
                <a:tc>
                  <a:txBody>
                    <a:bodyPr/>
                    <a:lstStyle/>
                    <a:p>
                      <a:pPr>
                        <a:spcAft>
                          <a:spcPts val="0"/>
                        </a:spcAft>
                      </a:pPr>
                      <a:endParaRPr lang="en-IE" sz="900" b="1" dirty="0">
                        <a:solidFill>
                          <a:srgbClr val="002060"/>
                        </a:solidFill>
                        <a:effectLst/>
                      </a:endParaRPr>
                    </a:p>
                    <a:p>
                      <a:pPr>
                        <a:spcAft>
                          <a:spcPts val="0"/>
                        </a:spcAft>
                      </a:pPr>
                      <a:endParaRPr lang="en-IE" sz="900" b="1" dirty="0">
                        <a:solidFill>
                          <a:srgbClr val="002060"/>
                        </a:solidFill>
                        <a:effectLst/>
                      </a:endParaRPr>
                    </a:p>
                    <a:p>
                      <a:pPr>
                        <a:spcAft>
                          <a:spcPts val="0"/>
                        </a:spcAft>
                      </a:pPr>
                      <a:r>
                        <a:rPr lang="en-IE" sz="900" b="1" dirty="0">
                          <a:solidFill>
                            <a:srgbClr val="002060"/>
                          </a:solidFill>
                          <a:effectLst/>
                        </a:rPr>
                        <a:t>Observing</a:t>
                      </a:r>
                      <a:endParaRPr lang="en-IE" sz="900" b="1"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Very rarely true</a:t>
                      </a: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Very often true</a:t>
                      </a: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7608">
                <a:tc>
                  <a:txBody>
                    <a:bodyPr/>
                    <a:lstStyle/>
                    <a:p>
                      <a:pPr>
                        <a:spcAft>
                          <a:spcPts val="0"/>
                        </a:spcAft>
                      </a:pPr>
                      <a:r>
                        <a:rPr lang="en-GB" sz="900" dirty="0">
                          <a:solidFill>
                            <a:srgbClr val="002060"/>
                          </a:solidFill>
                          <a:effectLst/>
                        </a:rPr>
                        <a:t>I pay attention to physical experiences, such as the wind in my hair or sun on my face</a:t>
                      </a:r>
                      <a:endParaRPr lang="en-IE" sz="9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77608">
                <a:tc>
                  <a:txBody>
                    <a:bodyPr/>
                    <a:lstStyle/>
                    <a:p>
                      <a:pPr>
                        <a:spcAft>
                          <a:spcPts val="0"/>
                        </a:spcAft>
                      </a:pPr>
                      <a:r>
                        <a:rPr lang="en-GB" sz="900" dirty="0">
                          <a:solidFill>
                            <a:srgbClr val="002060"/>
                          </a:solidFill>
                          <a:effectLst/>
                        </a:rPr>
                        <a:t>Generally, I pay attention to sounds, such as clocks ticking, birds chirping, or cars passing</a:t>
                      </a:r>
                      <a:endParaRPr lang="en-IE" sz="9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7503">
                <a:tc>
                  <a:txBody>
                    <a:bodyPr/>
                    <a:lstStyle/>
                    <a:p>
                      <a:pPr>
                        <a:spcAft>
                          <a:spcPts val="0"/>
                        </a:spcAft>
                      </a:pPr>
                      <a:r>
                        <a:rPr lang="en-IE" sz="900" dirty="0">
                          <a:solidFill>
                            <a:srgbClr val="002060"/>
                          </a:solidFill>
                          <a:effectLst/>
                        </a:rPr>
                        <a:t>I notice the smells and aromas of things</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54161">
                <a:tc>
                  <a:txBody>
                    <a:bodyPr/>
                    <a:lstStyle/>
                    <a:p>
                      <a:pPr>
                        <a:spcAft>
                          <a:spcPts val="0"/>
                        </a:spcAft>
                      </a:pPr>
                      <a:r>
                        <a:rPr lang="en-GB" sz="900" dirty="0">
                          <a:solidFill>
                            <a:srgbClr val="002060"/>
                          </a:solidFill>
                          <a:effectLst/>
                        </a:rPr>
                        <a:t>I notice visual elements in art or nature, such as colours, shapes, textures, or patterns of light and shadow</a:t>
                      </a:r>
                      <a:endParaRPr lang="en-IE" sz="9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7503">
                <a:tc>
                  <a:txBody>
                    <a:bodyPr/>
                    <a:lstStyle/>
                    <a:p>
                      <a:pPr>
                        <a:spcAft>
                          <a:spcPts val="0"/>
                        </a:spcAft>
                      </a:pPr>
                      <a:r>
                        <a:rPr lang="en-IE" sz="900" b="1" dirty="0">
                          <a:solidFill>
                            <a:srgbClr val="002060"/>
                          </a:solidFill>
                          <a:effectLst/>
                        </a:rPr>
                        <a:t>Describing</a:t>
                      </a:r>
                      <a:endParaRPr lang="en-IE" sz="900" b="1"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77608">
                <a:tc>
                  <a:txBody>
                    <a:bodyPr/>
                    <a:lstStyle/>
                    <a:p>
                      <a:pPr>
                        <a:spcAft>
                          <a:spcPts val="0"/>
                        </a:spcAft>
                      </a:pPr>
                      <a:r>
                        <a:rPr lang="en-IE" sz="900" dirty="0">
                          <a:solidFill>
                            <a:srgbClr val="002060"/>
                          </a:solidFill>
                          <a:effectLst/>
                        </a:rPr>
                        <a:t>I’m good at finding the words to describe my feelings</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77608">
                <a:tc>
                  <a:txBody>
                    <a:bodyPr/>
                    <a:lstStyle/>
                    <a:p>
                      <a:pPr>
                        <a:spcAft>
                          <a:spcPts val="0"/>
                        </a:spcAft>
                      </a:pPr>
                      <a:r>
                        <a:rPr lang="en-IE" sz="900" dirty="0">
                          <a:solidFill>
                            <a:srgbClr val="002060"/>
                          </a:solidFill>
                          <a:effectLst/>
                        </a:rPr>
                        <a:t>I can easily put my beliefs, opinions, and expectations into words</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77608">
                <a:tc>
                  <a:txBody>
                    <a:bodyPr/>
                    <a:lstStyle/>
                    <a:p>
                      <a:pPr>
                        <a:spcAft>
                          <a:spcPts val="0"/>
                        </a:spcAft>
                      </a:pPr>
                      <a:r>
                        <a:rPr lang="en-IE" sz="900" dirty="0">
                          <a:solidFill>
                            <a:srgbClr val="002060"/>
                          </a:solidFill>
                          <a:effectLst/>
                        </a:rPr>
                        <a:t>Even when I’m feeling terribly upset, I can find a way to put it into words</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77608">
                <a:tc>
                  <a:txBody>
                    <a:bodyPr/>
                    <a:lstStyle/>
                    <a:p>
                      <a:pPr>
                        <a:spcAft>
                          <a:spcPts val="0"/>
                        </a:spcAft>
                      </a:pPr>
                      <a:r>
                        <a:rPr lang="en-IE" sz="900" dirty="0">
                          <a:solidFill>
                            <a:srgbClr val="002060"/>
                          </a:solidFill>
                          <a:effectLst/>
                        </a:rPr>
                        <a:t>It’s hard for me to find the words to describe what I’m thinking</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77608">
                <a:tc>
                  <a:txBody>
                    <a:bodyPr/>
                    <a:lstStyle/>
                    <a:p>
                      <a:pPr>
                        <a:spcAft>
                          <a:spcPts val="0"/>
                        </a:spcAft>
                      </a:pPr>
                      <a:r>
                        <a:rPr lang="en-IE" sz="900" dirty="0">
                          <a:solidFill>
                            <a:srgbClr val="002060"/>
                          </a:solidFill>
                          <a:effectLst/>
                        </a:rPr>
                        <a:t>When I feel something in my body, it’s hard for me to find the right words to describe it</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7503">
                <a:tc>
                  <a:txBody>
                    <a:bodyPr/>
                    <a:lstStyle/>
                    <a:p>
                      <a:pPr>
                        <a:spcAft>
                          <a:spcPts val="0"/>
                        </a:spcAft>
                      </a:pPr>
                      <a:r>
                        <a:rPr lang="en-IE" sz="900" b="1" dirty="0">
                          <a:solidFill>
                            <a:srgbClr val="002060"/>
                          </a:solidFill>
                          <a:effectLst/>
                        </a:rPr>
                        <a:t>Acting with awareness</a:t>
                      </a:r>
                      <a:endParaRPr lang="en-IE" sz="900" b="1"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77608">
                <a:tc>
                  <a:txBody>
                    <a:bodyPr/>
                    <a:lstStyle/>
                    <a:p>
                      <a:pPr>
                        <a:spcAft>
                          <a:spcPts val="0"/>
                        </a:spcAft>
                      </a:pPr>
                      <a:r>
                        <a:rPr lang="en-IE" sz="900" dirty="0">
                          <a:solidFill>
                            <a:srgbClr val="002060"/>
                          </a:solidFill>
                          <a:effectLst/>
                        </a:rPr>
                        <a:t>I find it difficult to stay focused on what’s happening in the present moment</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77608">
                <a:tc>
                  <a:txBody>
                    <a:bodyPr/>
                    <a:lstStyle/>
                    <a:p>
                      <a:pPr>
                        <a:spcAft>
                          <a:spcPts val="0"/>
                        </a:spcAft>
                      </a:pPr>
                      <a:r>
                        <a:rPr lang="en-IE" sz="900" dirty="0">
                          <a:solidFill>
                            <a:srgbClr val="002060"/>
                          </a:solidFill>
                          <a:effectLst/>
                        </a:rPr>
                        <a:t>It seems I am “running on automatic” without much awareness of what I’m doing</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77608">
                <a:tc>
                  <a:txBody>
                    <a:bodyPr/>
                    <a:lstStyle/>
                    <a:p>
                      <a:pPr>
                        <a:spcAft>
                          <a:spcPts val="0"/>
                        </a:spcAft>
                      </a:pPr>
                      <a:r>
                        <a:rPr lang="en-IE" sz="900" dirty="0">
                          <a:solidFill>
                            <a:srgbClr val="002060"/>
                          </a:solidFill>
                          <a:effectLst/>
                        </a:rPr>
                        <a:t>I rush through activities without being really attentive to them</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77608">
                <a:tc>
                  <a:txBody>
                    <a:bodyPr/>
                    <a:lstStyle/>
                    <a:p>
                      <a:pPr>
                        <a:spcAft>
                          <a:spcPts val="0"/>
                        </a:spcAft>
                      </a:pPr>
                      <a:r>
                        <a:rPr lang="en-IE" sz="900" dirty="0">
                          <a:solidFill>
                            <a:srgbClr val="002060"/>
                          </a:solidFill>
                          <a:effectLst/>
                        </a:rPr>
                        <a:t>I do jobs or tasks automatically without being aware of what I’m doing</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77608">
                <a:tc>
                  <a:txBody>
                    <a:bodyPr/>
                    <a:lstStyle/>
                    <a:p>
                      <a:pPr>
                        <a:spcAft>
                          <a:spcPts val="0"/>
                        </a:spcAft>
                      </a:pPr>
                      <a:r>
                        <a:rPr lang="en-IE" sz="900" dirty="0">
                          <a:solidFill>
                            <a:srgbClr val="002060"/>
                          </a:solidFill>
                          <a:effectLst/>
                        </a:rPr>
                        <a:t>I find myself doing things without paying attention</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47503">
                <a:tc>
                  <a:txBody>
                    <a:bodyPr/>
                    <a:lstStyle/>
                    <a:p>
                      <a:pPr>
                        <a:spcAft>
                          <a:spcPts val="0"/>
                        </a:spcAft>
                      </a:pPr>
                      <a:r>
                        <a:rPr lang="en-IE" sz="900" b="1" dirty="0">
                          <a:solidFill>
                            <a:srgbClr val="002060"/>
                          </a:solidFill>
                          <a:effectLst/>
                        </a:rPr>
                        <a:t>Non-judging of inner experience</a:t>
                      </a:r>
                      <a:endParaRPr lang="en-IE" sz="900" b="1"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77608">
                <a:tc>
                  <a:txBody>
                    <a:bodyPr/>
                    <a:lstStyle/>
                    <a:p>
                      <a:pPr>
                        <a:spcAft>
                          <a:spcPts val="0"/>
                        </a:spcAft>
                      </a:pPr>
                      <a:r>
                        <a:rPr lang="en-IE" sz="900" dirty="0">
                          <a:solidFill>
                            <a:srgbClr val="002060"/>
                          </a:solidFill>
                          <a:effectLst/>
                        </a:rPr>
                        <a:t>I tell myself that I shouldn’t be feeling the way I’m feeling</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77608">
                <a:tc>
                  <a:txBody>
                    <a:bodyPr/>
                    <a:lstStyle/>
                    <a:p>
                      <a:pPr>
                        <a:spcAft>
                          <a:spcPts val="0"/>
                        </a:spcAft>
                      </a:pPr>
                      <a:r>
                        <a:rPr lang="en-IE" sz="900" dirty="0">
                          <a:solidFill>
                            <a:srgbClr val="002060"/>
                          </a:solidFill>
                          <a:effectLst/>
                        </a:rPr>
                        <a:t>I make judgments about whether my thoughts are good or bad</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77608">
                <a:tc>
                  <a:txBody>
                    <a:bodyPr/>
                    <a:lstStyle/>
                    <a:p>
                      <a:pPr>
                        <a:spcAft>
                          <a:spcPts val="0"/>
                        </a:spcAft>
                      </a:pPr>
                      <a:r>
                        <a:rPr lang="en-IE" sz="900" dirty="0">
                          <a:solidFill>
                            <a:srgbClr val="002060"/>
                          </a:solidFill>
                          <a:effectLst/>
                        </a:rPr>
                        <a:t>I tell myself I shouldn’t be thinking the way I’m thinking</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77608">
                <a:tc>
                  <a:txBody>
                    <a:bodyPr/>
                    <a:lstStyle/>
                    <a:p>
                      <a:pPr>
                        <a:spcAft>
                          <a:spcPts val="0"/>
                        </a:spcAft>
                      </a:pPr>
                      <a:r>
                        <a:rPr lang="en-GB" sz="900" dirty="0">
                          <a:solidFill>
                            <a:srgbClr val="002060"/>
                          </a:solidFill>
                          <a:effectLst/>
                        </a:rPr>
                        <a:t>I think some of my emotions are bad or inappropriate and I shouldn’t feel them</a:t>
                      </a:r>
                      <a:endParaRPr lang="en-IE" sz="9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77608">
                <a:tc>
                  <a:txBody>
                    <a:bodyPr/>
                    <a:lstStyle/>
                    <a:p>
                      <a:pPr>
                        <a:spcAft>
                          <a:spcPts val="0"/>
                        </a:spcAft>
                      </a:pPr>
                      <a:r>
                        <a:rPr lang="en-IE" sz="900" dirty="0">
                          <a:solidFill>
                            <a:srgbClr val="002060"/>
                          </a:solidFill>
                          <a:effectLst/>
                        </a:rPr>
                        <a:t>I disapprove of myself when I have illogical ideas</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47503">
                <a:tc>
                  <a:txBody>
                    <a:bodyPr/>
                    <a:lstStyle/>
                    <a:p>
                      <a:pPr>
                        <a:spcAft>
                          <a:spcPts val="0"/>
                        </a:spcAft>
                      </a:pPr>
                      <a:r>
                        <a:rPr lang="en-IE" sz="900" b="1" dirty="0">
                          <a:solidFill>
                            <a:srgbClr val="002060"/>
                          </a:solidFill>
                          <a:effectLst/>
                        </a:rPr>
                        <a:t>Non-reactivity to inner experience</a:t>
                      </a:r>
                      <a:endParaRPr lang="en-IE" sz="900" b="1"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IE"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77608">
                <a:tc>
                  <a:txBody>
                    <a:bodyPr/>
                    <a:lstStyle/>
                    <a:p>
                      <a:pPr>
                        <a:spcAft>
                          <a:spcPts val="0"/>
                        </a:spcAft>
                      </a:pPr>
                      <a:r>
                        <a:rPr lang="en-IE" sz="900" dirty="0">
                          <a:solidFill>
                            <a:srgbClr val="002060"/>
                          </a:solidFill>
                          <a:effectLst/>
                        </a:rPr>
                        <a:t>I watch my feelings without getting carried away by them</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77608">
                <a:tc>
                  <a:txBody>
                    <a:bodyPr/>
                    <a:lstStyle/>
                    <a:p>
                      <a:pPr>
                        <a:spcAft>
                          <a:spcPts val="0"/>
                        </a:spcAft>
                      </a:pPr>
                      <a:r>
                        <a:rPr lang="en-GB" sz="900" dirty="0">
                          <a:solidFill>
                            <a:srgbClr val="002060"/>
                          </a:solidFill>
                          <a:effectLst/>
                        </a:rPr>
                        <a:t>When I have distressing thoughts or images, I don’t let myself be carried away by them</a:t>
                      </a:r>
                      <a:endParaRPr lang="en-IE" sz="9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177608">
                <a:tc>
                  <a:txBody>
                    <a:bodyPr/>
                    <a:lstStyle/>
                    <a:p>
                      <a:pPr>
                        <a:spcAft>
                          <a:spcPts val="0"/>
                        </a:spcAft>
                      </a:pPr>
                      <a:r>
                        <a:rPr lang="en-IE" sz="900" dirty="0">
                          <a:solidFill>
                            <a:srgbClr val="002060"/>
                          </a:solidFill>
                          <a:effectLst/>
                        </a:rPr>
                        <a:t>When I have distressing thoughts or images, I feel calm soon after</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r h="177608">
                <a:tc>
                  <a:txBody>
                    <a:bodyPr/>
                    <a:lstStyle/>
                    <a:p>
                      <a:pPr>
                        <a:spcAft>
                          <a:spcPts val="0"/>
                        </a:spcAft>
                      </a:pPr>
                      <a:r>
                        <a:rPr lang="en-GB" sz="900" dirty="0">
                          <a:solidFill>
                            <a:srgbClr val="002060"/>
                          </a:solidFill>
                          <a:effectLst/>
                        </a:rPr>
                        <a:t>Usually when I have distressing thoughts or images I can just notice them without reacting</a:t>
                      </a:r>
                      <a:endParaRPr lang="en-IE" sz="9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
                  </a:ext>
                </a:extLst>
              </a:tr>
              <a:tr h="235061">
                <a:tc>
                  <a:txBody>
                    <a:bodyPr/>
                    <a:lstStyle/>
                    <a:p>
                      <a:pPr>
                        <a:spcAft>
                          <a:spcPts val="0"/>
                        </a:spcAft>
                      </a:pPr>
                      <a:r>
                        <a:rPr lang="en-GB" sz="900" dirty="0">
                          <a:solidFill>
                            <a:srgbClr val="002060"/>
                          </a:solidFill>
                          <a:effectLst/>
                        </a:rPr>
                        <a:t>When I have distressing thoughts or images, I just notice them and let them go</a:t>
                      </a:r>
                      <a:endParaRPr lang="en-IE" sz="9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E"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9"/>
                  </a:ext>
                </a:extLst>
              </a:tr>
              <a:tr h="200818">
                <a:tc gridSpan="6">
                  <a:txBody>
                    <a:bodyPr/>
                    <a:lstStyle/>
                    <a:p>
                      <a:pPr>
                        <a:spcAft>
                          <a:spcPts val="0"/>
                        </a:spcAft>
                      </a:pPr>
                      <a:r>
                        <a:rPr lang="en-IE" sz="500" b="1" dirty="0">
                          <a:solidFill>
                            <a:srgbClr val="002060"/>
                          </a:solidFill>
                          <a:effectLst/>
                        </a:rPr>
                        <a:t>Note</a:t>
                      </a:r>
                      <a:r>
                        <a:rPr lang="en-IE" sz="500" dirty="0">
                          <a:solidFill>
                            <a:srgbClr val="002060"/>
                          </a:solidFill>
                          <a:effectLst/>
                        </a:rPr>
                        <a:t>: Adapted from Bohlmeijer, E., ten Klooster, P. M., Fledderus, M., Veehof, M., &amp; Baer, R. (2011). Psychometric properties of the five facet mindfulness questionnaire in depressed adults and development of a short form. Assessment, 18(3), 308-320. http://dx.doi.org/10.1177/1073191111408231. You can complete a 39-item on-line version of the five facets of mindfulness questionnaire at </a:t>
                      </a:r>
                      <a:r>
                        <a:rPr lang="en-IE" sz="500" u="sng" dirty="0">
                          <a:solidFill>
                            <a:srgbClr val="002060"/>
                          </a:solidFill>
                          <a:effectLst/>
                          <a:hlinkClick r:id="rId2">
                            <a:extLst>
                              <a:ext uri="{A12FA001-AC4F-418D-AE19-62706E023703}">
                                <ahyp:hlinkClr xmlns:ahyp="http://schemas.microsoft.com/office/drawing/2018/hyperlinkcolor" val="tx"/>
                              </a:ext>
                            </a:extLst>
                          </a:hlinkClick>
                        </a:rPr>
                        <a:t>http://awakemind.org/quiz.php</a:t>
                      </a:r>
                      <a:endParaRPr lang="en-IE" sz="500" dirty="0">
                        <a:solidFill>
                          <a:srgbClr val="002060"/>
                        </a:solidFill>
                        <a:effectLst/>
                        <a:latin typeface="Times New Roman" panose="02020603050405020304" pitchFamily="18" charset="0"/>
                        <a:ea typeface="Times New Roman" panose="02020603050405020304" pitchFamily="18" charset="0"/>
                      </a:endParaRPr>
                    </a:p>
                  </a:txBody>
                  <a:tcPr marL="28573" marR="285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0"/>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55C6A58-5639-6344-8E09-9FCF92EC26EA}"/>
              </a:ext>
            </a:extLst>
          </p:cNvPr>
          <p:cNvSpPr txBox="1">
            <a:spLocks noChangeArrowheads="1"/>
          </p:cNvSpPr>
          <p:nvPr/>
        </p:nvSpPr>
        <p:spPr>
          <a:xfrm>
            <a:off x="285018" y="1029653"/>
            <a:ext cx="8378337" cy="498123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285750" indent="-285750" eaLnBrk="1" hangingPunct="1">
              <a:spcBef>
                <a:spcPts val="0"/>
              </a:spcBef>
              <a:defRPr/>
            </a:pPr>
            <a:r>
              <a:rPr lang="en-GB" sz="1800" dirty="0">
                <a:latin typeface="Helvetica" pitchFamily="2" charset="0"/>
              </a:rPr>
              <a:t>In mindfulness meditation we accept that negative, positive, and neutral thoughts will enter the mind and distract attention away from a focus on immediate sensory experiences</a:t>
            </a:r>
          </a:p>
          <a:p>
            <a:pPr marL="285750" indent="-285750" eaLnBrk="1" hangingPunct="1">
              <a:spcBef>
                <a:spcPts val="0"/>
              </a:spcBef>
              <a:defRPr/>
            </a:pPr>
            <a:endParaRPr lang="en-GB" sz="1800" dirty="0">
              <a:latin typeface="Helvetica" pitchFamily="2" charset="0"/>
            </a:endParaRPr>
          </a:p>
          <a:p>
            <a:pPr marL="285750" indent="-285750" eaLnBrk="1" hangingPunct="1">
              <a:spcBef>
                <a:spcPts val="0"/>
              </a:spcBef>
              <a:defRPr/>
            </a:pPr>
            <a:r>
              <a:rPr lang="en-GB" sz="1800" dirty="0">
                <a:latin typeface="Helvetica" pitchFamily="2" charset="0"/>
              </a:rPr>
              <a:t>Each time this happens we gently bring attention back to our immediate sensory experience</a:t>
            </a:r>
          </a:p>
          <a:p>
            <a:pPr marL="285750" indent="-285750" eaLnBrk="1" hangingPunct="1">
              <a:spcBef>
                <a:spcPts val="0"/>
              </a:spcBef>
              <a:defRPr/>
            </a:pPr>
            <a:endParaRPr lang="en-GB" sz="1800" dirty="0">
              <a:latin typeface="Helvetica" pitchFamily="2" charset="0"/>
            </a:endParaRPr>
          </a:p>
          <a:p>
            <a:pPr marL="285750" indent="-285750" eaLnBrk="1" hangingPunct="1">
              <a:spcBef>
                <a:spcPts val="0"/>
              </a:spcBef>
              <a:defRPr/>
            </a:pPr>
            <a:r>
              <a:rPr lang="en-GB" sz="1800" dirty="0">
                <a:latin typeface="Helvetica" pitchFamily="2" charset="0"/>
              </a:rPr>
              <a:t>We acknowledge that the thoughts that distract us from our immediate sensory experience will stay briefly and then dissolve</a:t>
            </a:r>
          </a:p>
          <a:p>
            <a:pPr marL="285750" indent="-285750" eaLnBrk="1" hangingPunct="1">
              <a:spcBef>
                <a:spcPts val="0"/>
              </a:spcBef>
              <a:defRPr/>
            </a:pPr>
            <a:endParaRPr lang="en-GB" sz="1800" dirty="0">
              <a:latin typeface="Helvetica" pitchFamily="2" charset="0"/>
            </a:endParaRPr>
          </a:p>
          <a:p>
            <a:pPr marL="285750" indent="-285750" eaLnBrk="1" hangingPunct="1">
              <a:spcBef>
                <a:spcPts val="0"/>
              </a:spcBef>
              <a:defRPr/>
            </a:pPr>
            <a:r>
              <a:rPr lang="en-GB" sz="1800" dirty="0">
                <a:latin typeface="Helvetica" pitchFamily="2" charset="0"/>
              </a:rPr>
              <a:t>We avoid becoming embroiled in trying to change them, judge them, or stop them</a:t>
            </a:r>
          </a:p>
          <a:p>
            <a:pPr marL="0" indent="0" eaLnBrk="1" hangingPunct="1">
              <a:spcBef>
                <a:spcPts val="0"/>
              </a:spcBef>
              <a:buNone/>
              <a:defRPr/>
            </a:pPr>
            <a:endParaRPr lang="en-GB" sz="1800" dirty="0">
              <a:latin typeface="Helvetica" pitchFamily="2" charset="0"/>
            </a:endParaRPr>
          </a:p>
          <a:p>
            <a:pPr marL="285750" indent="-285750" eaLnBrk="1" hangingPunct="1">
              <a:spcBef>
                <a:spcPts val="0"/>
              </a:spcBef>
              <a:defRPr/>
            </a:pPr>
            <a:r>
              <a:rPr lang="en-GB" sz="1800" dirty="0">
                <a:latin typeface="Helvetica" pitchFamily="2" charset="0"/>
              </a:rPr>
              <a:t>We suspend attempts to look to the past for guidance on how to solve problems in the present and plan for the future</a:t>
            </a:r>
            <a:endParaRPr lang="en-IE" sz="1600" dirty="0"/>
          </a:p>
        </p:txBody>
      </p:sp>
      <p:sp>
        <p:nvSpPr>
          <p:cNvPr id="7" name="Title 1">
            <a:extLst>
              <a:ext uri="{FF2B5EF4-FFF2-40B4-BE49-F238E27FC236}">
                <a16:creationId xmlns:a16="http://schemas.microsoft.com/office/drawing/2014/main" id="{5EA77F78-424F-5C4A-A508-AB12B460E423}"/>
              </a:ext>
            </a:extLst>
          </p:cNvPr>
          <p:cNvSpPr txBox="1">
            <a:spLocks noChangeArrowheads="1"/>
          </p:cNvSpPr>
          <p:nvPr/>
        </p:nvSpPr>
        <p:spPr>
          <a:xfrm>
            <a:off x="3240087" y="316376"/>
            <a:ext cx="2663825" cy="36036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MINDFULNESS</a:t>
            </a:r>
          </a:p>
        </p:txBody>
      </p:sp>
    </p:spTree>
    <p:extLst>
      <p:ext uri="{BB962C8B-B14F-4D97-AF65-F5344CB8AC3E}">
        <p14:creationId xmlns:p14="http://schemas.microsoft.com/office/powerpoint/2010/main" val="36880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C72C9E-B786-784B-836F-73C859989222}"/>
              </a:ext>
            </a:extLst>
          </p:cNvPr>
          <p:cNvSpPr txBox="1">
            <a:spLocks noChangeArrowheads="1"/>
          </p:cNvSpPr>
          <p:nvPr/>
        </p:nvSpPr>
        <p:spPr>
          <a:xfrm>
            <a:off x="214470" y="682626"/>
            <a:ext cx="5615781" cy="6294438"/>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285750" indent="-285750" eaLnBrk="1" hangingPunct="1">
              <a:spcBef>
                <a:spcPts val="0"/>
              </a:spcBef>
              <a:defRPr/>
            </a:pPr>
            <a:r>
              <a:rPr lang="en-GB" sz="1600" dirty="0">
                <a:latin typeface="Helvetica" pitchFamily="2" charset="0"/>
              </a:rPr>
              <a:t>Savouring, flow, and mindfulness meditation are related, yet distinct processes that enhance wellbeing</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b="1" dirty="0">
                <a:latin typeface="Helvetica" pitchFamily="2" charset="0"/>
              </a:rPr>
              <a:t>Savouring. </a:t>
            </a:r>
            <a:r>
              <a:rPr lang="en-GB" sz="1600" dirty="0">
                <a:latin typeface="Helvetica" pitchFamily="2" charset="0"/>
              </a:rPr>
              <a:t>We actively focus on lengthening and strengthening positive experiences and present emotions, e.g., listening to a favourite piece of music. We may attempt to block negative emotions and distractions</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b="1" dirty="0">
                <a:latin typeface="Helvetica" pitchFamily="2" charset="0"/>
              </a:rPr>
              <a:t>Mindfulness. </a:t>
            </a:r>
            <a:r>
              <a:rPr lang="en-GB" sz="1600" dirty="0">
                <a:latin typeface="Helvetica" pitchFamily="2" charset="0"/>
              </a:rPr>
              <a:t>We focus attention on a specific stimulus in the present moment, for example, the breath, and observe other sensations, thoughts, and feelings as they arise and dissolve in awareness. We are non-judgmental and don’t try to strengthen &amp; prolong positive sensations or block out negative emotions </a:t>
            </a:r>
          </a:p>
          <a:p>
            <a:pPr marL="0" indent="0" eaLnBrk="1" hangingPunct="1">
              <a:spcBef>
                <a:spcPts val="0"/>
              </a:spcBef>
              <a:buFontTx/>
              <a:buNone/>
              <a:defRPr/>
            </a:pPr>
            <a:endParaRPr lang="en-GB" sz="1600" dirty="0">
              <a:latin typeface="Helvetica" pitchFamily="2" charset="0"/>
            </a:endParaRPr>
          </a:p>
          <a:p>
            <a:pPr marL="285750" indent="-285750" eaLnBrk="1" hangingPunct="1">
              <a:spcBef>
                <a:spcPts val="0"/>
              </a:spcBef>
              <a:defRPr/>
            </a:pPr>
            <a:r>
              <a:rPr lang="en-GB" sz="1600" b="1" dirty="0">
                <a:latin typeface="Helvetica" pitchFamily="2" charset="0"/>
              </a:rPr>
              <a:t>Flow. </a:t>
            </a:r>
            <a:r>
              <a:rPr lang="en-GB" sz="1600" dirty="0">
                <a:latin typeface="Helvetica" pitchFamily="2" charset="0"/>
              </a:rPr>
              <a:t>The focus is on carrying out a skilled activity to the limits of our ability, for example, playing a computer game or musical instrument. During flow, we lose awareness of the self and the emotions that we are experiencing as we become absorbed in skilful activity, and experience a strong sense of control over our actions</a:t>
            </a:r>
            <a:endParaRPr lang="en-IE" sz="1600" b="1" dirty="0">
              <a:latin typeface="Helvetica" pitchFamily="2" charset="0"/>
            </a:endParaRPr>
          </a:p>
        </p:txBody>
      </p:sp>
      <p:sp>
        <p:nvSpPr>
          <p:cNvPr id="7" name="Title 1">
            <a:extLst>
              <a:ext uri="{FF2B5EF4-FFF2-40B4-BE49-F238E27FC236}">
                <a16:creationId xmlns:a16="http://schemas.microsoft.com/office/drawing/2014/main" id="{3B6DE142-095C-8F43-A93B-56512C2FCCBE}"/>
              </a:ext>
            </a:extLst>
          </p:cNvPr>
          <p:cNvSpPr txBox="1">
            <a:spLocks noChangeArrowheads="1"/>
          </p:cNvSpPr>
          <p:nvPr/>
        </p:nvSpPr>
        <p:spPr>
          <a:xfrm>
            <a:off x="2151856" y="214314"/>
            <a:ext cx="4840287" cy="45561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SAVOURING, FLOW, &amp; MINDULNESS </a:t>
            </a:r>
          </a:p>
        </p:txBody>
      </p:sp>
      <p:pic>
        <p:nvPicPr>
          <p:cNvPr id="134148" name="Picture 3">
            <a:extLst>
              <a:ext uri="{FF2B5EF4-FFF2-40B4-BE49-F238E27FC236}">
                <a16:creationId xmlns:a16="http://schemas.microsoft.com/office/drawing/2014/main" id="{E658C6B8-149A-5344-91B2-882B0007C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825" y="1550988"/>
            <a:ext cx="309070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55C6A58-5639-6344-8E09-9FCF92EC26EA}"/>
              </a:ext>
            </a:extLst>
          </p:cNvPr>
          <p:cNvSpPr txBox="1">
            <a:spLocks noChangeArrowheads="1"/>
          </p:cNvSpPr>
          <p:nvPr/>
        </p:nvSpPr>
        <p:spPr>
          <a:xfrm>
            <a:off x="183540" y="689685"/>
            <a:ext cx="8831506" cy="5652499"/>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0"/>
              </a:spcBef>
              <a:buNone/>
            </a:pPr>
            <a:r>
              <a:rPr lang="en-GB" sz="1400" b="1" dirty="0"/>
              <a:t>Step 1. Become aware </a:t>
            </a:r>
            <a:endParaRPr lang="en-IE" sz="1400" dirty="0"/>
          </a:p>
          <a:p>
            <a:pPr>
              <a:spcBef>
                <a:spcPts val="0"/>
              </a:spcBef>
            </a:pPr>
            <a:r>
              <a:rPr lang="en-GB" sz="1400" dirty="0"/>
              <a:t>Begin by adopting an erect and dignified posture, whether you are sitting or standing. If possible, close your eyes. Then, bringing your awareness to your inner experience, ask: What is my experience right now? </a:t>
            </a:r>
            <a:endParaRPr lang="en-IE" sz="1400" dirty="0"/>
          </a:p>
          <a:p>
            <a:pPr lvl="0">
              <a:spcBef>
                <a:spcPts val="0"/>
              </a:spcBef>
            </a:pPr>
            <a:r>
              <a:rPr lang="en-GB" sz="1400" dirty="0"/>
              <a:t>What </a:t>
            </a:r>
            <a:r>
              <a:rPr lang="en-GB" sz="1400" i="1" dirty="0"/>
              <a:t>thoughts </a:t>
            </a:r>
            <a:r>
              <a:rPr lang="en-GB" sz="1400" dirty="0"/>
              <a:t>are going through the mind? As best you can, acknowledging thoughts as  ‘just thoughts’, not facts,  perhaps putting them into words</a:t>
            </a:r>
            <a:endParaRPr lang="en-IE" sz="1400" dirty="0"/>
          </a:p>
          <a:p>
            <a:pPr lvl="0">
              <a:spcBef>
                <a:spcPts val="0"/>
              </a:spcBef>
            </a:pPr>
            <a:r>
              <a:rPr lang="en-GB" sz="1400" dirty="0"/>
              <a:t>What </a:t>
            </a:r>
            <a:r>
              <a:rPr lang="en-GB" sz="1400" i="1" dirty="0"/>
              <a:t>feelings</a:t>
            </a:r>
            <a:r>
              <a:rPr lang="en-GB" sz="1400" dirty="0"/>
              <a:t> are here? Turning toward any sense of emotional discomfort or unpleasant feelings, acknowledging their presence</a:t>
            </a:r>
            <a:endParaRPr lang="en-IE" sz="1400" dirty="0"/>
          </a:p>
          <a:p>
            <a:pPr lvl="0">
              <a:spcBef>
                <a:spcPts val="0"/>
              </a:spcBef>
            </a:pPr>
            <a:r>
              <a:rPr lang="en-GB" sz="1400" dirty="0"/>
              <a:t>What </a:t>
            </a:r>
            <a:r>
              <a:rPr lang="en-GB" sz="1400" i="1" dirty="0"/>
              <a:t>body sensations</a:t>
            </a:r>
            <a:r>
              <a:rPr lang="en-GB" sz="1400" dirty="0"/>
              <a:t> are here?  Perhaps scanning the body to pick up any sensations of tightness or bracing</a:t>
            </a:r>
            <a:endParaRPr lang="en-IE" sz="1400" dirty="0"/>
          </a:p>
          <a:p>
            <a:pPr marL="0" indent="0">
              <a:spcBef>
                <a:spcPts val="0"/>
              </a:spcBef>
              <a:buNone/>
            </a:pPr>
            <a:endParaRPr lang="en-IE" sz="1400" dirty="0"/>
          </a:p>
          <a:p>
            <a:pPr marL="0" indent="0">
              <a:spcBef>
                <a:spcPts val="0"/>
              </a:spcBef>
              <a:buNone/>
            </a:pPr>
            <a:r>
              <a:rPr lang="en-GB" sz="1400" b="1" dirty="0"/>
              <a:t>Step 2. Gathering</a:t>
            </a:r>
            <a:endParaRPr lang="en-IE" sz="1400" dirty="0"/>
          </a:p>
          <a:p>
            <a:pPr>
              <a:spcBef>
                <a:spcPts val="0"/>
              </a:spcBef>
            </a:pPr>
            <a:r>
              <a:rPr lang="en-GB" sz="1400" dirty="0"/>
              <a:t>Then redirect your attention to focus on the physical sensations of the breath breathing itself  </a:t>
            </a:r>
            <a:endParaRPr lang="en-IE" sz="1400" dirty="0"/>
          </a:p>
          <a:p>
            <a:pPr>
              <a:spcBef>
                <a:spcPts val="0"/>
              </a:spcBef>
            </a:pPr>
            <a:r>
              <a:rPr lang="en-GB" sz="1400" dirty="0"/>
              <a:t>Move in close to the sense of the breath in the belly…feeling the sensations of the belly wall expanding as the breath comes in…and falling back as the breath goes out</a:t>
            </a:r>
            <a:endParaRPr lang="en-IE" sz="1400" dirty="0"/>
          </a:p>
          <a:p>
            <a:pPr>
              <a:spcBef>
                <a:spcPts val="0"/>
              </a:spcBef>
            </a:pPr>
            <a:r>
              <a:rPr lang="en-GB" sz="1400" dirty="0"/>
              <a:t>Follow the breath all the way in and all the way out, using the breathing to anchor yourself into the present</a:t>
            </a:r>
            <a:endParaRPr lang="en-IE" sz="1400" dirty="0"/>
          </a:p>
          <a:p>
            <a:pPr>
              <a:spcBef>
                <a:spcPts val="0"/>
              </a:spcBef>
            </a:pPr>
            <a:endParaRPr lang="en-IE" sz="1400" dirty="0"/>
          </a:p>
          <a:p>
            <a:pPr marL="0" indent="0">
              <a:spcBef>
                <a:spcPts val="0"/>
              </a:spcBef>
              <a:buNone/>
            </a:pPr>
            <a:r>
              <a:rPr lang="en-GB" sz="1400" b="1" dirty="0"/>
              <a:t>Step 3. Expanding </a:t>
            </a:r>
            <a:endParaRPr lang="en-IE" sz="1400" dirty="0"/>
          </a:p>
          <a:p>
            <a:pPr>
              <a:spcBef>
                <a:spcPts val="0"/>
              </a:spcBef>
            </a:pPr>
            <a:r>
              <a:rPr lang="en-GB" sz="1400" dirty="0"/>
              <a:t>Now expand the field of your awareness around your breathing, so that, in addition to the sensations of the breath, it includes a sense of the body as a whole, your posture, and facial expression</a:t>
            </a:r>
            <a:endParaRPr lang="en-IE" sz="1400" dirty="0"/>
          </a:p>
          <a:p>
            <a:pPr>
              <a:spcBef>
                <a:spcPts val="0"/>
              </a:spcBef>
            </a:pPr>
            <a:r>
              <a:rPr lang="en-GB" sz="1400" dirty="0"/>
              <a:t>If you become aware of any sensations of discomfort, tension or resistance, zero in on them by breathing into them on each in-breath and breathing out of them on each out-breath, as you soften and open.</a:t>
            </a:r>
            <a:endParaRPr lang="en-IE" sz="1400" dirty="0"/>
          </a:p>
          <a:p>
            <a:pPr>
              <a:spcBef>
                <a:spcPts val="0"/>
              </a:spcBef>
            </a:pPr>
            <a:r>
              <a:rPr lang="en-GB" sz="1400" dirty="0"/>
              <a:t>If you want you might say to yourself on the out-breath,</a:t>
            </a:r>
            <a:r>
              <a:rPr lang="en-IE" sz="1400" dirty="0"/>
              <a:t> </a:t>
            </a:r>
            <a:r>
              <a:rPr lang="en-GB" sz="1400" i="1" dirty="0"/>
              <a:t>“It’s okay, whatever it is, it’s already here: let me feel it.”</a:t>
            </a:r>
            <a:endParaRPr lang="en-IE" sz="1400" dirty="0"/>
          </a:p>
          <a:p>
            <a:pPr>
              <a:spcBef>
                <a:spcPts val="0"/>
              </a:spcBef>
            </a:pPr>
            <a:r>
              <a:rPr lang="en-GB" sz="1400" dirty="0"/>
              <a:t>As best you can, bring this expanded awareness into the next moments of your day</a:t>
            </a:r>
            <a:endParaRPr lang="en-IE" sz="1400" dirty="0"/>
          </a:p>
        </p:txBody>
      </p:sp>
      <p:sp>
        <p:nvSpPr>
          <p:cNvPr id="7" name="Title 1">
            <a:extLst>
              <a:ext uri="{FF2B5EF4-FFF2-40B4-BE49-F238E27FC236}">
                <a16:creationId xmlns:a16="http://schemas.microsoft.com/office/drawing/2014/main" id="{5EA77F78-424F-5C4A-A508-AB12B460E423}"/>
              </a:ext>
            </a:extLst>
          </p:cNvPr>
          <p:cNvSpPr txBox="1">
            <a:spLocks noChangeArrowheads="1"/>
          </p:cNvSpPr>
          <p:nvPr/>
        </p:nvSpPr>
        <p:spPr>
          <a:xfrm>
            <a:off x="27293" y="170973"/>
            <a:ext cx="9143999" cy="68968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PAUSE &amp; PRACTICE – MINDFULNESS: 3 MINUTE BREATHING SPACE</a:t>
            </a:r>
          </a:p>
        </p:txBody>
      </p:sp>
      <p:sp>
        <p:nvSpPr>
          <p:cNvPr id="3" name="TextBox 2">
            <a:extLst>
              <a:ext uri="{FF2B5EF4-FFF2-40B4-BE49-F238E27FC236}">
                <a16:creationId xmlns:a16="http://schemas.microsoft.com/office/drawing/2014/main" id="{EE33F102-F629-F74D-9E37-52E3104E510B}"/>
              </a:ext>
            </a:extLst>
          </p:cNvPr>
          <p:cNvSpPr txBox="1"/>
          <p:nvPr/>
        </p:nvSpPr>
        <p:spPr>
          <a:xfrm>
            <a:off x="398585" y="6195066"/>
            <a:ext cx="8616461" cy="461665"/>
          </a:xfrm>
          <a:prstGeom prst="rect">
            <a:avLst/>
          </a:prstGeom>
          <a:noFill/>
        </p:spPr>
        <p:txBody>
          <a:bodyPr wrap="square" rtlCol="0">
            <a:spAutoFit/>
          </a:bodyPr>
          <a:lstStyle/>
          <a:p>
            <a:r>
              <a:rPr lang="en-GB" sz="1200" b="1" dirty="0">
                <a:solidFill>
                  <a:srgbClr val="002060"/>
                </a:solidFill>
              </a:rPr>
              <a:t>Note: </a:t>
            </a:r>
            <a:r>
              <a:rPr lang="en-GB" sz="1200" dirty="0">
                <a:solidFill>
                  <a:srgbClr val="002060"/>
                </a:solidFill>
              </a:rPr>
              <a:t>Reproduced with permission of the Licensor through </a:t>
            </a:r>
            <a:r>
              <a:rPr lang="en-GB" sz="1200" dirty="0" err="1">
                <a:solidFill>
                  <a:srgbClr val="002060"/>
                </a:solidFill>
              </a:rPr>
              <a:t>PLSclear</a:t>
            </a:r>
            <a:r>
              <a:rPr lang="en-GB" sz="1200" dirty="0">
                <a:solidFill>
                  <a:srgbClr val="002060"/>
                </a:solidFill>
              </a:rPr>
              <a:t> from p. 183-184 of Williams M., Teasdale, J., Segal, Z. &amp; Kabat-Zinn, J</a:t>
            </a:r>
            <a:r>
              <a:rPr lang="en-GB" sz="1200" i="1" dirty="0">
                <a:solidFill>
                  <a:srgbClr val="002060"/>
                </a:solidFill>
              </a:rPr>
              <a:t>. </a:t>
            </a:r>
            <a:r>
              <a:rPr lang="en-GB" sz="1200" dirty="0">
                <a:solidFill>
                  <a:srgbClr val="002060"/>
                </a:solidFill>
              </a:rPr>
              <a:t>(2007).</a:t>
            </a:r>
            <a:r>
              <a:rPr lang="en-GB" sz="1200" i="1" dirty="0">
                <a:solidFill>
                  <a:srgbClr val="002060"/>
                </a:solidFill>
              </a:rPr>
              <a:t> The mindful way through depression. </a:t>
            </a:r>
            <a:r>
              <a:rPr lang="en-GB" sz="1200" dirty="0">
                <a:solidFill>
                  <a:srgbClr val="002060"/>
                </a:solidFill>
              </a:rPr>
              <a:t>New York, NY: Guilford.</a:t>
            </a:r>
            <a:r>
              <a:rPr lang="en-GB" sz="1200" i="1" dirty="0">
                <a:solidFill>
                  <a:srgbClr val="002060"/>
                </a:solidFill>
              </a:rPr>
              <a:t> </a:t>
            </a:r>
            <a:r>
              <a:rPr lang="en-GB" sz="1200" dirty="0">
                <a:solidFill>
                  <a:srgbClr val="002060"/>
                </a:solidFill>
              </a:rPr>
              <a:t>Copyright © 2007 Guilford</a:t>
            </a:r>
            <a:r>
              <a:rPr lang="en-IE" sz="1200" dirty="0">
                <a:solidFill>
                  <a:srgbClr val="002060"/>
                </a:solidFill>
              </a:rPr>
              <a:t> </a:t>
            </a:r>
            <a:endParaRPr lang="en-US" sz="1200" dirty="0">
              <a:solidFill>
                <a:srgbClr val="002060"/>
              </a:solidFill>
            </a:endParaRPr>
          </a:p>
        </p:txBody>
      </p:sp>
    </p:spTree>
    <p:extLst>
      <p:ext uri="{BB962C8B-B14F-4D97-AF65-F5344CB8AC3E}">
        <p14:creationId xmlns:p14="http://schemas.microsoft.com/office/powerpoint/2010/main" val="1852548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55C6A58-5639-6344-8E09-9FCF92EC26EA}"/>
              </a:ext>
            </a:extLst>
          </p:cNvPr>
          <p:cNvSpPr txBox="1">
            <a:spLocks noChangeArrowheads="1"/>
          </p:cNvSpPr>
          <p:nvPr/>
        </p:nvSpPr>
        <p:spPr>
          <a:xfrm>
            <a:off x="124289" y="640664"/>
            <a:ext cx="4447711" cy="498123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None/>
              <a:defRPr/>
            </a:pPr>
            <a:endParaRPr lang="en-GB" b="1" dirty="0"/>
          </a:p>
          <a:p>
            <a:pPr eaLnBrk="1" hangingPunct="1">
              <a:spcBef>
                <a:spcPts val="0"/>
              </a:spcBef>
              <a:defRPr/>
            </a:pPr>
            <a:r>
              <a:rPr lang="en-GB" sz="1600" b="1" dirty="0">
                <a:latin typeface="Helvetica" pitchFamily="2" charset="0"/>
              </a:rPr>
              <a:t>Mindfulness Based Stress Reduction (MBSR</a:t>
            </a:r>
            <a:r>
              <a:rPr lang="en-GB" sz="1600" dirty="0">
                <a:latin typeface="Helvetica" pitchFamily="2" charset="0"/>
              </a:rPr>
              <a:t>)</a:t>
            </a:r>
            <a:r>
              <a:rPr lang="en-GB" sz="1600" baseline="30000" dirty="0">
                <a:latin typeface="Helvetica" pitchFamily="2" charset="0"/>
              </a:rPr>
              <a:t> </a:t>
            </a:r>
            <a:r>
              <a:rPr lang="en-GB" sz="1600" dirty="0">
                <a:latin typeface="Helvetica" pitchFamily="2" charset="0"/>
              </a:rPr>
              <a:t>was developed by Jon Kabat Zinn for people with painful medical conditions, and to help healthy people manage stress</a:t>
            </a:r>
          </a:p>
          <a:p>
            <a:pPr eaLnBrk="1" hangingPunct="1">
              <a:spcBef>
                <a:spcPts val="0"/>
              </a:spcBef>
              <a:defRPr/>
            </a:pPr>
            <a:endParaRPr lang="en-GB" sz="1600" dirty="0">
              <a:latin typeface="Helvetica" pitchFamily="2" charset="0"/>
            </a:endParaRPr>
          </a:p>
          <a:p>
            <a:pPr eaLnBrk="1" hangingPunct="1">
              <a:spcBef>
                <a:spcPts val="0"/>
              </a:spcBef>
              <a:defRPr/>
            </a:pPr>
            <a:r>
              <a:rPr lang="en-GB" sz="1600" b="1" dirty="0">
                <a:latin typeface="Helvetica" pitchFamily="2" charset="0"/>
              </a:rPr>
              <a:t>Mindfulness Based Cognitive Therapy (MBCT), </a:t>
            </a:r>
            <a:r>
              <a:rPr lang="en-GB" sz="1600" dirty="0">
                <a:latin typeface="Helvetica" pitchFamily="2" charset="0"/>
              </a:rPr>
              <a:t>an adaptation of MBSR, was developed by </a:t>
            </a:r>
            <a:r>
              <a:rPr lang="en-GB" sz="1600" dirty="0" err="1">
                <a:latin typeface="Helvetica" pitchFamily="2" charset="0"/>
              </a:rPr>
              <a:t>Zindel</a:t>
            </a:r>
            <a:r>
              <a:rPr lang="en-GB" sz="1600" dirty="0">
                <a:latin typeface="Helvetica" pitchFamily="2" charset="0"/>
              </a:rPr>
              <a:t> Segal, Mark Williams, &amp; John Teasdale to help people with chronic depression delay or avoid relapsing</a:t>
            </a:r>
          </a:p>
          <a:p>
            <a:pPr eaLnBrk="1" hangingPunct="1">
              <a:spcBef>
                <a:spcPts val="0"/>
              </a:spcBef>
              <a:defRPr/>
            </a:pPr>
            <a:endParaRPr lang="en-GB" sz="1600" dirty="0">
              <a:latin typeface="Helvetica" pitchFamily="2" charset="0"/>
            </a:endParaRPr>
          </a:p>
          <a:p>
            <a:pPr eaLnBrk="1" hangingPunct="1">
              <a:spcBef>
                <a:spcPts val="0"/>
              </a:spcBef>
              <a:defRPr/>
            </a:pPr>
            <a:r>
              <a:rPr lang="en-GB" sz="1600" b="1" dirty="0">
                <a:latin typeface="Helvetica" pitchFamily="2" charset="0"/>
              </a:rPr>
              <a:t>8 weekly group sessions. </a:t>
            </a:r>
            <a:r>
              <a:rPr lang="en-GB" sz="1600" dirty="0">
                <a:latin typeface="Helvetica" pitchFamily="2" charset="0"/>
              </a:rPr>
              <a:t>Both MBSR and MBCT are offered as group training or therapy programmes. They include eight weekly 2.5-3 hour sessions, a one day retreat, and regular daily homework of about 45 minutes between sessions, some of which are supported by audio recorded guidance.</a:t>
            </a:r>
            <a:endParaRPr lang="en-IE" sz="1600" dirty="0">
              <a:latin typeface="Helvetica" pitchFamily="2" charset="0"/>
            </a:endParaRPr>
          </a:p>
        </p:txBody>
      </p:sp>
      <p:sp>
        <p:nvSpPr>
          <p:cNvPr id="7" name="Title 1">
            <a:extLst>
              <a:ext uri="{FF2B5EF4-FFF2-40B4-BE49-F238E27FC236}">
                <a16:creationId xmlns:a16="http://schemas.microsoft.com/office/drawing/2014/main" id="{5EA77F78-424F-5C4A-A508-AB12B460E423}"/>
              </a:ext>
            </a:extLst>
          </p:cNvPr>
          <p:cNvSpPr txBox="1">
            <a:spLocks noChangeArrowheads="1"/>
          </p:cNvSpPr>
          <p:nvPr/>
        </p:nvSpPr>
        <p:spPr>
          <a:xfrm>
            <a:off x="1416156" y="64717"/>
            <a:ext cx="6459415" cy="36036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a:latin typeface="Helvetica" pitchFamily="2" charset="0"/>
                <a:ea typeface="ＭＳ Ｐゴシック" panose="020B0600070205080204" pitchFamily="34" charset="-128"/>
              </a:rPr>
              <a:t>EVIDENCE BASED MINDFULNESS PROGRAMMES</a:t>
            </a:r>
            <a:endParaRPr lang="en-US" altLang="en-US" sz="2000" b="1" kern="0" dirty="0">
              <a:latin typeface="Helvetica" pitchFamily="2" charset="0"/>
              <a:ea typeface="ＭＳ Ｐゴシック" panose="020B0600070205080204" pitchFamily="34" charset="-128"/>
            </a:endParaRPr>
          </a:p>
        </p:txBody>
      </p:sp>
      <p:pic>
        <p:nvPicPr>
          <p:cNvPr id="3" name="Picture 2" descr="A green sign with white text&#10;&#10;Description automatically generated with medium confidence">
            <a:extLst>
              <a:ext uri="{FF2B5EF4-FFF2-40B4-BE49-F238E27FC236}">
                <a16:creationId xmlns:a16="http://schemas.microsoft.com/office/drawing/2014/main" id="{9B3E768E-554B-E440-B69B-41FB626A096F}"/>
              </a:ext>
            </a:extLst>
          </p:cNvPr>
          <p:cNvPicPr>
            <a:picLocks noChangeAspect="1"/>
          </p:cNvPicPr>
          <p:nvPr/>
        </p:nvPicPr>
        <p:blipFill>
          <a:blip r:embed="rId2"/>
          <a:stretch>
            <a:fillRect/>
          </a:stretch>
        </p:blipFill>
        <p:spPr>
          <a:xfrm>
            <a:off x="7300450" y="5146958"/>
            <a:ext cx="1150242" cy="1538114"/>
          </a:xfrm>
          <a:prstGeom prst="rect">
            <a:avLst/>
          </a:prstGeom>
        </p:spPr>
      </p:pic>
      <p:pic>
        <p:nvPicPr>
          <p:cNvPr id="9" name="Picture 8" descr="Text&#10;&#10;Description automatically generated">
            <a:extLst>
              <a:ext uri="{FF2B5EF4-FFF2-40B4-BE49-F238E27FC236}">
                <a16:creationId xmlns:a16="http://schemas.microsoft.com/office/drawing/2014/main" id="{6A55219D-3716-124F-9161-2B29F753F656}"/>
              </a:ext>
            </a:extLst>
          </p:cNvPr>
          <p:cNvPicPr>
            <a:picLocks noChangeAspect="1"/>
          </p:cNvPicPr>
          <p:nvPr/>
        </p:nvPicPr>
        <p:blipFill>
          <a:blip r:embed="rId3"/>
          <a:stretch>
            <a:fillRect/>
          </a:stretch>
        </p:blipFill>
        <p:spPr>
          <a:xfrm>
            <a:off x="7207017" y="700565"/>
            <a:ext cx="1135813" cy="1700886"/>
          </a:xfrm>
          <a:prstGeom prst="rect">
            <a:avLst/>
          </a:prstGeom>
        </p:spPr>
      </p:pic>
      <p:pic>
        <p:nvPicPr>
          <p:cNvPr id="2" name="Picture 1">
            <a:extLst>
              <a:ext uri="{FF2B5EF4-FFF2-40B4-BE49-F238E27FC236}">
                <a16:creationId xmlns:a16="http://schemas.microsoft.com/office/drawing/2014/main" id="{D1041236-9D9A-714D-AC40-BF8605D8654E}"/>
              </a:ext>
            </a:extLst>
          </p:cNvPr>
          <p:cNvPicPr>
            <a:picLocks noChangeAspect="1"/>
          </p:cNvPicPr>
          <p:nvPr/>
        </p:nvPicPr>
        <p:blipFill>
          <a:blip r:embed="rId4"/>
          <a:stretch>
            <a:fillRect/>
          </a:stretch>
        </p:blipFill>
        <p:spPr>
          <a:xfrm>
            <a:off x="5667044" y="722779"/>
            <a:ext cx="1198195" cy="1700886"/>
          </a:xfrm>
          <a:prstGeom prst="rect">
            <a:avLst/>
          </a:prstGeom>
        </p:spPr>
      </p:pic>
      <p:pic>
        <p:nvPicPr>
          <p:cNvPr id="6" name="Picture 5">
            <a:extLst>
              <a:ext uri="{FF2B5EF4-FFF2-40B4-BE49-F238E27FC236}">
                <a16:creationId xmlns:a16="http://schemas.microsoft.com/office/drawing/2014/main" id="{4C32A269-E0FC-D146-9DD7-912D1346C4F2}"/>
              </a:ext>
            </a:extLst>
          </p:cNvPr>
          <p:cNvPicPr>
            <a:picLocks noChangeAspect="1"/>
          </p:cNvPicPr>
          <p:nvPr/>
        </p:nvPicPr>
        <p:blipFill>
          <a:blip r:embed="rId5"/>
          <a:stretch>
            <a:fillRect/>
          </a:stretch>
        </p:blipFill>
        <p:spPr>
          <a:xfrm>
            <a:off x="5768931" y="3170227"/>
            <a:ext cx="1104900" cy="1660370"/>
          </a:xfrm>
          <a:prstGeom prst="rect">
            <a:avLst/>
          </a:prstGeom>
        </p:spPr>
      </p:pic>
      <p:pic>
        <p:nvPicPr>
          <p:cNvPr id="8" name="Picture 7">
            <a:extLst>
              <a:ext uri="{FF2B5EF4-FFF2-40B4-BE49-F238E27FC236}">
                <a16:creationId xmlns:a16="http://schemas.microsoft.com/office/drawing/2014/main" id="{02D28DD1-3FE3-3C49-ACC8-D00D16D81814}"/>
              </a:ext>
            </a:extLst>
          </p:cNvPr>
          <p:cNvPicPr>
            <a:picLocks noChangeAspect="1"/>
          </p:cNvPicPr>
          <p:nvPr/>
        </p:nvPicPr>
        <p:blipFill>
          <a:blip r:embed="rId6"/>
          <a:stretch>
            <a:fillRect/>
          </a:stretch>
        </p:blipFill>
        <p:spPr>
          <a:xfrm>
            <a:off x="7207017" y="3151756"/>
            <a:ext cx="1243675" cy="1660370"/>
          </a:xfrm>
          <a:prstGeom prst="rect">
            <a:avLst/>
          </a:prstGeom>
        </p:spPr>
      </p:pic>
      <p:pic>
        <p:nvPicPr>
          <p:cNvPr id="10" name="Picture 9">
            <a:extLst>
              <a:ext uri="{FF2B5EF4-FFF2-40B4-BE49-F238E27FC236}">
                <a16:creationId xmlns:a16="http://schemas.microsoft.com/office/drawing/2014/main" id="{E96D7B39-0536-7D4B-B157-AF17E412E996}"/>
              </a:ext>
            </a:extLst>
          </p:cNvPr>
          <p:cNvPicPr>
            <a:picLocks noChangeAspect="1"/>
          </p:cNvPicPr>
          <p:nvPr/>
        </p:nvPicPr>
        <p:blipFill>
          <a:blip r:embed="rId7"/>
          <a:stretch>
            <a:fillRect/>
          </a:stretch>
        </p:blipFill>
        <p:spPr>
          <a:xfrm>
            <a:off x="5760340" y="5198683"/>
            <a:ext cx="1104900" cy="1422979"/>
          </a:xfrm>
          <a:prstGeom prst="rect">
            <a:avLst/>
          </a:prstGeom>
        </p:spPr>
      </p:pic>
      <p:sp>
        <p:nvSpPr>
          <p:cNvPr id="11" name="TextBox 10">
            <a:extLst>
              <a:ext uri="{FF2B5EF4-FFF2-40B4-BE49-F238E27FC236}">
                <a16:creationId xmlns:a16="http://schemas.microsoft.com/office/drawing/2014/main" id="{FAB8E345-7992-1E41-B1F3-47A4AF1426CD}"/>
              </a:ext>
            </a:extLst>
          </p:cNvPr>
          <p:cNvSpPr txBox="1"/>
          <p:nvPr/>
        </p:nvSpPr>
        <p:spPr>
          <a:xfrm>
            <a:off x="5420853" y="2400918"/>
            <a:ext cx="1665841" cy="338554"/>
          </a:xfrm>
          <a:prstGeom prst="rect">
            <a:avLst/>
          </a:prstGeom>
          <a:noFill/>
        </p:spPr>
        <p:txBody>
          <a:bodyPr wrap="none" rtlCol="0">
            <a:spAutoFit/>
          </a:bodyPr>
          <a:lstStyle/>
          <a:p>
            <a:pPr algn="ctr"/>
            <a:r>
              <a:rPr lang="en-GB" sz="1600" b="1" dirty="0">
                <a:solidFill>
                  <a:srgbClr val="002060"/>
                </a:solidFill>
                <a:latin typeface="Helvetica" pitchFamily="2" charset="0"/>
              </a:rPr>
              <a:t>Jon Kabat Zinn</a:t>
            </a:r>
            <a:endParaRPr lang="en-US" sz="1600" b="1" dirty="0">
              <a:solidFill>
                <a:srgbClr val="002060"/>
              </a:solidFill>
              <a:latin typeface="Helvetica" pitchFamily="2" charset="0"/>
            </a:endParaRPr>
          </a:p>
        </p:txBody>
      </p:sp>
      <p:sp>
        <p:nvSpPr>
          <p:cNvPr id="12" name="Rectangle 11">
            <a:extLst>
              <a:ext uri="{FF2B5EF4-FFF2-40B4-BE49-F238E27FC236}">
                <a16:creationId xmlns:a16="http://schemas.microsoft.com/office/drawing/2014/main" id="{B0F78588-8435-304D-9266-4F62B7B6700C}"/>
              </a:ext>
            </a:extLst>
          </p:cNvPr>
          <p:cNvSpPr/>
          <p:nvPr/>
        </p:nvSpPr>
        <p:spPr>
          <a:xfrm>
            <a:off x="5624716" y="4773112"/>
            <a:ext cx="1393330" cy="338554"/>
          </a:xfrm>
          <a:prstGeom prst="rect">
            <a:avLst/>
          </a:prstGeom>
        </p:spPr>
        <p:txBody>
          <a:bodyPr wrap="none">
            <a:spAutoFit/>
          </a:bodyPr>
          <a:lstStyle/>
          <a:p>
            <a:pPr algn="ctr"/>
            <a:r>
              <a:rPr lang="en-GB" sz="1600" b="1" dirty="0" err="1">
                <a:solidFill>
                  <a:srgbClr val="002060"/>
                </a:solidFill>
                <a:latin typeface="Helvetica" pitchFamily="2" charset="0"/>
              </a:rPr>
              <a:t>Zindel</a:t>
            </a:r>
            <a:r>
              <a:rPr lang="en-GB" sz="1600" b="1" dirty="0">
                <a:solidFill>
                  <a:srgbClr val="002060"/>
                </a:solidFill>
                <a:latin typeface="Helvetica" pitchFamily="2" charset="0"/>
              </a:rPr>
              <a:t> Segal</a:t>
            </a:r>
            <a:endParaRPr lang="en-US" sz="1600" b="1" dirty="0">
              <a:solidFill>
                <a:srgbClr val="002060"/>
              </a:solidFill>
            </a:endParaRPr>
          </a:p>
        </p:txBody>
      </p:sp>
      <p:sp>
        <p:nvSpPr>
          <p:cNvPr id="13" name="Rectangle 12">
            <a:extLst>
              <a:ext uri="{FF2B5EF4-FFF2-40B4-BE49-F238E27FC236}">
                <a16:creationId xmlns:a16="http://schemas.microsoft.com/office/drawing/2014/main" id="{2DC224AD-A958-F247-8248-27921A88C8C0}"/>
              </a:ext>
            </a:extLst>
          </p:cNvPr>
          <p:cNvSpPr/>
          <p:nvPr/>
        </p:nvSpPr>
        <p:spPr>
          <a:xfrm>
            <a:off x="7086694" y="4770493"/>
            <a:ext cx="1555041" cy="338554"/>
          </a:xfrm>
          <a:prstGeom prst="rect">
            <a:avLst/>
          </a:prstGeom>
        </p:spPr>
        <p:txBody>
          <a:bodyPr wrap="none">
            <a:spAutoFit/>
          </a:bodyPr>
          <a:lstStyle/>
          <a:p>
            <a:r>
              <a:rPr lang="en-GB" sz="1600" b="1" dirty="0">
                <a:solidFill>
                  <a:srgbClr val="002060"/>
                </a:solidFill>
                <a:latin typeface="Helvetica" pitchFamily="2" charset="0"/>
              </a:rPr>
              <a:t>Mark Williams</a:t>
            </a:r>
            <a:endParaRPr lang="en-US" sz="1600" b="1" dirty="0">
              <a:solidFill>
                <a:srgbClr val="002060"/>
              </a:solidFill>
            </a:endParaRPr>
          </a:p>
        </p:txBody>
      </p:sp>
      <p:sp>
        <p:nvSpPr>
          <p:cNvPr id="15" name="TextBox 14">
            <a:extLst>
              <a:ext uri="{FF2B5EF4-FFF2-40B4-BE49-F238E27FC236}">
                <a16:creationId xmlns:a16="http://schemas.microsoft.com/office/drawing/2014/main" id="{DC288F1C-FCA2-4D4F-9822-B6412388C9E0}"/>
              </a:ext>
            </a:extLst>
          </p:cNvPr>
          <p:cNvSpPr txBox="1"/>
          <p:nvPr/>
        </p:nvSpPr>
        <p:spPr>
          <a:xfrm>
            <a:off x="5615290" y="6583889"/>
            <a:ext cx="1412181" cy="307777"/>
          </a:xfrm>
          <a:prstGeom prst="rect">
            <a:avLst/>
          </a:prstGeom>
          <a:noFill/>
        </p:spPr>
        <p:txBody>
          <a:bodyPr wrap="none" rtlCol="0">
            <a:spAutoFit/>
          </a:bodyPr>
          <a:lstStyle/>
          <a:p>
            <a:r>
              <a:rPr lang="en-GB" sz="1400" b="1" dirty="0">
                <a:solidFill>
                  <a:srgbClr val="002060"/>
                </a:solidFill>
                <a:latin typeface="Helvetica" pitchFamily="2" charset="0"/>
              </a:rPr>
              <a:t>John Teasdale</a:t>
            </a:r>
            <a:endParaRPr lang="en-US" sz="1400" b="1" dirty="0">
              <a:solidFill>
                <a:srgbClr val="002060"/>
              </a:solidFill>
            </a:endParaRPr>
          </a:p>
        </p:txBody>
      </p:sp>
    </p:spTree>
    <p:extLst>
      <p:ext uri="{BB962C8B-B14F-4D97-AF65-F5344CB8AC3E}">
        <p14:creationId xmlns:p14="http://schemas.microsoft.com/office/powerpoint/2010/main" val="4090953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55C6A58-5639-6344-8E09-9FCF92EC26EA}"/>
              </a:ext>
            </a:extLst>
          </p:cNvPr>
          <p:cNvSpPr txBox="1">
            <a:spLocks noChangeArrowheads="1"/>
          </p:cNvSpPr>
          <p:nvPr/>
        </p:nvSpPr>
        <p:spPr>
          <a:xfrm>
            <a:off x="347680" y="720505"/>
            <a:ext cx="8448639" cy="612279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None/>
              <a:defRPr/>
            </a:pPr>
            <a:r>
              <a:rPr lang="en-GB" sz="1600" b="1" dirty="0">
                <a:latin typeface="Helvetica" pitchFamily="2" charset="0"/>
              </a:rPr>
              <a:t>Healthy adults and children</a:t>
            </a:r>
          </a:p>
          <a:p>
            <a:pPr marL="285750" indent="-285750" eaLnBrk="1" hangingPunct="1">
              <a:spcBef>
                <a:spcPts val="0"/>
              </a:spcBef>
              <a:defRPr/>
            </a:pPr>
            <a:r>
              <a:rPr lang="en-GB" sz="1600" dirty="0">
                <a:latin typeface="Helvetica" pitchFamily="2" charset="0"/>
              </a:rPr>
              <a:t>Compared with no-intervention control groups, MBSR, MBCT, mindfulness meditation retreats, and briefer mindfulness interventions have positive effects on many indices of well-being and stress, at 3-6 months follow-up.  </a:t>
            </a:r>
          </a:p>
          <a:p>
            <a:pPr marL="285750" indent="-285750" eaLnBrk="1" hangingPunct="1">
              <a:spcBef>
                <a:spcPts val="0"/>
              </a:spcBef>
              <a:defRPr/>
            </a:pPr>
            <a:r>
              <a:rPr lang="en-GB" sz="1600" dirty="0">
                <a:latin typeface="Helvetica" pitchFamily="2" charset="0"/>
              </a:rPr>
              <a:t>Effects range from small to large with longer programmes (MBSR &amp; MBCT) having best effects</a:t>
            </a:r>
          </a:p>
          <a:p>
            <a:pPr marL="285750" indent="-285750" eaLnBrk="1" hangingPunct="1">
              <a:spcBef>
                <a:spcPts val="0"/>
              </a:spcBef>
              <a:defRPr/>
            </a:pPr>
            <a:r>
              <a:rPr lang="en-GB" sz="1600" dirty="0">
                <a:latin typeface="Helvetica" pitchFamily="2" charset="0"/>
              </a:rPr>
              <a:t>The effects on mindfulness and active interventions like relaxation training are similar</a:t>
            </a:r>
          </a:p>
          <a:p>
            <a:pPr marL="0" indent="0" eaLnBrk="1" hangingPunct="1">
              <a:spcBef>
                <a:spcPts val="0"/>
              </a:spcBef>
              <a:buNone/>
              <a:defRPr/>
            </a:pPr>
            <a:endParaRPr lang="en-GB" sz="1600" dirty="0">
              <a:latin typeface="Helvetica" pitchFamily="2" charset="0"/>
            </a:endParaRPr>
          </a:p>
          <a:p>
            <a:pPr marL="0" indent="0" eaLnBrk="1" hangingPunct="1">
              <a:spcBef>
                <a:spcPts val="0"/>
              </a:spcBef>
              <a:buNone/>
              <a:defRPr/>
            </a:pPr>
            <a:r>
              <a:rPr lang="en-GB" sz="1600" b="1" dirty="0">
                <a:latin typeface="Helvetica" pitchFamily="2" charset="0"/>
              </a:rPr>
              <a:t>Work performance</a:t>
            </a:r>
            <a:r>
              <a:rPr lang="en-GB" sz="1600" dirty="0">
                <a:latin typeface="Helvetica" pitchFamily="2" charset="0"/>
              </a:rPr>
              <a:t> </a:t>
            </a:r>
          </a:p>
          <a:p>
            <a:pPr marL="285750" indent="-285750" eaLnBrk="1" hangingPunct="1">
              <a:spcBef>
                <a:spcPts val="0"/>
              </a:spcBef>
              <a:defRPr/>
            </a:pPr>
            <a:r>
              <a:rPr lang="en-GB" sz="1600" dirty="0">
                <a:latin typeface="Helvetica" pitchFamily="2" charset="0"/>
              </a:rPr>
              <a:t>Compared with no-intervention control groups, in businesses, schools, and healthcare services, mindfulness interventions promote job satisfaction, work performance, health and wellbeing at 4 months follow-up</a:t>
            </a:r>
            <a:endParaRPr lang="en-GB" sz="1600" baseline="30000" dirty="0">
              <a:latin typeface="Helvetica" pitchFamily="2" charset="0"/>
            </a:endParaRPr>
          </a:p>
          <a:p>
            <a:pPr marL="285750" indent="-285750" eaLnBrk="1" hangingPunct="1">
              <a:spcBef>
                <a:spcPts val="0"/>
              </a:spcBef>
              <a:defRPr/>
            </a:pPr>
            <a:r>
              <a:rPr lang="en-GB" sz="1600" dirty="0">
                <a:latin typeface="Helvetica" pitchFamily="2" charset="0"/>
              </a:rPr>
              <a:t>Mindfulness has a greater positive effect on job satisfaction than performance</a:t>
            </a:r>
          </a:p>
          <a:p>
            <a:pPr marL="285750" indent="-285750" eaLnBrk="1" hangingPunct="1">
              <a:spcBef>
                <a:spcPts val="0"/>
              </a:spcBef>
              <a:defRPr/>
            </a:pPr>
            <a:r>
              <a:rPr lang="en-GB" sz="1600" dirty="0">
                <a:latin typeface="Helvetica" pitchFamily="2" charset="0"/>
              </a:rPr>
              <a:t>Mindfulness is no more effective than other stress management interventions, such as relaxation training and yoga</a:t>
            </a:r>
          </a:p>
          <a:p>
            <a:pPr marL="285750" indent="-285750" eaLnBrk="1" hangingPunct="1">
              <a:spcBef>
                <a:spcPts val="0"/>
              </a:spcBef>
              <a:defRPr/>
            </a:pPr>
            <a:endParaRPr lang="en-GB" sz="1600" dirty="0">
              <a:latin typeface="Helvetica" pitchFamily="2" charset="0"/>
            </a:endParaRPr>
          </a:p>
          <a:p>
            <a:pPr marL="0" indent="0" eaLnBrk="1" hangingPunct="1">
              <a:spcBef>
                <a:spcPts val="0"/>
              </a:spcBef>
              <a:buNone/>
              <a:defRPr/>
            </a:pPr>
            <a:r>
              <a:rPr lang="en-GB" sz="1600" b="1" dirty="0">
                <a:latin typeface="Helvetica" pitchFamily="2" charset="0"/>
              </a:rPr>
              <a:t>Sport</a:t>
            </a:r>
          </a:p>
          <a:p>
            <a:pPr marL="285750" indent="-285750" eaLnBrk="1" hangingPunct="1">
              <a:spcBef>
                <a:spcPts val="0"/>
              </a:spcBef>
              <a:defRPr/>
            </a:pPr>
            <a:r>
              <a:rPr lang="en-GB" sz="1600" dirty="0">
                <a:latin typeface="Helvetica" pitchFamily="2" charset="0"/>
              </a:rPr>
              <a:t>Mindfulness interventions enhance performance athletes, cyclists, dart throwers, hammer throwers, hockey players, hurdlers, judo fighters, rugby players, runners, shooters, and volleyball players</a:t>
            </a:r>
            <a:endParaRPr lang="en-GB" sz="1600" baseline="30000" dirty="0">
              <a:latin typeface="Helvetica" pitchFamily="2" charset="0"/>
            </a:endParaRPr>
          </a:p>
          <a:p>
            <a:pPr marL="285750" indent="-285750" eaLnBrk="1" hangingPunct="1">
              <a:spcBef>
                <a:spcPts val="0"/>
              </a:spcBef>
              <a:defRPr/>
            </a:pPr>
            <a:r>
              <a:rPr lang="en-GB" sz="1600" dirty="0">
                <a:latin typeface="Helvetica" pitchFamily="2" charset="0"/>
              </a:rPr>
              <a:t>Compared with no-intervention control groups, mindfulness interventions have large positive effects on performance, mindfulness, flow, and competitive anxiety </a:t>
            </a:r>
            <a:endParaRPr lang="en-IE" sz="1600" dirty="0">
              <a:latin typeface="Helvetica" pitchFamily="2" charset="0"/>
            </a:endParaRP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endParaRPr lang="en-IE" sz="1600" dirty="0">
              <a:latin typeface="Helvetica" pitchFamily="2" charset="0"/>
            </a:endParaRPr>
          </a:p>
        </p:txBody>
      </p:sp>
      <p:sp>
        <p:nvSpPr>
          <p:cNvPr id="7" name="Title 1">
            <a:extLst>
              <a:ext uri="{FF2B5EF4-FFF2-40B4-BE49-F238E27FC236}">
                <a16:creationId xmlns:a16="http://schemas.microsoft.com/office/drawing/2014/main" id="{5EA77F78-424F-5C4A-A508-AB12B460E423}"/>
              </a:ext>
            </a:extLst>
          </p:cNvPr>
          <p:cNvSpPr txBox="1">
            <a:spLocks noChangeArrowheads="1"/>
          </p:cNvSpPr>
          <p:nvPr/>
        </p:nvSpPr>
        <p:spPr>
          <a:xfrm>
            <a:off x="2006904" y="207742"/>
            <a:ext cx="5130190" cy="36036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MINDFULNESS  RESEARCH FINDINGS </a:t>
            </a:r>
          </a:p>
        </p:txBody>
      </p:sp>
    </p:spTree>
    <p:extLst>
      <p:ext uri="{BB962C8B-B14F-4D97-AF65-F5344CB8AC3E}">
        <p14:creationId xmlns:p14="http://schemas.microsoft.com/office/powerpoint/2010/main" val="2506672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55C6A58-5639-6344-8E09-9FCF92EC26EA}"/>
              </a:ext>
            </a:extLst>
          </p:cNvPr>
          <p:cNvSpPr txBox="1">
            <a:spLocks noChangeArrowheads="1"/>
          </p:cNvSpPr>
          <p:nvPr/>
        </p:nvSpPr>
        <p:spPr>
          <a:xfrm>
            <a:off x="138906" y="376126"/>
            <a:ext cx="8407217" cy="612279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None/>
              <a:defRPr/>
            </a:pPr>
            <a:r>
              <a:rPr lang="en-GB" sz="1600" b="1" dirty="0">
                <a:latin typeface="Helvetica" pitchFamily="2" charset="0"/>
              </a:rPr>
              <a:t>Mental health disorders</a:t>
            </a:r>
          </a:p>
          <a:p>
            <a:pPr eaLnBrk="1" hangingPunct="1">
              <a:spcBef>
                <a:spcPts val="0"/>
              </a:spcBef>
              <a:buFont typeface="Arial" panose="020B0604020202020204" pitchFamily="34" charset="0"/>
              <a:buChar char="•"/>
              <a:defRPr/>
            </a:pPr>
            <a:r>
              <a:rPr lang="en-GB" sz="1600" dirty="0">
                <a:latin typeface="Helvetica" pitchFamily="2" charset="0"/>
              </a:rPr>
              <a:t>Mindfulness interventions (MBCT and MBSR)  have positive effects on</a:t>
            </a:r>
          </a:p>
          <a:p>
            <a:pPr marL="685800" lvl="1" eaLnBrk="1" hangingPunct="1">
              <a:spcBef>
                <a:spcPts val="0"/>
              </a:spcBef>
              <a:buFont typeface="Arial" panose="020B0604020202020204" pitchFamily="34" charset="0"/>
              <a:buChar char="•"/>
              <a:defRPr/>
            </a:pPr>
            <a:r>
              <a:rPr lang="en-GB" sz="1600" dirty="0">
                <a:latin typeface="Helvetica" pitchFamily="2" charset="0"/>
              </a:rPr>
              <a:t>Depression, Anxiety, &amp; PTSD </a:t>
            </a:r>
          </a:p>
          <a:p>
            <a:pPr marL="685800" lvl="1" eaLnBrk="1" hangingPunct="1">
              <a:spcBef>
                <a:spcPts val="0"/>
              </a:spcBef>
              <a:buFont typeface="Arial" panose="020B0604020202020204" pitchFamily="34" charset="0"/>
              <a:buChar char="•"/>
              <a:defRPr/>
            </a:pPr>
            <a:r>
              <a:rPr lang="en-GB" sz="1600" dirty="0">
                <a:latin typeface="Helvetica" pitchFamily="2" charset="0"/>
              </a:rPr>
              <a:t>Addiction, Eating disorders, &amp; Psychosis</a:t>
            </a:r>
            <a:endParaRPr lang="en-GB" sz="1600" baseline="30000" dirty="0">
              <a:latin typeface="Helvetica" pitchFamily="2" charset="0"/>
            </a:endParaRPr>
          </a:p>
          <a:p>
            <a:pPr marL="685800" lvl="1" eaLnBrk="1" hangingPunct="1">
              <a:spcBef>
                <a:spcPts val="0"/>
              </a:spcBef>
              <a:buFont typeface="Arial" panose="020B0604020202020204" pitchFamily="34" charset="0"/>
              <a:buChar char="•"/>
              <a:defRPr/>
            </a:pPr>
            <a:r>
              <a:rPr lang="en-GB" sz="1600" dirty="0">
                <a:latin typeface="Helvetica" pitchFamily="2" charset="0"/>
              </a:rPr>
              <a:t>ADHD in children</a:t>
            </a:r>
          </a:p>
          <a:p>
            <a:pPr eaLnBrk="1" hangingPunct="1">
              <a:spcBef>
                <a:spcPts val="0"/>
              </a:spcBef>
              <a:buFont typeface="Arial" panose="020B0604020202020204" pitchFamily="34" charset="0"/>
              <a:buChar char="•"/>
              <a:defRPr/>
            </a:pPr>
            <a:r>
              <a:rPr lang="en-GB" sz="1600" dirty="0">
                <a:latin typeface="Helvetica" pitchFamily="2" charset="0"/>
              </a:rPr>
              <a:t>Compared with no-intervention or treatment-as usual, they lead to small to medium reductions in symptoms of depression, anxiety and stress, and increases in quality of life at 6-12 months follow-up. </a:t>
            </a:r>
          </a:p>
          <a:p>
            <a:pPr eaLnBrk="1" hangingPunct="1">
              <a:spcBef>
                <a:spcPts val="0"/>
              </a:spcBef>
              <a:buFont typeface="Arial" panose="020B0604020202020204" pitchFamily="34" charset="0"/>
              <a:buChar char="•"/>
              <a:defRPr/>
            </a:pPr>
            <a:r>
              <a:rPr lang="en-GB" sz="1600" dirty="0">
                <a:latin typeface="Helvetica" pitchFamily="2" charset="0"/>
              </a:rPr>
              <a:t>Mindfulness interventions have similar effects to other evidence-based interventions, e.g. CBT or medication. </a:t>
            </a:r>
          </a:p>
          <a:p>
            <a:pPr eaLnBrk="1" hangingPunct="1">
              <a:spcBef>
                <a:spcPts val="0"/>
              </a:spcBef>
              <a:buFont typeface="Arial" panose="020B0604020202020204" pitchFamily="34" charset="0"/>
              <a:buChar char="•"/>
              <a:defRPr/>
            </a:pPr>
            <a:endParaRPr lang="en-GB" sz="1600" dirty="0">
              <a:latin typeface="Helvetica" pitchFamily="2" charset="0"/>
            </a:endParaRPr>
          </a:p>
          <a:p>
            <a:pPr marL="0" indent="0" eaLnBrk="1" hangingPunct="1">
              <a:spcBef>
                <a:spcPts val="0"/>
              </a:spcBef>
              <a:buNone/>
              <a:defRPr/>
            </a:pPr>
            <a:r>
              <a:rPr lang="en-GB" sz="1600" b="1" dirty="0">
                <a:latin typeface="Helvetica" pitchFamily="2" charset="0"/>
              </a:rPr>
              <a:t>Physical health disorders</a:t>
            </a:r>
          </a:p>
          <a:p>
            <a:pPr eaLnBrk="1" hangingPunct="1">
              <a:spcBef>
                <a:spcPts val="0"/>
              </a:spcBef>
              <a:buFont typeface="Arial" panose="020B0604020202020204" pitchFamily="34" charset="0"/>
              <a:buChar char="•"/>
              <a:defRPr/>
            </a:pPr>
            <a:r>
              <a:rPr lang="en-GB" sz="1600" dirty="0">
                <a:latin typeface="Helvetica" pitchFamily="2" charset="0"/>
              </a:rPr>
              <a:t>Compared with treatment-as-usual or no-treatment control groups, mindfulness based interventions, have a small positive effect on pain reduction and ameliorating depressive symptoms in people with chronic pain conditions </a:t>
            </a:r>
          </a:p>
          <a:p>
            <a:pPr eaLnBrk="1" hangingPunct="1">
              <a:spcBef>
                <a:spcPts val="0"/>
              </a:spcBef>
              <a:buFont typeface="Arial" panose="020B0604020202020204" pitchFamily="34" charset="0"/>
              <a:buChar char="•"/>
              <a:defRPr/>
            </a:pPr>
            <a:r>
              <a:rPr lang="en-GB" sz="1600" dirty="0">
                <a:latin typeface="Helvetica" pitchFamily="2" charset="0"/>
              </a:rPr>
              <a:t>Mindfulness based interventions also improve psychological adjustment to cancer, vascular disease, HIV/AIDS, multiple sclerosis, diabetes, inflammatory bowel disease, and traumatic brain injury</a:t>
            </a:r>
          </a:p>
          <a:p>
            <a:pPr eaLnBrk="1" hangingPunct="1">
              <a:spcBef>
                <a:spcPts val="0"/>
              </a:spcBef>
              <a:buFont typeface="Arial" panose="020B0604020202020204" pitchFamily="34" charset="0"/>
              <a:buChar char="•"/>
              <a:defRPr/>
            </a:pPr>
            <a:endParaRPr lang="en-GB" sz="1600" dirty="0">
              <a:latin typeface="Helvetica" pitchFamily="2" charset="0"/>
            </a:endParaRPr>
          </a:p>
          <a:p>
            <a:pPr marL="0" indent="0" eaLnBrk="1" hangingPunct="1">
              <a:spcBef>
                <a:spcPts val="0"/>
              </a:spcBef>
              <a:buNone/>
              <a:defRPr/>
            </a:pPr>
            <a:r>
              <a:rPr lang="en-GB" sz="1600" b="1" dirty="0">
                <a:latin typeface="Helvetica" pitchFamily="2" charset="0"/>
              </a:rPr>
              <a:t>Self-help &amp; online mindfulness programmes</a:t>
            </a:r>
          </a:p>
          <a:p>
            <a:pPr eaLnBrk="1" hangingPunct="1">
              <a:spcBef>
                <a:spcPts val="0"/>
              </a:spcBef>
              <a:buFont typeface="Arial" panose="020B0604020202020204" pitchFamily="34" charset="0"/>
              <a:buChar char="•"/>
              <a:defRPr/>
            </a:pPr>
            <a:r>
              <a:rPr lang="en-GB" sz="1600" dirty="0">
                <a:latin typeface="Helvetica" pitchFamily="2" charset="0"/>
              </a:rPr>
              <a:t>These yield small to medium positive effects for people with, and without clinical problems on mindfulness, depression and anxiety symptoms, and stress</a:t>
            </a:r>
            <a:endParaRPr lang="en-GB" sz="1600" baseline="30000" dirty="0">
              <a:latin typeface="Helvetica" pitchFamily="2" charset="0"/>
            </a:endParaRPr>
          </a:p>
          <a:p>
            <a:pPr eaLnBrk="1" hangingPunct="1">
              <a:spcBef>
                <a:spcPts val="0"/>
              </a:spcBef>
              <a:buFont typeface="Arial" panose="020B0604020202020204" pitchFamily="34" charset="0"/>
              <a:buChar char="•"/>
              <a:defRPr/>
            </a:pPr>
            <a:r>
              <a:rPr lang="en-GB" sz="1600" dirty="0">
                <a:latin typeface="Helvetica" pitchFamily="2" charset="0"/>
              </a:rPr>
              <a:t>Longer self-help programmes are more effective</a:t>
            </a:r>
            <a:endParaRPr lang="en-IE" sz="1600" dirty="0">
              <a:latin typeface="Helvetica" pitchFamily="2" charset="0"/>
            </a:endParaRPr>
          </a:p>
          <a:p>
            <a:pPr eaLnBrk="1" hangingPunct="1">
              <a:spcBef>
                <a:spcPts val="0"/>
              </a:spcBef>
              <a:buFont typeface="Arial" panose="020B0604020202020204" pitchFamily="34" charset="0"/>
              <a:buChar char="•"/>
              <a:defRPr/>
            </a:pPr>
            <a:endParaRPr lang="en-GB" sz="1600" dirty="0">
              <a:latin typeface="Helvetica" pitchFamily="2" charset="0"/>
            </a:endParaRPr>
          </a:p>
          <a:p>
            <a:pPr marL="285750" indent="-285750" eaLnBrk="1" hangingPunct="1">
              <a:spcBef>
                <a:spcPts val="0"/>
              </a:spcBef>
              <a:defRPr/>
            </a:pPr>
            <a:endParaRPr lang="en-IE" sz="1600" dirty="0">
              <a:latin typeface="Helvetica" pitchFamily="2" charset="0"/>
            </a:endParaRPr>
          </a:p>
        </p:txBody>
      </p:sp>
      <p:sp>
        <p:nvSpPr>
          <p:cNvPr id="7" name="Title 1">
            <a:extLst>
              <a:ext uri="{FF2B5EF4-FFF2-40B4-BE49-F238E27FC236}">
                <a16:creationId xmlns:a16="http://schemas.microsoft.com/office/drawing/2014/main" id="{5EA77F78-424F-5C4A-A508-AB12B460E423}"/>
              </a:ext>
            </a:extLst>
          </p:cNvPr>
          <p:cNvSpPr txBox="1">
            <a:spLocks noChangeArrowheads="1"/>
          </p:cNvSpPr>
          <p:nvPr/>
        </p:nvSpPr>
        <p:spPr>
          <a:xfrm>
            <a:off x="2114672" y="15763"/>
            <a:ext cx="5130190" cy="36036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MINDFULNESS  RESEARCH FINDINGS </a:t>
            </a:r>
          </a:p>
        </p:txBody>
      </p:sp>
    </p:spTree>
    <p:extLst>
      <p:ext uri="{BB962C8B-B14F-4D97-AF65-F5344CB8AC3E}">
        <p14:creationId xmlns:p14="http://schemas.microsoft.com/office/powerpoint/2010/main" val="1040860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EA77F78-424F-5C4A-A508-AB12B460E423}"/>
              </a:ext>
            </a:extLst>
          </p:cNvPr>
          <p:cNvSpPr txBox="1">
            <a:spLocks noChangeArrowheads="1"/>
          </p:cNvSpPr>
          <p:nvPr/>
        </p:nvSpPr>
        <p:spPr>
          <a:xfrm>
            <a:off x="1844278" y="115700"/>
            <a:ext cx="5455441" cy="36036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MINDFULNESS – BEING &amp; DOING MODES </a:t>
            </a:r>
          </a:p>
        </p:txBody>
      </p:sp>
      <p:graphicFrame>
        <p:nvGraphicFramePr>
          <p:cNvPr id="3" name="Table 5">
            <a:extLst>
              <a:ext uri="{FF2B5EF4-FFF2-40B4-BE49-F238E27FC236}">
                <a16:creationId xmlns:a16="http://schemas.microsoft.com/office/drawing/2014/main" id="{F51E60FE-C629-784E-B35D-F48BDC2A6BD2}"/>
              </a:ext>
            </a:extLst>
          </p:cNvPr>
          <p:cNvGraphicFramePr>
            <a:graphicFrameLocks noGrp="1"/>
          </p:cNvGraphicFramePr>
          <p:nvPr>
            <p:extLst>
              <p:ext uri="{D42A27DB-BD31-4B8C-83A1-F6EECF244321}">
                <p14:modId xmlns:p14="http://schemas.microsoft.com/office/powerpoint/2010/main" val="2080405674"/>
              </p:ext>
            </p:extLst>
          </p:nvPr>
        </p:nvGraphicFramePr>
        <p:xfrm>
          <a:off x="224852" y="3590318"/>
          <a:ext cx="8694295" cy="2971800"/>
        </p:xfrm>
        <a:graphic>
          <a:graphicData uri="http://schemas.openxmlformats.org/drawingml/2006/table">
            <a:tbl>
              <a:tblPr firstRow="1" bandRow="1">
                <a:tableStyleId>{5C22544A-7EE6-4342-B048-85BDC9FD1C3A}</a:tableStyleId>
              </a:tblPr>
              <a:tblGrid>
                <a:gridCol w="4767562">
                  <a:extLst>
                    <a:ext uri="{9D8B030D-6E8A-4147-A177-3AD203B41FA5}">
                      <a16:colId xmlns:a16="http://schemas.microsoft.com/office/drawing/2014/main" val="1651865746"/>
                    </a:ext>
                  </a:extLst>
                </a:gridCol>
                <a:gridCol w="3926733">
                  <a:extLst>
                    <a:ext uri="{9D8B030D-6E8A-4147-A177-3AD203B41FA5}">
                      <a16:colId xmlns:a16="http://schemas.microsoft.com/office/drawing/2014/main" val="404143003"/>
                    </a:ext>
                  </a:extLst>
                </a:gridCol>
              </a:tblGrid>
              <a:tr h="244366">
                <a:tc>
                  <a:txBody>
                    <a:bodyPr/>
                    <a:lstStyle/>
                    <a:p>
                      <a:pPr algn="ctr"/>
                      <a:r>
                        <a:rPr lang="en-US" sz="1600" dirty="0">
                          <a:latin typeface="Helvetica" pitchFamily="2" charset="0"/>
                        </a:rPr>
                        <a:t>BEING MODE</a:t>
                      </a:r>
                    </a:p>
                  </a:txBody>
                  <a:tcPr/>
                </a:tc>
                <a:tc>
                  <a:txBody>
                    <a:bodyPr/>
                    <a:lstStyle/>
                    <a:p>
                      <a:pPr algn="ctr"/>
                      <a:r>
                        <a:rPr lang="en-US" sz="1600" dirty="0">
                          <a:latin typeface="Helvetica" pitchFamily="2" charset="0"/>
                        </a:rPr>
                        <a:t>DOING MODE</a:t>
                      </a:r>
                    </a:p>
                  </a:txBody>
                  <a:tcPr/>
                </a:tc>
                <a:extLst>
                  <a:ext uri="{0D108BD9-81ED-4DB2-BD59-A6C34878D82A}">
                    <a16:rowId xmlns:a16="http://schemas.microsoft.com/office/drawing/2014/main" val="3564017654"/>
                  </a:ext>
                </a:extLst>
              </a:tr>
              <a:tr h="379828">
                <a:tc>
                  <a:txBody>
                    <a:bodyPr/>
                    <a:lstStyle/>
                    <a:p>
                      <a:r>
                        <a:rPr lang="en-IE" sz="1600" dirty="0">
                          <a:solidFill>
                            <a:srgbClr val="002060"/>
                          </a:solidFill>
                          <a:effectLst/>
                          <a:latin typeface="Helvetica" pitchFamily="2" charset="0"/>
                          <a:ea typeface="Times New Roman" panose="02020603050405020304" pitchFamily="18" charset="0"/>
                        </a:rPr>
                        <a:t>Conscious choice of actions</a:t>
                      </a:r>
                    </a:p>
                  </a:txBody>
                  <a:tcPr marL="68580" marR="68580" marT="0" marB="0"/>
                </a:tc>
                <a:tc>
                  <a:txBody>
                    <a:bodyPr/>
                    <a:lstStyle/>
                    <a:p>
                      <a:r>
                        <a:rPr lang="en-IE" sz="1600" dirty="0">
                          <a:solidFill>
                            <a:srgbClr val="002060"/>
                          </a:solidFill>
                          <a:effectLst/>
                          <a:latin typeface="Helvetica" pitchFamily="2" charset="0"/>
                          <a:ea typeface="Times New Roman" panose="02020603050405020304" pitchFamily="18" charset="0"/>
                        </a:rPr>
                        <a:t>Automatic pilot when doing things</a:t>
                      </a:r>
                    </a:p>
                  </a:txBody>
                  <a:tcPr marL="68580" marR="68580" marT="0" marB="0"/>
                </a:tc>
                <a:extLst>
                  <a:ext uri="{0D108BD9-81ED-4DB2-BD59-A6C34878D82A}">
                    <a16:rowId xmlns:a16="http://schemas.microsoft.com/office/drawing/2014/main" val="309045868"/>
                  </a:ext>
                </a:extLst>
              </a:tr>
              <a:tr h="374060">
                <a:tc>
                  <a:txBody>
                    <a:bodyPr/>
                    <a:lstStyle/>
                    <a:p>
                      <a:r>
                        <a:rPr lang="en-IE" sz="1600" dirty="0">
                          <a:solidFill>
                            <a:srgbClr val="002060"/>
                          </a:solidFill>
                          <a:effectLst/>
                          <a:latin typeface="Helvetica" pitchFamily="2" charset="0"/>
                          <a:ea typeface="Times New Roman" panose="02020603050405020304" pitchFamily="18" charset="0"/>
                        </a:rPr>
                        <a:t>Relating to experience through direct sensation </a:t>
                      </a:r>
                    </a:p>
                  </a:txBody>
                  <a:tcPr marL="68580" marR="68580" marT="0" marB="0"/>
                </a:tc>
                <a:tc>
                  <a:txBody>
                    <a:bodyPr/>
                    <a:lstStyle/>
                    <a:p>
                      <a:r>
                        <a:rPr lang="en-IE" sz="1600" dirty="0">
                          <a:solidFill>
                            <a:srgbClr val="002060"/>
                          </a:solidFill>
                          <a:effectLst/>
                          <a:latin typeface="Helvetica" pitchFamily="2" charset="0"/>
                          <a:ea typeface="Times New Roman" panose="02020603050405020304" pitchFamily="18" charset="0"/>
                        </a:rPr>
                        <a:t>Using abstract thought to solve problems</a:t>
                      </a:r>
                    </a:p>
                  </a:txBody>
                  <a:tcPr marL="68580" marR="68580" marT="0" marB="0"/>
                </a:tc>
                <a:extLst>
                  <a:ext uri="{0D108BD9-81ED-4DB2-BD59-A6C34878D82A}">
                    <a16:rowId xmlns:a16="http://schemas.microsoft.com/office/drawing/2014/main" val="3255705922"/>
                  </a:ext>
                </a:extLst>
              </a:tr>
              <a:tr h="379828">
                <a:tc>
                  <a:txBody>
                    <a:bodyPr/>
                    <a:lstStyle/>
                    <a:p>
                      <a:r>
                        <a:rPr lang="en-IE" sz="1600" dirty="0">
                          <a:solidFill>
                            <a:srgbClr val="002060"/>
                          </a:solidFill>
                          <a:effectLst/>
                          <a:latin typeface="Helvetica" pitchFamily="2" charset="0"/>
                          <a:ea typeface="Times New Roman" panose="02020603050405020304" pitchFamily="18" charset="0"/>
                        </a:rPr>
                        <a:t>Acceptance of experience as it is  </a:t>
                      </a:r>
                    </a:p>
                  </a:txBody>
                  <a:tcPr marL="68580" marR="68580" marT="0" marB="0"/>
                </a:tc>
                <a:tc>
                  <a:txBody>
                    <a:bodyPr/>
                    <a:lstStyle/>
                    <a:p>
                      <a:r>
                        <a:rPr lang="en-IE" sz="1600" dirty="0">
                          <a:solidFill>
                            <a:srgbClr val="002060"/>
                          </a:solidFill>
                          <a:effectLst/>
                          <a:latin typeface="Helvetica" pitchFamily="2" charset="0"/>
                          <a:ea typeface="Times New Roman" panose="02020603050405020304" pitchFamily="18" charset="0"/>
                        </a:rPr>
                        <a:t>Striving to change things</a:t>
                      </a:r>
                    </a:p>
                  </a:txBody>
                  <a:tcPr marL="68580" marR="68580" marT="0" marB="0"/>
                </a:tc>
                <a:extLst>
                  <a:ext uri="{0D108BD9-81ED-4DB2-BD59-A6C34878D82A}">
                    <a16:rowId xmlns:a16="http://schemas.microsoft.com/office/drawing/2014/main" val="2496884206"/>
                  </a:ext>
                </a:extLst>
              </a:tr>
              <a:tr h="379828">
                <a:tc>
                  <a:txBody>
                    <a:bodyPr/>
                    <a:lstStyle/>
                    <a:p>
                      <a:r>
                        <a:rPr lang="en-IE" sz="1600" dirty="0">
                          <a:solidFill>
                            <a:srgbClr val="002060"/>
                          </a:solidFill>
                          <a:effectLst/>
                          <a:latin typeface="Helvetica" pitchFamily="2" charset="0"/>
                          <a:ea typeface="Times New Roman" panose="02020603050405020304" pitchFamily="18" charset="0"/>
                        </a:rPr>
                        <a:t>Viewing thoughts as mental events </a:t>
                      </a:r>
                    </a:p>
                  </a:txBody>
                  <a:tcPr marL="68580" marR="68580" marT="0" marB="0"/>
                </a:tc>
                <a:tc>
                  <a:txBody>
                    <a:bodyPr/>
                    <a:lstStyle/>
                    <a:p>
                      <a:r>
                        <a:rPr lang="en-IE" sz="1600" dirty="0">
                          <a:solidFill>
                            <a:srgbClr val="002060"/>
                          </a:solidFill>
                          <a:effectLst/>
                          <a:latin typeface="Helvetica" pitchFamily="2" charset="0"/>
                          <a:ea typeface="Times New Roman" panose="02020603050405020304" pitchFamily="18" charset="0"/>
                        </a:rPr>
                        <a:t>Viewing thoughts as facts</a:t>
                      </a:r>
                    </a:p>
                  </a:txBody>
                  <a:tcPr marL="68580" marR="68580" marT="0" marB="0"/>
                </a:tc>
                <a:extLst>
                  <a:ext uri="{0D108BD9-81ED-4DB2-BD59-A6C34878D82A}">
                    <a16:rowId xmlns:a16="http://schemas.microsoft.com/office/drawing/2014/main" val="2054096223"/>
                  </a:ext>
                </a:extLst>
              </a:tr>
              <a:tr h="385972">
                <a:tc>
                  <a:txBody>
                    <a:bodyPr/>
                    <a:lstStyle/>
                    <a:p>
                      <a:r>
                        <a:rPr lang="en-IE" sz="1600">
                          <a:solidFill>
                            <a:srgbClr val="002060"/>
                          </a:solidFill>
                          <a:effectLst/>
                          <a:latin typeface="Helvetica" pitchFamily="2" charset="0"/>
                          <a:ea typeface="Times New Roman" panose="02020603050405020304" pitchFamily="18" charset="0"/>
                        </a:rPr>
                        <a:t>Approaching unpleasant experiences with curiosity </a:t>
                      </a:r>
                    </a:p>
                  </a:txBody>
                  <a:tcPr marL="68580" marR="68580" marT="0" marB="0"/>
                </a:tc>
                <a:tc>
                  <a:txBody>
                    <a:bodyPr/>
                    <a:lstStyle/>
                    <a:p>
                      <a:r>
                        <a:rPr lang="en-IE" sz="1600" dirty="0">
                          <a:solidFill>
                            <a:srgbClr val="002060"/>
                          </a:solidFill>
                          <a:effectLst/>
                          <a:latin typeface="Helvetica" pitchFamily="2" charset="0"/>
                          <a:ea typeface="Times New Roman" panose="02020603050405020304" pitchFamily="18" charset="0"/>
                        </a:rPr>
                        <a:t>Avoiding unpleasant thoughts</a:t>
                      </a:r>
                    </a:p>
                  </a:txBody>
                  <a:tcPr marL="68580" marR="68580" marT="0" marB="0"/>
                </a:tc>
                <a:extLst>
                  <a:ext uri="{0D108BD9-81ED-4DB2-BD59-A6C34878D82A}">
                    <a16:rowId xmlns:a16="http://schemas.microsoft.com/office/drawing/2014/main" val="3974913523"/>
                  </a:ext>
                </a:extLst>
              </a:tr>
              <a:tr h="379828">
                <a:tc>
                  <a:txBody>
                    <a:bodyPr/>
                    <a:lstStyle/>
                    <a:p>
                      <a:r>
                        <a:rPr lang="en-IE" sz="1600">
                          <a:solidFill>
                            <a:srgbClr val="002060"/>
                          </a:solidFill>
                          <a:effectLst/>
                          <a:latin typeface="Helvetica" pitchFamily="2" charset="0"/>
                          <a:ea typeface="Times New Roman" panose="02020603050405020304" pitchFamily="18" charset="0"/>
                        </a:rPr>
                        <a:t>Living in the present </a:t>
                      </a:r>
                    </a:p>
                  </a:txBody>
                  <a:tcPr marL="68580" marR="68580" marT="0" marB="0"/>
                </a:tc>
                <a:tc>
                  <a:txBody>
                    <a:bodyPr/>
                    <a:lstStyle/>
                    <a:p>
                      <a:r>
                        <a:rPr lang="en-IE" sz="1600" dirty="0">
                          <a:solidFill>
                            <a:srgbClr val="002060"/>
                          </a:solidFill>
                          <a:effectLst/>
                          <a:latin typeface="Helvetica" pitchFamily="2" charset="0"/>
                          <a:ea typeface="Times New Roman" panose="02020603050405020304" pitchFamily="18" charset="0"/>
                        </a:rPr>
                        <a:t>Mental time travel to the past or future</a:t>
                      </a:r>
                    </a:p>
                  </a:txBody>
                  <a:tcPr marL="68580" marR="68580" marT="0" marB="0"/>
                </a:tc>
                <a:extLst>
                  <a:ext uri="{0D108BD9-81ED-4DB2-BD59-A6C34878D82A}">
                    <a16:rowId xmlns:a16="http://schemas.microsoft.com/office/drawing/2014/main" val="3245900053"/>
                  </a:ext>
                </a:extLst>
              </a:tr>
              <a:tr h="357176">
                <a:tc>
                  <a:txBody>
                    <a:bodyPr/>
                    <a:lstStyle/>
                    <a:p>
                      <a:r>
                        <a:rPr lang="en-IE" sz="1600" dirty="0">
                          <a:solidFill>
                            <a:srgbClr val="002060"/>
                          </a:solidFill>
                          <a:effectLst/>
                          <a:latin typeface="Helvetica" pitchFamily="2" charset="0"/>
                          <a:ea typeface="Times New Roman" panose="02020603050405020304" pitchFamily="18" charset="0"/>
                        </a:rPr>
                        <a:t>Self-compassion and nourishing activities </a:t>
                      </a:r>
                    </a:p>
                  </a:txBody>
                  <a:tcPr marL="68580" marR="68580" marT="0" marB="0"/>
                </a:tc>
                <a:tc>
                  <a:txBody>
                    <a:bodyPr/>
                    <a:lstStyle/>
                    <a:p>
                      <a:r>
                        <a:rPr lang="en-IE" sz="1600" dirty="0">
                          <a:solidFill>
                            <a:srgbClr val="002060"/>
                          </a:solidFill>
                          <a:effectLst/>
                          <a:latin typeface="Helvetica" pitchFamily="2" charset="0"/>
                          <a:ea typeface="Times New Roman" panose="02020603050405020304" pitchFamily="18" charset="0"/>
                        </a:rPr>
                        <a:t>Self-criticism and depleting activities</a:t>
                      </a:r>
                    </a:p>
                  </a:txBody>
                  <a:tcPr marL="68580" marR="68580" marT="0" marB="0"/>
                </a:tc>
                <a:extLst>
                  <a:ext uri="{0D108BD9-81ED-4DB2-BD59-A6C34878D82A}">
                    <a16:rowId xmlns:a16="http://schemas.microsoft.com/office/drawing/2014/main" val="1119798772"/>
                  </a:ext>
                </a:extLst>
              </a:tr>
            </a:tbl>
          </a:graphicData>
        </a:graphic>
      </p:graphicFrame>
      <p:sp>
        <p:nvSpPr>
          <p:cNvPr id="6" name="TextBox 5">
            <a:extLst>
              <a:ext uri="{FF2B5EF4-FFF2-40B4-BE49-F238E27FC236}">
                <a16:creationId xmlns:a16="http://schemas.microsoft.com/office/drawing/2014/main" id="{230EC104-A87B-6C4B-80AB-EC04F7131608}"/>
              </a:ext>
            </a:extLst>
          </p:cNvPr>
          <p:cNvSpPr txBox="1"/>
          <p:nvPr/>
        </p:nvSpPr>
        <p:spPr>
          <a:xfrm>
            <a:off x="224852" y="704067"/>
            <a:ext cx="8694295" cy="2677656"/>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1600" dirty="0">
                <a:solidFill>
                  <a:srgbClr val="002060"/>
                </a:solidFill>
                <a:latin typeface="Helvetica" pitchFamily="2" charset="0"/>
              </a:rPr>
              <a:t>Mindfulness helps us to become skilled at switching from the ‘doing mode” to the ‘being mode’ </a:t>
            </a:r>
          </a:p>
          <a:p>
            <a:pPr marL="285750" indent="-285750">
              <a:spcBef>
                <a:spcPts val="1200"/>
              </a:spcBef>
              <a:buFont typeface="Arial" panose="020B0604020202020204" pitchFamily="34" charset="0"/>
              <a:buChar char="•"/>
            </a:pPr>
            <a:r>
              <a:rPr lang="en-GB" sz="1600" dirty="0">
                <a:solidFill>
                  <a:srgbClr val="002060"/>
                </a:solidFill>
                <a:latin typeface="Helvetica" pitchFamily="2" charset="0"/>
              </a:rPr>
              <a:t>The doing mode is useful for solving </a:t>
            </a:r>
            <a:r>
              <a:rPr lang="en-GB" sz="1600" i="1" dirty="0">
                <a:solidFill>
                  <a:srgbClr val="002060"/>
                </a:solidFill>
                <a:latin typeface="Helvetica" pitchFamily="2" charset="0"/>
              </a:rPr>
              <a:t>external</a:t>
            </a:r>
            <a:r>
              <a:rPr lang="en-GB" sz="1600" dirty="0">
                <a:solidFill>
                  <a:srgbClr val="002060"/>
                </a:solidFill>
                <a:latin typeface="Helvetica" pitchFamily="2" charset="0"/>
              </a:rPr>
              <a:t> problems</a:t>
            </a:r>
          </a:p>
          <a:p>
            <a:pPr marL="285750" indent="-285750">
              <a:spcBef>
                <a:spcPts val="1200"/>
              </a:spcBef>
              <a:buFont typeface="Arial" panose="020B0604020202020204" pitchFamily="34" charset="0"/>
              <a:buChar char="•"/>
            </a:pPr>
            <a:r>
              <a:rPr lang="en-GB" sz="1600" dirty="0">
                <a:solidFill>
                  <a:srgbClr val="002060"/>
                </a:solidFill>
                <a:latin typeface="Helvetica" pitchFamily="2" charset="0"/>
              </a:rPr>
              <a:t>The doing mode is maladaptive when used to solve </a:t>
            </a:r>
            <a:r>
              <a:rPr lang="en-GB" sz="1600" i="1" dirty="0">
                <a:solidFill>
                  <a:srgbClr val="002060"/>
                </a:solidFill>
                <a:latin typeface="Helvetica" pitchFamily="2" charset="0"/>
              </a:rPr>
              <a:t>internal</a:t>
            </a:r>
            <a:r>
              <a:rPr lang="en-GB" sz="1600" dirty="0">
                <a:solidFill>
                  <a:srgbClr val="002060"/>
                </a:solidFill>
                <a:latin typeface="Helvetica" pitchFamily="2" charset="0"/>
              </a:rPr>
              <a:t> problems, such as managing distressing emotions</a:t>
            </a:r>
          </a:p>
          <a:p>
            <a:pPr marL="285750" indent="-285750">
              <a:spcBef>
                <a:spcPts val="1200"/>
              </a:spcBef>
              <a:buFont typeface="Arial" panose="020B0604020202020204" pitchFamily="34" charset="0"/>
              <a:buChar char="•"/>
            </a:pPr>
            <a:r>
              <a:rPr lang="en-GB" sz="1600" dirty="0">
                <a:solidFill>
                  <a:srgbClr val="002060"/>
                </a:solidFill>
                <a:latin typeface="Helvetica" pitchFamily="2" charset="0"/>
              </a:rPr>
              <a:t>If feeling a bit sad, in the ‘doing mode’ we may ruminate about why we feel sad, remember previous episodes of sadness, and catastrophise about the future, and feel even sadder </a:t>
            </a:r>
          </a:p>
          <a:p>
            <a:pPr marL="285750" indent="-285750">
              <a:spcBef>
                <a:spcPts val="1200"/>
              </a:spcBef>
              <a:buFont typeface="Arial" panose="020B0604020202020204" pitchFamily="34" charset="0"/>
              <a:buChar char="•"/>
            </a:pPr>
            <a:r>
              <a:rPr lang="en-GB" sz="1600" dirty="0">
                <a:solidFill>
                  <a:srgbClr val="002060"/>
                </a:solidFill>
                <a:latin typeface="Helvetica" pitchFamily="2" charset="0"/>
              </a:rPr>
              <a:t>At these times, we feel better if we shift gear from the doing to the being mode</a:t>
            </a:r>
            <a:endParaRPr lang="en-US" sz="1600" dirty="0">
              <a:solidFill>
                <a:srgbClr val="002060"/>
              </a:solidFill>
              <a:latin typeface="Helvetica" pitchFamily="2" charset="0"/>
            </a:endParaRPr>
          </a:p>
        </p:txBody>
      </p:sp>
    </p:spTree>
    <p:extLst>
      <p:ext uri="{BB962C8B-B14F-4D97-AF65-F5344CB8AC3E}">
        <p14:creationId xmlns:p14="http://schemas.microsoft.com/office/powerpoint/2010/main" val="2067662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EA77F78-424F-5C4A-A508-AB12B460E423}"/>
              </a:ext>
            </a:extLst>
          </p:cNvPr>
          <p:cNvSpPr txBox="1">
            <a:spLocks noChangeArrowheads="1"/>
          </p:cNvSpPr>
          <p:nvPr/>
        </p:nvSpPr>
        <p:spPr>
          <a:xfrm>
            <a:off x="914399" y="199697"/>
            <a:ext cx="7315201" cy="73572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MINDFULNESS</a:t>
            </a:r>
          </a:p>
          <a:p>
            <a:pPr algn="ctr">
              <a:spcBef>
                <a:spcPts val="0"/>
              </a:spcBef>
              <a:defRPr/>
            </a:pPr>
            <a:r>
              <a:rPr lang="en-US" altLang="en-US" sz="2000" b="1" kern="0" dirty="0">
                <a:latin typeface="Helvetica" pitchFamily="2" charset="0"/>
                <a:ea typeface="ＭＳ Ｐゴシック" panose="020B0600070205080204" pitchFamily="34" charset="-128"/>
              </a:rPr>
              <a:t>PERSONALITY TRAITS &amp; PERSONAL CHARACTERISTICS </a:t>
            </a:r>
          </a:p>
        </p:txBody>
      </p:sp>
      <p:sp>
        <p:nvSpPr>
          <p:cNvPr id="6" name="TextBox 5">
            <a:extLst>
              <a:ext uri="{FF2B5EF4-FFF2-40B4-BE49-F238E27FC236}">
                <a16:creationId xmlns:a16="http://schemas.microsoft.com/office/drawing/2014/main" id="{230EC104-A87B-6C4B-80AB-EC04F7131608}"/>
              </a:ext>
            </a:extLst>
          </p:cNvPr>
          <p:cNvSpPr txBox="1"/>
          <p:nvPr/>
        </p:nvSpPr>
        <p:spPr>
          <a:xfrm>
            <a:off x="224852" y="1113970"/>
            <a:ext cx="8694295" cy="5632311"/>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2060"/>
                </a:solidFill>
                <a:latin typeface="Helvetica" pitchFamily="2" charset="0"/>
              </a:rPr>
              <a:t>Personality traits </a:t>
            </a:r>
            <a:r>
              <a:rPr lang="en-GB" dirty="0">
                <a:solidFill>
                  <a:srgbClr val="002060"/>
                </a:solidFill>
                <a:latin typeface="Helvetica" pitchFamily="2" charset="0"/>
              </a:rPr>
              <a:t>People with a high level of trait mindfulness have high scores on the following 3 of the Big 5 personality traits</a:t>
            </a:r>
          </a:p>
          <a:p>
            <a:pPr marL="285750" indent="-285750">
              <a:buFont typeface="Arial" panose="020B0604020202020204" pitchFamily="34" charset="0"/>
              <a:buChar char="•"/>
            </a:pPr>
            <a:r>
              <a:rPr lang="en-GB" dirty="0">
                <a:solidFill>
                  <a:srgbClr val="002060"/>
                </a:solidFill>
                <a:latin typeface="Helvetica" pitchFamily="2" charset="0"/>
              </a:rPr>
              <a:t>Emotional stability (low level of neuroticism)</a:t>
            </a:r>
          </a:p>
          <a:p>
            <a:pPr marL="285750" indent="-285750">
              <a:buFont typeface="Arial" panose="020B0604020202020204" pitchFamily="34" charset="0"/>
              <a:buChar char="•"/>
            </a:pPr>
            <a:r>
              <a:rPr lang="en-GB" dirty="0">
                <a:solidFill>
                  <a:srgbClr val="002060"/>
                </a:solidFill>
                <a:latin typeface="Helvetica" pitchFamily="2" charset="0"/>
              </a:rPr>
              <a:t>Conscientiousness</a:t>
            </a:r>
          </a:p>
          <a:p>
            <a:pPr marL="285750" indent="-285750">
              <a:buFont typeface="Arial" panose="020B0604020202020204" pitchFamily="34" charset="0"/>
              <a:buChar char="•"/>
            </a:pPr>
            <a:r>
              <a:rPr lang="en-GB" dirty="0">
                <a:solidFill>
                  <a:srgbClr val="002060"/>
                </a:solidFill>
                <a:latin typeface="Helvetica" pitchFamily="2" charset="0"/>
              </a:rPr>
              <a:t>Agreeableness</a:t>
            </a:r>
          </a:p>
          <a:p>
            <a:endParaRPr lang="en-GB" dirty="0">
              <a:solidFill>
                <a:srgbClr val="002060"/>
              </a:solidFill>
              <a:latin typeface="Helvetica" pitchFamily="2" charset="0"/>
            </a:endParaRPr>
          </a:p>
          <a:p>
            <a:pPr marL="285750" indent="-285750">
              <a:buFont typeface="Arial" panose="020B0604020202020204" pitchFamily="34" charset="0"/>
              <a:buChar char="•"/>
            </a:pPr>
            <a:r>
              <a:rPr lang="en-GB" b="1" dirty="0">
                <a:solidFill>
                  <a:srgbClr val="002060"/>
                </a:solidFill>
                <a:latin typeface="Helvetica" pitchFamily="2" charset="0"/>
              </a:rPr>
              <a:t>Positive characteristics. </a:t>
            </a:r>
            <a:r>
              <a:rPr lang="en-GB" dirty="0">
                <a:solidFill>
                  <a:srgbClr val="002060"/>
                </a:solidFill>
                <a:latin typeface="Helvetica" pitchFamily="2" charset="0"/>
              </a:rPr>
              <a:t>People with a high level of trait mindfulness have high levels of the following personal characteristics</a:t>
            </a:r>
          </a:p>
          <a:p>
            <a:pPr marL="285750" indent="-285750">
              <a:buFont typeface="Arial" panose="020B0604020202020204" pitchFamily="34" charset="0"/>
              <a:buChar char="•"/>
            </a:pPr>
            <a:r>
              <a:rPr lang="en-GB" dirty="0">
                <a:solidFill>
                  <a:srgbClr val="002060"/>
                </a:solidFill>
                <a:latin typeface="Helvetica" pitchFamily="2" charset="0"/>
              </a:rPr>
              <a:t>Confidence</a:t>
            </a:r>
          </a:p>
          <a:p>
            <a:pPr marL="285750" indent="-285750">
              <a:buFont typeface="Arial" panose="020B0604020202020204" pitchFamily="34" charset="0"/>
              <a:buChar char="•"/>
            </a:pPr>
            <a:r>
              <a:rPr lang="en-GB" dirty="0">
                <a:solidFill>
                  <a:srgbClr val="002060"/>
                </a:solidFill>
                <a:latin typeface="Helvetica" pitchFamily="2" charset="0"/>
              </a:rPr>
              <a:t>Emotional regulation</a:t>
            </a:r>
          </a:p>
          <a:p>
            <a:pPr marL="285750" indent="-285750">
              <a:buFont typeface="Arial" panose="020B0604020202020204" pitchFamily="34" charset="0"/>
              <a:buChar char="•"/>
            </a:pPr>
            <a:r>
              <a:rPr lang="en-GB" dirty="0">
                <a:solidFill>
                  <a:srgbClr val="002060"/>
                </a:solidFill>
                <a:latin typeface="Helvetica" pitchFamily="2" charset="0"/>
              </a:rPr>
              <a:t>Creativity</a:t>
            </a:r>
          </a:p>
          <a:p>
            <a:pPr marL="285750" indent="-285750">
              <a:buFont typeface="Arial" panose="020B0604020202020204" pitchFamily="34" charset="0"/>
              <a:buChar char="•"/>
            </a:pPr>
            <a:r>
              <a:rPr lang="en-GB" dirty="0">
                <a:solidFill>
                  <a:srgbClr val="002060"/>
                </a:solidFill>
                <a:latin typeface="Helvetica" pitchFamily="2" charset="0"/>
              </a:rPr>
              <a:t>Meaning in life</a:t>
            </a:r>
          </a:p>
          <a:p>
            <a:pPr marL="285750" indent="-285750">
              <a:buFont typeface="Arial" panose="020B0604020202020204" pitchFamily="34" charset="0"/>
              <a:buChar char="•"/>
            </a:pPr>
            <a:r>
              <a:rPr lang="en-GB" dirty="0">
                <a:solidFill>
                  <a:srgbClr val="002060"/>
                </a:solidFill>
                <a:latin typeface="Helvetica" pitchFamily="2" charset="0"/>
              </a:rPr>
              <a:t>Pro-social behaviour</a:t>
            </a:r>
          </a:p>
          <a:p>
            <a:pPr marL="285750" indent="-285750">
              <a:buFont typeface="Arial" panose="020B0604020202020204" pitchFamily="34" charset="0"/>
              <a:buChar char="•"/>
            </a:pPr>
            <a:endParaRPr lang="en-GB" dirty="0">
              <a:solidFill>
                <a:srgbClr val="002060"/>
              </a:solidFill>
              <a:latin typeface="Helvetica" pitchFamily="2" charset="0"/>
            </a:endParaRPr>
          </a:p>
          <a:p>
            <a:pPr marL="285750" indent="-285750">
              <a:buFont typeface="Arial" panose="020B0604020202020204" pitchFamily="34" charset="0"/>
              <a:buChar char="•"/>
            </a:pPr>
            <a:r>
              <a:rPr lang="en-GB" b="1" dirty="0">
                <a:solidFill>
                  <a:srgbClr val="002060"/>
                </a:solidFill>
                <a:latin typeface="Helvetica" pitchFamily="2" charset="0"/>
              </a:rPr>
              <a:t>Negative characteristics. </a:t>
            </a:r>
            <a:r>
              <a:rPr lang="en-GB" dirty="0">
                <a:solidFill>
                  <a:srgbClr val="002060"/>
                </a:solidFill>
                <a:latin typeface="Helvetica" pitchFamily="2" charset="0"/>
              </a:rPr>
              <a:t>People with a high level of trait mindfulness have low levels of the following personal characteristics</a:t>
            </a:r>
          </a:p>
          <a:p>
            <a:pPr marL="285750" indent="-285750">
              <a:buFont typeface="Arial" panose="020B0604020202020204" pitchFamily="34" charset="0"/>
              <a:buChar char="•"/>
            </a:pPr>
            <a:r>
              <a:rPr lang="en-GB" dirty="0">
                <a:solidFill>
                  <a:srgbClr val="002060"/>
                </a:solidFill>
                <a:latin typeface="Helvetica" pitchFamily="2" charset="0"/>
              </a:rPr>
              <a:t>Depression &amp; Anxiety </a:t>
            </a:r>
          </a:p>
          <a:p>
            <a:pPr marL="285750" indent="-285750">
              <a:buFont typeface="Arial" panose="020B0604020202020204" pitchFamily="34" charset="0"/>
              <a:buChar char="•"/>
            </a:pPr>
            <a:r>
              <a:rPr lang="en-GB" dirty="0">
                <a:solidFill>
                  <a:srgbClr val="002060"/>
                </a:solidFill>
                <a:latin typeface="Helvetica" pitchFamily="2" charset="0"/>
              </a:rPr>
              <a:t>Stress &amp; Burnout</a:t>
            </a:r>
          </a:p>
          <a:p>
            <a:pPr marL="285750" indent="-285750">
              <a:buFont typeface="Arial" panose="020B0604020202020204" pitchFamily="34" charset="0"/>
              <a:buChar char="•"/>
            </a:pPr>
            <a:r>
              <a:rPr lang="en-GB" dirty="0">
                <a:solidFill>
                  <a:srgbClr val="002060"/>
                </a:solidFill>
                <a:latin typeface="Helvetica" pitchFamily="2" charset="0"/>
              </a:rPr>
              <a:t>Impulsivity</a:t>
            </a:r>
          </a:p>
          <a:p>
            <a:pPr marL="285750" indent="-285750">
              <a:buFont typeface="Arial" panose="020B0604020202020204" pitchFamily="34" charset="0"/>
              <a:buChar char="•"/>
            </a:pPr>
            <a:r>
              <a:rPr lang="en-GB" dirty="0">
                <a:solidFill>
                  <a:srgbClr val="002060"/>
                </a:solidFill>
                <a:latin typeface="Helvetica" pitchFamily="2" charset="0"/>
              </a:rPr>
              <a:t>Eating and substance use disorders</a:t>
            </a:r>
            <a:endParaRPr lang="en-GB" dirty="0">
              <a:solidFill>
                <a:srgbClr val="002060"/>
              </a:solidFill>
            </a:endParaRPr>
          </a:p>
        </p:txBody>
      </p:sp>
      <p:sp>
        <p:nvSpPr>
          <p:cNvPr id="5" name="TextBox 4">
            <a:extLst>
              <a:ext uri="{FF2B5EF4-FFF2-40B4-BE49-F238E27FC236}">
                <a16:creationId xmlns:a16="http://schemas.microsoft.com/office/drawing/2014/main" id="{CB418502-FEC6-6C4E-A383-783DCB368F0C}"/>
              </a:ext>
            </a:extLst>
          </p:cNvPr>
          <p:cNvSpPr txBox="1"/>
          <p:nvPr/>
        </p:nvSpPr>
        <p:spPr>
          <a:xfrm>
            <a:off x="3215330" y="3319092"/>
            <a:ext cx="4257525"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2060"/>
                </a:solidFill>
                <a:latin typeface="Helvetica" pitchFamily="2" charset="0"/>
              </a:rPr>
              <a:t>Life-satisfaction</a:t>
            </a:r>
          </a:p>
          <a:p>
            <a:pPr marL="285750" indent="-285750">
              <a:buFont typeface="Arial" panose="020B0604020202020204" pitchFamily="34" charset="0"/>
              <a:buChar char="•"/>
            </a:pPr>
            <a:r>
              <a:rPr lang="en-GB" dirty="0">
                <a:solidFill>
                  <a:srgbClr val="002060"/>
                </a:solidFill>
                <a:latin typeface="Helvetica" pitchFamily="2" charset="0"/>
              </a:rPr>
              <a:t>Mental health</a:t>
            </a:r>
          </a:p>
          <a:p>
            <a:pPr marL="285750" indent="-285750">
              <a:buFont typeface="Arial" panose="020B0604020202020204" pitchFamily="34" charset="0"/>
              <a:buChar char="•"/>
            </a:pPr>
            <a:r>
              <a:rPr lang="en-GB" dirty="0">
                <a:solidFill>
                  <a:srgbClr val="002060"/>
                </a:solidFill>
                <a:latin typeface="Helvetica" pitchFamily="2" charset="0"/>
              </a:rPr>
              <a:t>Satisfying relationships</a:t>
            </a:r>
          </a:p>
          <a:p>
            <a:pPr marL="285750" indent="-285750">
              <a:buFont typeface="Arial" panose="020B0604020202020204" pitchFamily="34" charset="0"/>
              <a:buChar char="•"/>
            </a:pPr>
            <a:r>
              <a:rPr lang="en-GB" dirty="0">
                <a:solidFill>
                  <a:srgbClr val="002060"/>
                </a:solidFill>
                <a:latin typeface="Helvetica" pitchFamily="2" charset="0"/>
              </a:rPr>
              <a:t>Secure adult attachments</a:t>
            </a:r>
          </a:p>
          <a:p>
            <a:pPr marL="285750" indent="-285750">
              <a:buFont typeface="Arial" panose="020B0604020202020204" pitchFamily="34" charset="0"/>
              <a:buChar char="•"/>
            </a:pPr>
            <a:r>
              <a:rPr lang="en-GB" dirty="0">
                <a:solidFill>
                  <a:srgbClr val="002060"/>
                </a:solidFill>
                <a:latin typeface="Helvetica" pitchFamily="2" charset="0"/>
              </a:rPr>
              <a:t>Job satisfaction and performance</a:t>
            </a:r>
          </a:p>
        </p:txBody>
      </p:sp>
    </p:spTree>
    <p:extLst>
      <p:ext uri="{BB962C8B-B14F-4D97-AF65-F5344CB8AC3E}">
        <p14:creationId xmlns:p14="http://schemas.microsoft.com/office/powerpoint/2010/main" val="3003900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EA77F78-424F-5C4A-A508-AB12B460E423}"/>
              </a:ext>
            </a:extLst>
          </p:cNvPr>
          <p:cNvSpPr txBox="1">
            <a:spLocks noChangeArrowheads="1"/>
          </p:cNvSpPr>
          <p:nvPr/>
        </p:nvSpPr>
        <p:spPr>
          <a:xfrm>
            <a:off x="798784" y="131099"/>
            <a:ext cx="7546428" cy="36036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sz="2000" b="1" dirty="0">
                <a:latin typeface="Helvetica" pitchFamily="2" charset="0"/>
              </a:rPr>
              <a:t>BRAIN REGIONS INVOLVED IN MINDFULNESS MEDITATION</a:t>
            </a:r>
            <a:r>
              <a:rPr lang="en-IE" sz="2000" dirty="0">
                <a:latin typeface="Helvetica" pitchFamily="2" charset="0"/>
              </a:rPr>
              <a:t> </a:t>
            </a:r>
            <a:endParaRPr lang="en-US" altLang="en-US" sz="2000" b="1" kern="0" dirty="0">
              <a:latin typeface="Helvetica" pitchFamily="2" charset="0"/>
              <a:ea typeface="ＭＳ Ｐゴシック" panose="020B0600070205080204" pitchFamily="34" charset="-128"/>
            </a:endParaRPr>
          </a:p>
        </p:txBody>
      </p:sp>
      <p:sp>
        <p:nvSpPr>
          <p:cNvPr id="6" name="TextBox 5">
            <a:extLst>
              <a:ext uri="{FF2B5EF4-FFF2-40B4-BE49-F238E27FC236}">
                <a16:creationId xmlns:a16="http://schemas.microsoft.com/office/drawing/2014/main" id="{230EC104-A87B-6C4B-80AB-EC04F7131608}"/>
              </a:ext>
            </a:extLst>
          </p:cNvPr>
          <p:cNvSpPr txBox="1"/>
          <p:nvPr/>
        </p:nvSpPr>
        <p:spPr>
          <a:xfrm>
            <a:off x="224851" y="4141580"/>
            <a:ext cx="8694295" cy="1815882"/>
          </a:xfrm>
          <a:prstGeom prst="rect">
            <a:avLst/>
          </a:prstGeom>
          <a:noFill/>
        </p:spPr>
        <p:txBody>
          <a:bodyPr wrap="square" rtlCol="0">
            <a:spAutoFit/>
          </a:bodyPr>
          <a:lstStyle/>
          <a:p>
            <a:pPr marL="285750" indent="-285750">
              <a:buFont typeface="Arial" panose="020B0604020202020204" pitchFamily="34" charset="0"/>
              <a:buChar char="•"/>
            </a:pPr>
            <a:r>
              <a:rPr lang="en-GB" sz="1600" b="1" dirty="0">
                <a:solidFill>
                  <a:srgbClr val="002060"/>
                </a:solidFill>
                <a:latin typeface="Helvetica" pitchFamily="2" charset="0"/>
              </a:rPr>
              <a:t>Attention control</a:t>
            </a:r>
            <a:r>
              <a:rPr lang="en-GB" sz="1600" dirty="0">
                <a:solidFill>
                  <a:srgbClr val="002060"/>
                </a:solidFill>
                <a:latin typeface="Helvetica" pitchFamily="2" charset="0"/>
              </a:rPr>
              <a:t>: anterior cingulate cortex and the striatum</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b="1" dirty="0">
                <a:solidFill>
                  <a:srgbClr val="002060"/>
                </a:solidFill>
                <a:latin typeface="Helvetica" pitchFamily="2" charset="0"/>
              </a:rPr>
              <a:t>Emotion regulation: </a:t>
            </a:r>
            <a:r>
              <a:rPr lang="en-GB" sz="1600" dirty="0">
                <a:solidFill>
                  <a:srgbClr val="002060"/>
                </a:solidFill>
                <a:latin typeface="Helvetica" pitchFamily="2" charset="0"/>
              </a:rPr>
              <a:t>multiple prefrontal regions, limbic regions including the amygdala and the striatum</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b="1" dirty="0">
                <a:solidFill>
                  <a:srgbClr val="002060"/>
                </a:solidFill>
                <a:latin typeface="Helvetica" pitchFamily="2" charset="0"/>
              </a:rPr>
              <a:t>Self-awareness and empathy</a:t>
            </a:r>
            <a:r>
              <a:rPr lang="en-GB" sz="1600" dirty="0">
                <a:solidFill>
                  <a:srgbClr val="002060"/>
                </a:solidFill>
                <a:latin typeface="Helvetica" pitchFamily="2" charset="0"/>
              </a:rPr>
              <a:t>: medial prefrontal cortex, the posterior cingulate cortex, the </a:t>
            </a:r>
            <a:r>
              <a:rPr lang="en-GB" sz="1600" dirty="0" err="1">
                <a:solidFill>
                  <a:srgbClr val="002060"/>
                </a:solidFill>
                <a:latin typeface="Helvetica" pitchFamily="2" charset="0"/>
              </a:rPr>
              <a:t>precuneus</a:t>
            </a:r>
            <a:r>
              <a:rPr lang="en-GB" sz="1600" dirty="0">
                <a:solidFill>
                  <a:srgbClr val="002060"/>
                </a:solidFill>
                <a:latin typeface="Helvetica" pitchFamily="2" charset="0"/>
              </a:rPr>
              <a:t> and the insula</a:t>
            </a:r>
            <a:endParaRPr lang="en-IE" sz="1600" dirty="0">
              <a:solidFill>
                <a:srgbClr val="002060"/>
              </a:solidFill>
              <a:latin typeface="Helvetica" pitchFamily="2" charset="0"/>
            </a:endParaRPr>
          </a:p>
        </p:txBody>
      </p:sp>
      <p:pic>
        <p:nvPicPr>
          <p:cNvPr id="8" name="Picture 7">
            <a:extLst>
              <a:ext uri="{FF2B5EF4-FFF2-40B4-BE49-F238E27FC236}">
                <a16:creationId xmlns:a16="http://schemas.microsoft.com/office/drawing/2014/main" id="{876D9DD2-8E23-F040-AFE8-C2B6CF9336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1637" y="745669"/>
            <a:ext cx="6384578" cy="3395911"/>
          </a:xfrm>
          <a:prstGeom prst="rect">
            <a:avLst/>
          </a:prstGeom>
          <a:noFill/>
          <a:ln>
            <a:noFill/>
          </a:ln>
        </p:spPr>
      </p:pic>
      <p:sp>
        <p:nvSpPr>
          <p:cNvPr id="27" name="AutoShape 25" descr="http://search.proquest.com.ucd.idm.oclc.org/assets/r20161.3.1-0/core/spacer.gif">
            <a:extLst>
              <a:ext uri="{FF2B5EF4-FFF2-40B4-BE49-F238E27FC236}">
                <a16:creationId xmlns:a16="http://schemas.microsoft.com/office/drawing/2014/main" id="{0B01E0FD-92BE-504D-9960-359BE06C42D8}"/>
              </a:ext>
            </a:extLst>
          </p:cNvPr>
          <p:cNvSpPr>
            <a:spLocks noChangeAspect="1" noChangeArrowheads="1"/>
          </p:cNvSpPr>
          <p:nvPr/>
        </p:nvSpPr>
        <p:spPr bwMode="auto">
          <a:xfrm flipV="1">
            <a:off x="-6349" y="39369"/>
            <a:ext cx="45719" cy="45719"/>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28" name="AutoShape 26" descr="http://search.proquest.com.ucd.idm.oclc.org/assets/r20161.3.1-0/core/spacer.gif">
            <a:extLst>
              <a:ext uri="{FF2B5EF4-FFF2-40B4-BE49-F238E27FC236}">
                <a16:creationId xmlns:a16="http://schemas.microsoft.com/office/drawing/2014/main" id="{5B2878E2-ECF6-D64C-8658-4BE89FE2A4E3}"/>
              </a:ext>
            </a:extLst>
          </p:cNvPr>
          <p:cNvSpPr>
            <a:spLocks noChangeAspect="1" noChangeArrowheads="1"/>
          </p:cNvSpPr>
          <p:nvPr/>
        </p:nvSpPr>
        <p:spPr bwMode="auto">
          <a:xfrm flipV="1">
            <a:off x="-6349" y="39369"/>
            <a:ext cx="45719" cy="45719"/>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32" name="Rectangle 5">
            <a:extLst>
              <a:ext uri="{FF2B5EF4-FFF2-40B4-BE49-F238E27FC236}">
                <a16:creationId xmlns:a16="http://schemas.microsoft.com/office/drawing/2014/main" id="{7243DB99-E58A-7740-AE5D-FD642DF1CB75}"/>
              </a:ext>
            </a:extLst>
          </p:cNvPr>
          <p:cNvSpPr>
            <a:spLocks noChangeArrowheads="1"/>
          </p:cNvSpPr>
          <p:nvPr/>
        </p:nvSpPr>
        <p:spPr bwMode="auto">
          <a:xfrm>
            <a:off x="224851" y="6211669"/>
            <a:ext cx="89679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altLang="en-US" sz="1200" b="1" dirty="0">
                <a:solidFill>
                  <a:srgbClr val="002060"/>
                </a:solidFill>
                <a:latin typeface="Helvetica" pitchFamily="2" charset="0"/>
                <a:ea typeface="Times New Roman" panose="02020603050405020304" pitchFamily="18" charset="0"/>
                <a:cs typeface="Times New Roman" panose="02020603050405020304" pitchFamily="18" charset="0"/>
              </a:rPr>
              <a:t>Note: </a:t>
            </a:r>
            <a:r>
              <a:rPr lang="en-GB" altLang="en-US" sz="1200" dirty="0">
                <a:solidFill>
                  <a:srgbClr val="002060"/>
                </a:solidFill>
                <a:latin typeface="Helvetica" pitchFamily="2" charset="0"/>
                <a:ea typeface="Times New Roman" panose="02020603050405020304" pitchFamily="18" charset="0"/>
                <a:cs typeface="Times New Roman" panose="02020603050405020304" pitchFamily="18" charset="0"/>
              </a:rPr>
              <a:t>Reproduced with permission of Springer Nature from Figure 1 on p. 217 in Tang, Y., </a:t>
            </a:r>
            <a:r>
              <a:rPr lang="en-GB" altLang="en-US" sz="1200" dirty="0" err="1">
                <a:solidFill>
                  <a:srgbClr val="002060"/>
                </a:solidFill>
                <a:latin typeface="Helvetica" pitchFamily="2" charset="0"/>
                <a:ea typeface="Times New Roman" panose="02020603050405020304" pitchFamily="18" charset="0"/>
                <a:cs typeface="Times New Roman" panose="02020603050405020304" pitchFamily="18" charset="0"/>
              </a:rPr>
              <a:t>Hölzel</a:t>
            </a:r>
            <a:r>
              <a:rPr lang="en-GB" altLang="en-US" sz="1200" dirty="0">
                <a:solidFill>
                  <a:srgbClr val="002060"/>
                </a:solidFill>
                <a:latin typeface="Helvetica" pitchFamily="2" charset="0"/>
                <a:ea typeface="Times New Roman" panose="02020603050405020304" pitchFamily="18" charset="0"/>
                <a:cs typeface="Times New Roman" panose="02020603050405020304" pitchFamily="18" charset="0"/>
              </a:rPr>
              <a:t>, B., &amp; Posner, M. (2015). The neuroscience of mindfulness meditation.</a:t>
            </a:r>
            <a:r>
              <a:rPr lang="en-GB" altLang="en-US" sz="1200" b="1" i="1" dirty="0">
                <a:solidFill>
                  <a:srgbClr val="002060"/>
                </a:solidFill>
                <a:latin typeface="Helvetica" pitchFamily="2" charset="0"/>
                <a:ea typeface="Times New Roman" panose="02020603050405020304" pitchFamily="18" charset="0"/>
                <a:cs typeface="Times New Roman" panose="02020603050405020304" pitchFamily="18" charset="0"/>
              </a:rPr>
              <a:t> </a:t>
            </a:r>
            <a:r>
              <a:rPr lang="en-GB" altLang="en-US" sz="1200" i="1" dirty="0">
                <a:solidFill>
                  <a:srgbClr val="002060"/>
                </a:solidFill>
                <a:latin typeface="Helvetica" pitchFamily="2" charset="0"/>
                <a:ea typeface="Times New Roman" panose="02020603050405020304" pitchFamily="18" charset="0"/>
                <a:cs typeface="Times New Roman" panose="02020603050405020304" pitchFamily="18" charset="0"/>
              </a:rPr>
              <a:t>Nature reviews. Neuroscience,</a:t>
            </a:r>
            <a:r>
              <a:rPr lang="en-GB" altLang="en-US" sz="1200" dirty="0">
                <a:solidFill>
                  <a:srgbClr val="002060"/>
                </a:solidFill>
                <a:latin typeface="Helvetica" pitchFamily="2" charset="0"/>
              </a:rPr>
              <a:t> </a:t>
            </a:r>
            <a:r>
              <a:rPr kumimoji="0" lang="en-GB" altLang="en-US" sz="1200" b="0" i="0" u="none" strike="noStrike" cap="none" normalizeH="0" baseline="0" dirty="0">
                <a:ln>
                  <a:noFill/>
                </a:ln>
                <a:solidFill>
                  <a:srgbClr val="002060"/>
                </a:solidFill>
                <a:effectLst/>
                <a:latin typeface="Helvetica" pitchFamily="2" charset="0"/>
                <a:ea typeface="Times New Roman" panose="02020603050405020304" pitchFamily="18" charset="0"/>
                <a:cs typeface="Times New Roman" panose="02020603050405020304" pitchFamily="18" charset="0"/>
              </a:rPr>
              <a:t>213-225, </a:t>
            </a:r>
            <a:r>
              <a:rPr kumimoji="0" lang="en-GB" altLang="en-US" sz="1200" b="0" i="0" u="none" strike="noStrike" cap="none" normalizeH="0" baseline="0" dirty="0">
                <a:ln>
                  <a:noFill/>
                </a:ln>
                <a:solidFill>
                  <a:srgbClr val="002060"/>
                </a:solidFill>
                <a:effectLst/>
                <a:latin typeface="Helvetica" pitchFamily="2" charset="0"/>
                <a:ea typeface="Times New Roman" panose="02020603050405020304" pitchFamily="18" charset="0"/>
                <a:hlinkClick r:id="rId3">
                  <a:extLst>
                    <a:ext uri="{A12FA001-AC4F-418D-AE19-62706E023703}">
                      <ahyp:hlinkClr xmlns:ahyp="http://schemas.microsoft.com/office/drawing/2018/hyperlinkcolor" val="tx"/>
                    </a:ext>
                  </a:extLst>
                </a:hlinkClick>
              </a:rPr>
              <a:t>https://doi.org/10.1038/nrn3916</a:t>
            </a:r>
            <a:r>
              <a:rPr kumimoji="0" lang="en-GB" altLang="en-US" sz="1200" b="0" i="0" u="none" strike="noStrike" cap="none" normalizeH="0" baseline="0" dirty="0">
                <a:ln>
                  <a:noFill/>
                </a:ln>
                <a:solidFill>
                  <a:srgbClr val="002060"/>
                </a:solidFill>
                <a:effectLst/>
                <a:latin typeface="Helvetica" pitchFamily="2" charset="0"/>
                <a:ea typeface="Times New Roman" panose="02020603050405020304" pitchFamily="18" charset="0"/>
                <a:cs typeface="Times New Roman" panose="02020603050405020304" pitchFamily="18" charset="0"/>
              </a:rPr>
              <a:t>, Copyright © 2015, Springer Nature. Permission conveyed through Copyright Clearance </a:t>
            </a:r>
            <a:r>
              <a:rPr kumimoji="0" lang="en-GB" altLang="en-US" sz="1200" b="0" i="0" u="none" strike="noStrike" cap="none" normalizeH="0" baseline="0" dirty="0" err="1">
                <a:ln>
                  <a:noFill/>
                </a:ln>
                <a:solidFill>
                  <a:srgbClr val="002060"/>
                </a:solidFill>
                <a:effectLst/>
                <a:latin typeface="Helvetica" pitchFamily="2" charset="0"/>
                <a:ea typeface="Times New Roman" panose="02020603050405020304" pitchFamily="18" charset="0"/>
                <a:cs typeface="Times New Roman" panose="02020603050405020304" pitchFamily="18" charset="0"/>
              </a:rPr>
              <a:t>Center</a:t>
            </a:r>
            <a:r>
              <a:rPr kumimoji="0" lang="en-GB" altLang="en-US" sz="1200" b="0" i="0" u="none" strike="noStrike" cap="none" normalizeH="0" baseline="0" dirty="0">
                <a:ln>
                  <a:noFill/>
                </a:ln>
                <a:solidFill>
                  <a:srgbClr val="002060"/>
                </a:solidFill>
                <a:effectLst/>
                <a:latin typeface="Helvetica" pitchFamily="2" charset="0"/>
                <a:ea typeface="Times New Roman" panose="02020603050405020304" pitchFamily="18" charset="0"/>
                <a:cs typeface="Times New Roman" panose="02020603050405020304" pitchFamily="18" charset="0"/>
              </a:rPr>
              <a:t>, Inc.  </a:t>
            </a:r>
            <a:endParaRPr kumimoji="0" lang="en-GB" altLang="en-US" sz="1200" b="0" i="0" u="none" strike="noStrike" cap="none" normalizeH="0" baseline="0" dirty="0">
              <a:ln>
                <a:noFill/>
              </a:ln>
              <a:solidFill>
                <a:srgbClr val="002060"/>
              </a:solidFill>
              <a:effectLst/>
              <a:latin typeface="Helvetica" pitchFamily="2" charset="0"/>
            </a:endParaRPr>
          </a:p>
        </p:txBody>
      </p:sp>
    </p:spTree>
    <p:extLst>
      <p:ext uri="{BB962C8B-B14F-4D97-AF65-F5344CB8AC3E}">
        <p14:creationId xmlns:p14="http://schemas.microsoft.com/office/powerpoint/2010/main" val="2904450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646386" y="2392074"/>
            <a:ext cx="7851228" cy="103692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CONTROVERSIES ABOUT</a:t>
            </a:r>
          </a:p>
          <a:p>
            <a:pPr algn="ctr">
              <a:spcBef>
                <a:spcPts val="0"/>
              </a:spcBef>
              <a:defRPr/>
            </a:pPr>
            <a:r>
              <a:rPr lang="en-US" altLang="en-US" b="1" kern="0" dirty="0">
                <a:solidFill>
                  <a:srgbClr val="0070C0"/>
                </a:solidFill>
                <a:latin typeface="Helvetica" pitchFamily="2" charset="0"/>
                <a:ea typeface="ＭＳ Ｐゴシック" panose="020B0600070205080204" pitchFamily="34" charset="-128"/>
              </a:rPr>
              <a:t>SAVOURING, FLOW &amp; MINDFULNESS</a:t>
            </a:r>
            <a:endParaRPr lang="en-US" altLang="en-US" b="1" kern="0" dirty="0">
              <a:ea typeface="ＭＳ Ｐゴシック" panose="020B0600070205080204" pitchFamily="34" charset="-128"/>
            </a:endParaRPr>
          </a:p>
          <a:p>
            <a:pPr algn="ctr">
              <a:spcBef>
                <a:spcPts val="0"/>
              </a:spcBef>
              <a:defRPr/>
            </a:pPr>
            <a:endParaRPr lang="en-US" altLang="en-US"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586463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1F9A4A2-B2A0-0B40-9622-7BDB90D13F19}"/>
              </a:ext>
            </a:extLst>
          </p:cNvPr>
          <p:cNvSpPr txBox="1">
            <a:spLocks noChangeArrowheads="1"/>
          </p:cNvSpPr>
          <p:nvPr/>
        </p:nvSpPr>
        <p:spPr>
          <a:xfrm>
            <a:off x="646386" y="1345126"/>
            <a:ext cx="7709338" cy="4680756"/>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IE" sz="2000" dirty="0">
              <a:latin typeface="Helvetica" pitchFamily="2" charset="0"/>
            </a:endParaRPr>
          </a:p>
          <a:p>
            <a:pPr>
              <a:spcBef>
                <a:spcPts val="0"/>
              </a:spcBef>
              <a:defRPr/>
            </a:pPr>
            <a:r>
              <a:rPr lang="en-GB" sz="1800" dirty="0">
                <a:latin typeface="Helvetica" pitchFamily="2" charset="0"/>
              </a:rPr>
              <a:t>The main controversy is: Are savouring, flow and mindfulness always a good thing for all people?</a:t>
            </a:r>
          </a:p>
          <a:p>
            <a:pPr marL="0" indent="0">
              <a:spcBef>
                <a:spcPts val="0"/>
              </a:spcBef>
              <a:buNone/>
              <a:defRPr/>
            </a:pPr>
            <a:r>
              <a:rPr lang="en-GB" sz="1800" dirty="0">
                <a:latin typeface="Helvetica" pitchFamily="2" charset="0"/>
              </a:rPr>
              <a:t> </a:t>
            </a:r>
          </a:p>
          <a:p>
            <a:pPr>
              <a:spcBef>
                <a:spcPts val="0"/>
              </a:spcBef>
              <a:defRPr/>
            </a:pPr>
            <a:r>
              <a:rPr lang="en-GB" sz="1800" dirty="0">
                <a:latin typeface="Helvetica" pitchFamily="2" charset="0"/>
              </a:rPr>
              <a:t>Excessive savouring of life’s pleasures may contribute to obesity, addiction, or relationship problems associated with selfishness</a:t>
            </a:r>
          </a:p>
          <a:p>
            <a:pPr>
              <a:spcBef>
                <a:spcPts val="0"/>
              </a:spcBef>
              <a:defRPr/>
            </a:pPr>
            <a:endParaRPr lang="en-GB" sz="1800" dirty="0">
              <a:latin typeface="Helvetica" pitchFamily="2" charset="0"/>
            </a:endParaRPr>
          </a:p>
          <a:p>
            <a:pPr>
              <a:spcBef>
                <a:spcPts val="0"/>
              </a:spcBef>
              <a:defRPr/>
            </a:pPr>
            <a:r>
              <a:rPr lang="en-GB" sz="1800" dirty="0">
                <a:latin typeface="Helvetica" pitchFamily="2" charset="0"/>
              </a:rPr>
              <a:t>Some activities that lead to flow may entail significant health risks, e.g., speeding, armed combat, and skydiving; others may lead to adverse social effects, e.g., spending excessive time in work, sports, or IT-based activities</a:t>
            </a:r>
          </a:p>
          <a:p>
            <a:pPr>
              <a:spcBef>
                <a:spcPts val="0"/>
              </a:spcBef>
              <a:defRPr/>
            </a:pPr>
            <a:endParaRPr lang="en-IE" sz="1800" dirty="0">
              <a:latin typeface="Helvetica" pitchFamily="2" charset="0"/>
            </a:endParaRPr>
          </a:p>
          <a:p>
            <a:pPr>
              <a:spcBef>
                <a:spcPts val="0"/>
              </a:spcBef>
              <a:defRPr/>
            </a:pPr>
            <a:r>
              <a:rPr lang="en-GB" sz="1800" dirty="0">
                <a:latin typeface="Helvetica" pitchFamily="2" charset="0"/>
              </a:rPr>
              <a:t>Willoughby Britton, in a review found that some adolescent males and acute cancer patients, had adverse responses to mindfulness training including distress and dissociation</a:t>
            </a:r>
            <a:r>
              <a:rPr lang="en-GB" sz="1800" baseline="30000" dirty="0">
                <a:latin typeface="Helvetica" pitchFamily="2" charset="0"/>
              </a:rPr>
              <a:t> </a:t>
            </a:r>
          </a:p>
          <a:p>
            <a:pPr>
              <a:spcBef>
                <a:spcPts val="0"/>
              </a:spcBef>
              <a:defRPr/>
            </a:pPr>
            <a:endParaRPr lang="en-GB" sz="1800" baseline="30000" dirty="0">
              <a:latin typeface="Helvetica" pitchFamily="2" charset="0"/>
            </a:endParaRPr>
          </a:p>
          <a:p>
            <a:pPr>
              <a:spcBef>
                <a:spcPts val="0"/>
              </a:spcBef>
              <a:defRPr/>
            </a:pPr>
            <a:endParaRPr lang="en-IE"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4" name="Title 1">
            <a:extLst>
              <a:ext uri="{FF2B5EF4-FFF2-40B4-BE49-F238E27FC236}">
                <a16:creationId xmlns:a16="http://schemas.microsoft.com/office/drawing/2014/main" id="{5192867F-632D-5D4C-B5AC-978D1D48DAEE}"/>
              </a:ext>
            </a:extLst>
          </p:cNvPr>
          <p:cNvSpPr txBox="1">
            <a:spLocks noChangeArrowheads="1"/>
          </p:cNvSpPr>
          <p:nvPr/>
        </p:nvSpPr>
        <p:spPr>
          <a:xfrm>
            <a:off x="646386" y="313655"/>
            <a:ext cx="7851228" cy="103692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CONTROVERSIES ABOUT</a:t>
            </a:r>
          </a:p>
          <a:p>
            <a:pPr algn="ctr">
              <a:spcBef>
                <a:spcPts val="0"/>
              </a:spcBef>
              <a:defRPr/>
            </a:pPr>
            <a:r>
              <a:rPr lang="en-US" altLang="en-US" sz="2000" b="1" kern="0" dirty="0">
                <a:solidFill>
                  <a:srgbClr val="0070C0"/>
                </a:solidFill>
                <a:latin typeface="Helvetica" pitchFamily="2" charset="0"/>
                <a:ea typeface="ＭＳ Ｐゴシック" panose="020B0600070205080204" pitchFamily="34" charset="-128"/>
              </a:rPr>
              <a:t>SAVOURING, FLOW &amp; MINDFULNESS</a:t>
            </a:r>
            <a:endParaRPr lang="en-US" altLang="en-US" sz="2000" b="1" kern="0" dirty="0">
              <a:ea typeface="ＭＳ Ｐゴシック" panose="020B0600070205080204" pitchFamily="34" charset="-128"/>
            </a:endParaRPr>
          </a:p>
          <a:p>
            <a:pPr algn="ctr">
              <a:spcBef>
                <a:spcPts val="0"/>
              </a:spcBef>
              <a:defRPr/>
            </a:pPr>
            <a:endParaRPr lang="en-US" altLang="en-US"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95205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59247E0-0BA8-CE4C-BEEA-05B9C2C3AA18}"/>
              </a:ext>
            </a:extLst>
          </p:cNvPr>
          <p:cNvSpPr txBox="1">
            <a:spLocks noChangeArrowheads="1"/>
          </p:cNvSpPr>
          <p:nvPr/>
        </p:nvSpPr>
        <p:spPr>
          <a:xfrm>
            <a:off x="130176" y="903288"/>
            <a:ext cx="4004276" cy="526891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285750" indent="-285750" eaLnBrk="1" hangingPunct="1">
              <a:spcBef>
                <a:spcPts val="0"/>
              </a:spcBef>
              <a:defRPr/>
            </a:pPr>
            <a:endParaRPr lang="en-GB" sz="1400" dirty="0"/>
          </a:p>
          <a:p>
            <a:pPr marL="285750" indent="-285750" eaLnBrk="1" hangingPunct="1">
              <a:spcBef>
                <a:spcPts val="0"/>
              </a:spcBef>
              <a:defRPr/>
            </a:pPr>
            <a:r>
              <a:rPr lang="en-GB" sz="1800" b="1" dirty="0">
                <a:latin typeface="Helvetica" pitchFamily="2" charset="0"/>
              </a:rPr>
              <a:t>Present focus.  </a:t>
            </a:r>
            <a:r>
              <a:rPr lang="en-GB" sz="1800" dirty="0">
                <a:latin typeface="Helvetica" pitchFamily="2" charset="0"/>
              </a:rPr>
              <a:t>In savouring, flow, and mindfulness, attention is intentionally focused on a specific aspect of present experience: </a:t>
            </a:r>
          </a:p>
          <a:p>
            <a:pPr marL="685800" lvl="1" eaLnBrk="1" hangingPunct="1">
              <a:spcBef>
                <a:spcPts val="0"/>
              </a:spcBef>
              <a:buFont typeface="Arial" panose="020B0604020202020204" pitchFamily="34" charset="0"/>
              <a:buChar char="•"/>
              <a:defRPr/>
            </a:pPr>
            <a:r>
              <a:rPr lang="en-GB" sz="1800" dirty="0">
                <a:latin typeface="Helvetica" pitchFamily="2" charset="0"/>
              </a:rPr>
              <a:t>Pleasant sensations in savouring</a:t>
            </a:r>
          </a:p>
          <a:p>
            <a:pPr marL="685800" lvl="1" eaLnBrk="1" hangingPunct="1">
              <a:spcBef>
                <a:spcPts val="0"/>
              </a:spcBef>
              <a:buFont typeface="Arial" panose="020B0604020202020204" pitchFamily="34" charset="0"/>
              <a:buChar char="•"/>
              <a:defRPr/>
            </a:pPr>
            <a:r>
              <a:rPr lang="en-GB" sz="1800" dirty="0">
                <a:latin typeface="Helvetica" pitchFamily="2" charset="0"/>
              </a:rPr>
              <a:t>The breath or some other stimulus in mindfulness meditation</a:t>
            </a:r>
          </a:p>
          <a:p>
            <a:pPr marL="685800" lvl="1" eaLnBrk="1" hangingPunct="1">
              <a:spcBef>
                <a:spcPts val="0"/>
              </a:spcBef>
              <a:buFont typeface="Arial" panose="020B0604020202020204" pitchFamily="34" charset="0"/>
              <a:buChar char="•"/>
              <a:defRPr/>
            </a:pPr>
            <a:r>
              <a:rPr lang="en-GB" sz="1800" dirty="0">
                <a:latin typeface="Helvetica" pitchFamily="2" charset="0"/>
              </a:rPr>
              <a:t>Skilled activity in flow</a:t>
            </a:r>
          </a:p>
          <a:p>
            <a:pPr marL="285750" indent="-285750" eaLnBrk="1" hangingPunct="1">
              <a:spcBef>
                <a:spcPts val="0"/>
              </a:spcBef>
              <a:defRPr/>
            </a:pPr>
            <a:endParaRPr lang="en-GB" sz="1800" dirty="0">
              <a:latin typeface="Helvetica" pitchFamily="2" charset="0"/>
            </a:endParaRPr>
          </a:p>
          <a:p>
            <a:pPr marL="285750" indent="-285750" eaLnBrk="1" hangingPunct="1">
              <a:spcBef>
                <a:spcPts val="0"/>
              </a:spcBef>
              <a:defRPr/>
            </a:pPr>
            <a:r>
              <a:rPr lang="en-GB" sz="1800" b="1" dirty="0">
                <a:latin typeface="Helvetica" pitchFamily="2" charset="0"/>
              </a:rPr>
              <a:t>The 3 are correlated. </a:t>
            </a:r>
            <a:r>
              <a:rPr lang="en-GB" sz="1800" dirty="0">
                <a:latin typeface="Helvetica" pitchFamily="2" charset="0"/>
              </a:rPr>
              <a:t>Mindfulness is moderately correlated with both savouring and aspects of flow, notably the sense of control over skilled actions</a:t>
            </a:r>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IE" sz="1500" b="1" dirty="0"/>
          </a:p>
        </p:txBody>
      </p:sp>
      <p:sp>
        <p:nvSpPr>
          <p:cNvPr id="7" name="Title 1">
            <a:extLst>
              <a:ext uri="{FF2B5EF4-FFF2-40B4-BE49-F238E27FC236}">
                <a16:creationId xmlns:a16="http://schemas.microsoft.com/office/drawing/2014/main" id="{E4929CAB-DDFA-0B4A-8214-4E810F7512CE}"/>
              </a:ext>
            </a:extLst>
          </p:cNvPr>
          <p:cNvSpPr txBox="1">
            <a:spLocks noChangeArrowheads="1"/>
          </p:cNvSpPr>
          <p:nvPr/>
        </p:nvSpPr>
        <p:spPr>
          <a:xfrm>
            <a:off x="1800225" y="238125"/>
            <a:ext cx="5543550" cy="45561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SAVOURING, FLOW, &amp; MINDFULNESS </a:t>
            </a:r>
          </a:p>
        </p:txBody>
      </p:sp>
      <p:pic>
        <p:nvPicPr>
          <p:cNvPr id="135172" name="Picture 3">
            <a:extLst>
              <a:ext uri="{FF2B5EF4-FFF2-40B4-BE49-F238E27FC236}">
                <a16:creationId xmlns:a16="http://schemas.microsoft.com/office/drawing/2014/main" id="{AA65FD19-945C-DD4F-B4BB-0E3F6FC1A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451" y="1225549"/>
            <a:ext cx="4603151"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DD3AEB2-4D39-D74D-8BD9-E97A0D489CC4}"/>
              </a:ext>
            </a:extLst>
          </p:cNvPr>
          <p:cNvSpPr txBox="1">
            <a:spLocks noChangeArrowheads="1"/>
          </p:cNvSpPr>
          <p:nvPr/>
        </p:nvSpPr>
        <p:spPr>
          <a:xfrm>
            <a:off x="311152" y="628651"/>
            <a:ext cx="8689974" cy="594360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1600" dirty="0"/>
          </a:p>
          <a:p>
            <a:pPr marL="285750" indent="-285750" eaLnBrk="1" hangingPunct="1">
              <a:spcBef>
                <a:spcPts val="0"/>
              </a:spcBef>
              <a:defRPr/>
            </a:pPr>
            <a:r>
              <a:rPr lang="en-GB" sz="2000" b="1" dirty="0">
                <a:latin typeface="Helvetica" pitchFamily="2" charset="0"/>
              </a:rPr>
              <a:t>Positive effects. </a:t>
            </a:r>
            <a:r>
              <a:rPr lang="en-GB" sz="2000" dirty="0">
                <a:latin typeface="Helvetica" pitchFamily="2" charset="0"/>
              </a:rPr>
              <a:t>Savouring, flow, and mindfulness have a range of positive effects on </a:t>
            </a:r>
          </a:p>
          <a:p>
            <a:pPr marL="685800" lvl="1" eaLnBrk="1" hangingPunct="1">
              <a:spcBef>
                <a:spcPts val="0"/>
              </a:spcBef>
              <a:buFont typeface="Arial" panose="020B0604020202020204" pitchFamily="34" charset="0"/>
              <a:buChar char="•"/>
              <a:defRPr/>
            </a:pPr>
            <a:r>
              <a:rPr lang="en-GB" dirty="0">
                <a:latin typeface="Helvetica" pitchFamily="2" charset="0"/>
              </a:rPr>
              <a:t>Well-being</a:t>
            </a:r>
          </a:p>
          <a:p>
            <a:pPr marL="685800" lvl="1" eaLnBrk="1" hangingPunct="1">
              <a:spcBef>
                <a:spcPts val="0"/>
              </a:spcBef>
              <a:buFont typeface="Arial" panose="020B0604020202020204" pitchFamily="34" charset="0"/>
              <a:buChar char="•"/>
              <a:defRPr/>
            </a:pPr>
            <a:r>
              <a:rPr lang="en-GB" dirty="0">
                <a:latin typeface="Helvetica" pitchFamily="2" charset="0"/>
              </a:rPr>
              <a:t>Mental health and adjustment to physical illness</a:t>
            </a:r>
          </a:p>
          <a:p>
            <a:pPr marL="685800" lvl="1" eaLnBrk="1" hangingPunct="1">
              <a:spcBef>
                <a:spcPts val="0"/>
              </a:spcBef>
              <a:buFont typeface="Arial" panose="020B0604020202020204" pitchFamily="34" charset="0"/>
              <a:buChar char="•"/>
              <a:defRPr/>
            </a:pPr>
            <a:r>
              <a:rPr lang="en-GB" dirty="0">
                <a:latin typeface="Helvetica" pitchFamily="2" charset="0"/>
              </a:rPr>
              <a:t>Relationships</a:t>
            </a:r>
          </a:p>
          <a:p>
            <a:pPr marL="685800" lvl="1" eaLnBrk="1" hangingPunct="1">
              <a:spcBef>
                <a:spcPts val="0"/>
              </a:spcBef>
              <a:buFont typeface="Arial" panose="020B0604020202020204" pitchFamily="34" charset="0"/>
              <a:buChar char="•"/>
              <a:defRPr/>
            </a:pPr>
            <a:r>
              <a:rPr lang="en-GB" dirty="0">
                <a:latin typeface="Helvetica" pitchFamily="2" charset="0"/>
              </a:rPr>
              <a:t>Performance in work, education, &amp; sports</a:t>
            </a:r>
          </a:p>
          <a:p>
            <a:pPr marL="285750" indent="-285750" eaLnBrk="1" hangingPunct="1">
              <a:spcBef>
                <a:spcPts val="0"/>
              </a:spcBef>
              <a:defRPr/>
            </a:pPr>
            <a:endParaRPr lang="en-GB" sz="2000" dirty="0">
              <a:latin typeface="Helvetica" pitchFamily="2" charset="0"/>
            </a:endParaRPr>
          </a:p>
          <a:p>
            <a:pPr marL="285750" indent="-285750" eaLnBrk="1" hangingPunct="1">
              <a:spcBef>
                <a:spcPts val="0"/>
              </a:spcBef>
              <a:defRPr/>
            </a:pPr>
            <a:r>
              <a:rPr lang="en-GB" sz="2000" b="1" dirty="0">
                <a:latin typeface="Helvetica" pitchFamily="2" charset="0"/>
              </a:rPr>
              <a:t>Mindfulness</a:t>
            </a:r>
            <a:r>
              <a:rPr lang="en-GB" sz="2000" dirty="0">
                <a:latin typeface="Helvetica" pitchFamily="2" charset="0"/>
              </a:rPr>
              <a:t> has the largest evidence-base, especially its positive effects on physical and mental health, e.g. preventing relapse in chronic depression </a:t>
            </a:r>
          </a:p>
          <a:p>
            <a:pPr marL="285750" indent="-285750" eaLnBrk="1" hangingPunct="1">
              <a:spcBef>
                <a:spcPts val="0"/>
              </a:spcBef>
              <a:defRPr/>
            </a:pPr>
            <a:endParaRPr lang="en-GB" sz="2000" b="1" dirty="0">
              <a:latin typeface="Helvetica" pitchFamily="2" charset="0"/>
            </a:endParaRPr>
          </a:p>
          <a:p>
            <a:pPr marL="285750" indent="-285750" eaLnBrk="1" hangingPunct="1">
              <a:spcBef>
                <a:spcPts val="0"/>
              </a:spcBef>
              <a:defRPr/>
            </a:pPr>
            <a:r>
              <a:rPr lang="en-GB" sz="2000" b="1" dirty="0">
                <a:latin typeface="Helvetica" pitchFamily="2" charset="0"/>
              </a:rPr>
              <a:t>PERMA Theory. </a:t>
            </a:r>
            <a:r>
              <a:rPr lang="en-GB" sz="2000" dirty="0">
                <a:latin typeface="Helvetica" pitchFamily="2" charset="0"/>
              </a:rPr>
              <a:t>Research on savouring and flow supports two predictions of PERMA theory  (mentioned in chapter 1)</a:t>
            </a:r>
          </a:p>
          <a:p>
            <a:pPr marL="685800" lvl="1" eaLnBrk="1" hangingPunct="1">
              <a:spcBef>
                <a:spcPts val="0"/>
              </a:spcBef>
              <a:buFont typeface="Arial" panose="020B0604020202020204" pitchFamily="34" charset="0"/>
              <a:buChar char="•"/>
              <a:defRPr/>
            </a:pPr>
            <a:r>
              <a:rPr lang="en-GB" dirty="0">
                <a:latin typeface="Helvetica" pitchFamily="2" charset="0"/>
              </a:rPr>
              <a:t>Savouring increases positive emotions</a:t>
            </a:r>
          </a:p>
          <a:p>
            <a:pPr marL="685800" lvl="1" eaLnBrk="1" hangingPunct="1">
              <a:spcBef>
                <a:spcPts val="0"/>
              </a:spcBef>
              <a:buFont typeface="Arial" panose="020B0604020202020204" pitchFamily="34" charset="0"/>
              <a:buChar char="•"/>
              <a:defRPr/>
            </a:pPr>
            <a:r>
              <a:rPr lang="en-GB" dirty="0">
                <a:latin typeface="Helvetica" pitchFamily="2" charset="0"/>
              </a:rPr>
              <a:t>Flow increases engagement in skilled activities at work, sports, or leisure activities</a:t>
            </a:r>
            <a:endParaRPr lang="en-IE" sz="1500" b="1" dirty="0"/>
          </a:p>
        </p:txBody>
      </p:sp>
      <p:sp>
        <p:nvSpPr>
          <p:cNvPr id="7" name="Title 1">
            <a:extLst>
              <a:ext uri="{FF2B5EF4-FFF2-40B4-BE49-F238E27FC236}">
                <a16:creationId xmlns:a16="http://schemas.microsoft.com/office/drawing/2014/main" id="{B2DF7B92-895A-7A43-B168-9778414906C0}"/>
              </a:ext>
            </a:extLst>
          </p:cNvPr>
          <p:cNvSpPr txBox="1">
            <a:spLocks noChangeArrowheads="1"/>
          </p:cNvSpPr>
          <p:nvPr/>
        </p:nvSpPr>
        <p:spPr>
          <a:xfrm>
            <a:off x="1884364" y="174626"/>
            <a:ext cx="5543550"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SAVOURING, FLOW, &amp; MINDULNESS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3347655" y="2965096"/>
            <a:ext cx="2448690" cy="46390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solidFill>
                  <a:srgbClr val="0070C0"/>
                </a:solidFill>
                <a:latin typeface="Helvetica" pitchFamily="2" charset="0"/>
                <a:ea typeface="ＭＳ Ｐゴシック" panose="020B0600070205080204" pitchFamily="34" charset="-128"/>
              </a:rPr>
              <a:t>SAVOURING</a:t>
            </a:r>
            <a:endParaRPr lang="en-US" altLang="en-US" b="1" kern="0" dirty="0">
              <a:ea typeface="ＭＳ Ｐゴシック" panose="020B0600070205080204" pitchFamily="34" charset="-128"/>
            </a:endParaRPr>
          </a:p>
        </p:txBody>
      </p:sp>
    </p:spTree>
    <p:extLst>
      <p:ext uri="{BB962C8B-B14F-4D97-AF65-F5344CB8AC3E}">
        <p14:creationId xmlns:p14="http://schemas.microsoft.com/office/powerpoint/2010/main" val="1965870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2A47D81-FB06-BA46-AD15-474255F6D69B}"/>
              </a:ext>
            </a:extLst>
          </p:cNvPr>
          <p:cNvSpPr txBox="1">
            <a:spLocks noChangeArrowheads="1"/>
          </p:cNvSpPr>
          <p:nvPr/>
        </p:nvSpPr>
        <p:spPr>
          <a:xfrm>
            <a:off x="180975" y="371475"/>
            <a:ext cx="5343525" cy="623506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1600" dirty="0"/>
          </a:p>
          <a:p>
            <a:pPr marL="285750" indent="-285750" eaLnBrk="1" hangingPunct="1">
              <a:spcBef>
                <a:spcPts val="0"/>
              </a:spcBef>
              <a:defRPr/>
            </a:pPr>
            <a:r>
              <a:rPr lang="en-GB" sz="1600" b="1" dirty="0">
                <a:latin typeface="Helvetica" pitchFamily="2" charset="0"/>
              </a:rPr>
              <a:t>Fred Bryant and Joseph Veroff </a:t>
            </a:r>
            <a:r>
              <a:rPr lang="en-GB" sz="1600" dirty="0">
                <a:latin typeface="Helvetica" pitchFamily="2" charset="0"/>
              </a:rPr>
              <a:t>initiated contemporary research on savouring</a:t>
            </a:r>
            <a:r>
              <a:rPr lang="en-IE" sz="1600" dirty="0">
                <a:latin typeface="Helvetica" pitchFamily="2" charset="0"/>
              </a:rPr>
              <a:t> </a:t>
            </a:r>
          </a:p>
          <a:p>
            <a:pPr marL="0" indent="0" eaLnBrk="1" hangingPunct="1">
              <a:spcBef>
                <a:spcPts val="0"/>
              </a:spcBef>
              <a:buFontTx/>
              <a:buNone/>
              <a:defRPr/>
            </a:pPr>
            <a:endParaRPr lang="en-IE" sz="1600" dirty="0">
              <a:latin typeface="Helvetica" pitchFamily="2" charset="0"/>
            </a:endParaRPr>
          </a:p>
          <a:p>
            <a:pPr marL="285750" indent="-285750" eaLnBrk="1" hangingPunct="1">
              <a:spcBef>
                <a:spcPts val="0"/>
              </a:spcBef>
              <a:defRPr/>
            </a:pPr>
            <a:r>
              <a:rPr lang="en-GB" sz="1600" b="1" dirty="0">
                <a:latin typeface="Helvetica" pitchFamily="2" charset="0"/>
              </a:rPr>
              <a:t>Savouring</a:t>
            </a:r>
            <a:r>
              <a:rPr lang="en-GB" sz="1600" dirty="0">
                <a:latin typeface="Helvetica" pitchFamily="2" charset="0"/>
              </a:rPr>
              <a:t> is the process of paying attention to, appreciating, and enhancing positive experiences</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dirty="0">
                <a:latin typeface="Helvetica" pitchFamily="2" charset="0"/>
              </a:rPr>
              <a:t>When you stop and smell the roses instead of walking past without noticing them, you are savouring.</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dirty="0">
                <a:latin typeface="Helvetica" pitchFamily="2" charset="0"/>
              </a:rPr>
              <a:t>There are parallels between coping and savouring</a:t>
            </a:r>
          </a:p>
          <a:p>
            <a:pPr marL="285750" indent="-285750" eaLnBrk="1" hangingPunct="1">
              <a:spcBef>
                <a:spcPts val="0"/>
              </a:spcBef>
              <a:defRPr/>
            </a:pPr>
            <a:endParaRPr lang="en-GB" sz="1600" dirty="0">
              <a:latin typeface="Helvetica" pitchFamily="2" charset="0"/>
            </a:endParaRPr>
          </a:p>
          <a:p>
            <a:pPr marL="685800" lvl="1" eaLnBrk="1" hangingPunct="1">
              <a:spcBef>
                <a:spcPts val="0"/>
              </a:spcBef>
              <a:buFont typeface="Arial" panose="020B0604020202020204" pitchFamily="34" charset="0"/>
              <a:buChar char="•"/>
              <a:defRPr/>
            </a:pPr>
            <a:r>
              <a:rPr lang="en-GB" sz="1600" b="1" dirty="0">
                <a:latin typeface="Helvetica" pitchFamily="2" charset="0"/>
              </a:rPr>
              <a:t>Coping</a:t>
            </a:r>
            <a:r>
              <a:rPr lang="en-GB" sz="1600" dirty="0">
                <a:latin typeface="Helvetica" pitchFamily="2" charset="0"/>
              </a:rPr>
              <a:t> refers to strategies that reduce the extent to which adverse events lead to negative emotions</a:t>
            </a:r>
          </a:p>
          <a:p>
            <a:pPr marL="685800" lvl="1" eaLnBrk="1" hangingPunct="1">
              <a:spcBef>
                <a:spcPts val="0"/>
              </a:spcBef>
              <a:buFont typeface="Arial" panose="020B0604020202020204" pitchFamily="34" charset="0"/>
              <a:buChar char="•"/>
              <a:defRPr/>
            </a:pPr>
            <a:endParaRPr lang="en-GB" sz="1600" dirty="0">
              <a:latin typeface="Helvetica" pitchFamily="2" charset="0"/>
            </a:endParaRPr>
          </a:p>
          <a:p>
            <a:pPr marL="685800" lvl="1" eaLnBrk="1" hangingPunct="1">
              <a:spcBef>
                <a:spcPts val="0"/>
              </a:spcBef>
              <a:buFont typeface="Arial" panose="020B0604020202020204" pitchFamily="34" charset="0"/>
              <a:buChar char="•"/>
              <a:defRPr/>
            </a:pPr>
            <a:r>
              <a:rPr lang="en-GB" sz="1600" b="1" dirty="0">
                <a:latin typeface="Helvetica" pitchFamily="2" charset="0"/>
              </a:rPr>
              <a:t>Savouring </a:t>
            </a:r>
            <a:r>
              <a:rPr lang="en-GB" sz="1600" dirty="0">
                <a:latin typeface="Helvetica" pitchFamily="2" charset="0"/>
              </a:rPr>
              <a:t>refers to strategies that increase the extent to which good events lead to positive emotions</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b="1" dirty="0">
                <a:latin typeface="Helvetica" pitchFamily="2" charset="0"/>
              </a:rPr>
              <a:t>Savouring strategies</a:t>
            </a:r>
            <a:r>
              <a:rPr lang="en-GB" sz="1600" dirty="0">
                <a:latin typeface="Helvetica" pitchFamily="2" charset="0"/>
              </a:rPr>
              <a:t> from Bryant and Veroff’s Ways of Savouring Scale are on the next slide</a:t>
            </a:r>
          </a:p>
          <a:p>
            <a:pPr marL="0" indent="0" eaLnBrk="1" hangingPunct="1">
              <a:spcBef>
                <a:spcPts val="0"/>
              </a:spcBef>
              <a:buFontTx/>
              <a:buNone/>
              <a:defRPr/>
            </a:pPr>
            <a:endParaRPr lang="en-GB" sz="1600" dirty="0">
              <a:latin typeface="Helvetica" pitchFamily="2" charset="0"/>
            </a:endParaRPr>
          </a:p>
          <a:p>
            <a:pPr lvl="1">
              <a:spcBef>
                <a:spcPts val="0"/>
              </a:spcBef>
              <a:buFont typeface="Arial" panose="020B0604020202020204" pitchFamily="34" charset="0"/>
              <a:buChar char="•"/>
              <a:defRPr/>
            </a:pPr>
            <a:endParaRPr lang="en-IE" sz="1500" b="1" dirty="0"/>
          </a:p>
        </p:txBody>
      </p:sp>
      <p:sp>
        <p:nvSpPr>
          <p:cNvPr id="7" name="Title 1">
            <a:extLst>
              <a:ext uri="{FF2B5EF4-FFF2-40B4-BE49-F238E27FC236}">
                <a16:creationId xmlns:a16="http://schemas.microsoft.com/office/drawing/2014/main" id="{0250B6F5-C18C-594D-A646-F958BE7A6D65}"/>
              </a:ext>
            </a:extLst>
          </p:cNvPr>
          <p:cNvSpPr txBox="1">
            <a:spLocks noChangeArrowheads="1"/>
          </p:cNvSpPr>
          <p:nvPr/>
        </p:nvSpPr>
        <p:spPr>
          <a:xfrm>
            <a:off x="1887538" y="95250"/>
            <a:ext cx="5545137" cy="45561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SAVOURING</a:t>
            </a:r>
          </a:p>
        </p:txBody>
      </p:sp>
      <p:pic>
        <p:nvPicPr>
          <p:cNvPr id="119812" name="Picture 5">
            <a:extLst>
              <a:ext uri="{FF2B5EF4-FFF2-40B4-BE49-F238E27FC236}">
                <a16:creationId xmlns:a16="http://schemas.microsoft.com/office/drawing/2014/main" id="{A908351A-58AA-934F-839E-C177C4003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133725"/>
            <a:ext cx="220027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7">
            <a:extLst>
              <a:ext uri="{FF2B5EF4-FFF2-40B4-BE49-F238E27FC236}">
                <a16:creationId xmlns:a16="http://schemas.microsoft.com/office/drawing/2014/main" id="{4F348C41-71DD-5B40-8BC1-E87DF1E28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638175"/>
            <a:ext cx="17145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8">
            <a:extLst>
              <a:ext uri="{FF2B5EF4-FFF2-40B4-BE49-F238E27FC236}">
                <a16:creationId xmlns:a16="http://schemas.microsoft.com/office/drawing/2014/main" id="{82761691-7FF7-814E-9B40-FDAB6F8C40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363" y="615950"/>
            <a:ext cx="1560512"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9FFE074-0F34-7B49-9D68-EE9AC5AFE8DE}"/>
              </a:ext>
            </a:extLst>
          </p:cNvPr>
          <p:cNvSpPr txBox="1"/>
          <p:nvPr/>
        </p:nvSpPr>
        <p:spPr>
          <a:xfrm>
            <a:off x="5722938" y="2625725"/>
            <a:ext cx="1252537" cy="277813"/>
          </a:xfrm>
          <a:prstGeom prst="rect">
            <a:avLst/>
          </a:prstGeom>
          <a:noFill/>
        </p:spPr>
        <p:txBody>
          <a:bodyPr wrap="none">
            <a:spAutoFit/>
          </a:bodyPr>
          <a:lstStyle/>
          <a:p>
            <a:pPr>
              <a:defRPr/>
            </a:pPr>
            <a:r>
              <a:rPr lang="en-US" b="1" dirty="0">
                <a:solidFill>
                  <a:srgbClr val="002060"/>
                </a:solidFill>
                <a:latin typeface="+mj-lt"/>
              </a:rPr>
              <a:t>Fred Bryant </a:t>
            </a:r>
          </a:p>
        </p:txBody>
      </p:sp>
      <p:sp>
        <p:nvSpPr>
          <p:cNvPr id="11" name="TextBox 10">
            <a:extLst>
              <a:ext uri="{FF2B5EF4-FFF2-40B4-BE49-F238E27FC236}">
                <a16:creationId xmlns:a16="http://schemas.microsoft.com/office/drawing/2014/main" id="{4F363688-B63A-D14D-ADD2-B8E35173765B}"/>
              </a:ext>
            </a:extLst>
          </p:cNvPr>
          <p:cNvSpPr txBox="1"/>
          <p:nvPr/>
        </p:nvSpPr>
        <p:spPr>
          <a:xfrm>
            <a:off x="7615238" y="2601913"/>
            <a:ext cx="1423987" cy="277812"/>
          </a:xfrm>
          <a:prstGeom prst="rect">
            <a:avLst/>
          </a:prstGeom>
          <a:noFill/>
        </p:spPr>
        <p:txBody>
          <a:bodyPr wrap="none">
            <a:spAutoFit/>
          </a:bodyPr>
          <a:lstStyle/>
          <a:p>
            <a:pPr>
              <a:defRPr/>
            </a:pPr>
            <a:r>
              <a:rPr lang="en-US" b="1" dirty="0">
                <a:solidFill>
                  <a:srgbClr val="002060"/>
                </a:solidFill>
                <a:latin typeface="+mj-lt"/>
              </a:rPr>
              <a:t>Joseph Veroff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49E0D2-2049-0942-ADE0-65B28A9F212E}"/>
              </a:ext>
            </a:extLst>
          </p:cNvPr>
          <p:cNvSpPr txBox="1">
            <a:spLocks noChangeArrowheads="1"/>
          </p:cNvSpPr>
          <p:nvPr/>
        </p:nvSpPr>
        <p:spPr>
          <a:xfrm>
            <a:off x="2843213" y="152400"/>
            <a:ext cx="3960812" cy="4445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SAVOURING STRATEGIES</a:t>
            </a:r>
          </a:p>
        </p:txBody>
      </p:sp>
      <p:graphicFrame>
        <p:nvGraphicFramePr>
          <p:cNvPr id="4" name="Table 3">
            <a:extLst>
              <a:ext uri="{FF2B5EF4-FFF2-40B4-BE49-F238E27FC236}">
                <a16:creationId xmlns:a16="http://schemas.microsoft.com/office/drawing/2014/main" id="{4AB61FCF-A195-BA4F-8BAA-11C7E3460986}"/>
              </a:ext>
            </a:extLst>
          </p:cNvPr>
          <p:cNvGraphicFramePr>
            <a:graphicFrameLocks noGrp="1"/>
          </p:cNvGraphicFramePr>
          <p:nvPr>
            <p:extLst>
              <p:ext uri="{D42A27DB-BD31-4B8C-83A1-F6EECF244321}">
                <p14:modId xmlns:p14="http://schemas.microsoft.com/office/powerpoint/2010/main" val="1638298551"/>
              </p:ext>
            </p:extLst>
          </p:nvPr>
        </p:nvGraphicFramePr>
        <p:xfrm>
          <a:off x="457200" y="752475"/>
          <a:ext cx="8435975" cy="5953124"/>
        </p:xfrm>
        <a:graphic>
          <a:graphicData uri="http://schemas.openxmlformats.org/drawingml/2006/table">
            <a:tbl>
              <a:tblPr firstRow="1" firstCol="1" bandRow="1">
                <a:tableStyleId>{2D5ABB26-0587-4C30-8999-92F81FD0307C}</a:tableStyleId>
              </a:tblPr>
              <a:tblGrid>
                <a:gridCol w="2889339">
                  <a:extLst>
                    <a:ext uri="{9D8B030D-6E8A-4147-A177-3AD203B41FA5}">
                      <a16:colId xmlns:a16="http://schemas.microsoft.com/office/drawing/2014/main" val="20000"/>
                    </a:ext>
                  </a:extLst>
                </a:gridCol>
                <a:gridCol w="5546636">
                  <a:extLst>
                    <a:ext uri="{9D8B030D-6E8A-4147-A177-3AD203B41FA5}">
                      <a16:colId xmlns:a16="http://schemas.microsoft.com/office/drawing/2014/main" val="20001"/>
                    </a:ext>
                  </a:extLst>
                </a:gridCol>
              </a:tblGrid>
              <a:tr h="709254">
                <a:tc>
                  <a:txBody>
                    <a:bodyPr/>
                    <a:lstStyle/>
                    <a:p>
                      <a:pPr marL="171450" indent="-171450">
                        <a:spcBef>
                          <a:spcPts val="500"/>
                        </a:spcBef>
                        <a:spcAft>
                          <a:spcPts val="0"/>
                        </a:spcAft>
                        <a:buFont typeface="Arial" panose="020B0604020202020204" pitchFamily="34" charset="0"/>
                        <a:buChar char="•"/>
                      </a:pPr>
                      <a:r>
                        <a:rPr lang="en-GB" sz="1400" b="1" dirty="0">
                          <a:solidFill>
                            <a:srgbClr val="002060"/>
                          </a:solidFill>
                          <a:effectLst/>
                          <a:latin typeface="Helvetica" pitchFamily="2" charset="0"/>
                        </a:rPr>
                        <a:t>Sharing </a:t>
                      </a:r>
                      <a:endParaRPr lang="en-IE" sz="1400" b="1"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0"/>
                        </a:spcAft>
                      </a:pPr>
                      <a:r>
                        <a:rPr lang="en-GB" sz="1400" dirty="0">
                          <a:solidFill>
                            <a:srgbClr val="002060"/>
                          </a:solidFill>
                          <a:effectLst/>
                          <a:latin typeface="Helvetica" pitchFamily="2" charset="0"/>
                        </a:rPr>
                        <a:t>Including others in, or telling them about positive experiences </a:t>
                      </a:r>
                      <a:endParaRPr lang="en-IE" sz="1400" dirty="0">
                        <a:solidFill>
                          <a:srgbClr val="002060"/>
                        </a:solidFill>
                        <a:effectLst/>
                        <a:latin typeface="Helvetica" pitchFamily="2" charset="0"/>
                      </a:endParaRPr>
                    </a:p>
                    <a:p>
                      <a:pPr>
                        <a:spcBef>
                          <a:spcPts val="500"/>
                        </a:spcBef>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09254">
                <a:tc>
                  <a:txBody>
                    <a:bodyPr/>
                    <a:lstStyle/>
                    <a:p>
                      <a:pPr marL="171450" indent="-171450">
                        <a:spcBef>
                          <a:spcPts val="500"/>
                        </a:spcBef>
                        <a:spcAft>
                          <a:spcPts val="0"/>
                        </a:spcAft>
                        <a:buFont typeface="Arial" panose="020B0604020202020204" pitchFamily="34" charset="0"/>
                        <a:buChar char="•"/>
                      </a:pPr>
                      <a:r>
                        <a:rPr lang="en-GB" sz="1400" b="1" dirty="0">
                          <a:solidFill>
                            <a:srgbClr val="002060"/>
                          </a:solidFill>
                          <a:effectLst/>
                          <a:latin typeface="Helvetica" pitchFamily="2" charset="0"/>
                        </a:rPr>
                        <a:t>Memory building </a:t>
                      </a:r>
                      <a:endParaRPr lang="en-IE" sz="1400" b="1"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0"/>
                        </a:spcAft>
                      </a:pPr>
                      <a:r>
                        <a:rPr lang="en-GB" sz="1400" dirty="0">
                          <a:solidFill>
                            <a:srgbClr val="002060"/>
                          </a:solidFill>
                          <a:effectLst/>
                          <a:latin typeface="Helvetica" pitchFamily="2" charset="0"/>
                        </a:rPr>
                        <a:t>Actively creating memories of positive experiences by, for example, taking mental photographs</a:t>
                      </a:r>
                      <a:endParaRPr lang="en-IE" sz="1400" dirty="0">
                        <a:solidFill>
                          <a:srgbClr val="002060"/>
                        </a:solidFill>
                        <a:effectLst/>
                        <a:latin typeface="Helvetica" pitchFamily="2" charset="0"/>
                      </a:endParaRPr>
                    </a:p>
                    <a:p>
                      <a:pPr>
                        <a:spcBef>
                          <a:spcPts val="500"/>
                        </a:spcBef>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4173">
                <a:tc>
                  <a:txBody>
                    <a:bodyPr/>
                    <a:lstStyle/>
                    <a:p>
                      <a:pPr marL="171450" indent="-171450">
                        <a:spcBef>
                          <a:spcPts val="500"/>
                        </a:spcBef>
                        <a:spcAft>
                          <a:spcPts val="0"/>
                        </a:spcAft>
                        <a:buFont typeface="Arial" panose="020B0604020202020204" pitchFamily="34" charset="0"/>
                        <a:buChar char="•"/>
                      </a:pPr>
                      <a:r>
                        <a:rPr lang="en-GB" sz="1400" b="1" dirty="0">
                          <a:solidFill>
                            <a:srgbClr val="002060"/>
                          </a:solidFill>
                          <a:effectLst/>
                          <a:latin typeface="Helvetica" pitchFamily="2" charset="0"/>
                        </a:rPr>
                        <a:t>Self-congratulation</a:t>
                      </a:r>
                      <a:endParaRPr lang="en-IE" sz="1400" b="1"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0"/>
                        </a:spcAft>
                      </a:pPr>
                      <a:r>
                        <a:rPr lang="en-GB" sz="1400" dirty="0">
                          <a:solidFill>
                            <a:srgbClr val="002060"/>
                          </a:solidFill>
                          <a:effectLst/>
                          <a:latin typeface="Helvetica" pitchFamily="2" charset="0"/>
                        </a:rPr>
                        <a:t>Acknowledging or celebrating personal successes</a:t>
                      </a:r>
                      <a:endParaRPr lang="en-IE" sz="1400" dirty="0">
                        <a:solidFill>
                          <a:srgbClr val="002060"/>
                        </a:solidFill>
                        <a:effectLst/>
                        <a:latin typeface="Helvetica" pitchFamily="2" charset="0"/>
                      </a:endParaRPr>
                    </a:p>
                    <a:p>
                      <a:pPr>
                        <a:spcBef>
                          <a:spcPts val="500"/>
                        </a:spcBef>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09254">
                <a:tc>
                  <a:txBody>
                    <a:bodyPr/>
                    <a:lstStyle/>
                    <a:p>
                      <a:pPr marL="171450" indent="-171450">
                        <a:spcBef>
                          <a:spcPts val="500"/>
                        </a:spcBef>
                        <a:spcAft>
                          <a:spcPts val="0"/>
                        </a:spcAft>
                        <a:buFont typeface="Arial" panose="020B0604020202020204" pitchFamily="34" charset="0"/>
                        <a:buChar char="•"/>
                      </a:pPr>
                      <a:r>
                        <a:rPr lang="en-GB" sz="1400" b="1" dirty="0">
                          <a:solidFill>
                            <a:srgbClr val="002060"/>
                          </a:solidFill>
                          <a:effectLst/>
                          <a:latin typeface="Helvetica" pitchFamily="2" charset="0"/>
                        </a:rPr>
                        <a:t>Comparing </a:t>
                      </a:r>
                      <a:endParaRPr lang="en-IE" sz="1400" b="1"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0"/>
                        </a:spcAft>
                      </a:pPr>
                      <a:r>
                        <a:rPr lang="en-GB" sz="1400" dirty="0">
                          <a:solidFill>
                            <a:srgbClr val="002060"/>
                          </a:solidFill>
                          <a:effectLst/>
                          <a:latin typeface="Helvetica" pitchFamily="2" charset="0"/>
                        </a:rPr>
                        <a:t>Comparing positive experiences to less favourable situations </a:t>
                      </a:r>
                      <a:endParaRPr lang="en-IE" sz="1400" dirty="0">
                        <a:solidFill>
                          <a:srgbClr val="002060"/>
                        </a:solidFill>
                        <a:effectLst/>
                        <a:latin typeface="Helvetica" pitchFamily="2" charset="0"/>
                      </a:endParaRPr>
                    </a:p>
                    <a:p>
                      <a:pPr>
                        <a:spcBef>
                          <a:spcPts val="500"/>
                        </a:spcBef>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9254">
                <a:tc>
                  <a:txBody>
                    <a:bodyPr/>
                    <a:lstStyle/>
                    <a:p>
                      <a:pPr marL="171450" indent="-171450">
                        <a:spcBef>
                          <a:spcPts val="500"/>
                        </a:spcBef>
                        <a:spcAft>
                          <a:spcPts val="0"/>
                        </a:spcAft>
                        <a:buFont typeface="Arial" panose="020B0604020202020204" pitchFamily="34" charset="0"/>
                        <a:buChar char="•"/>
                      </a:pPr>
                      <a:r>
                        <a:rPr lang="en-GB" sz="1400" b="1" dirty="0">
                          <a:solidFill>
                            <a:srgbClr val="002060"/>
                          </a:solidFill>
                          <a:effectLst/>
                          <a:latin typeface="Helvetica" pitchFamily="2" charset="0"/>
                        </a:rPr>
                        <a:t>Sensory-Perceptual sharpening </a:t>
                      </a:r>
                      <a:endParaRPr lang="en-IE" sz="1400" b="1"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0"/>
                        </a:spcAft>
                      </a:pPr>
                      <a:r>
                        <a:rPr lang="en-GB" sz="1400" dirty="0">
                          <a:solidFill>
                            <a:srgbClr val="002060"/>
                          </a:solidFill>
                          <a:effectLst/>
                          <a:latin typeface="Helvetica" pitchFamily="2" charset="0"/>
                        </a:rPr>
                        <a:t>Focusing attention on specific stimuli to heighten positive experiences </a:t>
                      </a:r>
                      <a:endParaRPr lang="en-IE" sz="1400" dirty="0">
                        <a:solidFill>
                          <a:srgbClr val="002060"/>
                        </a:solidFill>
                        <a:effectLst/>
                        <a:latin typeface="Helvetica" pitchFamily="2" charset="0"/>
                      </a:endParaRPr>
                    </a:p>
                    <a:p>
                      <a:pPr>
                        <a:spcBef>
                          <a:spcPts val="500"/>
                        </a:spcBef>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4173">
                <a:tc>
                  <a:txBody>
                    <a:bodyPr/>
                    <a:lstStyle/>
                    <a:p>
                      <a:pPr marL="171450" indent="-171450">
                        <a:spcBef>
                          <a:spcPts val="500"/>
                        </a:spcBef>
                        <a:spcAft>
                          <a:spcPts val="0"/>
                        </a:spcAft>
                        <a:buFont typeface="Arial" panose="020B0604020202020204" pitchFamily="34" charset="0"/>
                        <a:buChar char="•"/>
                      </a:pPr>
                      <a:r>
                        <a:rPr lang="en-GB" sz="1400" b="1" dirty="0">
                          <a:solidFill>
                            <a:srgbClr val="002060"/>
                          </a:solidFill>
                          <a:effectLst/>
                          <a:latin typeface="Helvetica" pitchFamily="2" charset="0"/>
                        </a:rPr>
                        <a:t>Absorption</a:t>
                      </a:r>
                      <a:endParaRPr lang="en-IE" sz="1400" b="1"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0"/>
                        </a:spcAft>
                      </a:pPr>
                      <a:r>
                        <a:rPr lang="en-GB" sz="1400" dirty="0">
                          <a:solidFill>
                            <a:srgbClr val="002060"/>
                          </a:solidFill>
                          <a:effectLst/>
                          <a:latin typeface="Helvetica" pitchFamily="2" charset="0"/>
                        </a:rPr>
                        <a:t>Complete immersion in positive experiences</a:t>
                      </a:r>
                      <a:endParaRPr lang="en-IE" sz="1400" dirty="0">
                        <a:solidFill>
                          <a:srgbClr val="002060"/>
                        </a:solidFill>
                        <a:effectLst/>
                        <a:latin typeface="Helvetica" pitchFamily="2" charset="0"/>
                      </a:endParaRPr>
                    </a:p>
                    <a:p>
                      <a:pPr>
                        <a:spcBef>
                          <a:spcPts val="500"/>
                        </a:spcBef>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09254">
                <a:tc>
                  <a:txBody>
                    <a:bodyPr/>
                    <a:lstStyle/>
                    <a:p>
                      <a:pPr marL="171450" indent="-171450">
                        <a:spcBef>
                          <a:spcPts val="500"/>
                        </a:spcBef>
                        <a:spcAft>
                          <a:spcPts val="0"/>
                        </a:spcAft>
                        <a:buFont typeface="Arial" panose="020B0604020202020204" pitchFamily="34" charset="0"/>
                        <a:buChar char="•"/>
                      </a:pPr>
                      <a:r>
                        <a:rPr lang="en-GB" sz="1400" b="1" dirty="0">
                          <a:solidFill>
                            <a:srgbClr val="002060"/>
                          </a:solidFill>
                          <a:effectLst/>
                          <a:latin typeface="Helvetica" pitchFamily="2" charset="0"/>
                        </a:rPr>
                        <a:t>Behavioural expression </a:t>
                      </a:r>
                      <a:endParaRPr lang="en-IE" sz="1400" b="1"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0"/>
                        </a:spcAft>
                      </a:pPr>
                      <a:r>
                        <a:rPr lang="en-GB" sz="1400" dirty="0">
                          <a:solidFill>
                            <a:srgbClr val="002060"/>
                          </a:solidFill>
                          <a:effectLst/>
                          <a:latin typeface="Helvetica" pitchFamily="2" charset="0"/>
                        </a:rPr>
                        <a:t>Expressing positive feelings by, for example, laughing, hugging, clapping, screaming, or jumping up and down</a:t>
                      </a:r>
                      <a:endParaRPr lang="en-IE" sz="1400" dirty="0">
                        <a:solidFill>
                          <a:srgbClr val="002060"/>
                        </a:solidFill>
                        <a:effectLst/>
                        <a:latin typeface="Helvetica" pitchFamily="2" charset="0"/>
                      </a:endParaRPr>
                    </a:p>
                    <a:p>
                      <a:pPr>
                        <a:spcBef>
                          <a:spcPts val="500"/>
                        </a:spcBef>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94173">
                <a:tc>
                  <a:txBody>
                    <a:bodyPr/>
                    <a:lstStyle/>
                    <a:p>
                      <a:pPr marL="171450" indent="-171450">
                        <a:spcBef>
                          <a:spcPts val="500"/>
                        </a:spcBef>
                        <a:spcAft>
                          <a:spcPts val="0"/>
                        </a:spcAft>
                        <a:buFont typeface="Arial" panose="020B0604020202020204" pitchFamily="34" charset="0"/>
                        <a:buChar char="•"/>
                      </a:pPr>
                      <a:r>
                        <a:rPr lang="en-GB" sz="1400" b="1" dirty="0">
                          <a:solidFill>
                            <a:srgbClr val="002060"/>
                          </a:solidFill>
                          <a:effectLst/>
                          <a:latin typeface="Helvetica" pitchFamily="2" charset="0"/>
                        </a:rPr>
                        <a:t>Temporal awareness </a:t>
                      </a:r>
                      <a:endParaRPr lang="en-IE" sz="1400" b="1"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0"/>
                        </a:spcAft>
                      </a:pPr>
                      <a:r>
                        <a:rPr lang="en-GB" sz="1400" dirty="0">
                          <a:solidFill>
                            <a:srgbClr val="002060"/>
                          </a:solidFill>
                          <a:effectLst/>
                          <a:latin typeface="Helvetica" pitchFamily="2" charset="0"/>
                        </a:rPr>
                        <a:t>Being aware of the transience of positive experiences</a:t>
                      </a:r>
                      <a:endParaRPr lang="en-IE" sz="1400" dirty="0">
                        <a:solidFill>
                          <a:srgbClr val="002060"/>
                        </a:solidFill>
                        <a:effectLst/>
                        <a:latin typeface="Helvetica" pitchFamily="2" charset="0"/>
                      </a:endParaRPr>
                    </a:p>
                    <a:p>
                      <a:pPr>
                        <a:spcBef>
                          <a:spcPts val="500"/>
                        </a:spcBef>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94173">
                <a:tc>
                  <a:txBody>
                    <a:bodyPr/>
                    <a:lstStyle/>
                    <a:p>
                      <a:pPr marL="171450" indent="-171450">
                        <a:spcBef>
                          <a:spcPts val="500"/>
                        </a:spcBef>
                        <a:spcAft>
                          <a:spcPts val="0"/>
                        </a:spcAft>
                        <a:buFont typeface="Arial" panose="020B0604020202020204" pitchFamily="34" charset="0"/>
                        <a:buChar char="•"/>
                      </a:pPr>
                      <a:r>
                        <a:rPr lang="en-GB" sz="1400" b="1" dirty="0">
                          <a:solidFill>
                            <a:srgbClr val="002060"/>
                          </a:solidFill>
                          <a:effectLst/>
                          <a:latin typeface="Helvetica" pitchFamily="2" charset="0"/>
                        </a:rPr>
                        <a:t>Counting blessings</a:t>
                      </a:r>
                      <a:endParaRPr lang="en-IE" sz="1400" b="1"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0"/>
                        </a:spcAft>
                      </a:pPr>
                      <a:r>
                        <a:rPr lang="en-GB" sz="1400" dirty="0">
                          <a:solidFill>
                            <a:srgbClr val="002060"/>
                          </a:solidFill>
                          <a:effectLst/>
                          <a:latin typeface="Helvetica" pitchFamily="2" charset="0"/>
                        </a:rPr>
                        <a:t>Appreciating good fortune </a:t>
                      </a:r>
                      <a:endParaRPr lang="en-IE" sz="1400" dirty="0">
                        <a:solidFill>
                          <a:srgbClr val="002060"/>
                        </a:solidFill>
                        <a:effectLst/>
                        <a:latin typeface="Helvetica" pitchFamily="2" charset="0"/>
                      </a:endParaRPr>
                    </a:p>
                    <a:p>
                      <a:pPr>
                        <a:spcBef>
                          <a:spcPts val="500"/>
                        </a:spcBef>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30162">
                <a:tc>
                  <a:txBody>
                    <a:bodyPr/>
                    <a:lstStyle/>
                    <a:p>
                      <a:pPr marL="171450" indent="-171450">
                        <a:spcBef>
                          <a:spcPts val="500"/>
                        </a:spcBef>
                        <a:spcAft>
                          <a:spcPts val="0"/>
                        </a:spcAft>
                        <a:buFont typeface="Arial" panose="020B0604020202020204" pitchFamily="34" charset="0"/>
                        <a:buChar char="•"/>
                      </a:pPr>
                      <a:r>
                        <a:rPr lang="en-GB" sz="1400" b="1" dirty="0">
                          <a:solidFill>
                            <a:srgbClr val="002060"/>
                          </a:solidFill>
                          <a:effectLst/>
                          <a:latin typeface="Helvetica" pitchFamily="2" charset="0"/>
                        </a:rPr>
                        <a:t>Avoiding kill-joy thinking </a:t>
                      </a:r>
                      <a:endParaRPr lang="en-IE" sz="1400" b="1"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500"/>
                        </a:spcBef>
                        <a:spcAft>
                          <a:spcPts val="0"/>
                        </a:spcAft>
                      </a:pPr>
                      <a:r>
                        <a:rPr lang="en-GB" sz="1400" dirty="0">
                          <a:solidFill>
                            <a:srgbClr val="002060"/>
                          </a:solidFill>
                          <a:effectLst/>
                          <a:latin typeface="Helvetica" pitchFamily="2" charset="0"/>
                        </a:rPr>
                        <a:t>Not worrying, feeling guilty, or thinking negative thoughts such as ways positive experiences could have been better</a:t>
                      </a:r>
                      <a:endParaRPr lang="en-IE" sz="1400" dirty="0">
                        <a:solidFill>
                          <a:srgbClr val="002060"/>
                        </a:solidFill>
                        <a:effectLst/>
                        <a:latin typeface="Helvetica" pitchFamily="2" charset="0"/>
                        <a:ea typeface="Times New Roman" panose="02020603050405020304" pitchFamily="18" charset="0"/>
                        <a:cs typeface="Times New Roman" panose="02020603050405020304" pitchFamily="18" charset="0"/>
                      </a:endParaRPr>
                    </a:p>
                  </a:txBody>
                  <a:tcPr marL="47238" marR="4723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10508</TotalTime>
  <Words>6625</Words>
  <Application>Microsoft Macintosh PowerPoint</Application>
  <PresentationFormat>On-screen Show (4:3)</PresentationFormat>
  <Paragraphs>1127</Paragraphs>
  <Slides>48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Helvetica</vt:lpstr>
      <vt:lpstr>Times New Roman</vt:lpstr>
      <vt:lpstr>Office Theme</vt:lpstr>
      <vt:lpstr>CHAPTER 4.  SAVOURING, FLOW &amp; MINDFULNESS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Carr</dc:creator>
  <cp:lastModifiedBy>Alan Carr</cp:lastModifiedBy>
  <cp:revision>70</cp:revision>
  <cp:lastPrinted>2016-02-23T12:27:47Z</cp:lastPrinted>
  <dcterms:created xsi:type="dcterms:W3CDTF">2016-02-23T11:18:01Z</dcterms:created>
  <dcterms:modified xsi:type="dcterms:W3CDTF">2021-10-29T13:58:39Z</dcterms:modified>
</cp:coreProperties>
</file>