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63" r:id="rId2"/>
    <p:sldId id="272" r:id="rId3"/>
    <p:sldId id="706" r:id="rId4"/>
    <p:sldId id="636" r:id="rId5"/>
    <p:sldId id="571" r:id="rId6"/>
    <p:sldId id="614" r:id="rId7"/>
    <p:sldId id="637" r:id="rId8"/>
    <p:sldId id="638" r:id="rId9"/>
    <p:sldId id="639" r:id="rId10"/>
    <p:sldId id="641" r:id="rId11"/>
    <p:sldId id="640" r:id="rId12"/>
    <p:sldId id="642" r:id="rId13"/>
    <p:sldId id="643" r:id="rId14"/>
    <p:sldId id="644" r:id="rId15"/>
    <p:sldId id="646" r:id="rId16"/>
    <p:sldId id="647" r:id="rId17"/>
    <p:sldId id="645" r:id="rId18"/>
    <p:sldId id="648" r:id="rId19"/>
    <p:sldId id="650" r:id="rId20"/>
    <p:sldId id="649" r:id="rId21"/>
    <p:sldId id="651" r:id="rId22"/>
    <p:sldId id="652" r:id="rId23"/>
    <p:sldId id="707" r:id="rId24"/>
    <p:sldId id="653" r:id="rId25"/>
    <p:sldId id="654" r:id="rId26"/>
    <p:sldId id="655" r:id="rId27"/>
    <p:sldId id="656" r:id="rId28"/>
    <p:sldId id="657" r:id="rId29"/>
    <p:sldId id="658" r:id="rId30"/>
    <p:sldId id="659" r:id="rId31"/>
    <p:sldId id="660" r:id="rId32"/>
    <p:sldId id="675" r:id="rId33"/>
    <p:sldId id="676" r:id="rId34"/>
    <p:sldId id="677" r:id="rId35"/>
    <p:sldId id="670" r:id="rId36"/>
    <p:sldId id="671" r:id="rId37"/>
    <p:sldId id="678" r:id="rId38"/>
    <p:sldId id="679" r:id="rId39"/>
    <p:sldId id="680" r:id="rId40"/>
    <p:sldId id="681" r:id="rId41"/>
    <p:sldId id="667" r:id="rId42"/>
    <p:sldId id="682" r:id="rId43"/>
    <p:sldId id="683" r:id="rId44"/>
    <p:sldId id="684" r:id="rId45"/>
    <p:sldId id="685" r:id="rId46"/>
    <p:sldId id="686" r:id="rId47"/>
    <p:sldId id="690" r:id="rId48"/>
    <p:sldId id="669" r:id="rId49"/>
    <p:sldId id="695" r:id="rId50"/>
    <p:sldId id="689" r:id="rId51"/>
    <p:sldId id="696" r:id="rId52"/>
    <p:sldId id="687" r:id="rId53"/>
    <p:sldId id="697" r:id="rId54"/>
    <p:sldId id="691" r:id="rId55"/>
    <p:sldId id="694" r:id="rId56"/>
    <p:sldId id="692" r:id="rId57"/>
    <p:sldId id="693" r:id="rId58"/>
    <p:sldId id="666" r:id="rId59"/>
    <p:sldId id="688" r:id="rId60"/>
    <p:sldId id="668" r:id="rId61"/>
    <p:sldId id="698" r:id="rId62"/>
    <p:sldId id="699" r:id="rId63"/>
    <p:sldId id="672" r:id="rId64"/>
    <p:sldId id="703" r:id="rId65"/>
    <p:sldId id="700" r:id="rId66"/>
    <p:sldId id="701" r:id="rId67"/>
    <p:sldId id="708" r:id="rId68"/>
    <p:sldId id="709" r:id="rId69"/>
    <p:sldId id="702" r:id="rId70"/>
    <p:sldId id="267" r:id="rId71"/>
    <p:sldId id="673" r:id="rId72"/>
    <p:sldId id="674" r:id="rId73"/>
    <p:sldId id="599" r:id="rId74"/>
    <p:sldId id="600" r:id="rId75"/>
    <p:sldId id="704" r:id="rId76"/>
    <p:sldId id="705"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2"/>
    <p:restoredTop sz="91469"/>
  </p:normalViewPr>
  <p:slideViewPr>
    <p:cSldViewPr snapToGrid="0" snapToObjects="1">
      <p:cViewPr varScale="1">
        <p:scale>
          <a:sx n="106" d="100"/>
          <a:sy n="106" d="100"/>
        </p:scale>
        <p:origin x="16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11/4/21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13</a:t>
            </a:fld>
            <a:endParaRPr lang="en-US" dirty="0"/>
          </a:p>
        </p:txBody>
      </p:sp>
    </p:spTree>
    <p:extLst>
      <p:ext uri="{BB962C8B-B14F-4D97-AF65-F5344CB8AC3E}">
        <p14:creationId xmlns:p14="http://schemas.microsoft.com/office/powerpoint/2010/main" val="320178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50</a:t>
            </a:fld>
            <a:endParaRPr lang="en-US" dirty="0"/>
          </a:p>
        </p:txBody>
      </p:sp>
    </p:spTree>
    <p:extLst>
      <p:ext uri="{BB962C8B-B14F-4D97-AF65-F5344CB8AC3E}">
        <p14:creationId xmlns:p14="http://schemas.microsoft.com/office/powerpoint/2010/main" val="362614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980D6-82D6-9845-ABA7-02C8A080D192}" type="slidenum">
              <a:rPr lang="en-US" smtClean="0"/>
              <a:t>70</a:t>
            </a:fld>
            <a:endParaRPr lang="en-US" dirty="0"/>
          </a:p>
        </p:txBody>
      </p:sp>
    </p:spTree>
    <p:extLst>
      <p:ext uri="{BB962C8B-B14F-4D97-AF65-F5344CB8AC3E}">
        <p14:creationId xmlns:p14="http://schemas.microsoft.com/office/powerpoint/2010/main" val="28686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11/4/21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angeladuckworth.com/grit-sca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446314" y="315917"/>
            <a:ext cx="8251371" cy="2813937"/>
          </a:xfrm>
        </p:spPr>
        <p:txBody>
          <a:bodyPr>
            <a:normAutofit fontScale="90000"/>
          </a:bodyPr>
          <a:lstStyle/>
          <a:p>
            <a:r>
              <a:rPr lang="en-GB" sz="4900" b="1" dirty="0">
                <a:solidFill>
                  <a:srgbClr val="0070C0"/>
                </a:solidFill>
                <a:latin typeface="Helvetica" pitchFamily="2" charset="0"/>
                <a:ea typeface="Verdana" panose="020B0604030504040204" pitchFamily="34" charset="0"/>
                <a:cs typeface="Verdana" panose="020B0604030504040204" pitchFamily="34" charset="0"/>
              </a:rPr>
              <a:t>CHAPTER 6. </a:t>
            </a:r>
            <a:br>
              <a:rPr lang="en-GB" sz="4900" b="1" dirty="0">
                <a:solidFill>
                  <a:srgbClr val="0070C0"/>
                </a:solidFill>
                <a:latin typeface="Helvetica" pitchFamily="2" charset="0"/>
                <a:ea typeface="Verdana" panose="020B0604030504040204" pitchFamily="34" charset="0"/>
                <a:cs typeface="Verdana" panose="020B0604030504040204" pitchFamily="34" charset="0"/>
              </a:rPr>
            </a:br>
            <a:r>
              <a:rPr lang="en-GB" sz="4900" b="1" dirty="0">
                <a:solidFill>
                  <a:srgbClr val="0070C0"/>
                </a:solidFill>
                <a:latin typeface="Helvetica" pitchFamily="2" charset="0"/>
              </a:rPr>
              <a:t>GIFTEDNESS, CREATIVITY, AND WISDOM</a:t>
            </a:r>
            <a:br>
              <a:rPr lang="en-GB" b="1" dirty="0">
                <a:solidFill>
                  <a:srgbClr val="0070C0"/>
                </a:solidFill>
                <a:latin typeface="Helvetica" pitchFamily="2" charset="0"/>
                <a:ea typeface="Verdana" panose="020B0604030504040204" pitchFamily="34" charset="0"/>
                <a:cs typeface="Verdana" panose="020B0604030504040204" pitchFamily="34" charset="0"/>
              </a:rPr>
            </a:br>
            <a:br>
              <a:rPr lang="en-IE" b="1" dirty="0"/>
            </a:br>
            <a:endParaRPr lang="en-US" dirty="0"/>
          </a:p>
        </p:txBody>
      </p:sp>
      <p:pic>
        <p:nvPicPr>
          <p:cNvPr id="4" name="Picture 3">
            <a:extLst>
              <a:ext uri="{FF2B5EF4-FFF2-40B4-BE49-F238E27FC236}">
                <a16:creationId xmlns:a16="http://schemas.microsoft.com/office/drawing/2014/main" id="{2D37DAF0-3722-E342-9677-2D52A008F887}"/>
              </a:ext>
            </a:extLst>
          </p:cNvPr>
          <p:cNvPicPr>
            <a:picLocks noChangeAspect="1"/>
          </p:cNvPicPr>
          <p:nvPr/>
        </p:nvPicPr>
        <p:blipFill>
          <a:blip r:embed="rId2"/>
          <a:stretch>
            <a:fillRect/>
          </a:stretch>
        </p:blipFill>
        <p:spPr>
          <a:xfrm>
            <a:off x="3163361" y="2198914"/>
            <a:ext cx="3030611" cy="4284658"/>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847303" y="122332"/>
            <a:ext cx="7449393" cy="37511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DEFINITIONS – MULTIPLE INTELLIGENCES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847303" y="937282"/>
            <a:ext cx="4856175" cy="9788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b="1" dirty="0">
                <a:solidFill>
                  <a:srgbClr val="002060"/>
                </a:solidFill>
                <a:latin typeface="Helvetica" pitchFamily="2" charset="0"/>
              </a:rPr>
              <a:t>In Gardner’s</a:t>
            </a:r>
            <a:r>
              <a:rPr lang="en-GB" sz="2000" b="1" baseline="30000" dirty="0">
                <a:solidFill>
                  <a:srgbClr val="002060"/>
                </a:solidFill>
                <a:latin typeface="Helvetica" pitchFamily="2" charset="0"/>
              </a:rPr>
              <a:t> </a:t>
            </a:r>
            <a:r>
              <a:rPr lang="en-GB" sz="2000" b="1" dirty="0">
                <a:solidFill>
                  <a:srgbClr val="002060"/>
                </a:solidFill>
                <a:latin typeface="Helvetica" pitchFamily="2" charset="0"/>
              </a:rPr>
              <a:t>model of multiple intelligences</a:t>
            </a:r>
            <a:r>
              <a:rPr lang="en-GB" sz="2000" dirty="0">
                <a:solidFill>
                  <a:srgbClr val="002060"/>
                </a:solidFill>
                <a:latin typeface="Helvetica" pitchFamily="2" charset="0"/>
              </a:rPr>
              <a:t>, giftedness, represents outstanding ability in one of the multiple intelligences</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pic>
        <p:nvPicPr>
          <p:cNvPr id="2" name="Picture 1">
            <a:extLst>
              <a:ext uri="{FF2B5EF4-FFF2-40B4-BE49-F238E27FC236}">
                <a16:creationId xmlns:a16="http://schemas.microsoft.com/office/drawing/2014/main" id="{956912EA-8DE4-D847-9B21-1D215170E2EA}"/>
              </a:ext>
            </a:extLst>
          </p:cNvPr>
          <p:cNvPicPr>
            <a:picLocks noChangeAspect="1"/>
          </p:cNvPicPr>
          <p:nvPr/>
        </p:nvPicPr>
        <p:blipFill>
          <a:blip r:embed="rId2"/>
          <a:stretch>
            <a:fillRect/>
          </a:stretch>
        </p:blipFill>
        <p:spPr>
          <a:xfrm>
            <a:off x="2089735" y="2315887"/>
            <a:ext cx="4609587" cy="4419781"/>
          </a:xfrm>
          <a:prstGeom prst="rect">
            <a:avLst/>
          </a:prstGeom>
        </p:spPr>
      </p:pic>
      <p:pic>
        <p:nvPicPr>
          <p:cNvPr id="3" name="Picture 2">
            <a:extLst>
              <a:ext uri="{FF2B5EF4-FFF2-40B4-BE49-F238E27FC236}">
                <a16:creationId xmlns:a16="http://schemas.microsoft.com/office/drawing/2014/main" id="{E3BB7F52-587F-C447-9E59-B74258D79AD8}"/>
              </a:ext>
            </a:extLst>
          </p:cNvPr>
          <p:cNvPicPr>
            <a:picLocks noChangeAspect="1"/>
          </p:cNvPicPr>
          <p:nvPr/>
        </p:nvPicPr>
        <p:blipFill>
          <a:blip r:embed="rId3"/>
          <a:stretch>
            <a:fillRect/>
          </a:stretch>
        </p:blipFill>
        <p:spPr>
          <a:xfrm>
            <a:off x="6699322" y="787279"/>
            <a:ext cx="1222851" cy="1834276"/>
          </a:xfrm>
          <a:prstGeom prst="rect">
            <a:avLst/>
          </a:prstGeom>
        </p:spPr>
      </p:pic>
      <p:sp>
        <p:nvSpPr>
          <p:cNvPr id="6" name="TextBox 5">
            <a:extLst>
              <a:ext uri="{FF2B5EF4-FFF2-40B4-BE49-F238E27FC236}">
                <a16:creationId xmlns:a16="http://schemas.microsoft.com/office/drawing/2014/main" id="{03CBE939-1A19-DE41-9DBA-4C5F26D76AF0}"/>
              </a:ext>
            </a:extLst>
          </p:cNvPr>
          <p:cNvSpPr txBox="1"/>
          <p:nvPr/>
        </p:nvSpPr>
        <p:spPr>
          <a:xfrm>
            <a:off x="6504218" y="2742110"/>
            <a:ext cx="1792478" cy="338554"/>
          </a:xfrm>
          <a:prstGeom prst="rect">
            <a:avLst/>
          </a:prstGeom>
          <a:noFill/>
        </p:spPr>
        <p:txBody>
          <a:bodyPr wrap="none" rtlCol="0">
            <a:spAutoFit/>
          </a:bodyPr>
          <a:lstStyle/>
          <a:p>
            <a:r>
              <a:rPr lang="en-US" sz="1600" b="1" dirty="0">
                <a:solidFill>
                  <a:srgbClr val="002060"/>
                </a:solidFill>
                <a:latin typeface="Helvetica" pitchFamily="2" charset="0"/>
              </a:rPr>
              <a:t>Howard Gardner</a:t>
            </a:r>
          </a:p>
        </p:txBody>
      </p:sp>
    </p:spTree>
    <p:extLst>
      <p:ext uri="{BB962C8B-B14F-4D97-AF65-F5344CB8AC3E}">
        <p14:creationId xmlns:p14="http://schemas.microsoft.com/office/powerpoint/2010/main" val="169741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061939" y="198399"/>
            <a:ext cx="4819082" cy="4007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DEFINITIONS - WICS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3026" y="775505"/>
            <a:ext cx="7039544" cy="14285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1800" dirty="0">
                <a:solidFill>
                  <a:srgbClr val="002060"/>
                </a:solidFill>
                <a:latin typeface="Helvetica" pitchFamily="2" charset="0"/>
              </a:rPr>
              <a:t>In Sternberg’s </a:t>
            </a:r>
            <a:r>
              <a:rPr lang="en-GB" sz="1800" b="1" dirty="0">
                <a:solidFill>
                  <a:srgbClr val="002060"/>
                </a:solidFill>
                <a:latin typeface="Helvetica" pitchFamily="2" charset="0"/>
              </a:rPr>
              <a:t>wisdom, intelligence and creativity synthesized (WICS) </a:t>
            </a:r>
            <a:r>
              <a:rPr lang="en-GB" sz="1800" dirty="0">
                <a:solidFill>
                  <a:srgbClr val="002060"/>
                </a:solidFill>
                <a:latin typeface="Helvetica" pitchFamily="2" charset="0"/>
              </a:rPr>
              <a:t>model gifted people are viewed as using their intelligence in creative ways to accomplish things, and their wisdom to discern how to do this in a way that will have a significant and positive impact on society</a:t>
            </a:r>
            <a:r>
              <a:rPr lang="en-IE" sz="1800" dirty="0">
                <a:solidFill>
                  <a:srgbClr val="002060"/>
                </a:solidFill>
                <a:latin typeface="Helvetica" pitchFamily="2" charset="0"/>
              </a:rPr>
              <a:t> </a:t>
            </a:r>
            <a:endParaRPr lang="en-GB" sz="1800" dirty="0">
              <a:solidFill>
                <a:srgbClr val="002060"/>
              </a:solidFill>
              <a:latin typeface="Helvetica" pitchFamily="2" charset="0"/>
            </a:endParaRPr>
          </a:p>
        </p:txBody>
      </p:sp>
      <p:sp>
        <p:nvSpPr>
          <p:cNvPr id="8" name="Hexagon 7">
            <a:extLst>
              <a:ext uri="{FF2B5EF4-FFF2-40B4-BE49-F238E27FC236}">
                <a16:creationId xmlns:a16="http://schemas.microsoft.com/office/drawing/2014/main" id="{CA0E3A5B-03B5-614A-92AC-98DF0A315DE6}"/>
              </a:ext>
            </a:extLst>
          </p:cNvPr>
          <p:cNvSpPr/>
          <p:nvPr/>
        </p:nvSpPr>
        <p:spPr>
          <a:xfrm rot="5400000">
            <a:off x="2635814" y="2616839"/>
            <a:ext cx="1431547" cy="1208068"/>
          </a:xfrm>
          <a:prstGeom prst="hexago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F931B46-8F60-FC47-ABD8-E9A70AE8D4E3}"/>
              </a:ext>
            </a:extLst>
          </p:cNvPr>
          <p:cNvSpPr txBox="1"/>
          <p:nvPr/>
        </p:nvSpPr>
        <p:spPr>
          <a:xfrm>
            <a:off x="2733498" y="3036601"/>
            <a:ext cx="1378904" cy="369332"/>
          </a:xfrm>
          <a:prstGeom prst="rect">
            <a:avLst/>
          </a:prstGeom>
          <a:noFill/>
        </p:spPr>
        <p:txBody>
          <a:bodyPr wrap="none" rtlCol="0">
            <a:spAutoFit/>
          </a:bodyPr>
          <a:lstStyle/>
          <a:p>
            <a:r>
              <a:rPr lang="en-US" sz="1600" b="1" dirty="0">
                <a:solidFill>
                  <a:srgbClr val="002060"/>
                </a:solidFill>
                <a:latin typeface="Helvetica" pitchFamily="2" charset="0"/>
              </a:rPr>
              <a:t>Intelligence</a:t>
            </a:r>
            <a:r>
              <a:rPr lang="en-US" b="1" dirty="0">
                <a:solidFill>
                  <a:srgbClr val="002060"/>
                </a:solidFill>
                <a:latin typeface="Helvetica" pitchFamily="2" charset="0"/>
              </a:rPr>
              <a:t> </a:t>
            </a:r>
          </a:p>
        </p:txBody>
      </p:sp>
      <p:sp>
        <p:nvSpPr>
          <p:cNvPr id="10" name="Hexagon 9">
            <a:extLst>
              <a:ext uri="{FF2B5EF4-FFF2-40B4-BE49-F238E27FC236}">
                <a16:creationId xmlns:a16="http://schemas.microsoft.com/office/drawing/2014/main" id="{E9E0EF77-09C0-6D42-A19C-54D524A229E5}"/>
              </a:ext>
            </a:extLst>
          </p:cNvPr>
          <p:cNvSpPr/>
          <p:nvPr/>
        </p:nvSpPr>
        <p:spPr>
          <a:xfrm rot="5400000">
            <a:off x="2730850" y="5420015"/>
            <a:ext cx="1431547" cy="1208068"/>
          </a:xfrm>
          <a:prstGeom prst="hexagon">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9247710-C18E-3C48-88EC-9BF271634CA8}"/>
              </a:ext>
            </a:extLst>
          </p:cNvPr>
          <p:cNvSpPr txBox="1"/>
          <p:nvPr/>
        </p:nvSpPr>
        <p:spPr>
          <a:xfrm>
            <a:off x="2832036" y="5831028"/>
            <a:ext cx="1190054" cy="369332"/>
          </a:xfrm>
          <a:prstGeom prst="rect">
            <a:avLst/>
          </a:prstGeom>
          <a:noFill/>
        </p:spPr>
        <p:txBody>
          <a:bodyPr wrap="square" rtlCol="0">
            <a:spAutoFit/>
          </a:bodyPr>
          <a:lstStyle/>
          <a:p>
            <a:r>
              <a:rPr lang="en-US" sz="1600" b="1" dirty="0">
                <a:solidFill>
                  <a:srgbClr val="002060"/>
                </a:solidFill>
                <a:latin typeface="Helvetica" pitchFamily="2" charset="0"/>
              </a:rPr>
              <a:t>Creativity</a:t>
            </a:r>
            <a:r>
              <a:rPr lang="en-US" b="1" dirty="0">
                <a:solidFill>
                  <a:srgbClr val="002060"/>
                </a:solidFill>
                <a:latin typeface="Helvetica" pitchFamily="2" charset="0"/>
              </a:rPr>
              <a:t> </a:t>
            </a:r>
          </a:p>
        </p:txBody>
      </p:sp>
      <p:sp>
        <p:nvSpPr>
          <p:cNvPr id="12" name="Hexagon 11">
            <a:extLst>
              <a:ext uri="{FF2B5EF4-FFF2-40B4-BE49-F238E27FC236}">
                <a16:creationId xmlns:a16="http://schemas.microsoft.com/office/drawing/2014/main" id="{AC39D71A-6A96-C947-8D50-7888E84F680D}"/>
              </a:ext>
            </a:extLst>
          </p:cNvPr>
          <p:cNvSpPr/>
          <p:nvPr/>
        </p:nvSpPr>
        <p:spPr>
          <a:xfrm rot="5400000">
            <a:off x="4977101" y="4048387"/>
            <a:ext cx="1431547" cy="1208068"/>
          </a:xfrm>
          <a:prstGeom prst="hexago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9DBB8ED-01EC-4449-A0D1-EFCDD79397E5}"/>
              </a:ext>
            </a:extLst>
          </p:cNvPr>
          <p:cNvSpPr txBox="1"/>
          <p:nvPr/>
        </p:nvSpPr>
        <p:spPr>
          <a:xfrm>
            <a:off x="5202292" y="4483144"/>
            <a:ext cx="981166" cy="338554"/>
          </a:xfrm>
          <a:prstGeom prst="rect">
            <a:avLst/>
          </a:prstGeom>
          <a:noFill/>
        </p:spPr>
        <p:txBody>
          <a:bodyPr wrap="none" rtlCol="0">
            <a:spAutoFit/>
          </a:bodyPr>
          <a:lstStyle/>
          <a:p>
            <a:r>
              <a:rPr lang="en-US" sz="1600" b="1" dirty="0">
                <a:solidFill>
                  <a:srgbClr val="002060"/>
                </a:solidFill>
                <a:latin typeface="Helvetica" pitchFamily="2" charset="0"/>
              </a:rPr>
              <a:t>Wisdom</a:t>
            </a:r>
            <a:endParaRPr lang="en-US" b="1" dirty="0">
              <a:solidFill>
                <a:srgbClr val="002060"/>
              </a:solidFill>
              <a:latin typeface="Helvetica" pitchFamily="2" charset="0"/>
            </a:endParaRPr>
          </a:p>
        </p:txBody>
      </p:sp>
      <p:sp>
        <p:nvSpPr>
          <p:cNvPr id="6" name="Hexagon 5">
            <a:extLst>
              <a:ext uri="{FF2B5EF4-FFF2-40B4-BE49-F238E27FC236}">
                <a16:creationId xmlns:a16="http://schemas.microsoft.com/office/drawing/2014/main" id="{93BE2C2B-6F1D-5049-962F-4EC8F501E197}"/>
              </a:ext>
            </a:extLst>
          </p:cNvPr>
          <p:cNvSpPr/>
          <p:nvPr/>
        </p:nvSpPr>
        <p:spPr>
          <a:xfrm rot="5400000">
            <a:off x="3049708" y="3708082"/>
            <a:ext cx="2228804" cy="1879504"/>
          </a:xfrm>
          <a:prstGeom prst="hexagon">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91BAF23-A4DA-F148-81D7-9A37EB5A770D}"/>
              </a:ext>
            </a:extLst>
          </p:cNvPr>
          <p:cNvSpPr txBox="1"/>
          <p:nvPr/>
        </p:nvSpPr>
        <p:spPr>
          <a:xfrm>
            <a:off x="3392061" y="4221335"/>
            <a:ext cx="1544012" cy="923330"/>
          </a:xfrm>
          <a:prstGeom prst="rect">
            <a:avLst/>
          </a:prstGeom>
          <a:noFill/>
        </p:spPr>
        <p:txBody>
          <a:bodyPr wrap="none" rtlCol="0">
            <a:spAutoFit/>
          </a:bodyPr>
          <a:lstStyle/>
          <a:p>
            <a:pPr algn="ctr"/>
            <a:r>
              <a:rPr lang="en-US" b="1" dirty="0">
                <a:solidFill>
                  <a:srgbClr val="002060"/>
                </a:solidFill>
                <a:latin typeface="Helvetica" pitchFamily="2" charset="0"/>
              </a:rPr>
              <a:t>Synthesised</a:t>
            </a:r>
          </a:p>
          <a:p>
            <a:pPr algn="ctr"/>
            <a:r>
              <a:rPr lang="en-US" b="1" dirty="0">
                <a:solidFill>
                  <a:srgbClr val="002060"/>
                </a:solidFill>
                <a:latin typeface="Helvetica" pitchFamily="2" charset="0"/>
              </a:rPr>
              <a:t>Into</a:t>
            </a:r>
          </a:p>
          <a:p>
            <a:pPr algn="ctr"/>
            <a:r>
              <a:rPr lang="en-US" b="1" dirty="0">
                <a:solidFill>
                  <a:srgbClr val="002060"/>
                </a:solidFill>
                <a:latin typeface="Helvetica" pitchFamily="2" charset="0"/>
              </a:rPr>
              <a:t>Giftedness </a:t>
            </a:r>
          </a:p>
        </p:txBody>
      </p:sp>
      <p:pic>
        <p:nvPicPr>
          <p:cNvPr id="3" name="Picture 2">
            <a:extLst>
              <a:ext uri="{FF2B5EF4-FFF2-40B4-BE49-F238E27FC236}">
                <a16:creationId xmlns:a16="http://schemas.microsoft.com/office/drawing/2014/main" id="{60DCB296-BE41-404D-9E65-3B15FBCB22E5}"/>
              </a:ext>
            </a:extLst>
          </p:cNvPr>
          <p:cNvPicPr>
            <a:picLocks noChangeAspect="1"/>
          </p:cNvPicPr>
          <p:nvPr/>
        </p:nvPicPr>
        <p:blipFill>
          <a:blip r:embed="rId2"/>
          <a:stretch>
            <a:fillRect/>
          </a:stretch>
        </p:blipFill>
        <p:spPr>
          <a:xfrm>
            <a:off x="7114807" y="605930"/>
            <a:ext cx="1805174" cy="1917997"/>
          </a:xfrm>
          <a:prstGeom prst="rect">
            <a:avLst/>
          </a:prstGeom>
        </p:spPr>
      </p:pic>
      <p:sp>
        <p:nvSpPr>
          <p:cNvPr id="14" name="TextBox 13">
            <a:extLst>
              <a:ext uri="{FF2B5EF4-FFF2-40B4-BE49-F238E27FC236}">
                <a16:creationId xmlns:a16="http://schemas.microsoft.com/office/drawing/2014/main" id="{821C24A5-A472-E048-8F05-41339D0D1B9D}"/>
              </a:ext>
            </a:extLst>
          </p:cNvPr>
          <p:cNvSpPr txBox="1"/>
          <p:nvPr/>
        </p:nvSpPr>
        <p:spPr>
          <a:xfrm>
            <a:off x="7119117" y="2523927"/>
            <a:ext cx="1871025" cy="338554"/>
          </a:xfrm>
          <a:prstGeom prst="rect">
            <a:avLst/>
          </a:prstGeom>
          <a:noFill/>
        </p:spPr>
        <p:txBody>
          <a:bodyPr wrap="none" rtlCol="0">
            <a:spAutoFit/>
          </a:bodyPr>
          <a:lstStyle/>
          <a:p>
            <a:r>
              <a:rPr lang="en-US" sz="1600" b="1" dirty="0">
                <a:solidFill>
                  <a:srgbClr val="002060"/>
                </a:solidFill>
                <a:latin typeface="Helvetica" pitchFamily="2" charset="0"/>
              </a:rPr>
              <a:t>Robert Sternberg</a:t>
            </a:r>
          </a:p>
        </p:txBody>
      </p:sp>
    </p:spTree>
    <p:extLst>
      <p:ext uri="{BB962C8B-B14F-4D97-AF65-F5344CB8AC3E}">
        <p14:creationId xmlns:p14="http://schemas.microsoft.com/office/powerpoint/2010/main" val="219079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70555" y="141514"/>
            <a:ext cx="9002890" cy="9144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GIFTEDNESS </a:t>
            </a:r>
          </a:p>
          <a:p>
            <a:pPr algn="ctr">
              <a:spcBef>
                <a:spcPts val="0"/>
              </a:spcBef>
              <a:defRPr/>
            </a:pPr>
            <a:r>
              <a:rPr lang="en-US" altLang="en-US" sz="2000" b="1" kern="0" dirty="0">
                <a:latin typeface="Helvetica" pitchFamily="2" charset="0"/>
                <a:ea typeface="ＭＳ Ｐゴシック" panose="020B0600070205080204" pitchFamily="34" charset="-128"/>
              </a:rPr>
              <a:t>CONTEMPORARY PSYCHOLOGICAL RESEARCH FINDINGS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1110" y="738823"/>
            <a:ext cx="8636001" cy="59776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2000" dirty="0">
                <a:solidFill>
                  <a:srgbClr val="002060"/>
                </a:solidFill>
                <a:latin typeface="Helvetica" pitchFamily="2" charset="0"/>
              </a:rPr>
              <a:t> </a:t>
            </a: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Heritability &amp; practice. </a:t>
            </a:r>
            <a:r>
              <a:rPr lang="en-GB" sz="1800" dirty="0">
                <a:solidFill>
                  <a:srgbClr val="002060"/>
                </a:solidFill>
                <a:latin typeface="Helvetica" pitchFamily="2" charset="0"/>
              </a:rPr>
              <a:t>Twin studies show that giftedness is about 50% heritable, and about 10,000 hours of practice is required to excel in an area of expertise, such as music</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Family background. </a:t>
            </a:r>
            <a:r>
              <a:rPr lang="en-GB" sz="1800" dirty="0">
                <a:solidFill>
                  <a:srgbClr val="002060"/>
                </a:solidFill>
                <a:latin typeface="Helvetica" pitchFamily="2" charset="0"/>
              </a:rPr>
              <a:t>Gifted children typically grow up in child-centred families where parents</a:t>
            </a:r>
          </a:p>
          <a:p>
            <a:pPr marL="857250" lvl="2" indent="-457200">
              <a:spcBef>
                <a:spcPct val="0"/>
              </a:spcBef>
              <a:buFont typeface="Arial" panose="020B0604020202020204" pitchFamily="34" charset="0"/>
              <a:buChar char="•"/>
            </a:pPr>
            <a:r>
              <a:rPr lang="en-GB" sz="1800" dirty="0">
                <a:solidFill>
                  <a:srgbClr val="002060"/>
                </a:solidFill>
                <a:latin typeface="Helvetica" pitchFamily="2" charset="0"/>
              </a:rPr>
              <a:t>Model hard work and high achievement</a:t>
            </a:r>
          </a:p>
          <a:p>
            <a:pPr marL="857250" lvl="2" indent="-457200">
              <a:spcBef>
                <a:spcPct val="0"/>
              </a:spcBef>
              <a:buFont typeface="Arial" panose="020B0604020202020204" pitchFamily="34" charset="0"/>
              <a:buChar char="•"/>
            </a:pPr>
            <a:r>
              <a:rPr lang="en-GB" sz="1800" dirty="0">
                <a:solidFill>
                  <a:srgbClr val="002060"/>
                </a:solidFill>
                <a:latin typeface="Helvetica" pitchFamily="2" charset="0"/>
              </a:rPr>
              <a:t>Provide an intellectually and artistically stimulating environment</a:t>
            </a:r>
          </a:p>
          <a:p>
            <a:pPr marL="857250" lvl="2" indent="-457200">
              <a:spcBef>
                <a:spcPct val="0"/>
              </a:spcBef>
              <a:buFont typeface="Arial" panose="020B0604020202020204" pitchFamily="34" charset="0"/>
              <a:buChar char="•"/>
            </a:pPr>
            <a:r>
              <a:rPr lang="en-GB" sz="1800" dirty="0">
                <a:solidFill>
                  <a:srgbClr val="002060"/>
                </a:solidFill>
                <a:latin typeface="Helvetica" pitchFamily="2" charset="0"/>
              </a:rPr>
              <a:t>Offer children a high level of autonomy</a:t>
            </a:r>
          </a:p>
          <a:p>
            <a:pPr marL="857250" lvl="2" indent="-457200">
              <a:spcBef>
                <a:spcPct val="0"/>
              </a:spcBef>
              <a:buFont typeface="Arial" panose="020B0604020202020204" pitchFamily="34" charset="0"/>
              <a:buChar char="•"/>
            </a:pPr>
            <a:r>
              <a:rPr lang="en-GB" sz="1800" dirty="0">
                <a:solidFill>
                  <a:srgbClr val="002060"/>
                </a:solidFill>
                <a:latin typeface="Helvetica" pitchFamily="2" charset="0"/>
              </a:rPr>
              <a:t>Expect a high level of excellence </a:t>
            </a:r>
            <a:r>
              <a:rPr lang="en-IE" sz="1800" dirty="0">
                <a:solidFill>
                  <a:srgbClr val="002060"/>
                </a:solidFill>
                <a:latin typeface="Helvetica" pitchFamily="2" charset="0"/>
              </a:rPr>
              <a:t> </a:t>
            </a:r>
          </a:p>
          <a:p>
            <a:pPr marL="457200" lvl="1" indent="-457200">
              <a:spcBef>
                <a:spcPct val="0"/>
              </a:spcBef>
              <a:buFont typeface="Arial" panose="020B0604020202020204" pitchFamily="34" charset="0"/>
              <a:buChar char="•"/>
            </a:pPr>
            <a:endParaRPr lang="en-IE"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IE" sz="1800" b="1" dirty="0">
                <a:solidFill>
                  <a:srgbClr val="002060"/>
                </a:solidFill>
                <a:latin typeface="Helvetica" pitchFamily="2" charset="0"/>
              </a:rPr>
              <a:t>Mental health</a:t>
            </a:r>
            <a:r>
              <a:rPr lang="en-IE" sz="1800" dirty="0">
                <a:solidFill>
                  <a:srgbClr val="002060"/>
                </a:solidFill>
                <a:latin typeface="Helvetica" pitchFamily="2" charset="0"/>
              </a:rPr>
              <a:t>. Gifted children have similar levels of depression and suicidal ideation as non-gifted children, and possibly lower levels of anxiety </a:t>
            </a:r>
          </a:p>
          <a:p>
            <a:pPr marL="457200" lvl="1" indent="-457200">
              <a:spcBef>
                <a:spcPct val="0"/>
              </a:spcBef>
              <a:buFont typeface="Arial" panose="020B0604020202020204" pitchFamily="34" charset="0"/>
              <a:buChar char="•"/>
            </a:pPr>
            <a:endParaRPr lang="en-IE"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Childhood giftedness and adult creativity. </a:t>
            </a:r>
            <a:r>
              <a:rPr lang="en-GB" sz="1800" dirty="0">
                <a:solidFill>
                  <a:srgbClr val="002060"/>
                </a:solidFill>
                <a:latin typeface="Helvetica" pitchFamily="2" charset="0"/>
              </a:rPr>
              <a:t>Only a minority of gifted children develop into creative adults who make major innovative contributions to their field</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Child savants. </a:t>
            </a:r>
            <a:r>
              <a:rPr lang="en-GB" sz="1800" dirty="0">
                <a:solidFill>
                  <a:srgbClr val="002060"/>
                </a:solidFill>
                <a:latin typeface="Helvetica" pitchFamily="2" charset="0"/>
              </a:rPr>
              <a:t>Child savants – who excel in one area (e.g. music or maths) but have low IQs - typically have autism spectrum disorders/conditions or traits</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54205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24177" y="0"/>
            <a:ext cx="9245600" cy="4217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GIFTEDNESS</a:t>
            </a:r>
          </a:p>
          <a:p>
            <a:pPr algn="ctr">
              <a:spcBef>
                <a:spcPts val="0"/>
              </a:spcBef>
              <a:defRPr/>
            </a:pPr>
            <a:r>
              <a:rPr lang="en-US" altLang="en-US" sz="2000" b="1" kern="0" dirty="0">
                <a:latin typeface="Helvetica" pitchFamily="2" charset="0"/>
                <a:ea typeface="ＭＳ Ｐゴシック" panose="020B0600070205080204" pitchFamily="34" charset="-128"/>
              </a:rPr>
              <a:t>CONTEMPORARY NEUROBIOLOGICAL RESEARCH FINDINGS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24177" y="577384"/>
            <a:ext cx="8929512" cy="628061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2000" dirty="0">
                <a:solidFill>
                  <a:srgbClr val="002060"/>
                </a:solidFill>
                <a:latin typeface="Helvetica" pitchFamily="2" charset="0"/>
              </a:rPr>
              <a:t> </a:t>
            </a: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Neural resource hypothesis. </a:t>
            </a:r>
            <a:r>
              <a:rPr lang="en-GB" sz="1800" dirty="0">
                <a:solidFill>
                  <a:srgbClr val="002060"/>
                </a:solidFill>
                <a:latin typeface="Helvetica" pitchFamily="2" charset="0"/>
              </a:rPr>
              <a:t>The brains of gifted people are structurally or functionally different from those of their non-gifted counterparts </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dirty="0">
                <a:solidFill>
                  <a:srgbClr val="002060"/>
                </a:solidFill>
                <a:latin typeface="Helvetica" pitchFamily="2" charset="0"/>
              </a:rPr>
              <a:t>This is </a:t>
            </a:r>
            <a:r>
              <a:rPr lang="en-IE" sz="1800" dirty="0">
                <a:solidFill>
                  <a:srgbClr val="002060"/>
                </a:solidFill>
                <a:latin typeface="Helvetica" pitchFamily="2" charset="0"/>
              </a:rPr>
              <a:t>supported by research indicating that </a:t>
            </a:r>
            <a:r>
              <a:rPr lang="en-GB" sz="1800" dirty="0">
                <a:solidFill>
                  <a:srgbClr val="002060"/>
                </a:solidFill>
                <a:latin typeface="Helvetica" pitchFamily="2" charset="0"/>
              </a:rPr>
              <a:t>subgroups of gifted children and adults with talents for art, music, and maths have enhanced development in brain regions specific to their talents</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Neural efficiency hypothesis. </a:t>
            </a:r>
            <a:r>
              <a:rPr lang="en-GB" sz="1800" dirty="0">
                <a:solidFill>
                  <a:srgbClr val="002060"/>
                </a:solidFill>
                <a:latin typeface="Helvetica" pitchFamily="2" charset="0"/>
              </a:rPr>
              <a:t>Gifted people use their brains more efficiently than others</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dirty="0">
                <a:solidFill>
                  <a:srgbClr val="002060"/>
                </a:solidFill>
                <a:latin typeface="Helvetica" pitchFamily="2" charset="0"/>
              </a:rPr>
              <a:t>This is </a:t>
            </a:r>
            <a:r>
              <a:rPr lang="en-IE" sz="1800" dirty="0">
                <a:solidFill>
                  <a:srgbClr val="002060"/>
                </a:solidFill>
                <a:latin typeface="Helvetica" pitchFamily="2" charset="0"/>
              </a:rPr>
              <a:t>supported by research indicating that </a:t>
            </a:r>
            <a:r>
              <a:rPr lang="en-GB" sz="1800" dirty="0">
                <a:solidFill>
                  <a:srgbClr val="002060"/>
                </a:solidFill>
                <a:latin typeface="Helvetica" pitchFamily="2" charset="0"/>
              </a:rPr>
              <a:t>people with high IQs or specific talents solve problems in their area of expertise with less brain activity as indexed by electroencephalogram recordings than those with  lower IQs or without specific talents</a:t>
            </a: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800" b="1" dirty="0">
                <a:solidFill>
                  <a:srgbClr val="002060"/>
                </a:solidFill>
                <a:latin typeface="Helvetica" pitchFamily="2" charset="0"/>
              </a:rPr>
              <a:t>Integration of neural resource and efficiency hypotheses. </a:t>
            </a:r>
            <a:r>
              <a:rPr lang="en-GB" sz="1800" dirty="0">
                <a:solidFill>
                  <a:srgbClr val="002060"/>
                </a:solidFill>
                <a:latin typeface="Helvetica" pitchFamily="2" charset="0"/>
              </a:rPr>
              <a:t>Gifted people may have brains that have developed either due to genetic factors or frequent practice in ways that facilitate expert performance, and their brains function more efficiently than the brains of their non-gifted counterparts</a:t>
            </a:r>
            <a:r>
              <a:rPr lang="en-IE" sz="1800" dirty="0">
                <a:solidFill>
                  <a:srgbClr val="002060"/>
                </a:solidFill>
                <a:latin typeface="Helvetica" pitchFamily="2" charset="0"/>
              </a:rPr>
              <a:t> </a:t>
            </a:r>
            <a:endParaRPr lang="en-GB" sz="1800" dirty="0">
              <a:solidFill>
                <a:srgbClr val="002060"/>
              </a:solidFill>
              <a:latin typeface="Helvetica" pitchFamily="2" charset="0"/>
            </a:endParaRPr>
          </a:p>
        </p:txBody>
      </p:sp>
    </p:spTree>
    <p:extLst>
      <p:ext uri="{BB962C8B-B14F-4D97-AF65-F5344CB8AC3E}">
        <p14:creationId xmlns:p14="http://schemas.microsoft.com/office/powerpoint/2010/main" val="336404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548646"/>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CREATIVITY</a:t>
            </a:r>
          </a:p>
        </p:txBody>
      </p:sp>
    </p:spTree>
    <p:extLst>
      <p:ext uri="{BB962C8B-B14F-4D97-AF65-F5344CB8AC3E}">
        <p14:creationId xmlns:p14="http://schemas.microsoft.com/office/powerpoint/2010/main" val="121832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814913" y="496712"/>
            <a:ext cx="3514173" cy="45155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CREATIVITY – DEFINITION</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97181" y="1560343"/>
            <a:ext cx="3977640" cy="423216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rgbClr val="002060"/>
                </a:solidFill>
                <a:latin typeface="Helvetica" pitchFamily="2" charset="0"/>
              </a:rPr>
              <a:t>Creativity is a  process through which a person or group makes a product that is both novel and useful within the context of a specific environment</a:t>
            </a:r>
          </a:p>
          <a:p>
            <a:endParaRPr lang="en-GB" sz="1800" dirty="0">
              <a:solidFill>
                <a:srgbClr val="002060"/>
              </a:solidFill>
              <a:latin typeface="Helvetica" pitchFamily="2" charset="0"/>
            </a:endParaRPr>
          </a:p>
          <a:p>
            <a:r>
              <a:rPr lang="en-GB" sz="1800" dirty="0">
                <a:solidFill>
                  <a:srgbClr val="002060"/>
                </a:solidFill>
                <a:latin typeface="Helvetica" pitchFamily="2" charset="0"/>
              </a:rPr>
              <a:t>This definition highlights 4 key concepts </a:t>
            </a:r>
          </a:p>
          <a:p>
            <a:pPr lvl="1">
              <a:buFont typeface="Arial" panose="020B0604020202020204" pitchFamily="34" charset="0"/>
              <a:buChar char="•"/>
            </a:pPr>
            <a:r>
              <a:rPr lang="en-GB" sz="1800" dirty="0">
                <a:solidFill>
                  <a:srgbClr val="002060"/>
                </a:solidFill>
                <a:latin typeface="Helvetica" pitchFamily="2" charset="0"/>
              </a:rPr>
              <a:t>Creative </a:t>
            </a:r>
            <a:r>
              <a:rPr lang="en-GB" sz="1800" b="1" dirty="0">
                <a:solidFill>
                  <a:srgbClr val="002060"/>
                </a:solidFill>
                <a:latin typeface="Helvetica" pitchFamily="2" charset="0"/>
              </a:rPr>
              <a:t>person </a:t>
            </a:r>
            <a:r>
              <a:rPr lang="en-GB" sz="1800" dirty="0">
                <a:solidFill>
                  <a:srgbClr val="002060"/>
                </a:solidFill>
                <a:latin typeface="Helvetica" pitchFamily="2" charset="0"/>
              </a:rPr>
              <a:t>or group</a:t>
            </a:r>
          </a:p>
          <a:p>
            <a:pPr lvl="1">
              <a:buFont typeface="Arial" panose="020B0604020202020204" pitchFamily="34" charset="0"/>
              <a:buChar char="•"/>
            </a:pPr>
            <a:r>
              <a:rPr lang="en-GB" sz="1800" dirty="0">
                <a:solidFill>
                  <a:srgbClr val="002060"/>
                </a:solidFill>
                <a:latin typeface="Helvetica" pitchFamily="2" charset="0"/>
              </a:rPr>
              <a:t>Creative </a:t>
            </a:r>
            <a:r>
              <a:rPr lang="en-GB" sz="1800" b="1" dirty="0">
                <a:solidFill>
                  <a:srgbClr val="002060"/>
                </a:solidFill>
                <a:latin typeface="Helvetica" pitchFamily="2" charset="0"/>
              </a:rPr>
              <a:t>product</a:t>
            </a:r>
          </a:p>
          <a:p>
            <a:pPr lvl="1">
              <a:buFont typeface="Arial" panose="020B0604020202020204" pitchFamily="34" charset="0"/>
              <a:buChar char="•"/>
            </a:pPr>
            <a:r>
              <a:rPr lang="en-GB" sz="1800" dirty="0">
                <a:solidFill>
                  <a:srgbClr val="002060"/>
                </a:solidFill>
                <a:latin typeface="Helvetica" pitchFamily="2" charset="0"/>
              </a:rPr>
              <a:t>Creativity </a:t>
            </a:r>
            <a:r>
              <a:rPr lang="en-GB" sz="1800" b="1" dirty="0">
                <a:solidFill>
                  <a:srgbClr val="002060"/>
                </a:solidFill>
                <a:latin typeface="Helvetica" pitchFamily="2" charset="0"/>
              </a:rPr>
              <a:t>process</a:t>
            </a:r>
          </a:p>
          <a:p>
            <a:pPr lvl="1">
              <a:buFont typeface="Arial" panose="020B0604020202020204" pitchFamily="34" charset="0"/>
              <a:buChar char="•"/>
            </a:pPr>
            <a:r>
              <a:rPr lang="en-GB" sz="1800" dirty="0">
                <a:solidFill>
                  <a:srgbClr val="002060"/>
                </a:solidFill>
                <a:latin typeface="Helvetica" pitchFamily="2" charset="0"/>
              </a:rPr>
              <a:t>Creativity facilitating environment or </a:t>
            </a:r>
            <a:r>
              <a:rPr lang="en-GB" sz="1800" b="1" dirty="0">
                <a:solidFill>
                  <a:srgbClr val="002060"/>
                </a:solidFill>
                <a:latin typeface="Helvetica" pitchFamily="2" charset="0"/>
              </a:rPr>
              <a:t>place</a:t>
            </a:r>
          </a:p>
        </p:txBody>
      </p:sp>
      <p:pic>
        <p:nvPicPr>
          <p:cNvPr id="2" name="Picture 1">
            <a:extLst>
              <a:ext uri="{FF2B5EF4-FFF2-40B4-BE49-F238E27FC236}">
                <a16:creationId xmlns:a16="http://schemas.microsoft.com/office/drawing/2014/main" id="{1DB76102-F72B-F244-BCEC-650592FB6DC0}"/>
              </a:ext>
            </a:extLst>
          </p:cNvPr>
          <p:cNvPicPr>
            <a:picLocks noChangeAspect="1"/>
          </p:cNvPicPr>
          <p:nvPr/>
        </p:nvPicPr>
        <p:blipFill>
          <a:blip r:embed="rId2"/>
          <a:stretch>
            <a:fillRect/>
          </a:stretch>
        </p:blipFill>
        <p:spPr>
          <a:xfrm>
            <a:off x="5134152" y="3084177"/>
            <a:ext cx="3712667" cy="3144501"/>
          </a:xfrm>
          <a:prstGeom prst="rect">
            <a:avLst/>
          </a:prstGeom>
        </p:spPr>
      </p:pic>
      <p:pic>
        <p:nvPicPr>
          <p:cNvPr id="6" name="Picture 5">
            <a:extLst>
              <a:ext uri="{FF2B5EF4-FFF2-40B4-BE49-F238E27FC236}">
                <a16:creationId xmlns:a16="http://schemas.microsoft.com/office/drawing/2014/main" id="{2F4973F5-3027-554A-A7E4-2BF21AB3C433}"/>
              </a:ext>
            </a:extLst>
          </p:cNvPr>
          <p:cNvPicPr>
            <a:picLocks noChangeAspect="1"/>
          </p:cNvPicPr>
          <p:nvPr/>
        </p:nvPicPr>
        <p:blipFill>
          <a:blip r:embed="rId3"/>
          <a:stretch>
            <a:fillRect/>
          </a:stretch>
        </p:blipFill>
        <p:spPr>
          <a:xfrm>
            <a:off x="5532275" y="1128053"/>
            <a:ext cx="2354125" cy="1566562"/>
          </a:xfrm>
          <a:prstGeom prst="rect">
            <a:avLst/>
          </a:prstGeom>
        </p:spPr>
      </p:pic>
    </p:spTree>
    <p:extLst>
      <p:ext uri="{BB962C8B-B14F-4D97-AF65-F5344CB8AC3E}">
        <p14:creationId xmlns:p14="http://schemas.microsoft.com/office/powerpoint/2010/main" val="83468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490106" y="310406"/>
            <a:ext cx="4417284" cy="4797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CREATIVITY – EARLY THEORIES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73367" y="994628"/>
            <a:ext cx="6961070" cy="5073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dirty="0">
              <a:solidFill>
                <a:srgbClr val="002060"/>
              </a:solidFill>
            </a:endParaRPr>
          </a:p>
          <a:p>
            <a:r>
              <a:rPr lang="en-GB" sz="2000" b="1" dirty="0">
                <a:solidFill>
                  <a:srgbClr val="002060"/>
                </a:solidFill>
                <a:latin typeface="Helvetica" pitchFamily="2" charset="0"/>
              </a:rPr>
              <a:t>Psychoanalysis. </a:t>
            </a:r>
            <a:r>
              <a:rPr lang="en-GB" sz="2000" dirty="0">
                <a:solidFill>
                  <a:srgbClr val="002060"/>
                </a:solidFill>
                <a:latin typeface="Helvetica" pitchFamily="2" charset="0"/>
              </a:rPr>
              <a:t>Sigmund Freud (1856-1939) proposed that creativity arose from non-rational primary process thinking, and creative products in art and science were a socially acceptable way of expressing unacceptable unconscious aggressive and sexual drives</a:t>
            </a:r>
          </a:p>
          <a:p>
            <a:endParaRPr lang="en-GB" sz="2000" dirty="0">
              <a:solidFill>
                <a:srgbClr val="002060"/>
              </a:solidFill>
              <a:latin typeface="Helvetica" pitchFamily="2" charset="0"/>
            </a:endParaRPr>
          </a:p>
          <a:p>
            <a:r>
              <a:rPr lang="en-GB" sz="2000" b="1" dirty="0">
                <a:solidFill>
                  <a:srgbClr val="002060"/>
                </a:solidFill>
                <a:latin typeface="Helvetica" pitchFamily="2" charset="0"/>
              </a:rPr>
              <a:t>Gestalt psychology.  </a:t>
            </a:r>
            <a:r>
              <a:rPr lang="en-GB" sz="2000" dirty="0">
                <a:solidFill>
                  <a:srgbClr val="002060"/>
                </a:solidFill>
                <a:latin typeface="Helvetica" pitchFamily="2" charset="0"/>
              </a:rPr>
              <a:t>Max Wertheimer (1880-1943) proposed that figure-ground reversal, and delaying closure were central to creativity</a:t>
            </a:r>
          </a:p>
          <a:p>
            <a:pPr marL="0" indent="0">
              <a:buNone/>
            </a:pPr>
            <a:endParaRPr lang="en-GB" sz="2000" dirty="0">
              <a:solidFill>
                <a:srgbClr val="002060"/>
              </a:solidFill>
              <a:latin typeface="Helvetica" pitchFamily="2" charset="0"/>
            </a:endParaRPr>
          </a:p>
          <a:p>
            <a:r>
              <a:rPr lang="en-GB" sz="2000" dirty="0">
                <a:solidFill>
                  <a:srgbClr val="002060"/>
                </a:solidFill>
                <a:latin typeface="Helvetica" pitchFamily="2" charset="0"/>
              </a:rPr>
              <a:t> </a:t>
            </a:r>
            <a:r>
              <a:rPr lang="en-GB" sz="2000" b="1" dirty="0">
                <a:solidFill>
                  <a:srgbClr val="002060"/>
                </a:solidFill>
                <a:latin typeface="Helvetica" pitchFamily="2" charset="0"/>
              </a:rPr>
              <a:t>Psychometric testing. </a:t>
            </a:r>
            <a:r>
              <a:rPr lang="en-GB" sz="2000" dirty="0">
                <a:solidFill>
                  <a:srgbClr val="002060"/>
                </a:solidFill>
                <a:latin typeface="Helvetica" pitchFamily="2" charset="0"/>
              </a:rPr>
              <a:t>J.P. Guildford (1897-1987) developed IQ-style divergent thinking tests to measure creativity. Divergent and convergent thinking were part of his Structure of the Intellect model of human abilities</a:t>
            </a:r>
          </a:p>
        </p:txBody>
      </p:sp>
      <p:pic>
        <p:nvPicPr>
          <p:cNvPr id="2" name="Picture 1">
            <a:extLst>
              <a:ext uri="{FF2B5EF4-FFF2-40B4-BE49-F238E27FC236}">
                <a16:creationId xmlns:a16="http://schemas.microsoft.com/office/drawing/2014/main" id="{057E931F-ED8F-6347-B982-788F7EF81E6D}"/>
              </a:ext>
            </a:extLst>
          </p:cNvPr>
          <p:cNvPicPr>
            <a:picLocks noChangeAspect="1"/>
          </p:cNvPicPr>
          <p:nvPr/>
        </p:nvPicPr>
        <p:blipFill>
          <a:blip r:embed="rId2"/>
          <a:stretch>
            <a:fillRect/>
          </a:stretch>
        </p:blipFill>
        <p:spPr>
          <a:xfrm>
            <a:off x="7374144" y="383818"/>
            <a:ext cx="1219200" cy="1663700"/>
          </a:xfrm>
          <a:prstGeom prst="rect">
            <a:avLst/>
          </a:prstGeom>
        </p:spPr>
      </p:pic>
      <p:pic>
        <p:nvPicPr>
          <p:cNvPr id="3" name="Picture 2">
            <a:extLst>
              <a:ext uri="{FF2B5EF4-FFF2-40B4-BE49-F238E27FC236}">
                <a16:creationId xmlns:a16="http://schemas.microsoft.com/office/drawing/2014/main" id="{011EA654-7066-084F-B574-5A4BAE967AB0}"/>
              </a:ext>
            </a:extLst>
          </p:cNvPr>
          <p:cNvPicPr>
            <a:picLocks noChangeAspect="1"/>
          </p:cNvPicPr>
          <p:nvPr/>
        </p:nvPicPr>
        <p:blipFill>
          <a:blip r:embed="rId3"/>
          <a:stretch>
            <a:fillRect/>
          </a:stretch>
        </p:blipFill>
        <p:spPr>
          <a:xfrm>
            <a:off x="7429166" y="2582722"/>
            <a:ext cx="1181100" cy="1720850"/>
          </a:xfrm>
          <a:prstGeom prst="rect">
            <a:avLst/>
          </a:prstGeom>
        </p:spPr>
      </p:pic>
      <p:pic>
        <p:nvPicPr>
          <p:cNvPr id="6" name="Picture 5">
            <a:extLst>
              <a:ext uri="{FF2B5EF4-FFF2-40B4-BE49-F238E27FC236}">
                <a16:creationId xmlns:a16="http://schemas.microsoft.com/office/drawing/2014/main" id="{8691714E-D55B-D241-A098-3C31A53B1D0A}"/>
              </a:ext>
            </a:extLst>
          </p:cNvPr>
          <p:cNvPicPr>
            <a:picLocks noChangeAspect="1"/>
          </p:cNvPicPr>
          <p:nvPr/>
        </p:nvPicPr>
        <p:blipFill>
          <a:blip r:embed="rId4"/>
          <a:stretch>
            <a:fillRect/>
          </a:stretch>
        </p:blipFill>
        <p:spPr>
          <a:xfrm>
            <a:off x="7464916" y="4861804"/>
            <a:ext cx="1128428" cy="1512326"/>
          </a:xfrm>
          <a:prstGeom prst="rect">
            <a:avLst/>
          </a:prstGeom>
        </p:spPr>
      </p:pic>
      <p:sp>
        <p:nvSpPr>
          <p:cNvPr id="7" name="TextBox 6">
            <a:extLst>
              <a:ext uri="{FF2B5EF4-FFF2-40B4-BE49-F238E27FC236}">
                <a16:creationId xmlns:a16="http://schemas.microsoft.com/office/drawing/2014/main" id="{558B33E1-269F-E142-8264-5E2928FFB46A}"/>
              </a:ext>
            </a:extLst>
          </p:cNvPr>
          <p:cNvSpPr txBox="1"/>
          <p:nvPr/>
        </p:nvSpPr>
        <p:spPr>
          <a:xfrm>
            <a:off x="7606878" y="2070631"/>
            <a:ext cx="753732" cy="338554"/>
          </a:xfrm>
          <a:prstGeom prst="rect">
            <a:avLst/>
          </a:prstGeom>
          <a:noFill/>
        </p:spPr>
        <p:txBody>
          <a:bodyPr wrap="none" rtlCol="0">
            <a:spAutoFit/>
          </a:bodyPr>
          <a:lstStyle/>
          <a:p>
            <a:r>
              <a:rPr lang="en-US" sz="1600" b="1" dirty="0">
                <a:solidFill>
                  <a:srgbClr val="002060"/>
                </a:solidFill>
                <a:latin typeface="Helvetica" pitchFamily="2" charset="0"/>
              </a:rPr>
              <a:t>Freud</a:t>
            </a:r>
          </a:p>
        </p:txBody>
      </p:sp>
      <p:sp>
        <p:nvSpPr>
          <p:cNvPr id="8" name="TextBox 7">
            <a:extLst>
              <a:ext uri="{FF2B5EF4-FFF2-40B4-BE49-F238E27FC236}">
                <a16:creationId xmlns:a16="http://schemas.microsoft.com/office/drawing/2014/main" id="{6AF44787-BDCB-4046-A299-7A979C35FB7A}"/>
              </a:ext>
            </a:extLst>
          </p:cNvPr>
          <p:cNvSpPr txBox="1"/>
          <p:nvPr/>
        </p:nvSpPr>
        <p:spPr>
          <a:xfrm>
            <a:off x="7429166" y="4306098"/>
            <a:ext cx="1311193" cy="338554"/>
          </a:xfrm>
          <a:prstGeom prst="rect">
            <a:avLst/>
          </a:prstGeom>
          <a:noFill/>
        </p:spPr>
        <p:txBody>
          <a:bodyPr wrap="none" rtlCol="0">
            <a:spAutoFit/>
          </a:bodyPr>
          <a:lstStyle/>
          <a:p>
            <a:r>
              <a:rPr lang="en-GB" sz="1600" b="1" dirty="0">
                <a:solidFill>
                  <a:srgbClr val="002060"/>
                </a:solidFill>
                <a:latin typeface="Helvetica" pitchFamily="2" charset="0"/>
              </a:rPr>
              <a:t>Wertheimer</a:t>
            </a:r>
            <a:endParaRPr lang="en-US" sz="1600" b="1" dirty="0">
              <a:latin typeface="Helvetica" pitchFamily="2" charset="0"/>
            </a:endParaRPr>
          </a:p>
        </p:txBody>
      </p:sp>
      <p:sp>
        <p:nvSpPr>
          <p:cNvPr id="9" name="TextBox 8">
            <a:extLst>
              <a:ext uri="{FF2B5EF4-FFF2-40B4-BE49-F238E27FC236}">
                <a16:creationId xmlns:a16="http://schemas.microsoft.com/office/drawing/2014/main" id="{EEE84BA2-2355-1148-87BF-9FD35E8B82C2}"/>
              </a:ext>
            </a:extLst>
          </p:cNvPr>
          <p:cNvSpPr txBox="1"/>
          <p:nvPr/>
        </p:nvSpPr>
        <p:spPr>
          <a:xfrm>
            <a:off x="7529962" y="6374130"/>
            <a:ext cx="1109599" cy="338554"/>
          </a:xfrm>
          <a:prstGeom prst="rect">
            <a:avLst/>
          </a:prstGeom>
          <a:noFill/>
        </p:spPr>
        <p:txBody>
          <a:bodyPr wrap="none" rtlCol="0">
            <a:spAutoFit/>
          </a:bodyPr>
          <a:lstStyle/>
          <a:p>
            <a:r>
              <a:rPr lang="en-GB" sz="1600" b="1" dirty="0">
                <a:solidFill>
                  <a:srgbClr val="002060"/>
                </a:solidFill>
                <a:latin typeface="Helvetica" pitchFamily="2" charset="0"/>
              </a:rPr>
              <a:t>Guildford</a:t>
            </a:r>
            <a:endParaRPr lang="en-US" sz="1600" b="1" dirty="0">
              <a:latin typeface="Helvetica" pitchFamily="2" charset="0"/>
            </a:endParaRPr>
          </a:p>
        </p:txBody>
      </p:sp>
    </p:spTree>
    <p:extLst>
      <p:ext uri="{BB962C8B-B14F-4D97-AF65-F5344CB8AC3E}">
        <p14:creationId xmlns:p14="http://schemas.microsoft.com/office/powerpoint/2010/main" val="163536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744133" y="441825"/>
            <a:ext cx="5655734" cy="33790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CREATIVITY – CONTEMPORARY THEORIES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11558" y="1211580"/>
            <a:ext cx="5328357" cy="432247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IE" sz="1600" dirty="0"/>
          </a:p>
          <a:p>
            <a:r>
              <a:rPr lang="en-GB" sz="2000" b="1" dirty="0">
                <a:solidFill>
                  <a:srgbClr val="002060"/>
                </a:solidFill>
              </a:rPr>
              <a:t>Csikszentmihalyi systems model of creativity </a:t>
            </a:r>
            <a:r>
              <a:rPr lang="en-GB" sz="2000" dirty="0">
                <a:solidFill>
                  <a:srgbClr val="002060"/>
                </a:solidFill>
              </a:rPr>
              <a:t>is particularly important because of his role as a founder of the field of positive psychology</a:t>
            </a:r>
          </a:p>
          <a:p>
            <a:endParaRPr lang="en-GB" sz="2000" baseline="30000" dirty="0">
              <a:solidFill>
                <a:srgbClr val="002060"/>
              </a:solidFill>
            </a:endParaRPr>
          </a:p>
          <a:p>
            <a:endParaRPr lang="en-GB" sz="2000" baseline="30000" dirty="0">
              <a:solidFill>
                <a:srgbClr val="002060"/>
              </a:solidFill>
            </a:endParaRPr>
          </a:p>
          <a:p>
            <a:endParaRPr lang="en-GB" sz="2000" baseline="30000" dirty="0">
              <a:solidFill>
                <a:srgbClr val="002060"/>
              </a:solidFill>
            </a:endParaRPr>
          </a:p>
          <a:p>
            <a:r>
              <a:rPr lang="en-GB" sz="2000" b="1" dirty="0">
                <a:solidFill>
                  <a:srgbClr val="002060"/>
                </a:solidFill>
              </a:rPr>
              <a:t>Sternberg and Lubart’s investment theory </a:t>
            </a:r>
            <a:r>
              <a:rPr lang="en-GB" sz="2000" dirty="0">
                <a:solidFill>
                  <a:srgbClr val="002060"/>
                </a:solidFill>
              </a:rPr>
              <a:t>of creativity and subsequent developments of this theory, will also be outlined, because of Sternberg’s prominent role in developing modern psychological approaches to intelligence, giftedness, creativity and wisdom</a:t>
            </a:r>
            <a:r>
              <a:rPr lang="en-IE" sz="2000" dirty="0">
                <a:solidFill>
                  <a:srgbClr val="002060"/>
                </a:solidFill>
              </a:rPr>
              <a:t> </a:t>
            </a:r>
            <a:endParaRPr lang="en-GB" sz="2000" b="1" dirty="0">
              <a:solidFill>
                <a:srgbClr val="002060"/>
              </a:solidFill>
              <a:latin typeface="Helvetica" pitchFamily="2" charset="0"/>
            </a:endParaRPr>
          </a:p>
        </p:txBody>
      </p:sp>
      <p:pic>
        <p:nvPicPr>
          <p:cNvPr id="3" name="Picture 2" descr="Diagram&#10;&#10;Description automatically generated">
            <a:extLst>
              <a:ext uri="{FF2B5EF4-FFF2-40B4-BE49-F238E27FC236}">
                <a16:creationId xmlns:a16="http://schemas.microsoft.com/office/drawing/2014/main" id="{AC8101EE-5CBE-F847-A7C2-C22B30DC6732}"/>
              </a:ext>
            </a:extLst>
          </p:cNvPr>
          <p:cNvPicPr>
            <a:picLocks noChangeAspect="1"/>
          </p:cNvPicPr>
          <p:nvPr/>
        </p:nvPicPr>
        <p:blipFill>
          <a:blip r:embed="rId2"/>
          <a:stretch>
            <a:fillRect/>
          </a:stretch>
        </p:blipFill>
        <p:spPr>
          <a:xfrm>
            <a:off x="5527391" y="911654"/>
            <a:ext cx="2805962" cy="2265885"/>
          </a:xfrm>
          <a:prstGeom prst="rect">
            <a:avLst/>
          </a:prstGeom>
        </p:spPr>
      </p:pic>
      <p:pic>
        <p:nvPicPr>
          <p:cNvPr id="7" name="Picture 6" descr="Diagram&#10;&#10;Description automatically generated">
            <a:extLst>
              <a:ext uri="{FF2B5EF4-FFF2-40B4-BE49-F238E27FC236}">
                <a16:creationId xmlns:a16="http://schemas.microsoft.com/office/drawing/2014/main" id="{29393742-3B61-FB4D-BCFF-625B03B8D84C}"/>
              </a:ext>
            </a:extLst>
          </p:cNvPr>
          <p:cNvPicPr>
            <a:picLocks noChangeAspect="1"/>
          </p:cNvPicPr>
          <p:nvPr/>
        </p:nvPicPr>
        <p:blipFill>
          <a:blip r:embed="rId3"/>
          <a:stretch>
            <a:fillRect/>
          </a:stretch>
        </p:blipFill>
        <p:spPr>
          <a:xfrm>
            <a:off x="5735727" y="3671935"/>
            <a:ext cx="2749067" cy="1862122"/>
          </a:xfrm>
          <a:prstGeom prst="rect">
            <a:avLst/>
          </a:prstGeom>
        </p:spPr>
      </p:pic>
    </p:spTree>
    <p:extLst>
      <p:ext uri="{BB962C8B-B14F-4D97-AF65-F5344CB8AC3E}">
        <p14:creationId xmlns:p14="http://schemas.microsoft.com/office/powerpoint/2010/main" val="226250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100667" y="170093"/>
            <a:ext cx="6959600" cy="51853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CSIKSZENTMIHALYI SYSTEMS MODEL OF CREATIVITY</a:t>
            </a:r>
            <a:endParaRPr lang="en-IE" sz="2000" dirty="0">
              <a:latin typeface="Helvetica" pitchFamily="2" charset="0"/>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69711" y="587022"/>
            <a:ext cx="8604956" cy="55202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IE" sz="1800" dirty="0"/>
          </a:p>
          <a:p>
            <a:pPr marL="0" indent="0">
              <a:buNone/>
            </a:pPr>
            <a:r>
              <a:rPr lang="en-GB" sz="1800" dirty="0">
                <a:solidFill>
                  <a:srgbClr val="002060"/>
                </a:solidFill>
                <a:latin typeface="Helvetica" pitchFamily="2" charset="0"/>
              </a:rPr>
              <a:t>Creativity arises from the dynamic interaction of three systems</a:t>
            </a:r>
          </a:p>
          <a:p>
            <a:pPr lvl="1">
              <a:spcBef>
                <a:spcPts val="1200"/>
              </a:spcBef>
              <a:buFont typeface="Arial" panose="020B0604020202020204" pitchFamily="34" charset="0"/>
              <a:buChar char="•"/>
            </a:pPr>
            <a:r>
              <a:rPr lang="en-GB" sz="1800" dirty="0">
                <a:solidFill>
                  <a:srgbClr val="002060"/>
                </a:solidFill>
                <a:latin typeface="Helvetica" pitchFamily="2" charset="0"/>
              </a:rPr>
              <a:t>The </a:t>
            </a:r>
            <a:r>
              <a:rPr lang="en-GB" sz="1800" b="1" dirty="0">
                <a:solidFill>
                  <a:srgbClr val="002060"/>
                </a:solidFill>
                <a:latin typeface="Helvetica" pitchFamily="2" charset="0"/>
              </a:rPr>
              <a:t>individua</a:t>
            </a:r>
            <a:r>
              <a:rPr lang="en-GB" sz="1800" dirty="0">
                <a:solidFill>
                  <a:srgbClr val="002060"/>
                </a:solidFill>
                <a:latin typeface="Helvetica" pitchFamily="2" charset="0"/>
              </a:rPr>
              <a:t>l with his or her talents, personality traits and motivations</a:t>
            </a:r>
          </a:p>
          <a:p>
            <a:pPr lvl="1">
              <a:spcBef>
                <a:spcPts val="1200"/>
              </a:spcBef>
              <a:buFont typeface="Arial" panose="020B0604020202020204" pitchFamily="34" charset="0"/>
              <a:buChar char="•"/>
            </a:pPr>
            <a:r>
              <a:rPr lang="en-GB" sz="1800" dirty="0">
                <a:solidFill>
                  <a:srgbClr val="002060"/>
                </a:solidFill>
                <a:latin typeface="Helvetica" pitchFamily="2" charset="0"/>
              </a:rPr>
              <a:t>The </a:t>
            </a:r>
            <a:r>
              <a:rPr lang="en-GB" sz="1800" b="1" dirty="0">
                <a:solidFill>
                  <a:srgbClr val="002060"/>
                </a:solidFill>
                <a:latin typeface="Helvetica" pitchFamily="2" charset="0"/>
              </a:rPr>
              <a:t>domain</a:t>
            </a:r>
            <a:r>
              <a:rPr lang="en-GB" sz="1800" dirty="0">
                <a:solidFill>
                  <a:srgbClr val="002060"/>
                </a:solidFill>
                <a:latin typeface="Helvetica" pitchFamily="2" charset="0"/>
              </a:rPr>
              <a:t> which consists of the symbol-system, rules, techniques, practices and guiding paradigm</a:t>
            </a:r>
          </a:p>
          <a:p>
            <a:pPr lvl="1">
              <a:spcBef>
                <a:spcPts val="1200"/>
              </a:spcBef>
              <a:buFont typeface="Arial" panose="020B0604020202020204" pitchFamily="34" charset="0"/>
              <a:buChar char="•"/>
            </a:pPr>
            <a:r>
              <a:rPr lang="en-GB" sz="1800" dirty="0">
                <a:solidFill>
                  <a:srgbClr val="002060"/>
                </a:solidFill>
                <a:latin typeface="Helvetica" pitchFamily="2" charset="0"/>
              </a:rPr>
              <a:t>The </a:t>
            </a:r>
            <a:r>
              <a:rPr lang="en-GB" sz="1800" b="1" dirty="0">
                <a:solidFill>
                  <a:srgbClr val="002060"/>
                </a:solidFill>
                <a:latin typeface="Helvetica" pitchFamily="2" charset="0"/>
              </a:rPr>
              <a:t>field </a:t>
            </a:r>
            <a:r>
              <a:rPr lang="en-GB" sz="1800" dirty="0">
                <a:solidFill>
                  <a:srgbClr val="002060"/>
                </a:solidFill>
                <a:latin typeface="Helvetica" pitchFamily="2" charset="0"/>
              </a:rPr>
              <a:t>which consists of people working within the same domain (artists, scientists, critics, journal editors) whose activity is governed by the same domain-specific rules and practices</a:t>
            </a:r>
          </a:p>
          <a:p>
            <a:pPr marL="457200" lvl="1" indent="0">
              <a:buNone/>
            </a:pPr>
            <a:endParaRPr lang="en-GB" sz="1800" dirty="0">
              <a:solidFill>
                <a:srgbClr val="002060"/>
              </a:solidFill>
              <a:latin typeface="Helvetica" pitchFamily="2" charset="0"/>
            </a:endParaRPr>
          </a:p>
          <a:p>
            <a:pPr marL="457200" lvl="1" indent="0">
              <a:buNone/>
            </a:pPr>
            <a:endParaRPr lang="en-GB" sz="1800" dirty="0">
              <a:solidFill>
                <a:srgbClr val="002060"/>
              </a:solidFill>
              <a:latin typeface="Helvetica" pitchFamily="2" charset="0"/>
            </a:endParaRPr>
          </a:p>
          <a:p>
            <a:pPr marL="0" indent="0">
              <a:buNone/>
            </a:pPr>
            <a:r>
              <a:rPr lang="en-GB" sz="1800" dirty="0">
                <a:solidFill>
                  <a:srgbClr val="002060"/>
                </a:solidFill>
                <a:latin typeface="Helvetica" pitchFamily="2" charset="0"/>
              </a:rPr>
              <a:t>These 3 systems are embedded in 3 larger systems </a:t>
            </a:r>
          </a:p>
          <a:p>
            <a:pPr lvl="1">
              <a:spcBef>
                <a:spcPts val="1200"/>
              </a:spcBef>
              <a:buFont typeface="Arial" panose="020B0604020202020204" pitchFamily="34" charset="0"/>
              <a:buChar char="•"/>
            </a:pPr>
            <a:r>
              <a:rPr lang="en-GB" sz="1800" dirty="0">
                <a:solidFill>
                  <a:srgbClr val="002060"/>
                </a:solidFill>
                <a:latin typeface="Helvetica" pitchFamily="2" charset="0"/>
              </a:rPr>
              <a:t>The </a:t>
            </a:r>
            <a:r>
              <a:rPr lang="en-GB" sz="1800" b="1" dirty="0">
                <a:solidFill>
                  <a:srgbClr val="002060"/>
                </a:solidFill>
                <a:latin typeface="Helvetica" pitchFamily="2" charset="0"/>
              </a:rPr>
              <a:t>individua</a:t>
            </a:r>
            <a:r>
              <a:rPr lang="en-GB" sz="1800" dirty="0">
                <a:solidFill>
                  <a:srgbClr val="002060"/>
                </a:solidFill>
                <a:latin typeface="Helvetica" pitchFamily="2" charset="0"/>
              </a:rPr>
              <a:t>l is embedded in their </a:t>
            </a:r>
            <a:r>
              <a:rPr lang="en-GB" sz="1800" b="1" dirty="0">
                <a:solidFill>
                  <a:srgbClr val="002060"/>
                </a:solidFill>
                <a:latin typeface="Helvetica" pitchFamily="2" charset="0"/>
              </a:rPr>
              <a:t>personal background</a:t>
            </a:r>
            <a:r>
              <a:rPr lang="en-GB" sz="1800" dirty="0">
                <a:solidFill>
                  <a:srgbClr val="002060"/>
                </a:solidFill>
                <a:latin typeface="Helvetica" pitchFamily="2" charset="0"/>
              </a:rPr>
              <a:t>, including  genetic and environmental factors</a:t>
            </a:r>
          </a:p>
          <a:p>
            <a:pPr lvl="1">
              <a:spcBef>
                <a:spcPts val="1200"/>
              </a:spcBef>
              <a:buFont typeface="Arial" panose="020B0604020202020204" pitchFamily="34" charset="0"/>
              <a:buChar char="•"/>
            </a:pPr>
            <a:r>
              <a:rPr lang="en-GB" sz="1800" dirty="0">
                <a:solidFill>
                  <a:srgbClr val="002060"/>
                </a:solidFill>
                <a:latin typeface="Helvetica" pitchFamily="2" charset="0"/>
              </a:rPr>
              <a:t>The </a:t>
            </a:r>
            <a:r>
              <a:rPr lang="en-GB" sz="1800" b="1" dirty="0">
                <a:solidFill>
                  <a:srgbClr val="002060"/>
                </a:solidFill>
                <a:latin typeface="Helvetica" pitchFamily="2" charset="0"/>
              </a:rPr>
              <a:t>domain </a:t>
            </a:r>
            <a:r>
              <a:rPr lang="en-GB" sz="1800" dirty="0">
                <a:solidFill>
                  <a:srgbClr val="002060"/>
                </a:solidFill>
                <a:latin typeface="Helvetica" pitchFamily="2" charset="0"/>
              </a:rPr>
              <a:t>is embedded in the wider </a:t>
            </a:r>
            <a:r>
              <a:rPr lang="en-GB" sz="1800" b="1" dirty="0">
                <a:solidFill>
                  <a:srgbClr val="002060"/>
                </a:solidFill>
                <a:latin typeface="Helvetica" pitchFamily="2" charset="0"/>
              </a:rPr>
              <a:t>culture</a:t>
            </a:r>
            <a:endParaRPr lang="en-GB" sz="1800" dirty="0">
              <a:solidFill>
                <a:srgbClr val="002060"/>
              </a:solidFill>
              <a:latin typeface="Helvetica" pitchFamily="2" charset="0"/>
            </a:endParaRPr>
          </a:p>
          <a:p>
            <a:pPr lvl="1">
              <a:spcBef>
                <a:spcPts val="1200"/>
              </a:spcBef>
              <a:buFont typeface="Arial" panose="020B0604020202020204" pitchFamily="34" charset="0"/>
              <a:buChar char="•"/>
            </a:pPr>
            <a:r>
              <a:rPr lang="en-GB" sz="1800" dirty="0">
                <a:solidFill>
                  <a:srgbClr val="002060"/>
                </a:solidFill>
                <a:latin typeface="Helvetica" pitchFamily="2" charset="0"/>
              </a:rPr>
              <a:t>Members of the the </a:t>
            </a:r>
            <a:r>
              <a:rPr lang="en-GB" sz="1800" b="1" dirty="0">
                <a:solidFill>
                  <a:srgbClr val="002060"/>
                </a:solidFill>
                <a:latin typeface="Helvetica" pitchFamily="2" charset="0"/>
              </a:rPr>
              <a:t>field </a:t>
            </a:r>
            <a:r>
              <a:rPr lang="en-GB" sz="1800" dirty="0">
                <a:solidFill>
                  <a:srgbClr val="002060"/>
                </a:solidFill>
                <a:latin typeface="Helvetica" pitchFamily="2" charset="0"/>
              </a:rPr>
              <a:t>are also members of </a:t>
            </a:r>
            <a:r>
              <a:rPr lang="en-GB" sz="1800" b="1" dirty="0">
                <a:solidFill>
                  <a:srgbClr val="002060"/>
                </a:solidFill>
                <a:latin typeface="Helvetica" pitchFamily="2" charset="0"/>
              </a:rPr>
              <a:t>society </a:t>
            </a:r>
            <a:endParaRPr lang="en-IE" sz="1800" dirty="0">
              <a:solidFill>
                <a:srgbClr val="002060"/>
              </a:solidFill>
              <a:latin typeface="Helvetica" pitchFamily="2" charset="0"/>
            </a:endParaRPr>
          </a:p>
          <a:p>
            <a:pPr lvl="1">
              <a:buFont typeface="Arial" panose="020B0604020202020204" pitchFamily="34" charset="0"/>
              <a:buChar char="•"/>
            </a:pPr>
            <a:endParaRPr lang="en-IE" sz="2000" dirty="0">
              <a:solidFill>
                <a:srgbClr val="002060"/>
              </a:solidFill>
              <a:latin typeface="Helvetica" pitchFamily="2" charset="0"/>
            </a:endParaRPr>
          </a:p>
          <a:p>
            <a:endParaRPr lang="en-GB" sz="2000" baseline="30000" dirty="0">
              <a:solidFill>
                <a:srgbClr val="002060"/>
              </a:solidFill>
            </a:endParaRPr>
          </a:p>
        </p:txBody>
      </p:sp>
    </p:spTree>
    <p:extLst>
      <p:ext uri="{BB962C8B-B14F-4D97-AF65-F5344CB8AC3E}">
        <p14:creationId xmlns:p14="http://schemas.microsoft.com/office/powerpoint/2010/main" val="359044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100667" y="170093"/>
            <a:ext cx="6959600" cy="51853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CSIKSZENTMIHALYI SYSTEMS MODEL OF CREATIVITY</a:t>
            </a:r>
            <a:endParaRPr lang="en-IE" sz="2000" dirty="0">
              <a:latin typeface="Helvetica" pitchFamily="2" charset="0"/>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69711" y="587022"/>
            <a:ext cx="8604956" cy="55202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IE" sz="2000" dirty="0"/>
          </a:p>
          <a:p>
            <a:r>
              <a:rPr lang="en-GB" sz="1800" b="1" dirty="0">
                <a:solidFill>
                  <a:srgbClr val="002060"/>
                </a:solidFill>
                <a:latin typeface="Helvetica" pitchFamily="2" charset="0"/>
              </a:rPr>
              <a:t>Transmission of rules. </a:t>
            </a:r>
            <a:r>
              <a:rPr lang="en-GB" sz="1800" dirty="0">
                <a:solidFill>
                  <a:srgbClr val="002060"/>
                </a:solidFill>
                <a:latin typeface="Helvetica" pitchFamily="2" charset="0"/>
              </a:rPr>
              <a:t>For creativity to occur, a set of rules and practices must be transmitted from the domain to the individual</a:t>
            </a:r>
          </a:p>
          <a:p>
            <a:endParaRPr lang="en-GB" sz="1800" dirty="0">
              <a:solidFill>
                <a:srgbClr val="002060"/>
              </a:solidFill>
              <a:latin typeface="Helvetica" pitchFamily="2" charset="0"/>
            </a:endParaRPr>
          </a:p>
          <a:p>
            <a:r>
              <a:rPr lang="en-GB" sz="1800" b="1" dirty="0">
                <a:solidFill>
                  <a:srgbClr val="002060"/>
                </a:solidFill>
                <a:latin typeface="Helvetica" pitchFamily="2" charset="0"/>
              </a:rPr>
              <a:t>Creation of novel innovation. </a:t>
            </a:r>
            <a:r>
              <a:rPr lang="en-GB" sz="1800" dirty="0">
                <a:solidFill>
                  <a:srgbClr val="002060"/>
                </a:solidFill>
                <a:latin typeface="Helvetica" pitchFamily="2" charset="0"/>
              </a:rPr>
              <a:t>The individual must then produce a novel innovation in the content of the domain</a:t>
            </a:r>
          </a:p>
          <a:p>
            <a:endParaRPr lang="en-GB" sz="1800" dirty="0">
              <a:solidFill>
                <a:srgbClr val="002060"/>
              </a:solidFill>
              <a:latin typeface="Helvetica" pitchFamily="2" charset="0"/>
            </a:endParaRPr>
          </a:p>
          <a:p>
            <a:r>
              <a:rPr lang="en-GB" sz="1800" b="1" dirty="0">
                <a:solidFill>
                  <a:srgbClr val="002060"/>
                </a:solidFill>
                <a:latin typeface="Helvetica" pitchFamily="2" charset="0"/>
              </a:rPr>
              <a:t>Motivation</a:t>
            </a:r>
            <a:r>
              <a:rPr lang="en-GB" sz="1800" dirty="0">
                <a:solidFill>
                  <a:srgbClr val="002060"/>
                </a:solidFill>
                <a:latin typeface="Helvetica" pitchFamily="2" charset="0"/>
              </a:rPr>
              <a:t> to produce this creative variation occurs when an appropriately talented individual responds to a tension between competing colleagues or critics within a field, or where there is a pronounced gap between the low demands of routine work within a field and the high ability of the person entering the field</a:t>
            </a:r>
          </a:p>
          <a:p>
            <a:endParaRPr lang="en-GB" sz="1800" dirty="0">
              <a:solidFill>
                <a:srgbClr val="002060"/>
              </a:solidFill>
              <a:latin typeface="Helvetica" pitchFamily="2" charset="0"/>
            </a:endParaRPr>
          </a:p>
          <a:p>
            <a:r>
              <a:rPr lang="en-GB" sz="1800" b="1" dirty="0">
                <a:solidFill>
                  <a:srgbClr val="002060"/>
                </a:solidFill>
                <a:latin typeface="Helvetica" pitchFamily="2" charset="0"/>
              </a:rPr>
              <a:t>Acceptance of innovation. </a:t>
            </a:r>
            <a:r>
              <a:rPr lang="en-GB" sz="1800" dirty="0">
                <a:solidFill>
                  <a:srgbClr val="002060"/>
                </a:solidFill>
                <a:latin typeface="Helvetica" pitchFamily="2" charset="0"/>
              </a:rPr>
              <a:t>The innovation must then be selected by the field for inclusion in the domain and must also be transmitted through time if it is to be accepted by the community who make up the field</a:t>
            </a:r>
          </a:p>
          <a:p>
            <a:endParaRPr lang="en-GB" sz="2000" baseline="30000" dirty="0">
              <a:solidFill>
                <a:srgbClr val="002060"/>
              </a:solidFill>
            </a:endParaRPr>
          </a:p>
        </p:txBody>
      </p:sp>
    </p:spTree>
    <p:extLst>
      <p:ext uri="{BB962C8B-B14F-4D97-AF65-F5344CB8AC3E}">
        <p14:creationId xmlns:p14="http://schemas.microsoft.com/office/powerpoint/2010/main" val="14888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194441" y="543159"/>
            <a:ext cx="8755117" cy="6188718"/>
          </a:xfrm>
        </p:spPr>
        <p:txBody>
          <a:bodyPr>
            <a:noAutofit/>
          </a:bodyPr>
          <a:lstStyle/>
          <a:p>
            <a:pPr lvl="0"/>
            <a:r>
              <a:rPr lang="en-GB" sz="1600" dirty="0">
                <a:solidFill>
                  <a:srgbClr val="002060"/>
                </a:solidFill>
                <a:latin typeface="Helvetica" pitchFamily="2" charset="0"/>
              </a:rPr>
              <a:t>Be able to define giftedness in terms of Renzulli three ring model of giftedness, Gardner’s theory of multiple intelligences, and Sternberg’s WICS model </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Be able to describe some research findings on gifted children concerning early gifted performance, genetic and environmental origins of giftedness, family backgrounds of gifted children and their psychological adjustment, and the neurobiology of giftedness</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Understand Csikszentmihalyi’s systems model of creativity and Sternberg and Lubart’s investment theory of creativity</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Give an account of some important research findings on creative products, people, processes, and environments </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Understand different conceptual models for explaining wisdom including wisdom as the final stage of personality and cognitive development, wisdom as an expert knowledge system and  the balance theory of wisdom</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Be able to define growth mindset and grit, and give an account of their impact on educational and occupational success</a:t>
            </a:r>
          </a:p>
          <a:p>
            <a:pPr lvl="0"/>
            <a:endParaRPr lang="en-IE" sz="1600" dirty="0">
              <a:solidFill>
                <a:srgbClr val="002060"/>
              </a:solidFill>
              <a:latin typeface="Helvetica" pitchFamily="2" charset="0"/>
            </a:endParaRPr>
          </a:p>
          <a:p>
            <a:pPr lvl="0"/>
            <a:r>
              <a:rPr lang="en-GB" sz="1600" dirty="0">
                <a:solidFill>
                  <a:srgbClr val="002060"/>
                </a:solidFill>
                <a:latin typeface="Helvetica" pitchFamily="2" charset="0"/>
              </a:rPr>
              <a:t>Understand the practical implications of the psychology of giftedness, creativity, wisdom, growth mindset, and grit</a:t>
            </a:r>
            <a:endParaRPr lang="en-US" sz="1600" dirty="0"/>
          </a:p>
        </p:txBody>
      </p:sp>
      <p:sp>
        <p:nvSpPr>
          <p:cNvPr id="5" name="TextBox 4">
            <a:extLst>
              <a:ext uri="{FF2B5EF4-FFF2-40B4-BE49-F238E27FC236}">
                <a16:creationId xmlns:a16="http://schemas.microsoft.com/office/drawing/2014/main" id="{EBE085B0-6671-BA46-8755-AE87DA0D5097}"/>
              </a:ext>
            </a:extLst>
          </p:cNvPr>
          <p:cNvSpPr txBox="1"/>
          <p:nvPr/>
        </p:nvSpPr>
        <p:spPr>
          <a:xfrm>
            <a:off x="3173182" y="135276"/>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39A903-1E4F-6149-B066-CCFB6AC134F0}"/>
              </a:ext>
            </a:extLst>
          </p:cNvPr>
          <p:cNvSpPr/>
          <p:nvPr/>
        </p:nvSpPr>
        <p:spPr bwMode="auto">
          <a:xfrm>
            <a:off x="5927816" y="4980517"/>
            <a:ext cx="1925579" cy="174766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cxnSp>
        <p:nvCxnSpPr>
          <p:cNvPr id="10" name="Straight Arrow Connector 9">
            <a:extLst>
              <a:ext uri="{FF2B5EF4-FFF2-40B4-BE49-F238E27FC236}">
                <a16:creationId xmlns:a16="http://schemas.microsoft.com/office/drawing/2014/main" id="{E57672A7-A2F5-7042-B884-C323813E9226}"/>
              </a:ext>
            </a:extLst>
          </p:cNvPr>
          <p:cNvCxnSpPr>
            <a:cxnSpLocks/>
          </p:cNvCxnSpPr>
          <p:nvPr/>
        </p:nvCxnSpPr>
        <p:spPr bwMode="auto">
          <a:xfrm>
            <a:off x="3299989" y="4692484"/>
            <a:ext cx="2736304" cy="0"/>
          </a:xfrm>
          <a:prstGeom prst="straightConnector1">
            <a:avLst/>
          </a:prstGeom>
          <a:noFill/>
          <a:ln w="1270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5D0BFD0C-D1EC-4E4A-A27F-1155945ABCAD}"/>
              </a:ext>
            </a:extLst>
          </p:cNvPr>
          <p:cNvCxnSpPr>
            <a:cxnSpLocks/>
          </p:cNvCxnSpPr>
          <p:nvPr/>
        </p:nvCxnSpPr>
        <p:spPr bwMode="auto">
          <a:xfrm flipH="1">
            <a:off x="3332684" y="4836500"/>
            <a:ext cx="2703609" cy="0"/>
          </a:xfrm>
          <a:prstGeom prst="straightConnector1">
            <a:avLst/>
          </a:prstGeom>
          <a:noFill/>
          <a:ln w="127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1518DB6E-1FA8-9346-8DA7-EDA4EC8379CB}"/>
              </a:ext>
            </a:extLst>
          </p:cNvPr>
          <p:cNvCxnSpPr>
            <a:cxnSpLocks/>
          </p:cNvCxnSpPr>
          <p:nvPr/>
        </p:nvCxnSpPr>
        <p:spPr bwMode="auto">
          <a:xfrm rot="2700000">
            <a:off x="5144718" y="3570522"/>
            <a:ext cx="1944216" cy="0"/>
          </a:xfrm>
          <a:prstGeom prst="straightConnector1">
            <a:avLst/>
          </a:prstGeom>
          <a:noFill/>
          <a:ln w="127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D0617C90-E96A-A74B-9449-27BE97E123A5}"/>
              </a:ext>
            </a:extLst>
          </p:cNvPr>
          <p:cNvCxnSpPr>
            <a:cxnSpLocks/>
          </p:cNvCxnSpPr>
          <p:nvPr/>
        </p:nvCxnSpPr>
        <p:spPr bwMode="auto">
          <a:xfrm rot="2700000" flipH="1">
            <a:off x="4968044" y="3645839"/>
            <a:ext cx="1944216" cy="0"/>
          </a:xfrm>
          <a:prstGeom prst="straightConnector1">
            <a:avLst/>
          </a:prstGeom>
          <a:noFill/>
          <a:ln w="127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0EDFC0D-6819-5A4B-A2C0-71CFB489050F}"/>
              </a:ext>
            </a:extLst>
          </p:cNvPr>
          <p:cNvCxnSpPr>
            <a:cxnSpLocks/>
          </p:cNvCxnSpPr>
          <p:nvPr/>
        </p:nvCxnSpPr>
        <p:spPr bwMode="auto">
          <a:xfrm rot="18900000" flipH="1">
            <a:off x="2454018" y="3716216"/>
            <a:ext cx="1944216" cy="0"/>
          </a:xfrm>
          <a:prstGeom prst="straightConnector1">
            <a:avLst/>
          </a:prstGeom>
          <a:noFill/>
          <a:ln w="127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CADD0E0-ABFB-E647-936E-6F503440CEB4}"/>
              </a:ext>
            </a:extLst>
          </p:cNvPr>
          <p:cNvCxnSpPr>
            <a:cxnSpLocks/>
          </p:cNvCxnSpPr>
          <p:nvPr/>
        </p:nvCxnSpPr>
        <p:spPr bwMode="auto">
          <a:xfrm rot="18900000">
            <a:off x="2327881" y="3570522"/>
            <a:ext cx="1944216" cy="0"/>
          </a:xfrm>
          <a:prstGeom prst="straightConnector1">
            <a:avLst/>
          </a:prstGeom>
          <a:noFill/>
          <a:ln w="12700" cap="flat" cmpd="sng" algn="ctr">
            <a:solidFill>
              <a:schemeClr val="tx1"/>
            </a:solidFill>
            <a:prstDash val="solid"/>
            <a:round/>
            <a:headEnd type="none" w="med" len="med"/>
            <a:tailEnd type="triangle"/>
          </a:ln>
          <a:effectLst/>
        </p:spPr>
      </p:cxnSp>
      <p:sp>
        <p:nvSpPr>
          <p:cNvPr id="23" name="TextBox 22">
            <a:extLst>
              <a:ext uri="{FF2B5EF4-FFF2-40B4-BE49-F238E27FC236}">
                <a16:creationId xmlns:a16="http://schemas.microsoft.com/office/drawing/2014/main" id="{55C5C46E-546F-FA43-8921-02B8D40BC42B}"/>
              </a:ext>
            </a:extLst>
          </p:cNvPr>
          <p:cNvSpPr txBox="1"/>
          <p:nvPr/>
        </p:nvSpPr>
        <p:spPr>
          <a:xfrm>
            <a:off x="4153609" y="1230526"/>
            <a:ext cx="1029064" cy="307777"/>
          </a:xfrm>
          <a:prstGeom prst="rect">
            <a:avLst/>
          </a:prstGeom>
          <a:noFill/>
        </p:spPr>
        <p:txBody>
          <a:bodyPr wrap="none" rtlCol="0">
            <a:spAutoFit/>
          </a:bodyPr>
          <a:lstStyle/>
          <a:p>
            <a:r>
              <a:rPr lang="en-US" sz="1400" b="1" dirty="0">
                <a:latin typeface="Helvetica" pitchFamily="2" charset="0"/>
              </a:rPr>
              <a:t>CULTURE</a:t>
            </a:r>
          </a:p>
        </p:txBody>
      </p:sp>
      <p:sp>
        <p:nvSpPr>
          <p:cNvPr id="24" name="TextBox 23">
            <a:extLst>
              <a:ext uri="{FF2B5EF4-FFF2-40B4-BE49-F238E27FC236}">
                <a16:creationId xmlns:a16="http://schemas.microsoft.com/office/drawing/2014/main" id="{3125AD95-C462-E64F-A841-F6A9FC748BF8}"/>
              </a:ext>
            </a:extLst>
          </p:cNvPr>
          <p:cNvSpPr txBox="1"/>
          <p:nvPr/>
        </p:nvSpPr>
        <p:spPr>
          <a:xfrm>
            <a:off x="1883222" y="5752859"/>
            <a:ext cx="973344" cy="307777"/>
          </a:xfrm>
          <a:prstGeom prst="rect">
            <a:avLst/>
          </a:prstGeom>
          <a:noFill/>
        </p:spPr>
        <p:txBody>
          <a:bodyPr wrap="none" rtlCol="0">
            <a:spAutoFit/>
          </a:bodyPr>
          <a:lstStyle/>
          <a:p>
            <a:r>
              <a:rPr lang="en-US" sz="1400" b="1" dirty="0">
                <a:latin typeface="Helvetica" pitchFamily="2" charset="0"/>
              </a:rPr>
              <a:t>SOCIETY</a:t>
            </a:r>
          </a:p>
        </p:txBody>
      </p:sp>
      <p:sp>
        <p:nvSpPr>
          <p:cNvPr id="25" name="TextBox 24">
            <a:extLst>
              <a:ext uri="{FF2B5EF4-FFF2-40B4-BE49-F238E27FC236}">
                <a16:creationId xmlns:a16="http://schemas.microsoft.com/office/drawing/2014/main" id="{32A67B77-BF3D-9249-8F2B-7E6D3311AF3D}"/>
              </a:ext>
            </a:extLst>
          </p:cNvPr>
          <p:cNvSpPr txBox="1"/>
          <p:nvPr/>
        </p:nvSpPr>
        <p:spPr>
          <a:xfrm>
            <a:off x="6044671" y="5682592"/>
            <a:ext cx="1776066" cy="954107"/>
          </a:xfrm>
          <a:prstGeom prst="rect">
            <a:avLst/>
          </a:prstGeom>
          <a:noFill/>
        </p:spPr>
        <p:txBody>
          <a:bodyPr wrap="square" rtlCol="0">
            <a:spAutoFit/>
          </a:bodyPr>
          <a:lstStyle/>
          <a:p>
            <a:r>
              <a:rPr lang="en-US" sz="1400" b="1" dirty="0">
                <a:latin typeface="Helvetica" pitchFamily="2" charset="0"/>
              </a:rPr>
              <a:t>PERSONAL </a:t>
            </a:r>
          </a:p>
          <a:p>
            <a:r>
              <a:rPr lang="en-US" sz="1400" b="1" dirty="0">
                <a:latin typeface="Helvetica" pitchFamily="2" charset="0"/>
              </a:rPr>
              <a:t>BACKGROUND</a:t>
            </a:r>
          </a:p>
          <a:p>
            <a:r>
              <a:rPr lang="en-US" sz="1400" dirty="0">
                <a:latin typeface="Helvetica" pitchFamily="2" charset="0"/>
              </a:rPr>
              <a:t>Genetics &amp; </a:t>
            </a:r>
          </a:p>
          <a:p>
            <a:r>
              <a:rPr lang="en-US" sz="1400" dirty="0">
                <a:latin typeface="Helvetica" pitchFamily="2" charset="0"/>
              </a:rPr>
              <a:t>Environment</a:t>
            </a:r>
          </a:p>
        </p:txBody>
      </p:sp>
      <p:sp>
        <p:nvSpPr>
          <p:cNvPr id="26" name="Rectangle 25">
            <a:extLst>
              <a:ext uri="{FF2B5EF4-FFF2-40B4-BE49-F238E27FC236}">
                <a16:creationId xmlns:a16="http://schemas.microsoft.com/office/drawing/2014/main" id="{86885C04-832E-B545-8301-0BA00D8F44F8}"/>
              </a:ext>
            </a:extLst>
          </p:cNvPr>
          <p:cNvSpPr/>
          <p:nvPr/>
        </p:nvSpPr>
        <p:spPr bwMode="auto">
          <a:xfrm>
            <a:off x="1407105" y="4980517"/>
            <a:ext cx="1925579" cy="174766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sp>
        <p:nvSpPr>
          <p:cNvPr id="27" name="Rectangle 26">
            <a:extLst>
              <a:ext uri="{FF2B5EF4-FFF2-40B4-BE49-F238E27FC236}">
                <a16:creationId xmlns:a16="http://schemas.microsoft.com/office/drawing/2014/main" id="{B7900966-F3EE-2347-8885-3A303E6DD8B6}"/>
              </a:ext>
            </a:extLst>
          </p:cNvPr>
          <p:cNvSpPr/>
          <p:nvPr/>
        </p:nvSpPr>
        <p:spPr bwMode="auto">
          <a:xfrm>
            <a:off x="3681217" y="748386"/>
            <a:ext cx="1925579" cy="174766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sp>
        <p:nvSpPr>
          <p:cNvPr id="7" name="Oval 6">
            <a:extLst>
              <a:ext uri="{FF2B5EF4-FFF2-40B4-BE49-F238E27FC236}">
                <a16:creationId xmlns:a16="http://schemas.microsoft.com/office/drawing/2014/main" id="{9BFE2A25-51A3-614C-864D-AC46DCAFFB98}"/>
              </a:ext>
            </a:extLst>
          </p:cNvPr>
          <p:cNvSpPr/>
          <p:nvPr/>
        </p:nvSpPr>
        <p:spPr bwMode="auto">
          <a:xfrm>
            <a:off x="1540442" y="4422662"/>
            <a:ext cx="1584176" cy="122413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sp>
        <p:nvSpPr>
          <p:cNvPr id="29" name="TextBox 28">
            <a:extLst>
              <a:ext uri="{FF2B5EF4-FFF2-40B4-BE49-F238E27FC236}">
                <a16:creationId xmlns:a16="http://schemas.microsoft.com/office/drawing/2014/main" id="{C713ED68-644D-4F4A-A58D-6CE76DD233E0}"/>
              </a:ext>
            </a:extLst>
          </p:cNvPr>
          <p:cNvSpPr txBox="1"/>
          <p:nvPr/>
        </p:nvSpPr>
        <p:spPr>
          <a:xfrm>
            <a:off x="1693831" y="4529239"/>
            <a:ext cx="1277397" cy="954107"/>
          </a:xfrm>
          <a:prstGeom prst="rect">
            <a:avLst/>
          </a:prstGeom>
          <a:noFill/>
        </p:spPr>
        <p:txBody>
          <a:bodyPr wrap="square" rtlCol="0">
            <a:spAutoFit/>
          </a:bodyPr>
          <a:lstStyle/>
          <a:p>
            <a:pPr algn="ctr"/>
            <a:r>
              <a:rPr lang="en-US" sz="1400" b="1" dirty="0">
                <a:latin typeface="Helvetica" pitchFamily="2" charset="0"/>
              </a:rPr>
              <a:t>Field</a:t>
            </a:r>
          </a:p>
          <a:p>
            <a:pPr algn="ctr"/>
            <a:r>
              <a:rPr lang="en-US" sz="1400" dirty="0">
                <a:latin typeface="Helvetica" pitchFamily="2" charset="0"/>
              </a:rPr>
              <a:t>Community of practice &amp; gatekeepers </a:t>
            </a:r>
          </a:p>
        </p:txBody>
      </p:sp>
      <p:sp>
        <p:nvSpPr>
          <p:cNvPr id="8" name="Oval 7">
            <a:extLst>
              <a:ext uri="{FF2B5EF4-FFF2-40B4-BE49-F238E27FC236}">
                <a16:creationId xmlns:a16="http://schemas.microsoft.com/office/drawing/2014/main" id="{8F9560CF-6744-9C44-9370-DE1A9BE3CE3E}"/>
              </a:ext>
            </a:extLst>
          </p:cNvPr>
          <p:cNvSpPr/>
          <p:nvPr/>
        </p:nvSpPr>
        <p:spPr bwMode="auto">
          <a:xfrm>
            <a:off x="6116826" y="4368448"/>
            <a:ext cx="1584176" cy="122413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sp>
        <p:nvSpPr>
          <p:cNvPr id="30" name="TextBox 29">
            <a:extLst>
              <a:ext uri="{FF2B5EF4-FFF2-40B4-BE49-F238E27FC236}">
                <a16:creationId xmlns:a16="http://schemas.microsoft.com/office/drawing/2014/main" id="{5BFF6F55-F51C-9440-B52A-761FE3818C3D}"/>
              </a:ext>
            </a:extLst>
          </p:cNvPr>
          <p:cNvSpPr txBox="1"/>
          <p:nvPr/>
        </p:nvSpPr>
        <p:spPr>
          <a:xfrm>
            <a:off x="6398743" y="4822370"/>
            <a:ext cx="1067921" cy="307777"/>
          </a:xfrm>
          <a:prstGeom prst="rect">
            <a:avLst/>
          </a:prstGeom>
          <a:noFill/>
        </p:spPr>
        <p:txBody>
          <a:bodyPr wrap="none" rtlCol="0">
            <a:spAutoFit/>
          </a:bodyPr>
          <a:lstStyle/>
          <a:p>
            <a:r>
              <a:rPr lang="en-US" sz="1400" b="1" dirty="0">
                <a:latin typeface="Helvetica" pitchFamily="2" charset="0"/>
              </a:rPr>
              <a:t>Individual </a:t>
            </a:r>
          </a:p>
        </p:txBody>
      </p:sp>
      <p:sp>
        <p:nvSpPr>
          <p:cNvPr id="6" name="Oval 5">
            <a:extLst>
              <a:ext uri="{FF2B5EF4-FFF2-40B4-BE49-F238E27FC236}">
                <a16:creationId xmlns:a16="http://schemas.microsoft.com/office/drawing/2014/main" id="{B045E47E-4E54-3B44-B901-A7CC9F0A3D4B}"/>
              </a:ext>
            </a:extLst>
          </p:cNvPr>
          <p:cNvSpPr/>
          <p:nvPr/>
        </p:nvSpPr>
        <p:spPr bwMode="auto">
          <a:xfrm>
            <a:off x="3851920" y="1848168"/>
            <a:ext cx="1584176" cy="122413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charset="0"/>
            </a:endParaRPr>
          </a:p>
        </p:txBody>
      </p:sp>
      <p:sp>
        <p:nvSpPr>
          <p:cNvPr id="22" name="TextBox 21">
            <a:extLst>
              <a:ext uri="{FF2B5EF4-FFF2-40B4-BE49-F238E27FC236}">
                <a16:creationId xmlns:a16="http://schemas.microsoft.com/office/drawing/2014/main" id="{1E35E616-C010-864D-8C69-66C220665E4C}"/>
              </a:ext>
            </a:extLst>
          </p:cNvPr>
          <p:cNvSpPr txBox="1"/>
          <p:nvPr/>
        </p:nvSpPr>
        <p:spPr>
          <a:xfrm>
            <a:off x="4223057" y="2300774"/>
            <a:ext cx="841897" cy="307777"/>
          </a:xfrm>
          <a:prstGeom prst="rect">
            <a:avLst/>
          </a:prstGeom>
          <a:noFill/>
        </p:spPr>
        <p:txBody>
          <a:bodyPr wrap="none" rtlCol="0">
            <a:spAutoFit/>
          </a:bodyPr>
          <a:lstStyle/>
          <a:p>
            <a:r>
              <a:rPr lang="en-US" sz="1400" b="1" dirty="0">
                <a:latin typeface="Helvetica" pitchFamily="2" charset="0"/>
              </a:rPr>
              <a:t>Domain</a:t>
            </a:r>
          </a:p>
        </p:txBody>
      </p:sp>
      <p:sp>
        <p:nvSpPr>
          <p:cNvPr id="31" name="TextBox 30">
            <a:extLst>
              <a:ext uri="{FF2B5EF4-FFF2-40B4-BE49-F238E27FC236}">
                <a16:creationId xmlns:a16="http://schemas.microsoft.com/office/drawing/2014/main" id="{C3DFE968-7178-A249-A73B-FB0DBAC1AA58}"/>
              </a:ext>
            </a:extLst>
          </p:cNvPr>
          <p:cNvSpPr txBox="1"/>
          <p:nvPr/>
        </p:nvSpPr>
        <p:spPr>
          <a:xfrm>
            <a:off x="6188796" y="2667258"/>
            <a:ext cx="1584177" cy="954107"/>
          </a:xfrm>
          <a:prstGeom prst="rect">
            <a:avLst/>
          </a:prstGeom>
          <a:noFill/>
        </p:spPr>
        <p:txBody>
          <a:bodyPr wrap="square" rtlCol="0">
            <a:spAutoFit/>
          </a:bodyPr>
          <a:lstStyle/>
          <a:p>
            <a:pPr algn="ctr"/>
            <a:r>
              <a:rPr lang="en-US" sz="1400" dirty="0">
                <a:latin typeface="Helvetica" pitchFamily="2" charset="0"/>
              </a:rPr>
              <a:t>Transmits information about the existing body of knowledge </a:t>
            </a:r>
          </a:p>
        </p:txBody>
      </p:sp>
      <p:sp>
        <p:nvSpPr>
          <p:cNvPr id="33" name="TextBox 32">
            <a:extLst>
              <a:ext uri="{FF2B5EF4-FFF2-40B4-BE49-F238E27FC236}">
                <a16:creationId xmlns:a16="http://schemas.microsoft.com/office/drawing/2014/main" id="{47CD7385-2B07-EC4F-9DF9-040590E2B076}"/>
              </a:ext>
            </a:extLst>
          </p:cNvPr>
          <p:cNvSpPr txBox="1"/>
          <p:nvPr/>
        </p:nvSpPr>
        <p:spPr>
          <a:xfrm>
            <a:off x="1577805" y="2836277"/>
            <a:ext cx="1584177" cy="738664"/>
          </a:xfrm>
          <a:prstGeom prst="rect">
            <a:avLst/>
          </a:prstGeom>
          <a:noFill/>
        </p:spPr>
        <p:txBody>
          <a:bodyPr wrap="square" rtlCol="0">
            <a:spAutoFit/>
          </a:bodyPr>
          <a:lstStyle/>
          <a:p>
            <a:pPr algn="ctr"/>
            <a:r>
              <a:rPr lang="en-US" sz="1400" dirty="0">
                <a:latin typeface="Helvetica" pitchFamily="2" charset="0"/>
              </a:rPr>
              <a:t>Evaluates innovations &amp; selects novelty</a:t>
            </a:r>
          </a:p>
        </p:txBody>
      </p:sp>
      <p:sp>
        <p:nvSpPr>
          <p:cNvPr id="34" name="TextBox 33">
            <a:extLst>
              <a:ext uri="{FF2B5EF4-FFF2-40B4-BE49-F238E27FC236}">
                <a16:creationId xmlns:a16="http://schemas.microsoft.com/office/drawing/2014/main" id="{B161F582-0855-6540-86A0-95B74899842A}"/>
              </a:ext>
            </a:extLst>
          </p:cNvPr>
          <p:cNvSpPr txBox="1"/>
          <p:nvPr/>
        </p:nvSpPr>
        <p:spPr>
          <a:xfrm>
            <a:off x="3779911" y="4908134"/>
            <a:ext cx="1584177" cy="738664"/>
          </a:xfrm>
          <a:prstGeom prst="rect">
            <a:avLst/>
          </a:prstGeom>
          <a:noFill/>
        </p:spPr>
        <p:txBody>
          <a:bodyPr wrap="square" rtlCol="0">
            <a:spAutoFit/>
          </a:bodyPr>
          <a:lstStyle/>
          <a:p>
            <a:pPr algn="ctr"/>
            <a:r>
              <a:rPr lang="en-US" sz="1400" dirty="0">
                <a:latin typeface="Helvetica" pitchFamily="2" charset="0"/>
              </a:rPr>
              <a:t>Stimulates and produces novelty and innovation</a:t>
            </a:r>
          </a:p>
        </p:txBody>
      </p:sp>
      <p:sp>
        <p:nvSpPr>
          <p:cNvPr id="28" name="Title 1">
            <a:extLst>
              <a:ext uri="{FF2B5EF4-FFF2-40B4-BE49-F238E27FC236}">
                <a16:creationId xmlns:a16="http://schemas.microsoft.com/office/drawing/2014/main" id="{E8D04192-D48A-E846-A6A0-0B385B0A64A3}"/>
              </a:ext>
            </a:extLst>
          </p:cNvPr>
          <p:cNvSpPr txBox="1">
            <a:spLocks noChangeArrowheads="1"/>
          </p:cNvSpPr>
          <p:nvPr/>
        </p:nvSpPr>
        <p:spPr>
          <a:xfrm>
            <a:off x="1100667" y="57203"/>
            <a:ext cx="6959600" cy="51853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CSIKSZENTMIHALYI SYSTEMS MODEL OF CREATIVITY</a:t>
            </a:r>
            <a:endParaRPr lang="en-IE" sz="2000" dirty="0">
              <a:latin typeface="Helvetica" pitchFamily="2" charset="0"/>
            </a:endParaRPr>
          </a:p>
        </p:txBody>
      </p:sp>
    </p:spTree>
    <p:extLst>
      <p:ext uri="{BB962C8B-B14F-4D97-AF65-F5344CB8AC3E}">
        <p14:creationId xmlns:p14="http://schemas.microsoft.com/office/powerpoint/2010/main" val="226624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95111" y="397933"/>
            <a:ext cx="8748889" cy="5418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STERNBERG AND LUBART’S INVESTMENT THEORY OF CREATIVITY </a:t>
            </a:r>
            <a:endParaRPr lang="en-IE" sz="2000" b="1" dirty="0">
              <a:latin typeface="Helvetica" pitchFamily="2" charset="0"/>
            </a:endParaRPr>
          </a:p>
          <a:p>
            <a:pPr>
              <a:defRPr/>
            </a:pPr>
            <a:endParaRPr lang="en-IE" sz="2000" dirty="0">
              <a:latin typeface="Helvetica" pitchFamily="2" charset="0"/>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636889" y="939799"/>
            <a:ext cx="5554133" cy="55202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IE" sz="2000" dirty="0">
              <a:solidFill>
                <a:srgbClr val="002060"/>
              </a:solidFill>
            </a:endParaRPr>
          </a:p>
          <a:p>
            <a:r>
              <a:rPr lang="en-GB" sz="2000" dirty="0">
                <a:solidFill>
                  <a:srgbClr val="002060"/>
                </a:solidFill>
                <a:latin typeface="Helvetica" pitchFamily="2" charset="0"/>
              </a:rPr>
              <a:t>Creative people ‘buy low and sell high’ in a field of ideas</a:t>
            </a:r>
            <a:r>
              <a:rPr lang="en-IE" sz="2000" dirty="0">
                <a:solidFill>
                  <a:srgbClr val="002060"/>
                </a:solidFill>
                <a:latin typeface="Helvetica" pitchFamily="2" charset="0"/>
              </a:rPr>
              <a:t> </a:t>
            </a:r>
          </a:p>
          <a:p>
            <a:endParaRPr lang="en-IE" sz="2000" baseline="30000" dirty="0">
              <a:solidFill>
                <a:srgbClr val="002060"/>
              </a:solidFill>
              <a:latin typeface="Helvetica" pitchFamily="2" charset="0"/>
            </a:endParaRPr>
          </a:p>
          <a:p>
            <a:r>
              <a:rPr lang="en-GB" sz="2000" dirty="0">
                <a:solidFill>
                  <a:srgbClr val="002060"/>
                </a:solidFill>
                <a:latin typeface="Helvetica" pitchFamily="2" charset="0"/>
              </a:rPr>
              <a:t>They </a:t>
            </a:r>
            <a:r>
              <a:rPr lang="en-GB" sz="2000" b="1" dirty="0">
                <a:solidFill>
                  <a:srgbClr val="002060"/>
                </a:solidFill>
                <a:latin typeface="Helvetica" pitchFamily="2" charset="0"/>
              </a:rPr>
              <a:t>‘buy’ </a:t>
            </a:r>
            <a:r>
              <a:rPr lang="en-GB" sz="2000" dirty="0">
                <a:solidFill>
                  <a:srgbClr val="002060"/>
                </a:solidFill>
                <a:latin typeface="Helvetica" pitchFamily="2" charset="0"/>
              </a:rPr>
              <a:t>or adopt poorly developed ideas which are unpopular or unfamiliar but which have growth potential</a:t>
            </a:r>
          </a:p>
          <a:p>
            <a:endParaRPr lang="en-GB" sz="2000" dirty="0">
              <a:solidFill>
                <a:srgbClr val="002060"/>
              </a:solidFill>
              <a:latin typeface="Helvetica" pitchFamily="2" charset="0"/>
            </a:endParaRPr>
          </a:p>
          <a:p>
            <a:r>
              <a:rPr lang="en-GB" sz="2000" dirty="0">
                <a:solidFill>
                  <a:srgbClr val="002060"/>
                </a:solidFill>
                <a:latin typeface="Helvetica" pitchFamily="2" charset="0"/>
              </a:rPr>
              <a:t>They </a:t>
            </a:r>
            <a:r>
              <a:rPr lang="en-GB" sz="2000" b="1" dirty="0">
                <a:solidFill>
                  <a:srgbClr val="002060"/>
                </a:solidFill>
                <a:latin typeface="Helvetica" pitchFamily="2" charset="0"/>
              </a:rPr>
              <a:t>‘invest’ </a:t>
            </a:r>
            <a:r>
              <a:rPr lang="en-GB" sz="2000" dirty="0">
                <a:solidFill>
                  <a:srgbClr val="002060"/>
                </a:solidFill>
                <a:latin typeface="Helvetica" pitchFamily="2" charset="0"/>
              </a:rPr>
              <a:t>creatively in these and develop them into ‘creative products’</a:t>
            </a:r>
          </a:p>
          <a:p>
            <a:endParaRPr lang="en-GB" sz="2000" dirty="0">
              <a:solidFill>
                <a:srgbClr val="002060"/>
              </a:solidFill>
              <a:latin typeface="Helvetica" pitchFamily="2" charset="0"/>
            </a:endParaRPr>
          </a:p>
          <a:p>
            <a:r>
              <a:rPr lang="en-GB" sz="2000" dirty="0">
                <a:solidFill>
                  <a:srgbClr val="002060"/>
                </a:solidFill>
                <a:latin typeface="Helvetica" pitchFamily="2" charset="0"/>
              </a:rPr>
              <a:t>They </a:t>
            </a:r>
            <a:r>
              <a:rPr lang="en-GB" sz="2000" b="1" dirty="0">
                <a:solidFill>
                  <a:srgbClr val="002060"/>
                </a:solidFill>
                <a:latin typeface="Helvetica" pitchFamily="2" charset="0"/>
              </a:rPr>
              <a:t>‘sell’ </a:t>
            </a:r>
            <a:r>
              <a:rPr lang="en-GB" sz="2000" dirty="0">
                <a:solidFill>
                  <a:srgbClr val="002060"/>
                </a:solidFill>
                <a:latin typeface="Helvetica" pitchFamily="2" charset="0"/>
              </a:rPr>
              <a:t>the novel ideas to colleagues in their field</a:t>
            </a:r>
          </a:p>
          <a:p>
            <a:endParaRPr lang="en-GB" sz="2000" baseline="30000" dirty="0">
              <a:solidFill>
                <a:srgbClr val="002060"/>
              </a:solidFill>
              <a:latin typeface="Helvetica" pitchFamily="2" charset="0"/>
            </a:endParaRPr>
          </a:p>
          <a:p>
            <a:pPr marL="0" indent="0">
              <a:buNone/>
            </a:pPr>
            <a:endParaRPr lang="en-GB" sz="1800" dirty="0">
              <a:solidFill>
                <a:srgbClr val="002060"/>
              </a:solidFill>
              <a:latin typeface="Helvetica" pitchFamily="2" charset="0"/>
            </a:endParaRPr>
          </a:p>
        </p:txBody>
      </p:sp>
    </p:spTree>
    <p:extLst>
      <p:ext uri="{BB962C8B-B14F-4D97-AF65-F5344CB8AC3E}">
        <p14:creationId xmlns:p14="http://schemas.microsoft.com/office/powerpoint/2010/main" val="130876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34121" y="168599"/>
            <a:ext cx="8748889" cy="5418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STERNBERG AND LUBART’S INVESTMENT THEORY OF CREATIVITY </a:t>
            </a:r>
            <a:endParaRPr lang="en-IE" sz="2000" b="1" dirty="0">
              <a:latin typeface="Helvetica" pitchFamily="2" charset="0"/>
            </a:endParaRPr>
          </a:p>
          <a:p>
            <a:pPr>
              <a:defRPr/>
            </a:pPr>
            <a:endParaRPr lang="en-IE" sz="2000" dirty="0">
              <a:latin typeface="Helvetica" pitchFamily="2" charset="0"/>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73132" y="439532"/>
            <a:ext cx="8870868" cy="632954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endParaRPr lang="en-IE" sz="2000" dirty="0">
              <a:solidFill>
                <a:srgbClr val="002060"/>
              </a:solidFill>
              <a:latin typeface="Helvetica" pitchFamily="2" charset="0"/>
            </a:endParaRPr>
          </a:p>
          <a:p>
            <a:pPr marL="0" indent="0">
              <a:spcBef>
                <a:spcPts val="1200"/>
              </a:spcBef>
              <a:buNone/>
            </a:pPr>
            <a:r>
              <a:rPr lang="en-GB" sz="1800" dirty="0">
                <a:solidFill>
                  <a:srgbClr val="002060"/>
                </a:solidFill>
                <a:latin typeface="Helvetica" pitchFamily="2" charset="0"/>
              </a:rPr>
              <a:t>Six factors are necessary to ‘buy low and sell high’ in a field of ideas</a:t>
            </a:r>
          </a:p>
          <a:p>
            <a:pPr>
              <a:spcBef>
                <a:spcPts val="1200"/>
              </a:spcBef>
            </a:pPr>
            <a:r>
              <a:rPr lang="en-GB" sz="1800" b="1" dirty="0">
                <a:solidFill>
                  <a:srgbClr val="002060"/>
                </a:solidFill>
                <a:latin typeface="Helvetica" pitchFamily="2" charset="0"/>
              </a:rPr>
              <a:t>Intelligence </a:t>
            </a:r>
            <a:r>
              <a:rPr lang="en-GB" sz="1800" dirty="0">
                <a:solidFill>
                  <a:srgbClr val="002060"/>
                </a:solidFill>
                <a:latin typeface="Helvetica" pitchFamily="2" charset="0"/>
              </a:rPr>
              <a:t>to see problems in novel unconventional ways, recognise which problems are worth pursuing, and the ability to sell one’s ideas to others</a:t>
            </a:r>
          </a:p>
          <a:p>
            <a:pPr>
              <a:spcBef>
                <a:spcPts val="1200"/>
              </a:spcBef>
            </a:pPr>
            <a:r>
              <a:rPr lang="en-GB" sz="1800" b="1" dirty="0">
                <a:solidFill>
                  <a:srgbClr val="002060"/>
                </a:solidFill>
                <a:latin typeface="Helvetica" pitchFamily="2" charset="0"/>
              </a:rPr>
              <a:t>Field knowledge. </a:t>
            </a:r>
            <a:r>
              <a:rPr lang="en-GB" sz="1800" dirty="0">
                <a:solidFill>
                  <a:srgbClr val="002060"/>
                </a:solidFill>
                <a:latin typeface="Helvetica" pitchFamily="2" charset="0"/>
              </a:rPr>
              <a:t>Sufficient knowledge about a field to move forward in it, but not so much that one is paralysed by conventional practices </a:t>
            </a:r>
          </a:p>
          <a:p>
            <a:pPr>
              <a:spcBef>
                <a:spcPts val="1200"/>
              </a:spcBef>
            </a:pPr>
            <a:r>
              <a:rPr lang="en-GB" sz="1800" b="1" dirty="0">
                <a:solidFill>
                  <a:srgbClr val="002060"/>
                </a:solidFill>
                <a:latin typeface="Helvetica" pitchFamily="2" charset="0"/>
              </a:rPr>
              <a:t>Divergent thinking style. </a:t>
            </a:r>
            <a:r>
              <a:rPr lang="en-GB" sz="1800" dirty="0">
                <a:solidFill>
                  <a:srgbClr val="002060"/>
                </a:solidFill>
                <a:latin typeface="Helvetica" pitchFamily="2" charset="0"/>
              </a:rPr>
              <a:t>The capacity to think in novel ways about effective problem-solving and to think about the big picture as well as details</a:t>
            </a:r>
          </a:p>
          <a:p>
            <a:pPr>
              <a:spcBef>
                <a:spcPts val="1200"/>
              </a:spcBef>
            </a:pPr>
            <a:r>
              <a:rPr lang="en-GB" sz="1800" b="1" dirty="0">
                <a:solidFill>
                  <a:srgbClr val="002060"/>
                </a:solidFill>
                <a:latin typeface="Helvetica" pitchFamily="2" charset="0"/>
              </a:rPr>
              <a:t>Personality traits.  </a:t>
            </a:r>
          </a:p>
          <a:p>
            <a:pPr lvl="1">
              <a:spcBef>
                <a:spcPts val="600"/>
              </a:spcBef>
              <a:buFont typeface="Arial" panose="020B0604020202020204" pitchFamily="34" charset="0"/>
              <a:buChar char="•"/>
            </a:pPr>
            <a:r>
              <a:rPr lang="en-GB" sz="1800" b="1" dirty="0">
                <a:solidFill>
                  <a:srgbClr val="002060"/>
                </a:solidFill>
                <a:latin typeface="Helvetica" pitchFamily="2" charset="0"/>
              </a:rPr>
              <a:t>Sensible risk taking </a:t>
            </a:r>
            <a:r>
              <a:rPr lang="en-GB" sz="1800" dirty="0">
                <a:solidFill>
                  <a:srgbClr val="002060"/>
                </a:solidFill>
                <a:latin typeface="Helvetica" pitchFamily="2" charset="0"/>
              </a:rPr>
              <a:t>particularly in the area of buying low and selling high</a:t>
            </a:r>
          </a:p>
          <a:p>
            <a:pPr lvl="1">
              <a:spcBef>
                <a:spcPts val="600"/>
              </a:spcBef>
              <a:buFont typeface="Arial" panose="020B0604020202020204" pitchFamily="34" charset="0"/>
              <a:buChar char="•"/>
            </a:pPr>
            <a:r>
              <a:rPr lang="en-GB" sz="1800" b="1" dirty="0">
                <a:solidFill>
                  <a:srgbClr val="002060"/>
                </a:solidFill>
                <a:latin typeface="Helvetica" pitchFamily="2" charset="0"/>
              </a:rPr>
              <a:t>Persistence </a:t>
            </a:r>
            <a:r>
              <a:rPr lang="en-GB" sz="1800" dirty="0">
                <a:solidFill>
                  <a:srgbClr val="002060"/>
                </a:solidFill>
                <a:latin typeface="Helvetica" pitchFamily="2" charset="0"/>
              </a:rPr>
              <a:t>in overcoming obstacles (in tolerating  the field’s resistance to one’ new ideas), </a:t>
            </a:r>
          </a:p>
          <a:p>
            <a:pPr lvl="1">
              <a:spcBef>
                <a:spcPts val="600"/>
              </a:spcBef>
              <a:buFont typeface="Arial" panose="020B0604020202020204" pitchFamily="34" charset="0"/>
              <a:buChar char="•"/>
            </a:pPr>
            <a:r>
              <a:rPr lang="en-GB" sz="1800" b="1" dirty="0">
                <a:solidFill>
                  <a:srgbClr val="002060"/>
                </a:solidFill>
                <a:latin typeface="Helvetica" pitchFamily="2" charset="0"/>
              </a:rPr>
              <a:t>Self-efficacy</a:t>
            </a:r>
            <a:endParaRPr lang="en-GB" sz="1800" dirty="0">
              <a:solidFill>
                <a:srgbClr val="002060"/>
              </a:solidFill>
              <a:latin typeface="Helvetica" pitchFamily="2" charset="0"/>
            </a:endParaRPr>
          </a:p>
          <a:p>
            <a:pPr lvl="1">
              <a:spcBef>
                <a:spcPts val="600"/>
              </a:spcBef>
              <a:buFont typeface="Arial" panose="020B0604020202020204" pitchFamily="34" charset="0"/>
              <a:buChar char="•"/>
            </a:pPr>
            <a:r>
              <a:rPr lang="en-GB" sz="1800" b="1" dirty="0">
                <a:solidFill>
                  <a:srgbClr val="002060"/>
                </a:solidFill>
                <a:latin typeface="Helvetica" pitchFamily="2" charset="0"/>
              </a:rPr>
              <a:t>Tolerance for uncertainty </a:t>
            </a:r>
            <a:r>
              <a:rPr lang="en-GB" sz="1800" dirty="0">
                <a:solidFill>
                  <a:srgbClr val="002060"/>
                </a:solidFill>
                <a:latin typeface="Helvetica" pitchFamily="2" charset="0"/>
              </a:rPr>
              <a:t>and ambiguity</a:t>
            </a:r>
          </a:p>
          <a:p>
            <a:pPr>
              <a:spcBef>
                <a:spcPts val="1200"/>
              </a:spcBef>
            </a:pPr>
            <a:r>
              <a:rPr lang="en-GB" sz="1800" b="1" dirty="0">
                <a:solidFill>
                  <a:srgbClr val="002060"/>
                </a:solidFill>
                <a:latin typeface="Helvetica" pitchFamily="2" charset="0"/>
              </a:rPr>
              <a:t>Intrinsic motivation </a:t>
            </a:r>
            <a:r>
              <a:rPr lang="en-GB" sz="1800" dirty="0">
                <a:solidFill>
                  <a:srgbClr val="002060"/>
                </a:solidFill>
                <a:latin typeface="Helvetica" pitchFamily="2" charset="0"/>
              </a:rPr>
              <a:t>to work in the field</a:t>
            </a:r>
          </a:p>
          <a:p>
            <a:pPr>
              <a:spcBef>
                <a:spcPts val="1200"/>
              </a:spcBef>
            </a:pPr>
            <a:r>
              <a:rPr lang="en-GB" sz="1800" b="1" dirty="0">
                <a:solidFill>
                  <a:srgbClr val="002060"/>
                </a:solidFill>
                <a:latin typeface="Helvetica" pitchFamily="2" charset="0"/>
              </a:rPr>
              <a:t>A supportive environment </a:t>
            </a:r>
            <a:r>
              <a:rPr lang="en-GB" sz="1800" dirty="0">
                <a:solidFill>
                  <a:srgbClr val="002060"/>
                </a:solidFill>
                <a:latin typeface="Helvetica" pitchFamily="2" charset="0"/>
              </a:rPr>
              <a:t>which rewards creative contributions to the field</a:t>
            </a:r>
            <a:endParaRPr lang="en-IE" sz="1800" dirty="0">
              <a:solidFill>
                <a:srgbClr val="002060"/>
              </a:solidFill>
              <a:latin typeface="Helvetica" pitchFamily="2" charset="0"/>
            </a:endParaRPr>
          </a:p>
          <a:p>
            <a:endParaRPr lang="en-IE" sz="1800" baseline="30000" dirty="0">
              <a:solidFill>
                <a:srgbClr val="002060"/>
              </a:solidFill>
              <a:latin typeface="Helvetica" pitchFamily="2" charset="0"/>
            </a:endParaRPr>
          </a:p>
          <a:p>
            <a:endParaRPr lang="en-GB" sz="1800" dirty="0">
              <a:solidFill>
                <a:srgbClr val="002060"/>
              </a:solidFill>
              <a:latin typeface="Helvetica" pitchFamily="2" charset="0"/>
            </a:endParaRPr>
          </a:p>
        </p:txBody>
      </p:sp>
    </p:spTree>
    <p:extLst>
      <p:ext uri="{BB962C8B-B14F-4D97-AF65-F5344CB8AC3E}">
        <p14:creationId xmlns:p14="http://schemas.microsoft.com/office/powerpoint/2010/main" val="86521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222923-DC76-5640-935C-6BB7DC6482C8}"/>
              </a:ext>
            </a:extLst>
          </p:cNvPr>
          <p:cNvSpPr txBox="1">
            <a:spLocks noChangeArrowheads="1"/>
          </p:cNvSpPr>
          <p:nvPr/>
        </p:nvSpPr>
        <p:spPr>
          <a:xfrm>
            <a:off x="340008" y="262890"/>
            <a:ext cx="8748889" cy="5418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GB" sz="2000" b="1" dirty="0">
                <a:latin typeface="Helvetica" pitchFamily="2" charset="0"/>
              </a:rPr>
              <a:t>STERNBERG AND LUBART’S INVESTMENT THEORY OF CREATIVITY </a:t>
            </a:r>
            <a:endParaRPr lang="en-IE" sz="2000" b="1" dirty="0">
              <a:latin typeface="Helvetica" pitchFamily="2" charset="0"/>
            </a:endParaRPr>
          </a:p>
          <a:p>
            <a:pPr>
              <a:defRPr/>
            </a:pPr>
            <a:endParaRPr lang="en-IE" sz="2000" dirty="0">
              <a:latin typeface="Helvetica" pitchFamily="2" charset="0"/>
            </a:endParaRPr>
          </a:p>
        </p:txBody>
      </p:sp>
      <p:pic>
        <p:nvPicPr>
          <p:cNvPr id="8" name="Picture 7" descr="Diagram&#10;&#10;Description automatically generated">
            <a:extLst>
              <a:ext uri="{FF2B5EF4-FFF2-40B4-BE49-F238E27FC236}">
                <a16:creationId xmlns:a16="http://schemas.microsoft.com/office/drawing/2014/main" id="{6F4F4AC7-5BA0-CF4B-83CA-95FAF813E1DE}"/>
              </a:ext>
            </a:extLst>
          </p:cNvPr>
          <p:cNvPicPr>
            <a:picLocks noChangeAspect="1"/>
          </p:cNvPicPr>
          <p:nvPr/>
        </p:nvPicPr>
        <p:blipFill>
          <a:blip r:embed="rId2"/>
          <a:stretch>
            <a:fillRect/>
          </a:stretch>
        </p:blipFill>
        <p:spPr>
          <a:xfrm>
            <a:off x="340008" y="701884"/>
            <a:ext cx="8463983" cy="5733205"/>
          </a:xfrm>
          <a:prstGeom prst="rect">
            <a:avLst/>
          </a:prstGeom>
        </p:spPr>
      </p:pic>
    </p:spTree>
    <p:extLst>
      <p:ext uri="{BB962C8B-B14F-4D97-AF65-F5344CB8AC3E}">
        <p14:creationId xmlns:p14="http://schemas.microsoft.com/office/powerpoint/2010/main" val="174346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161912" y="513883"/>
            <a:ext cx="4933245" cy="51928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CREATIVITY – RESEARCH FINDINGS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97181" y="1976139"/>
            <a:ext cx="3729462" cy="290572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dirty="0">
                <a:solidFill>
                  <a:srgbClr val="002060"/>
                </a:solidFill>
                <a:latin typeface="Helvetica" pitchFamily="2" charset="0"/>
              </a:rPr>
              <a:t>Research finding on creativity may be classified as those that focus on creative </a:t>
            </a:r>
          </a:p>
          <a:p>
            <a:pPr lvl="1">
              <a:buFont typeface="Arial" panose="020B0604020202020204" pitchFamily="34" charset="0"/>
              <a:buChar char="•"/>
            </a:pPr>
            <a:r>
              <a:rPr lang="en-GB" sz="2000" dirty="0">
                <a:solidFill>
                  <a:srgbClr val="002060"/>
                </a:solidFill>
                <a:latin typeface="Helvetica" pitchFamily="2" charset="0"/>
              </a:rPr>
              <a:t>Products</a:t>
            </a:r>
          </a:p>
          <a:p>
            <a:pPr lvl="1">
              <a:buFont typeface="Arial" panose="020B0604020202020204" pitchFamily="34" charset="0"/>
              <a:buChar char="•"/>
            </a:pPr>
            <a:r>
              <a:rPr lang="en-GB" sz="2000" dirty="0">
                <a:solidFill>
                  <a:srgbClr val="002060"/>
                </a:solidFill>
                <a:latin typeface="Helvetica" pitchFamily="2" charset="0"/>
              </a:rPr>
              <a:t>People</a:t>
            </a:r>
          </a:p>
          <a:p>
            <a:pPr lvl="1">
              <a:buFont typeface="Arial" panose="020B0604020202020204" pitchFamily="34" charset="0"/>
              <a:buChar char="•"/>
            </a:pPr>
            <a:r>
              <a:rPr lang="en-GB" sz="2000" dirty="0">
                <a:solidFill>
                  <a:srgbClr val="002060"/>
                </a:solidFill>
                <a:latin typeface="Helvetica" pitchFamily="2" charset="0"/>
              </a:rPr>
              <a:t>Processes </a:t>
            </a:r>
          </a:p>
          <a:p>
            <a:pPr lvl="1">
              <a:buFont typeface="Arial" panose="020B0604020202020204" pitchFamily="34" charset="0"/>
              <a:buChar char="•"/>
            </a:pPr>
            <a:r>
              <a:rPr lang="en-GB" sz="2000" dirty="0">
                <a:solidFill>
                  <a:srgbClr val="002060"/>
                </a:solidFill>
                <a:latin typeface="Helvetica" pitchFamily="2" charset="0"/>
              </a:rPr>
              <a:t>Places - Facilitating environments</a:t>
            </a:r>
          </a:p>
          <a:p>
            <a:endParaRPr lang="en-GB" sz="2000" dirty="0">
              <a:solidFill>
                <a:srgbClr val="002060"/>
              </a:solidFill>
              <a:latin typeface="Helvetica" pitchFamily="2" charset="0"/>
            </a:endParaRPr>
          </a:p>
          <a:p>
            <a:endParaRPr lang="en-GB" sz="2000" b="1" dirty="0">
              <a:solidFill>
                <a:srgbClr val="002060"/>
              </a:solidFill>
              <a:latin typeface="Helvetica" pitchFamily="2" charset="0"/>
            </a:endParaRPr>
          </a:p>
        </p:txBody>
      </p:sp>
      <p:pic>
        <p:nvPicPr>
          <p:cNvPr id="6" name="Picture 5">
            <a:extLst>
              <a:ext uri="{FF2B5EF4-FFF2-40B4-BE49-F238E27FC236}">
                <a16:creationId xmlns:a16="http://schemas.microsoft.com/office/drawing/2014/main" id="{AB9656EA-0AED-2D42-91B0-30465370F4A4}"/>
              </a:ext>
            </a:extLst>
          </p:cNvPr>
          <p:cNvPicPr>
            <a:picLocks noChangeAspect="1"/>
          </p:cNvPicPr>
          <p:nvPr/>
        </p:nvPicPr>
        <p:blipFill>
          <a:blip r:embed="rId2"/>
          <a:stretch>
            <a:fillRect/>
          </a:stretch>
        </p:blipFill>
        <p:spPr>
          <a:xfrm>
            <a:off x="4163066" y="1772416"/>
            <a:ext cx="4683753" cy="3966977"/>
          </a:xfrm>
          <a:prstGeom prst="rect">
            <a:avLst/>
          </a:prstGeom>
        </p:spPr>
      </p:pic>
    </p:spTree>
    <p:extLst>
      <p:ext uri="{BB962C8B-B14F-4D97-AF65-F5344CB8AC3E}">
        <p14:creationId xmlns:p14="http://schemas.microsoft.com/office/powerpoint/2010/main" val="278520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703885" y="0"/>
            <a:ext cx="5921757" cy="54186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CREATIVE PRODUCTS - CLASSIFICATION</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83127" y="372534"/>
            <a:ext cx="8981850" cy="648546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dirty="0">
                <a:solidFill>
                  <a:srgbClr val="002060"/>
                </a:solidFill>
                <a:latin typeface="Helvetica" pitchFamily="2" charset="0"/>
              </a:rPr>
              <a:t>Kaufman and Beghetto distinguish between big, little, mini and pro C creativity products </a:t>
            </a:r>
            <a:r>
              <a:rPr lang="en-IE" sz="2000" dirty="0">
                <a:solidFill>
                  <a:srgbClr val="002060"/>
                </a:solidFill>
                <a:latin typeface="Helvetica" pitchFamily="2" charset="0"/>
              </a:rPr>
              <a:t> </a:t>
            </a:r>
          </a:p>
          <a:p>
            <a:pPr>
              <a:buFont typeface="Arial" panose="020B0604020202020204" pitchFamily="34" charset="0"/>
              <a:buChar char="•"/>
            </a:pPr>
            <a:endParaRPr lang="en-IE"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Big C creativity products </a:t>
            </a:r>
            <a:r>
              <a:rPr lang="en-GB" sz="2000" dirty="0">
                <a:solidFill>
                  <a:srgbClr val="002060"/>
                </a:solidFill>
                <a:latin typeface="Helvetica" pitchFamily="2" charset="0"/>
              </a:rPr>
              <a:t>are outstanding innovations such Einstein’s theory of relativity or Leonardo da Vinci’s Mona Lisa </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Little c creativity products </a:t>
            </a:r>
            <a:r>
              <a:rPr lang="en-GB" sz="2000" dirty="0">
                <a:solidFill>
                  <a:srgbClr val="002060"/>
                </a:solidFill>
                <a:latin typeface="Helvetica" pitchFamily="2" charset="0"/>
              </a:rPr>
              <a:t>are creative solutions or outputs in daily work or leisure activities, such as developing a new system at work or doing a  painting for a friend</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Mini c creativity products </a:t>
            </a:r>
            <a:r>
              <a:rPr lang="en-GB" sz="2000" dirty="0">
                <a:solidFill>
                  <a:srgbClr val="002060"/>
                </a:solidFill>
                <a:latin typeface="Helvetica" pitchFamily="2" charset="0"/>
              </a:rPr>
              <a:t>are produced by novices in the early stages of learning their field before they become experts </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Pro c creativity products </a:t>
            </a:r>
            <a:r>
              <a:rPr lang="en-GB" sz="2000" dirty="0">
                <a:solidFill>
                  <a:srgbClr val="002060"/>
                </a:solidFill>
                <a:latin typeface="Helvetica" pitchFamily="2" charset="0"/>
              </a:rPr>
              <a:t>are produced by professionals who have developed beyond little c creativity</a:t>
            </a:r>
            <a:r>
              <a:rPr lang="en-IE" sz="2000" dirty="0">
                <a:solidFill>
                  <a:srgbClr val="002060"/>
                </a:solidFill>
                <a:latin typeface="Helvetica" pitchFamily="2" charset="0"/>
              </a:rPr>
              <a:t> </a:t>
            </a:r>
          </a:p>
          <a:p>
            <a:pPr>
              <a:buFont typeface="Arial" panose="020B0604020202020204" pitchFamily="34" charset="0"/>
              <a:buChar char="•"/>
            </a:pPr>
            <a:endParaRPr lang="en-IE"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Theories. </a:t>
            </a:r>
            <a:r>
              <a:rPr lang="en-GB" sz="2000" dirty="0">
                <a:solidFill>
                  <a:srgbClr val="002060"/>
                </a:solidFill>
                <a:latin typeface="Helvetica" pitchFamily="2" charset="0"/>
              </a:rPr>
              <a:t>Csikszentmihalyi systems model of creativity and Sternberg and Lubart’s investment theory apply to pro c and big C creativity, but not to little c or mini c creativity. </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1243400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506203" y="413858"/>
            <a:ext cx="6511601" cy="62558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CREATIVE PRODUCTS – RESEARCH METHODS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506203" y="1370276"/>
            <a:ext cx="6131591" cy="348673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b="1" dirty="0">
                <a:solidFill>
                  <a:srgbClr val="002060"/>
                </a:solidFill>
                <a:latin typeface="Helvetica" pitchFamily="2" charset="0"/>
              </a:rPr>
              <a:t>Historical case study methods </a:t>
            </a:r>
            <a:r>
              <a:rPr lang="en-GB" sz="2000" dirty="0">
                <a:solidFill>
                  <a:srgbClr val="002060"/>
                </a:solidFill>
                <a:latin typeface="Helvetica" pitchFamily="2" charset="0"/>
              </a:rPr>
              <a:t>are used to research Big C products where experts rate products of creative genius</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Amabile’s creative assessment technique </a:t>
            </a:r>
            <a:r>
              <a:rPr lang="en-GB" sz="2000" dirty="0">
                <a:solidFill>
                  <a:srgbClr val="002060"/>
                </a:solidFill>
                <a:latin typeface="Helvetica" pitchFamily="2" charset="0"/>
              </a:rPr>
              <a:t>is used to research products of little c or everyday creativity where creative products are rank ordered and rated by judges on likert scales that assess creativity</a:t>
            </a:r>
          </a:p>
          <a:p>
            <a:pPr>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362860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406400" y="276578"/>
            <a:ext cx="8579556" cy="54186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CHARACTERISTICS OF CREATIVE PEOPLE - RESEARCH FINDINGS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06400" y="1192146"/>
            <a:ext cx="8579556" cy="48474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b="1" dirty="0">
                <a:solidFill>
                  <a:srgbClr val="002060"/>
                </a:solidFill>
                <a:latin typeface="Helvetica" pitchFamily="2" charset="0"/>
              </a:rPr>
              <a:t>Divergent thinking </a:t>
            </a:r>
            <a:r>
              <a:rPr lang="en-GB" sz="2000" dirty="0">
                <a:solidFill>
                  <a:srgbClr val="002060"/>
                </a:solidFill>
                <a:latin typeface="Helvetica" pitchFamily="2" charset="0"/>
              </a:rPr>
              <a:t>(assessed with Torrance’s Test of Creative Thinking) is a characteristic of creative people. The test shows that divergent thinking is normally distributed in the population and a better predictor of creative achievement than intelligence </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Intelligence. </a:t>
            </a:r>
            <a:r>
              <a:rPr lang="en-GB" sz="2000" dirty="0">
                <a:solidFill>
                  <a:srgbClr val="002060"/>
                </a:solidFill>
                <a:latin typeface="Helvetica" pitchFamily="2" charset="0"/>
              </a:rPr>
              <a:t>There is a small positive correlation between IQ and creativity</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Openness and extraversion </a:t>
            </a:r>
            <a:r>
              <a:rPr lang="en-GB" sz="2000" dirty="0">
                <a:solidFill>
                  <a:srgbClr val="002060"/>
                </a:solidFill>
                <a:latin typeface="Helvetica" pitchFamily="2" charset="0"/>
              </a:rPr>
              <a:t>are the two big-5 personality traits most strongly correlated with creativity</a:t>
            </a:r>
            <a:r>
              <a:rPr lang="en-IE" sz="2000" dirty="0">
                <a:solidFill>
                  <a:srgbClr val="002060"/>
                </a:solidFill>
                <a:latin typeface="Helvetica" pitchFamily="2" charset="0"/>
              </a:rPr>
              <a:t> </a:t>
            </a:r>
          </a:p>
          <a:p>
            <a:pPr>
              <a:buFont typeface="Arial" panose="020B0604020202020204" pitchFamily="34" charset="0"/>
              <a:buChar char="•"/>
            </a:pPr>
            <a:endParaRPr lang="en-IE" sz="2000" dirty="0">
              <a:solidFill>
                <a:srgbClr val="002060"/>
              </a:solidFill>
              <a:latin typeface="Helvetica" pitchFamily="2" charset="0"/>
            </a:endParaRPr>
          </a:p>
          <a:p>
            <a:pPr>
              <a:buFont typeface="Arial" panose="020B0604020202020204" pitchFamily="34" charset="0"/>
              <a:buChar char="•"/>
            </a:pPr>
            <a:r>
              <a:rPr lang="en-IE" sz="2000" b="1" dirty="0">
                <a:solidFill>
                  <a:srgbClr val="002060"/>
                </a:solidFill>
                <a:latin typeface="Helvetica" pitchFamily="2" charset="0"/>
              </a:rPr>
              <a:t>Vulnerability to bipolar disorder and psychosis </a:t>
            </a:r>
            <a:r>
              <a:rPr lang="en-IE" sz="2000" dirty="0">
                <a:solidFill>
                  <a:srgbClr val="002060"/>
                </a:solidFill>
                <a:latin typeface="Helvetica" pitchFamily="2" charset="0"/>
              </a:rPr>
              <a:t>(schizotypy) are correlated with creativity.  </a:t>
            </a:r>
            <a:r>
              <a:rPr lang="en-GB" sz="2000" dirty="0">
                <a:solidFill>
                  <a:srgbClr val="002060"/>
                </a:solidFill>
                <a:latin typeface="Helvetica" pitchFamily="2" charset="0"/>
              </a:rPr>
              <a:t>Creative production occurs when individuals with these conditions are energised and functioning well, rather that when they are hypomanic or psychotic</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31135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00050" y="814955"/>
            <a:ext cx="8337550" cy="42378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b="1" dirty="0">
                <a:solidFill>
                  <a:srgbClr val="002060"/>
                </a:solidFill>
                <a:latin typeface="Helvetica" pitchFamily="2" charset="0"/>
              </a:rPr>
              <a:t>Intrinsic and Extrinsic Motivation</a:t>
            </a:r>
          </a:p>
          <a:p>
            <a:pPr>
              <a:buFont typeface="Arial" panose="020B0604020202020204" pitchFamily="34" charset="0"/>
              <a:buChar char="•"/>
            </a:pPr>
            <a:endParaRPr lang="en-GB" sz="2000" b="1"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Intrinsic motivation is critical during the period just prior to and during creative insight </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Extrinsic motivators such as task-relevant feedback or the prospect of recognition may be important before and after creative insight</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Positive and Negative Emotions</a:t>
            </a:r>
          </a:p>
          <a:p>
            <a:pPr>
              <a:buFont typeface="Arial" panose="020B0604020202020204" pitchFamily="34" charset="0"/>
              <a:buChar char="•"/>
            </a:pPr>
            <a:endParaRPr lang="en-GB" sz="2000" b="1"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Positive emotions signal that we are safe and facilitates playful divergent thinking</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Negative emotions signal that something is wrong and motivates us to work hard to find creative solutions to make things right again</a:t>
            </a:r>
            <a:r>
              <a:rPr lang="en-IE" sz="2000" dirty="0">
                <a:solidFill>
                  <a:srgbClr val="002060"/>
                </a:solidFill>
                <a:latin typeface="Helvetica" pitchFamily="2" charset="0"/>
              </a:rPr>
              <a:t> </a:t>
            </a:r>
          </a:p>
          <a:p>
            <a:pPr lvl="1">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endParaRPr lang="en-IE" sz="2000" b="1" dirty="0">
              <a:solidFill>
                <a:srgbClr val="002060"/>
              </a:solidFill>
              <a:latin typeface="Helvetica" pitchFamily="2" charset="0"/>
            </a:endParaRPr>
          </a:p>
        </p:txBody>
      </p:sp>
      <p:sp>
        <p:nvSpPr>
          <p:cNvPr id="6" name="Title 1">
            <a:extLst>
              <a:ext uri="{FF2B5EF4-FFF2-40B4-BE49-F238E27FC236}">
                <a16:creationId xmlns:a16="http://schemas.microsoft.com/office/drawing/2014/main" id="{759A9DF1-BCB5-324B-8661-F045D293E038}"/>
              </a:ext>
            </a:extLst>
          </p:cNvPr>
          <p:cNvSpPr txBox="1">
            <a:spLocks noChangeArrowheads="1"/>
          </p:cNvSpPr>
          <p:nvPr/>
        </p:nvSpPr>
        <p:spPr>
          <a:xfrm>
            <a:off x="406400" y="273089"/>
            <a:ext cx="8579556" cy="54186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CHARACTERISTICS OF CREATIVE PEOPLE - RESEARCH FINDINGS </a:t>
            </a:r>
          </a:p>
        </p:txBody>
      </p:sp>
    </p:spTree>
    <p:extLst>
      <p:ext uri="{BB962C8B-B14F-4D97-AF65-F5344CB8AC3E}">
        <p14:creationId xmlns:p14="http://schemas.microsoft.com/office/powerpoint/2010/main" val="197864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06400" y="1077845"/>
            <a:ext cx="8602133" cy="52820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Helvetica" pitchFamily="2" charset="0"/>
              </a:rPr>
              <a:t>Genetic factors influence the following psychological and neurobiological factors, which in turn facilitate creativity </a:t>
            </a:r>
          </a:p>
          <a:p>
            <a:pPr marL="0" indent="0">
              <a:buNone/>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Intelligence</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Divergent thinking</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Domain specific factors such as musical ability</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Personality traits such as openness to experience </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Psychopathological factors such as vulnerability to bipolar disorder or psychosis</a:t>
            </a:r>
          </a:p>
          <a:p>
            <a:pPr lvl="1">
              <a:buFont typeface="Arial" panose="020B0604020202020204" pitchFamily="34" charset="0"/>
              <a:buChar char="•"/>
            </a:pPr>
            <a:endParaRPr lang="en-GB" sz="2000" dirty="0">
              <a:solidFill>
                <a:srgbClr val="002060"/>
              </a:solidFill>
              <a:latin typeface="Helvetica" pitchFamily="2" charset="0"/>
            </a:endParaRPr>
          </a:p>
          <a:p>
            <a:pPr lvl="1">
              <a:buFont typeface="Arial" panose="020B0604020202020204" pitchFamily="34" charset="0"/>
              <a:buChar char="•"/>
            </a:pPr>
            <a:r>
              <a:rPr lang="en-GB" sz="2000" dirty="0">
                <a:solidFill>
                  <a:srgbClr val="002060"/>
                </a:solidFill>
                <a:latin typeface="Helvetica" pitchFamily="2" charset="0"/>
              </a:rPr>
              <a:t>Neurobiological factors such as the efficiency of dopamine and serotonin neurotransmission systems</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417688" y="93698"/>
            <a:ext cx="8579556" cy="54186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CHARACTERISTICS OF CREATIVE PEOPLE - RESEARCH FINDINGS</a:t>
            </a:r>
          </a:p>
          <a:p>
            <a:pPr algn="ctr">
              <a:spcBef>
                <a:spcPts val="0"/>
              </a:spcBef>
              <a:defRPr/>
            </a:pPr>
            <a:r>
              <a:rPr lang="en-US" altLang="en-US" sz="2000" b="1" kern="0" dirty="0">
                <a:latin typeface="Helvetica" pitchFamily="2" charset="0"/>
                <a:ea typeface="ＭＳ Ｐゴシック" panose="020B0600070205080204" pitchFamily="34" charset="-128"/>
              </a:rPr>
              <a:t>GENETIC FACTORS </a:t>
            </a:r>
          </a:p>
        </p:txBody>
      </p:sp>
    </p:spTree>
    <p:extLst>
      <p:ext uri="{BB962C8B-B14F-4D97-AF65-F5344CB8AC3E}">
        <p14:creationId xmlns:p14="http://schemas.microsoft.com/office/powerpoint/2010/main" val="233971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E085B0-6671-BA46-8755-AE87DA0D5097}"/>
              </a:ext>
            </a:extLst>
          </p:cNvPr>
          <p:cNvSpPr txBox="1"/>
          <p:nvPr/>
        </p:nvSpPr>
        <p:spPr>
          <a:xfrm>
            <a:off x="1176108" y="2653040"/>
            <a:ext cx="6791784" cy="523220"/>
          </a:xfrm>
          <a:prstGeom prst="rect">
            <a:avLst/>
          </a:prstGeom>
          <a:noFill/>
        </p:spPr>
        <p:txBody>
          <a:bodyPr wrap="square" rtlCol="0">
            <a:spAutoFit/>
          </a:bodyPr>
          <a:lstStyle/>
          <a:p>
            <a:r>
              <a:rPr lang="en-GB" sz="2800" b="1" dirty="0">
                <a:solidFill>
                  <a:srgbClr val="0070C0"/>
                </a:solidFill>
                <a:latin typeface="Helvetica" pitchFamily="2" charset="0"/>
              </a:rPr>
              <a:t>GIFTEDNESS, CREATIVITY &amp; WISDOM</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3694925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70932" y="942364"/>
            <a:ext cx="8602133" cy="607001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dirty="0">
                <a:solidFill>
                  <a:srgbClr val="002060"/>
                </a:solidFill>
                <a:latin typeface="Helvetica" pitchFamily="2" charset="0"/>
              </a:rPr>
              <a:t>Creativity is subserved by neural networks (and NOT  located in one brain region e.g. the right hemisphere)</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dirty="0">
                <a:solidFill>
                  <a:srgbClr val="002060"/>
                </a:solidFill>
                <a:latin typeface="Helvetica" pitchFamily="2" charset="0"/>
              </a:rPr>
              <a:t>Different types of creative tasks (visual, musical, literary, kinaesthetic, or scientific) involve different neural networks </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dirty="0">
                <a:solidFill>
                  <a:srgbClr val="002060"/>
                </a:solidFill>
                <a:latin typeface="Helvetica" pitchFamily="2" charset="0"/>
              </a:rPr>
              <a:t>Creativity involves (at least) three major neural networks </a:t>
            </a:r>
          </a:p>
          <a:p>
            <a:pPr lvl="1">
              <a:buFont typeface="Arial" panose="020B0604020202020204" pitchFamily="34" charset="0"/>
              <a:buChar char="•"/>
            </a:pPr>
            <a:r>
              <a:rPr lang="en-GB" sz="1800" b="1" dirty="0">
                <a:solidFill>
                  <a:srgbClr val="002060"/>
                </a:solidFill>
                <a:latin typeface="Helvetica" pitchFamily="2" charset="0"/>
              </a:rPr>
              <a:t>Default mode network</a:t>
            </a:r>
            <a:r>
              <a:rPr lang="en-GB" sz="1800" dirty="0">
                <a:solidFill>
                  <a:srgbClr val="002060"/>
                </a:solidFill>
                <a:latin typeface="Helvetica" pitchFamily="2" charset="0"/>
              </a:rPr>
              <a:t>, associated with spontaneous generation of ideas</a:t>
            </a:r>
          </a:p>
          <a:p>
            <a:pPr lvl="1">
              <a:buFont typeface="Arial" panose="020B0604020202020204" pitchFamily="34" charset="0"/>
              <a:buChar char="•"/>
            </a:pPr>
            <a:r>
              <a:rPr lang="en-GB" sz="1800" b="1" dirty="0">
                <a:solidFill>
                  <a:srgbClr val="002060"/>
                </a:solidFill>
                <a:latin typeface="Helvetica" pitchFamily="2" charset="0"/>
              </a:rPr>
              <a:t>Executive control network</a:t>
            </a:r>
            <a:r>
              <a:rPr lang="en-GB" sz="1800" dirty="0">
                <a:solidFill>
                  <a:srgbClr val="002060"/>
                </a:solidFill>
                <a:latin typeface="Helvetica" pitchFamily="2" charset="0"/>
              </a:rPr>
              <a:t>, associated with goal directed thinking</a:t>
            </a:r>
          </a:p>
          <a:p>
            <a:pPr lvl="1">
              <a:buFont typeface="Arial" panose="020B0604020202020204" pitchFamily="34" charset="0"/>
              <a:buChar char="•"/>
            </a:pPr>
            <a:r>
              <a:rPr lang="en-GB" sz="1800" b="1" dirty="0">
                <a:solidFill>
                  <a:srgbClr val="002060"/>
                </a:solidFill>
                <a:latin typeface="Helvetica" pitchFamily="2" charset="0"/>
              </a:rPr>
              <a:t>Salience network </a:t>
            </a:r>
            <a:r>
              <a:rPr lang="en-GB" sz="1800" dirty="0">
                <a:solidFill>
                  <a:srgbClr val="002060"/>
                </a:solidFill>
                <a:latin typeface="Helvetica" pitchFamily="2" charset="0"/>
              </a:rPr>
              <a:t>involved in detection and allocation of neural resources to relevant tasks </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dirty="0">
                <a:solidFill>
                  <a:srgbClr val="002060"/>
                </a:solidFill>
                <a:latin typeface="Helvetica" pitchFamily="2" charset="0"/>
              </a:rPr>
              <a:t>The interplay between the default mode network and the executive control network subserves the interplay between spontaneous and controlled thought processes involved in creativity. </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dirty="0">
                <a:solidFill>
                  <a:srgbClr val="002060"/>
                </a:solidFill>
                <a:latin typeface="Helvetica" pitchFamily="2" charset="0"/>
              </a:rPr>
              <a:t>The salience network facilitates switching between default mode network and the executive control network at different stages of the creativity process </a:t>
            </a: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290405" y="221415"/>
            <a:ext cx="8602133" cy="72094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CHARACTERISTICS OF CREATIVE PEOPLE - RESEARCH FINDINGS</a:t>
            </a:r>
          </a:p>
          <a:p>
            <a:pPr algn="ctr">
              <a:spcBef>
                <a:spcPts val="0"/>
              </a:spcBef>
              <a:defRPr/>
            </a:pPr>
            <a:r>
              <a:rPr lang="en-US" altLang="en-US" sz="2000" b="1" kern="0" dirty="0">
                <a:latin typeface="Helvetica" pitchFamily="2" charset="0"/>
                <a:ea typeface="ＭＳ Ｐゴシック" panose="020B0600070205080204" pitchFamily="34" charset="-128"/>
              </a:rPr>
              <a:t>NEUROBIOLOGICAL PROCESSES </a:t>
            </a:r>
          </a:p>
        </p:txBody>
      </p:sp>
    </p:spTree>
    <p:extLst>
      <p:ext uri="{BB962C8B-B14F-4D97-AF65-F5344CB8AC3E}">
        <p14:creationId xmlns:p14="http://schemas.microsoft.com/office/powerpoint/2010/main" val="208263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35468" y="918612"/>
            <a:ext cx="6194080" cy="607001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b="1" dirty="0">
                <a:solidFill>
                  <a:srgbClr val="002060"/>
                </a:solidFill>
                <a:latin typeface="Helvetica" pitchFamily="2" charset="0"/>
              </a:rPr>
              <a:t>Creativity stages </a:t>
            </a:r>
            <a:r>
              <a:rPr lang="en-GB" sz="1800" dirty="0">
                <a:solidFill>
                  <a:srgbClr val="002060"/>
                </a:solidFill>
                <a:latin typeface="Helvetica" pitchFamily="2" charset="0"/>
              </a:rPr>
              <a:t>proposed by gestalt psychologists </a:t>
            </a:r>
          </a:p>
          <a:p>
            <a:pPr lvl="1">
              <a:buFont typeface="Arial" panose="020B0604020202020204" pitchFamily="34" charset="0"/>
              <a:buChar char="•"/>
            </a:pPr>
            <a:r>
              <a:rPr lang="en-GB" sz="1800" dirty="0">
                <a:solidFill>
                  <a:srgbClr val="002060"/>
                </a:solidFill>
                <a:latin typeface="Helvetica" pitchFamily="2" charset="0"/>
              </a:rPr>
              <a:t>Preparation </a:t>
            </a:r>
          </a:p>
          <a:p>
            <a:pPr lvl="1">
              <a:buFont typeface="Arial" panose="020B0604020202020204" pitchFamily="34" charset="0"/>
              <a:buChar char="•"/>
            </a:pPr>
            <a:r>
              <a:rPr lang="en-GB" sz="1800" dirty="0">
                <a:solidFill>
                  <a:srgbClr val="002060"/>
                </a:solidFill>
                <a:latin typeface="Helvetica" pitchFamily="2" charset="0"/>
              </a:rPr>
              <a:t>Incubation</a:t>
            </a:r>
          </a:p>
          <a:p>
            <a:pPr lvl="1">
              <a:buFont typeface="Arial" panose="020B0604020202020204" pitchFamily="34" charset="0"/>
              <a:buChar char="•"/>
            </a:pPr>
            <a:r>
              <a:rPr lang="en-GB" sz="1800" dirty="0">
                <a:solidFill>
                  <a:srgbClr val="002060"/>
                </a:solidFill>
                <a:latin typeface="Helvetica" pitchFamily="2" charset="0"/>
              </a:rPr>
              <a:t>Insight </a:t>
            </a:r>
          </a:p>
          <a:p>
            <a:pPr lvl="1">
              <a:buFont typeface="Arial" panose="020B0604020202020204" pitchFamily="34" charset="0"/>
              <a:buChar char="•"/>
            </a:pPr>
            <a:r>
              <a:rPr lang="en-GB" sz="1800" dirty="0">
                <a:solidFill>
                  <a:srgbClr val="002060"/>
                </a:solidFill>
                <a:latin typeface="Helvetica" pitchFamily="2" charset="0"/>
              </a:rPr>
              <a:t>Verification</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Big C creativity </a:t>
            </a:r>
            <a:r>
              <a:rPr lang="en-GB" sz="1800" dirty="0">
                <a:solidFill>
                  <a:srgbClr val="002060"/>
                </a:solidFill>
                <a:latin typeface="Helvetica" pitchFamily="2" charset="0"/>
              </a:rPr>
              <a:t>development</a:t>
            </a:r>
            <a:r>
              <a:rPr lang="en-GB" sz="1800" b="1" dirty="0">
                <a:solidFill>
                  <a:srgbClr val="002060"/>
                </a:solidFill>
                <a:latin typeface="Helvetica" pitchFamily="2" charset="0"/>
              </a:rPr>
              <a:t> </a:t>
            </a:r>
            <a:r>
              <a:rPr lang="en-GB" sz="1800" dirty="0">
                <a:solidFill>
                  <a:srgbClr val="002060"/>
                </a:solidFill>
                <a:latin typeface="Helvetica" pitchFamily="2" charset="0"/>
              </a:rPr>
              <a:t>documented by Simonton </a:t>
            </a:r>
          </a:p>
          <a:p>
            <a:pPr lvl="1">
              <a:buFont typeface="Arial" panose="020B0604020202020204" pitchFamily="34" charset="0"/>
              <a:buChar char="•"/>
            </a:pPr>
            <a:r>
              <a:rPr lang="en-GB" sz="1800" dirty="0">
                <a:solidFill>
                  <a:srgbClr val="002060"/>
                </a:solidFill>
                <a:latin typeface="Helvetica" pitchFamily="2" charset="0"/>
              </a:rPr>
              <a:t>After a 10 year period of immersion adults make their creative contributions which are typically a network of interrelated  projects</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dirty="0">
                <a:solidFill>
                  <a:srgbClr val="002060"/>
                </a:solidFill>
                <a:latin typeface="Helvetica" pitchFamily="2" charset="0"/>
              </a:rPr>
              <a:t>Creative output is curvilinear and follows an inverted-backwards J shaped function</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dirty="0">
                <a:solidFill>
                  <a:srgbClr val="002060"/>
                </a:solidFill>
                <a:latin typeface="Helvetica" pitchFamily="2" charset="0"/>
              </a:rPr>
              <a:t>Best creative work is usually produced at the point of greatest productivity </a:t>
            </a: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182969" y="133123"/>
            <a:ext cx="8602133" cy="7565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CHARACTERISTICS OF CREATIVE PEOPLE - RESEARCH FINDINGS</a:t>
            </a:r>
          </a:p>
          <a:p>
            <a:pPr algn="ctr">
              <a:spcBef>
                <a:spcPts val="0"/>
              </a:spcBef>
              <a:defRPr/>
            </a:pPr>
            <a:r>
              <a:rPr lang="en-US" altLang="en-US" sz="2000" b="1" kern="0" dirty="0">
                <a:latin typeface="Helvetica" pitchFamily="2" charset="0"/>
                <a:ea typeface="ＭＳ Ｐゴシック" panose="020B0600070205080204" pitchFamily="34" charset="-128"/>
              </a:rPr>
              <a:t>COGNITIVE PROCESSES </a:t>
            </a:r>
          </a:p>
        </p:txBody>
      </p:sp>
      <p:sp>
        <p:nvSpPr>
          <p:cNvPr id="3" name="TextBox 2">
            <a:extLst>
              <a:ext uri="{FF2B5EF4-FFF2-40B4-BE49-F238E27FC236}">
                <a16:creationId xmlns:a16="http://schemas.microsoft.com/office/drawing/2014/main" id="{9B199DF7-16B3-FB40-A7E2-9BE9DA2D5AA7}"/>
              </a:ext>
            </a:extLst>
          </p:cNvPr>
          <p:cNvSpPr txBox="1"/>
          <p:nvPr/>
        </p:nvSpPr>
        <p:spPr>
          <a:xfrm>
            <a:off x="7355985" y="5735608"/>
            <a:ext cx="719236" cy="369332"/>
          </a:xfrm>
          <a:prstGeom prst="rect">
            <a:avLst/>
          </a:prstGeom>
          <a:noFill/>
        </p:spPr>
        <p:txBody>
          <a:bodyPr wrap="none" rtlCol="0">
            <a:spAutoFit/>
          </a:bodyPr>
          <a:lstStyle/>
          <a:p>
            <a:r>
              <a:rPr lang="en-US" b="1" dirty="0">
                <a:latin typeface="Helvetica" pitchFamily="2" charset="0"/>
              </a:rPr>
              <a:t>Time</a:t>
            </a:r>
          </a:p>
        </p:txBody>
      </p:sp>
      <p:sp>
        <p:nvSpPr>
          <p:cNvPr id="4" name="TextBox 3">
            <a:extLst>
              <a:ext uri="{FF2B5EF4-FFF2-40B4-BE49-F238E27FC236}">
                <a16:creationId xmlns:a16="http://schemas.microsoft.com/office/drawing/2014/main" id="{D9986DA9-82F1-154F-8F18-C759005F673C}"/>
              </a:ext>
            </a:extLst>
          </p:cNvPr>
          <p:cNvSpPr txBox="1"/>
          <p:nvPr/>
        </p:nvSpPr>
        <p:spPr>
          <a:xfrm rot="16200000">
            <a:off x="6258299" y="4757255"/>
            <a:ext cx="941283" cy="369332"/>
          </a:xfrm>
          <a:prstGeom prst="rect">
            <a:avLst/>
          </a:prstGeom>
          <a:noFill/>
        </p:spPr>
        <p:txBody>
          <a:bodyPr wrap="none" rtlCol="0">
            <a:spAutoFit/>
          </a:bodyPr>
          <a:lstStyle/>
          <a:p>
            <a:r>
              <a:rPr lang="en-US" b="1" dirty="0">
                <a:latin typeface="Helvetica" pitchFamily="2" charset="0"/>
              </a:rPr>
              <a:t>Output</a:t>
            </a:r>
          </a:p>
        </p:txBody>
      </p:sp>
      <p:sp>
        <p:nvSpPr>
          <p:cNvPr id="11" name="Freeform 10">
            <a:extLst>
              <a:ext uri="{FF2B5EF4-FFF2-40B4-BE49-F238E27FC236}">
                <a16:creationId xmlns:a16="http://schemas.microsoft.com/office/drawing/2014/main" id="{8771F554-42C3-CC46-ADDB-078F7EC09F4C}"/>
              </a:ext>
            </a:extLst>
          </p:cNvPr>
          <p:cNvSpPr/>
          <p:nvPr/>
        </p:nvSpPr>
        <p:spPr>
          <a:xfrm>
            <a:off x="7196448" y="3951898"/>
            <a:ext cx="783771" cy="1460665"/>
          </a:xfrm>
          <a:custGeom>
            <a:avLst/>
            <a:gdLst>
              <a:gd name="connsiteX0" fmla="*/ 0 w 926275"/>
              <a:gd name="connsiteY0" fmla="*/ 1436914 h 1436914"/>
              <a:gd name="connsiteX1" fmla="*/ 11875 w 926275"/>
              <a:gd name="connsiteY1" fmla="*/ 1353787 h 1436914"/>
              <a:gd name="connsiteX2" fmla="*/ 35626 w 926275"/>
              <a:gd name="connsiteY2" fmla="*/ 1104405 h 1436914"/>
              <a:gd name="connsiteX3" fmla="*/ 59377 w 926275"/>
              <a:gd name="connsiteY3" fmla="*/ 1021278 h 1436914"/>
              <a:gd name="connsiteX4" fmla="*/ 83127 w 926275"/>
              <a:gd name="connsiteY4" fmla="*/ 926276 h 1436914"/>
              <a:gd name="connsiteX5" fmla="*/ 95003 w 926275"/>
              <a:gd name="connsiteY5" fmla="*/ 878774 h 1436914"/>
              <a:gd name="connsiteX6" fmla="*/ 106878 w 926275"/>
              <a:gd name="connsiteY6" fmla="*/ 843148 h 1436914"/>
              <a:gd name="connsiteX7" fmla="*/ 118753 w 926275"/>
              <a:gd name="connsiteY7" fmla="*/ 783772 h 1436914"/>
              <a:gd name="connsiteX8" fmla="*/ 130629 w 926275"/>
              <a:gd name="connsiteY8" fmla="*/ 748146 h 1436914"/>
              <a:gd name="connsiteX9" fmla="*/ 154379 w 926275"/>
              <a:gd name="connsiteY9" fmla="*/ 653143 h 1436914"/>
              <a:gd name="connsiteX10" fmla="*/ 166255 w 926275"/>
              <a:gd name="connsiteY10" fmla="*/ 605642 h 1436914"/>
              <a:gd name="connsiteX11" fmla="*/ 178130 w 926275"/>
              <a:gd name="connsiteY11" fmla="*/ 570016 h 1436914"/>
              <a:gd name="connsiteX12" fmla="*/ 190005 w 926275"/>
              <a:gd name="connsiteY12" fmla="*/ 510639 h 1436914"/>
              <a:gd name="connsiteX13" fmla="*/ 213756 w 926275"/>
              <a:gd name="connsiteY13" fmla="*/ 439387 h 1436914"/>
              <a:gd name="connsiteX14" fmla="*/ 237507 w 926275"/>
              <a:gd name="connsiteY14" fmla="*/ 368135 h 1436914"/>
              <a:gd name="connsiteX15" fmla="*/ 249382 w 926275"/>
              <a:gd name="connsiteY15" fmla="*/ 332509 h 1436914"/>
              <a:gd name="connsiteX16" fmla="*/ 261257 w 926275"/>
              <a:gd name="connsiteY16" fmla="*/ 285008 h 1436914"/>
              <a:gd name="connsiteX17" fmla="*/ 285008 w 926275"/>
              <a:gd name="connsiteY17" fmla="*/ 213756 h 1436914"/>
              <a:gd name="connsiteX18" fmla="*/ 296883 w 926275"/>
              <a:gd name="connsiteY18" fmla="*/ 178130 h 1436914"/>
              <a:gd name="connsiteX19" fmla="*/ 356260 w 926275"/>
              <a:gd name="connsiteY19" fmla="*/ 71252 h 1436914"/>
              <a:gd name="connsiteX20" fmla="*/ 391886 w 926275"/>
              <a:gd name="connsiteY20" fmla="*/ 47502 h 1436914"/>
              <a:gd name="connsiteX21" fmla="*/ 463138 w 926275"/>
              <a:gd name="connsiteY21" fmla="*/ 0 h 1436914"/>
              <a:gd name="connsiteX22" fmla="*/ 593766 w 926275"/>
              <a:gd name="connsiteY22" fmla="*/ 23751 h 1436914"/>
              <a:gd name="connsiteX23" fmla="*/ 665018 w 926275"/>
              <a:gd name="connsiteY23" fmla="*/ 47502 h 1436914"/>
              <a:gd name="connsiteX24" fmla="*/ 700644 w 926275"/>
              <a:gd name="connsiteY24" fmla="*/ 71252 h 1436914"/>
              <a:gd name="connsiteX25" fmla="*/ 748146 w 926275"/>
              <a:gd name="connsiteY25" fmla="*/ 142504 h 1436914"/>
              <a:gd name="connsiteX26" fmla="*/ 760021 w 926275"/>
              <a:gd name="connsiteY26" fmla="*/ 178130 h 1436914"/>
              <a:gd name="connsiteX27" fmla="*/ 807522 w 926275"/>
              <a:gd name="connsiteY27" fmla="*/ 249382 h 1436914"/>
              <a:gd name="connsiteX28" fmla="*/ 843148 w 926275"/>
              <a:gd name="connsiteY28" fmla="*/ 320634 h 1436914"/>
              <a:gd name="connsiteX29" fmla="*/ 878774 w 926275"/>
              <a:gd name="connsiteY29" fmla="*/ 391886 h 1436914"/>
              <a:gd name="connsiteX30" fmla="*/ 890649 w 926275"/>
              <a:gd name="connsiteY30" fmla="*/ 427512 h 1436914"/>
              <a:gd name="connsiteX31" fmla="*/ 926275 w 926275"/>
              <a:gd name="connsiteY31" fmla="*/ 498764 h 1436914"/>
              <a:gd name="connsiteX32" fmla="*/ 914400 w 926275"/>
              <a:gd name="connsiteY32" fmla="*/ 486889 h 143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26275" h="1436914">
                <a:moveTo>
                  <a:pt x="0" y="1436914"/>
                </a:moveTo>
                <a:cubicBezTo>
                  <a:pt x="3958" y="1409205"/>
                  <a:pt x="9221" y="1381651"/>
                  <a:pt x="11875" y="1353787"/>
                </a:cubicBezTo>
                <a:cubicBezTo>
                  <a:pt x="23702" y="1229605"/>
                  <a:pt x="16923" y="1207272"/>
                  <a:pt x="35626" y="1104405"/>
                </a:cubicBezTo>
                <a:cubicBezTo>
                  <a:pt x="46416" y="1045056"/>
                  <a:pt x="45500" y="1072160"/>
                  <a:pt x="59377" y="1021278"/>
                </a:cubicBezTo>
                <a:cubicBezTo>
                  <a:pt x="67966" y="989786"/>
                  <a:pt x="75210" y="957943"/>
                  <a:pt x="83127" y="926276"/>
                </a:cubicBezTo>
                <a:cubicBezTo>
                  <a:pt x="87086" y="910442"/>
                  <a:pt x="89842" y="894258"/>
                  <a:pt x="95003" y="878774"/>
                </a:cubicBezTo>
                <a:cubicBezTo>
                  <a:pt x="98961" y="866899"/>
                  <a:pt x="103842" y="855292"/>
                  <a:pt x="106878" y="843148"/>
                </a:cubicBezTo>
                <a:cubicBezTo>
                  <a:pt x="111773" y="823567"/>
                  <a:pt x="113858" y="803353"/>
                  <a:pt x="118753" y="783772"/>
                </a:cubicBezTo>
                <a:cubicBezTo>
                  <a:pt x="121789" y="771628"/>
                  <a:pt x="127335" y="760223"/>
                  <a:pt x="130629" y="748146"/>
                </a:cubicBezTo>
                <a:cubicBezTo>
                  <a:pt x="139218" y="716654"/>
                  <a:pt x="146462" y="684811"/>
                  <a:pt x="154379" y="653143"/>
                </a:cubicBezTo>
                <a:cubicBezTo>
                  <a:pt x="158337" y="637309"/>
                  <a:pt x="161094" y="621126"/>
                  <a:pt x="166255" y="605642"/>
                </a:cubicBezTo>
                <a:cubicBezTo>
                  <a:pt x="170213" y="593767"/>
                  <a:pt x="175094" y="582160"/>
                  <a:pt x="178130" y="570016"/>
                </a:cubicBezTo>
                <a:cubicBezTo>
                  <a:pt x="183025" y="550434"/>
                  <a:pt x="184694" y="530112"/>
                  <a:pt x="190005" y="510639"/>
                </a:cubicBezTo>
                <a:cubicBezTo>
                  <a:pt x="196592" y="486486"/>
                  <a:pt x="205839" y="463138"/>
                  <a:pt x="213756" y="439387"/>
                </a:cubicBezTo>
                <a:lnTo>
                  <a:pt x="237507" y="368135"/>
                </a:lnTo>
                <a:cubicBezTo>
                  <a:pt x="241465" y="356260"/>
                  <a:pt x="246346" y="344653"/>
                  <a:pt x="249382" y="332509"/>
                </a:cubicBezTo>
                <a:cubicBezTo>
                  <a:pt x="253340" y="316675"/>
                  <a:pt x="256567" y="300641"/>
                  <a:pt x="261257" y="285008"/>
                </a:cubicBezTo>
                <a:cubicBezTo>
                  <a:pt x="268451" y="261028"/>
                  <a:pt x="277091" y="237507"/>
                  <a:pt x="285008" y="213756"/>
                </a:cubicBezTo>
                <a:lnTo>
                  <a:pt x="296883" y="178130"/>
                </a:lnTo>
                <a:cubicBezTo>
                  <a:pt x="309258" y="141005"/>
                  <a:pt x="321258" y="94586"/>
                  <a:pt x="356260" y="71252"/>
                </a:cubicBezTo>
                <a:cubicBezTo>
                  <a:pt x="368135" y="63335"/>
                  <a:pt x="380922" y="56639"/>
                  <a:pt x="391886" y="47502"/>
                </a:cubicBezTo>
                <a:cubicBezTo>
                  <a:pt x="451191" y="-1918"/>
                  <a:pt x="400528" y="20871"/>
                  <a:pt x="463138" y="0"/>
                </a:cubicBezTo>
                <a:cubicBezTo>
                  <a:pt x="486405" y="3878"/>
                  <a:pt x="567692" y="16640"/>
                  <a:pt x="593766" y="23751"/>
                </a:cubicBezTo>
                <a:cubicBezTo>
                  <a:pt x="617919" y="30338"/>
                  <a:pt x="644187" y="33615"/>
                  <a:pt x="665018" y="47502"/>
                </a:cubicBezTo>
                <a:lnTo>
                  <a:pt x="700644" y="71252"/>
                </a:lnTo>
                <a:cubicBezTo>
                  <a:pt x="716478" y="95003"/>
                  <a:pt x="739120" y="115424"/>
                  <a:pt x="748146" y="142504"/>
                </a:cubicBezTo>
                <a:cubicBezTo>
                  <a:pt x="752104" y="154379"/>
                  <a:pt x="753942" y="167188"/>
                  <a:pt x="760021" y="178130"/>
                </a:cubicBezTo>
                <a:cubicBezTo>
                  <a:pt x="773883" y="203083"/>
                  <a:pt x="807522" y="249382"/>
                  <a:pt x="807522" y="249382"/>
                </a:cubicBezTo>
                <a:cubicBezTo>
                  <a:pt x="837370" y="338929"/>
                  <a:pt x="797107" y="228551"/>
                  <a:pt x="843148" y="320634"/>
                </a:cubicBezTo>
                <a:cubicBezTo>
                  <a:pt x="892314" y="418966"/>
                  <a:pt x="810707" y="289786"/>
                  <a:pt x="878774" y="391886"/>
                </a:cubicBezTo>
                <a:cubicBezTo>
                  <a:pt x="882732" y="403761"/>
                  <a:pt x="885051" y="416316"/>
                  <a:pt x="890649" y="427512"/>
                </a:cubicBezTo>
                <a:cubicBezTo>
                  <a:pt x="902658" y="451530"/>
                  <a:pt x="926275" y="468913"/>
                  <a:pt x="926275" y="498764"/>
                </a:cubicBezTo>
                <a:lnTo>
                  <a:pt x="914400" y="486889"/>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2F3A586E-766E-A244-861B-EAE5F9476AC2}"/>
              </a:ext>
            </a:extLst>
          </p:cNvPr>
          <p:cNvCxnSpPr/>
          <p:nvPr/>
        </p:nvCxnSpPr>
        <p:spPr>
          <a:xfrm>
            <a:off x="6913607" y="3788229"/>
            <a:ext cx="0" cy="191846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3ED8B5A-D5AD-B648-BD94-5D7010F406E2}"/>
              </a:ext>
            </a:extLst>
          </p:cNvPr>
          <p:cNvCxnSpPr>
            <a:cxnSpLocks/>
          </p:cNvCxnSpPr>
          <p:nvPr/>
        </p:nvCxnSpPr>
        <p:spPr>
          <a:xfrm flipH="1">
            <a:off x="6913607" y="5706693"/>
            <a:ext cx="147740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20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35467" y="918612"/>
            <a:ext cx="9008533" cy="78453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b="1" dirty="0">
                <a:solidFill>
                  <a:srgbClr val="002060"/>
                </a:solidFill>
                <a:latin typeface="Helvetica" pitchFamily="2" charset="0"/>
              </a:rPr>
              <a:t>Family environments</a:t>
            </a:r>
          </a:p>
          <a:p>
            <a:pPr lvl="1">
              <a:buFont typeface="Arial" panose="020B0604020202020204" pitchFamily="34" charset="0"/>
              <a:buChar char="•"/>
            </a:pPr>
            <a:r>
              <a:rPr lang="en-GB" sz="1800" dirty="0">
                <a:solidFill>
                  <a:srgbClr val="002060"/>
                </a:solidFill>
                <a:latin typeface="Helvetica" pitchFamily="2" charset="0"/>
              </a:rPr>
              <a:t>Trauma (early bereavement, illness, disadvantage) is common among Big C creative people and may motivate creative work</a:t>
            </a:r>
          </a:p>
          <a:p>
            <a:pPr lvl="1">
              <a:buFont typeface="Arial" panose="020B0604020202020204" pitchFamily="34" charset="0"/>
              <a:buChar char="•"/>
            </a:pPr>
            <a:r>
              <a:rPr lang="en-GB" sz="1800" dirty="0">
                <a:solidFill>
                  <a:srgbClr val="002060"/>
                </a:solidFill>
                <a:latin typeface="Helvetica" pitchFamily="2" charset="0"/>
              </a:rPr>
              <a:t>Family support fosters creative output in Big C creative people</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Work teams </a:t>
            </a:r>
            <a:r>
              <a:rPr lang="en-GB" sz="1800" dirty="0">
                <a:solidFill>
                  <a:srgbClr val="002060"/>
                </a:solidFill>
                <a:latin typeface="Helvetica" pitchFamily="2" charset="0"/>
              </a:rPr>
              <a:t>with high creative output have these attributes </a:t>
            </a:r>
          </a:p>
          <a:p>
            <a:pPr lvl="1">
              <a:buFont typeface="Arial" panose="020B0604020202020204" pitchFamily="34" charset="0"/>
              <a:buChar char="•"/>
            </a:pPr>
            <a:r>
              <a:rPr lang="en-GB" sz="1800" dirty="0">
                <a:solidFill>
                  <a:srgbClr val="002060"/>
                </a:solidFill>
                <a:latin typeface="Helvetica" pitchFamily="2" charset="0"/>
              </a:rPr>
              <a:t>Vision and commitment to team goals</a:t>
            </a:r>
          </a:p>
          <a:p>
            <a:pPr lvl="1">
              <a:buFont typeface="Arial" panose="020B0604020202020204" pitchFamily="34" charset="0"/>
              <a:buChar char="•"/>
            </a:pPr>
            <a:r>
              <a:rPr lang="en-GB" sz="1800" dirty="0">
                <a:solidFill>
                  <a:srgbClr val="002060"/>
                </a:solidFill>
                <a:latin typeface="Helvetica" pitchFamily="2" charset="0"/>
              </a:rPr>
              <a:t>Support for innovation within the team </a:t>
            </a:r>
          </a:p>
          <a:p>
            <a:pPr lvl="1">
              <a:buFont typeface="Arial" panose="020B0604020202020204" pitchFamily="34" charset="0"/>
              <a:buChar char="•"/>
            </a:pPr>
            <a:r>
              <a:rPr lang="en-GB" sz="1800" dirty="0">
                <a:solidFill>
                  <a:srgbClr val="002060"/>
                </a:solidFill>
                <a:latin typeface="Helvetica" pitchFamily="2" charset="0"/>
              </a:rPr>
              <a:t>A shared concern with excellent task performance </a:t>
            </a:r>
          </a:p>
          <a:p>
            <a:pPr lvl="1">
              <a:buFont typeface="Arial" panose="020B0604020202020204" pitchFamily="34" charset="0"/>
              <a:buChar char="•"/>
            </a:pPr>
            <a:r>
              <a:rPr lang="en-GB" sz="1800" dirty="0">
                <a:solidFill>
                  <a:srgbClr val="002060"/>
                </a:solidFill>
                <a:latin typeface="Helvetica" pitchFamily="2" charset="0"/>
              </a:rPr>
              <a:t>Team cohesion and commitment to the work team</a:t>
            </a:r>
          </a:p>
          <a:p>
            <a:pPr lvl="1">
              <a:buFont typeface="Arial" panose="020B0604020202020204" pitchFamily="34" charset="0"/>
              <a:buChar char="•"/>
            </a:pPr>
            <a:r>
              <a:rPr lang="en-GB" sz="1800" dirty="0">
                <a:solidFill>
                  <a:srgbClr val="002060"/>
                </a:solidFill>
                <a:latin typeface="Helvetica" pitchFamily="2" charset="0"/>
              </a:rPr>
              <a:t>Good communication within the team and between the team and the organization</a:t>
            </a:r>
          </a:p>
          <a:p>
            <a:pPr lvl="1">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Culture</a:t>
            </a:r>
          </a:p>
          <a:p>
            <a:pPr lvl="1">
              <a:buFont typeface="Arial" panose="020B0604020202020204" pitchFamily="34" charset="0"/>
              <a:buChar char="•"/>
            </a:pPr>
            <a:r>
              <a:rPr lang="en-GB" sz="1800" dirty="0">
                <a:solidFill>
                  <a:srgbClr val="002060"/>
                </a:solidFill>
                <a:latin typeface="Helvetica" pitchFamily="2" charset="0"/>
              </a:rPr>
              <a:t>Western individualist cultures promote little c creativity whereas eastern collectivist cultures promote conformity</a:t>
            </a:r>
          </a:p>
          <a:p>
            <a:pPr lvl="1">
              <a:buFont typeface="Arial" panose="020B0604020202020204" pitchFamily="34" charset="0"/>
              <a:buChar char="•"/>
            </a:pPr>
            <a:r>
              <a:rPr lang="en-GB" sz="1800" dirty="0">
                <a:solidFill>
                  <a:srgbClr val="002060"/>
                </a:solidFill>
                <a:latin typeface="Helvetica" pitchFamily="2" charset="0"/>
              </a:rPr>
              <a:t>Exposure to multiple cultures and access to IT increases creativity</a:t>
            </a:r>
            <a:r>
              <a:rPr lang="en-IE" sz="1800" dirty="0">
                <a:solidFill>
                  <a:srgbClr val="002060"/>
                </a:solidFill>
                <a:latin typeface="Helvetica" pitchFamily="2" charset="0"/>
              </a:rPr>
              <a:t> </a:t>
            </a:r>
            <a:endParaRPr lang="en-GB"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135467" y="194217"/>
            <a:ext cx="9008533" cy="51830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CREATIVE PLACES (OR ENVIRONMENTS) - RESEARCH FINDINGS</a:t>
            </a:r>
          </a:p>
        </p:txBody>
      </p:sp>
    </p:spTree>
    <p:extLst>
      <p:ext uri="{BB962C8B-B14F-4D97-AF65-F5344CB8AC3E}">
        <p14:creationId xmlns:p14="http://schemas.microsoft.com/office/powerpoint/2010/main" val="474319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015065" y="1144053"/>
            <a:ext cx="7262036" cy="516174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dirty="0">
                <a:solidFill>
                  <a:srgbClr val="002060"/>
                </a:solidFill>
                <a:latin typeface="Helvetica" pitchFamily="2" charset="0"/>
              </a:rPr>
              <a:t>Little c creativity may be enhanced by training</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Little c creativity programmes lead to improvements on measures of </a:t>
            </a:r>
          </a:p>
          <a:p>
            <a:pPr lvl="1">
              <a:buFont typeface="Arial" panose="020B0604020202020204" pitchFamily="34" charset="0"/>
              <a:buChar char="•"/>
            </a:pPr>
            <a:r>
              <a:rPr lang="en-GB" sz="2000" dirty="0">
                <a:solidFill>
                  <a:srgbClr val="002060"/>
                </a:solidFill>
                <a:latin typeface="Helvetica" pitchFamily="2" charset="0"/>
              </a:rPr>
              <a:t>Divergent thinking</a:t>
            </a:r>
          </a:p>
          <a:p>
            <a:pPr lvl="1">
              <a:buFont typeface="Arial" panose="020B0604020202020204" pitchFamily="34" charset="0"/>
              <a:buChar char="•"/>
            </a:pPr>
            <a:r>
              <a:rPr lang="en-GB" sz="2000" dirty="0">
                <a:solidFill>
                  <a:srgbClr val="002060"/>
                </a:solidFill>
                <a:latin typeface="Helvetica" pitchFamily="2" charset="0"/>
              </a:rPr>
              <a:t>Creative problem solving</a:t>
            </a:r>
          </a:p>
          <a:p>
            <a:pPr lvl="1">
              <a:buFont typeface="Arial" panose="020B0604020202020204" pitchFamily="34" charset="0"/>
              <a:buChar char="•"/>
            </a:pPr>
            <a:r>
              <a:rPr lang="en-GB" sz="2000" dirty="0">
                <a:solidFill>
                  <a:srgbClr val="002060"/>
                </a:solidFill>
                <a:latin typeface="Helvetica" pitchFamily="2" charset="0"/>
              </a:rPr>
              <a:t>Creative work performance.</a:t>
            </a:r>
          </a:p>
          <a:p>
            <a:pPr marL="0" indent="0">
              <a:buNone/>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Effective programmes help people develop creative cognitive skills rather than motivation, personality traits, or interpersonal skills</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These programmes involved active learning by doing carefully designed exercises</a:t>
            </a: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1015065" y="396097"/>
            <a:ext cx="6669093" cy="51830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CREATIVITY TRAINING - RESEARCH FINDINGS</a:t>
            </a:r>
          </a:p>
        </p:txBody>
      </p:sp>
    </p:spTree>
    <p:extLst>
      <p:ext uri="{BB962C8B-B14F-4D97-AF65-F5344CB8AC3E}">
        <p14:creationId xmlns:p14="http://schemas.microsoft.com/office/powerpoint/2010/main" val="164421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72973" y="728607"/>
            <a:ext cx="8462269" cy="55771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solidFill>
                  <a:srgbClr val="002060"/>
                </a:solidFill>
                <a:latin typeface="Helvetica" pitchFamily="2" charset="0"/>
              </a:rPr>
              <a:t>The creative problem-solving programme is an example of an effective creativity training course. There are 6 steps in the programme </a:t>
            </a:r>
          </a:p>
          <a:p>
            <a:pPr marL="0" indent="0">
              <a:buNone/>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Mess finding</a:t>
            </a:r>
            <a:r>
              <a:rPr lang="en-GB" sz="1800" dirty="0">
                <a:solidFill>
                  <a:srgbClr val="002060"/>
                </a:solidFill>
                <a:latin typeface="Helvetica" pitchFamily="2" charset="0"/>
              </a:rPr>
              <a:t>, where a situation that presents a challenge is identified</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Data finding</a:t>
            </a:r>
            <a:r>
              <a:rPr lang="en-GB" sz="1800" dirty="0">
                <a:solidFill>
                  <a:srgbClr val="002060"/>
                </a:solidFill>
                <a:latin typeface="Helvetica" pitchFamily="2" charset="0"/>
              </a:rPr>
              <a:t>, where facts related to the situation are sought</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Problem finding</a:t>
            </a:r>
            <a:r>
              <a:rPr lang="en-GB" sz="1800" dirty="0">
                <a:solidFill>
                  <a:srgbClr val="002060"/>
                </a:solidFill>
                <a:latin typeface="Helvetica" pitchFamily="2" charset="0"/>
              </a:rPr>
              <a:t>, where the various problems associated with the mess are identified and a useful framing of the main underlying problem is made</a:t>
            </a:r>
          </a:p>
          <a:p>
            <a:pPr marL="457200" lvl="1" indent="0">
              <a:buNone/>
            </a:pPr>
            <a:r>
              <a:rPr lang="en-GB" sz="1800" dirty="0">
                <a:solidFill>
                  <a:srgbClr val="002060"/>
                </a:solidFill>
                <a:latin typeface="Helvetica" pitchFamily="2" charset="0"/>
              </a:rPr>
              <a:t> </a:t>
            </a:r>
          </a:p>
          <a:p>
            <a:pPr lvl="1">
              <a:buFont typeface="Arial" panose="020B0604020202020204" pitchFamily="34" charset="0"/>
              <a:buChar char="•"/>
            </a:pPr>
            <a:r>
              <a:rPr lang="en-GB" sz="1800" b="1" dirty="0">
                <a:solidFill>
                  <a:srgbClr val="002060"/>
                </a:solidFill>
                <a:latin typeface="Helvetica" pitchFamily="2" charset="0"/>
              </a:rPr>
              <a:t>Idea finding</a:t>
            </a:r>
            <a:r>
              <a:rPr lang="en-GB" sz="1800" dirty="0">
                <a:solidFill>
                  <a:srgbClr val="002060"/>
                </a:solidFill>
                <a:latin typeface="Helvetica" pitchFamily="2" charset="0"/>
              </a:rPr>
              <a:t>, where many solutions to the main problem are brainstormed</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Solution finding</a:t>
            </a:r>
            <a:r>
              <a:rPr lang="en-GB" sz="1800" dirty="0">
                <a:solidFill>
                  <a:srgbClr val="002060"/>
                </a:solidFill>
                <a:latin typeface="Helvetica" pitchFamily="2" charset="0"/>
              </a:rPr>
              <a:t>, where the best solution to the main problem is identified</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Acceptance </a:t>
            </a:r>
            <a:r>
              <a:rPr lang="en-GB" sz="1800" dirty="0">
                <a:solidFill>
                  <a:srgbClr val="002060"/>
                </a:solidFill>
                <a:latin typeface="Helvetica" pitchFamily="2" charset="0"/>
              </a:rPr>
              <a:t>where an effort  is made to gain acceptance for the solution from the involved people and a plan of action to implement the solution is agreed </a:t>
            </a:r>
            <a:endParaRPr lang="en-IE" sz="1800" dirty="0">
              <a:solidFill>
                <a:srgbClr val="002060"/>
              </a:solidFill>
              <a:latin typeface="Helvetica" pitchFamily="2" charset="0"/>
            </a:endParaRPr>
          </a:p>
          <a:p>
            <a:pPr>
              <a:buFont typeface="Arial" panose="020B0604020202020204" pitchFamily="34" charset="0"/>
              <a:buChar char="•"/>
            </a:pPr>
            <a:endParaRPr lang="en-GB"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44C63CDC-2812-DF4D-BB31-FA5247F1764A}"/>
              </a:ext>
            </a:extLst>
          </p:cNvPr>
          <p:cNvSpPr txBox="1">
            <a:spLocks noChangeArrowheads="1"/>
          </p:cNvSpPr>
          <p:nvPr/>
        </p:nvSpPr>
        <p:spPr>
          <a:xfrm>
            <a:off x="1237453" y="210304"/>
            <a:ext cx="6669093" cy="51830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CREATIVITY TRAINING - RESEARCH FINDINGS</a:t>
            </a:r>
          </a:p>
        </p:txBody>
      </p:sp>
    </p:spTree>
    <p:extLst>
      <p:ext uri="{BB962C8B-B14F-4D97-AF65-F5344CB8AC3E}">
        <p14:creationId xmlns:p14="http://schemas.microsoft.com/office/powerpoint/2010/main" val="1883928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56260" y="525109"/>
            <a:ext cx="8098971" cy="6231642"/>
          </a:xfrm>
        </p:spPr>
        <p:txBody>
          <a:bodyPr>
            <a:normAutofit fontScale="25000" lnSpcReduction="20000"/>
          </a:bodyPr>
          <a:lstStyle/>
          <a:p>
            <a:pPr>
              <a:spcBef>
                <a:spcPts val="1200"/>
              </a:spcBef>
            </a:pPr>
            <a:r>
              <a:rPr lang="en-GB" sz="6400" b="1" dirty="0">
                <a:solidFill>
                  <a:srgbClr val="002060"/>
                </a:solidFill>
                <a:latin typeface="Helvetica" pitchFamily="2" charset="0"/>
              </a:rPr>
              <a:t>Provide yourself with good environments </a:t>
            </a:r>
            <a:r>
              <a:rPr lang="en-GB" sz="6400" dirty="0">
                <a:solidFill>
                  <a:srgbClr val="002060"/>
                </a:solidFill>
                <a:latin typeface="Helvetica" pitchFamily="2" charset="0"/>
              </a:rPr>
              <a:t>in which there are many opportunities to select a domain in which to be creative, and work without distractions </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Every day set yourself a problem to solve</a:t>
            </a:r>
            <a:r>
              <a:rPr lang="en-GB" sz="6400" dirty="0">
                <a:solidFill>
                  <a:srgbClr val="002060"/>
                </a:solidFill>
                <a:latin typeface="Helvetica" pitchFamily="2" charset="0"/>
              </a:rPr>
              <a:t> that is of interest to you</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Work on the problem for an uninterrupted period </a:t>
            </a:r>
            <a:r>
              <a:rPr lang="en-GB" sz="6400" dirty="0">
                <a:solidFill>
                  <a:srgbClr val="002060"/>
                </a:solidFill>
                <a:latin typeface="Helvetica" pitchFamily="2" charset="0"/>
              </a:rPr>
              <a:t>and then write down what you achieved</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Create a vision </a:t>
            </a:r>
            <a:r>
              <a:rPr lang="en-GB" sz="6400" dirty="0">
                <a:solidFill>
                  <a:srgbClr val="002060"/>
                </a:solidFill>
                <a:latin typeface="Helvetica" pitchFamily="2" charset="0"/>
              </a:rPr>
              <a:t>of what problem you want to solve or what art you wish to create</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Use metaphor</a:t>
            </a:r>
            <a:r>
              <a:rPr lang="en-GB" sz="6400" dirty="0">
                <a:solidFill>
                  <a:srgbClr val="002060"/>
                </a:solidFill>
                <a:latin typeface="Helvetica" pitchFamily="2" charset="0"/>
              </a:rPr>
              <a:t>, emotional language  and vague or poetic language if you cannot be precise when creating this intuitive vision</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Develop basic skills </a:t>
            </a:r>
            <a:r>
              <a:rPr lang="en-GB" sz="6400" dirty="0">
                <a:solidFill>
                  <a:srgbClr val="002060"/>
                </a:solidFill>
                <a:latin typeface="Helvetica" pitchFamily="2" charset="0"/>
              </a:rPr>
              <a:t>to enter the domain (linguistic, mathematical, musical, artistic or athletic)  </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Master all relevant domain-specific knowledge </a:t>
            </a:r>
            <a:r>
              <a:rPr lang="en-GB" sz="6400" dirty="0">
                <a:solidFill>
                  <a:srgbClr val="002060"/>
                </a:solidFill>
                <a:latin typeface="Helvetica" pitchFamily="2" charset="0"/>
              </a:rPr>
              <a:t>so you reproduce the domain in your mind</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Widen the span of your attention </a:t>
            </a:r>
            <a:r>
              <a:rPr lang="en-GB" sz="6400" dirty="0">
                <a:solidFill>
                  <a:srgbClr val="002060"/>
                </a:solidFill>
                <a:latin typeface="Helvetica" pitchFamily="2" charset="0"/>
              </a:rPr>
              <a:t>both to the inner and outer world and give up taking usual assumptions, rules and practices for granted </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Irreverently question orthodoxies </a:t>
            </a:r>
            <a:r>
              <a:rPr lang="en-GB" sz="6400" dirty="0">
                <a:solidFill>
                  <a:srgbClr val="002060"/>
                </a:solidFill>
                <a:latin typeface="Helvetica" pitchFamily="2" charset="0"/>
              </a:rPr>
              <a:t>and be playfully curious about why things are so </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Focus attention on doing the task </a:t>
            </a:r>
            <a:r>
              <a:rPr lang="en-GB" sz="6400" dirty="0">
                <a:solidFill>
                  <a:srgbClr val="002060"/>
                </a:solidFill>
                <a:latin typeface="Helvetica" pitchFamily="2" charset="0"/>
              </a:rPr>
              <a:t>and completing it to your own satisfaction not for outside rewards</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Work to do your personal best</a:t>
            </a:r>
            <a:r>
              <a:rPr lang="en-GB" sz="6400" dirty="0">
                <a:solidFill>
                  <a:srgbClr val="002060"/>
                </a:solidFill>
                <a:latin typeface="Helvetica" pitchFamily="2" charset="0"/>
              </a:rPr>
              <a:t> rather than to beat the competition</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Take risks </a:t>
            </a:r>
            <a:r>
              <a:rPr lang="en-GB" sz="6400" dirty="0">
                <a:solidFill>
                  <a:srgbClr val="002060"/>
                </a:solidFill>
                <a:latin typeface="Helvetica" pitchFamily="2" charset="0"/>
              </a:rPr>
              <a:t>when you come up with possible ideas or tentative solutions, no matter how bizarre these might be</a:t>
            </a:r>
            <a:endParaRPr lang="en-IE" sz="6400" dirty="0">
              <a:solidFill>
                <a:srgbClr val="002060"/>
              </a:solidFill>
              <a:latin typeface="Helvetica" pitchFamily="2" charset="0"/>
            </a:endParaRPr>
          </a:p>
          <a:p>
            <a:pPr>
              <a:spcBef>
                <a:spcPts val="1200"/>
              </a:spcBef>
            </a:pPr>
            <a:r>
              <a:rPr lang="en-GB" sz="6400" b="1" dirty="0">
                <a:solidFill>
                  <a:srgbClr val="002060"/>
                </a:solidFill>
                <a:latin typeface="Helvetica" pitchFamily="2" charset="0"/>
              </a:rPr>
              <a:t>Be optimistic </a:t>
            </a:r>
            <a:r>
              <a:rPr lang="en-GB" sz="6400" dirty="0">
                <a:solidFill>
                  <a:srgbClr val="002060"/>
                </a:solidFill>
                <a:latin typeface="Helvetica" pitchFamily="2" charset="0"/>
              </a:rPr>
              <a:t>that you can improve your creative output </a:t>
            </a:r>
            <a:endParaRPr lang="en-IE" sz="6400" dirty="0">
              <a:solidFill>
                <a:srgbClr val="002060"/>
              </a:solidFill>
              <a:latin typeface="Helvetica" pitchFamily="2" charset="0"/>
            </a:endParaRPr>
          </a:p>
          <a:p>
            <a:endParaRPr lang="en-US" dirty="0"/>
          </a:p>
        </p:txBody>
      </p:sp>
      <p:sp>
        <p:nvSpPr>
          <p:cNvPr id="5" name="TextBox 4">
            <a:extLst>
              <a:ext uri="{FF2B5EF4-FFF2-40B4-BE49-F238E27FC236}">
                <a16:creationId xmlns:a16="http://schemas.microsoft.com/office/drawing/2014/main" id="{7B3A80A8-FD92-EB46-9DD6-C208786B86A0}"/>
              </a:ext>
            </a:extLst>
          </p:cNvPr>
          <p:cNvSpPr txBox="1"/>
          <p:nvPr/>
        </p:nvSpPr>
        <p:spPr>
          <a:xfrm>
            <a:off x="1779494" y="101249"/>
            <a:ext cx="5852243" cy="400110"/>
          </a:xfrm>
          <a:prstGeom prst="rect">
            <a:avLst/>
          </a:prstGeom>
          <a:noFill/>
        </p:spPr>
        <p:txBody>
          <a:bodyPr wrap="none" rtlCol="0">
            <a:spAutoFit/>
          </a:bodyPr>
          <a:lstStyle/>
          <a:p>
            <a:r>
              <a:rPr lang="en-GB" sz="2000" b="1" dirty="0">
                <a:solidFill>
                  <a:srgbClr val="0070C0"/>
                </a:solidFill>
                <a:latin typeface="Helvetica" pitchFamily="2" charset="0"/>
              </a:rPr>
              <a:t>PAUSE &amp; PRACTICE - PERSONAL CREATVITY</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155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32509" y="1083250"/>
            <a:ext cx="8609610" cy="5424428"/>
          </a:xfrm>
        </p:spPr>
        <p:txBody>
          <a:bodyPr>
            <a:normAutofit/>
          </a:bodyPr>
          <a:lstStyle/>
          <a:p>
            <a:pPr>
              <a:spcBef>
                <a:spcPts val="1600"/>
              </a:spcBef>
            </a:pPr>
            <a:r>
              <a:rPr lang="en-GB" sz="2000" b="1" dirty="0">
                <a:solidFill>
                  <a:srgbClr val="002060"/>
                </a:solidFill>
                <a:latin typeface="Helvetica" pitchFamily="2" charset="0"/>
              </a:rPr>
              <a:t>Create subgoals </a:t>
            </a:r>
            <a:r>
              <a:rPr lang="en-GB" sz="2000" dirty="0">
                <a:solidFill>
                  <a:srgbClr val="002060"/>
                </a:solidFill>
                <a:latin typeface="Helvetica" pitchFamily="2" charset="0"/>
              </a:rPr>
              <a:t>by working backwards from the main goal; then work forwards step-wise from where you are towards the goals</a:t>
            </a:r>
            <a:endParaRPr lang="en-IE" sz="2000" dirty="0">
              <a:solidFill>
                <a:srgbClr val="002060"/>
              </a:solidFill>
              <a:latin typeface="Helvetica" pitchFamily="2" charset="0"/>
            </a:endParaRPr>
          </a:p>
          <a:p>
            <a:pPr>
              <a:spcBef>
                <a:spcPts val="1600"/>
              </a:spcBef>
            </a:pPr>
            <a:r>
              <a:rPr lang="en-GB" sz="2000" b="1" dirty="0">
                <a:solidFill>
                  <a:srgbClr val="002060"/>
                </a:solidFill>
                <a:latin typeface="Helvetica" pitchFamily="2" charset="0"/>
              </a:rPr>
              <a:t>List all the attributes of a problem or potential solution and then recombine them in different ways.</a:t>
            </a:r>
            <a:r>
              <a:rPr lang="en-GB" sz="2000" dirty="0">
                <a:solidFill>
                  <a:srgbClr val="002060"/>
                </a:solidFill>
                <a:latin typeface="Helvetica" pitchFamily="2" charset="0"/>
              </a:rPr>
              <a:t> Consider extreme cases (small and large); use elimination, substitution, combination, modification, rearrangement, of one or all elements to rethink the solution</a:t>
            </a:r>
            <a:endParaRPr lang="en-IE" sz="2000" dirty="0">
              <a:solidFill>
                <a:srgbClr val="002060"/>
              </a:solidFill>
              <a:latin typeface="Helvetica" pitchFamily="2" charset="0"/>
            </a:endParaRPr>
          </a:p>
          <a:p>
            <a:pPr>
              <a:spcBef>
                <a:spcPts val="1600"/>
              </a:spcBef>
            </a:pPr>
            <a:r>
              <a:rPr lang="en-GB" sz="2000" b="1" dirty="0">
                <a:solidFill>
                  <a:srgbClr val="002060"/>
                </a:solidFill>
                <a:latin typeface="Helvetica" pitchFamily="2" charset="0"/>
              </a:rPr>
              <a:t>Consider an analogous problem.</a:t>
            </a:r>
            <a:r>
              <a:rPr lang="en-GB" sz="2000" dirty="0">
                <a:solidFill>
                  <a:srgbClr val="002060"/>
                </a:solidFill>
                <a:latin typeface="Helvetica" pitchFamily="2" charset="0"/>
              </a:rPr>
              <a:t> Work with a number of metaphorical representations of the problem; consider the problem in terms of visual, auditory and verbal representations</a:t>
            </a:r>
            <a:endParaRPr lang="en-IE" sz="2000" dirty="0">
              <a:solidFill>
                <a:srgbClr val="002060"/>
              </a:solidFill>
              <a:latin typeface="Helvetica" pitchFamily="2" charset="0"/>
            </a:endParaRPr>
          </a:p>
          <a:p>
            <a:pPr>
              <a:spcBef>
                <a:spcPts val="1600"/>
              </a:spcBef>
            </a:pPr>
            <a:r>
              <a:rPr lang="en-GB" sz="2000" b="1" dirty="0">
                <a:solidFill>
                  <a:srgbClr val="002060"/>
                </a:solidFill>
                <a:latin typeface="Helvetica" pitchFamily="2" charset="0"/>
              </a:rPr>
              <a:t>Set the problem aside </a:t>
            </a:r>
            <a:r>
              <a:rPr lang="en-GB" sz="2000" dirty="0">
                <a:solidFill>
                  <a:srgbClr val="002060"/>
                </a:solidFill>
                <a:latin typeface="Helvetica" pitchFamily="2" charset="0"/>
              </a:rPr>
              <a:t>and work on something else to allow incubation to occur and then return to the problem refreshed</a:t>
            </a:r>
            <a:endParaRPr lang="en-IE" sz="2000" dirty="0">
              <a:solidFill>
                <a:srgbClr val="002060"/>
              </a:solidFill>
              <a:latin typeface="Helvetica" pitchFamily="2" charset="0"/>
            </a:endParaRPr>
          </a:p>
          <a:p>
            <a:pPr>
              <a:spcBef>
                <a:spcPts val="1600"/>
              </a:spcBef>
            </a:pPr>
            <a:r>
              <a:rPr lang="en-GB" sz="2000" b="1" dirty="0">
                <a:solidFill>
                  <a:srgbClr val="002060"/>
                </a:solidFill>
                <a:latin typeface="Helvetica" pitchFamily="2" charset="0"/>
              </a:rPr>
              <a:t>Produce a lot of creative efforts </a:t>
            </a:r>
            <a:r>
              <a:rPr lang="en-GB" sz="2000" dirty="0">
                <a:solidFill>
                  <a:srgbClr val="002060"/>
                </a:solidFill>
                <a:latin typeface="Helvetica" pitchFamily="2" charset="0"/>
              </a:rPr>
              <a:t>and your most creative work will come when you are most productive</a:t>
            </a:r>
            <a:endParaRPr lang="en-US" sz="2000" dirty="0"/>
          </a:p>
        </p:txBody>
      </p:sp>
      <p:sp>
        <p:nvSpPr>
          <p:cNvPr id="5" name="TextBox 4">
            <a:extLst>
              <a:ext uri="{FF2B5EF4-FFF2-40B4-BE49-F238E27FC236}">
                <a16:creationId xmlns:a16="http://schemas.microsoft.com/office/drawing/2014/main" id="{7B3A80A8-FD92-EB46-9DD6-C208786B86A0}"/>
              </a:ext>
            </a:extLst>
          </p:cNvPr>
          <p:cNvSpPr txBox="1"/>
          <p:nvPr/>
        </p:nvSpPr>
        <p:spPr>
          <a:xfrm>
            <a:off x="1779494" y="113124"/>
            <a:ext cx="5918287" cy="707886"/>
          </a:xfrm>
          <a:prstGeom prst="rect">
            <a:avLst/>
          </a:prstGeom>
          <a:noFill/>
        </p:spPr>
        <p:txBody>
          <a:bodyPr wrap="none" rtlCol="0">
            <a:spAutoFit/>
          </a:bodyPr>
          <a:lstStyle/>
          <a:p>
            <a:pPr algn="ctr"/>
            <a:r>
              <a:rPr lang="en-GB" sz="2000" b="1" dirty="0">
                <a:solidFill>
                  <a:srgbClr val="0070C0"/>
                </a:solidFill>
                <a:latin typeface="Helvetica" pitchFamily="2" charset="0"/>
              </a:rPr>
              <a:t>PAUSE &amp; PRACTICE - PERSONAL CREATVITY </a:t>
            </a:r>
          </a:p>
          <a:p>
            <a:pPr algn="ctr"/>
            <a:r>
              <a:rPr lang="en-GB" sz="2000" b="1" dirty="0">
                <a:solidFill>
                  <a:srgbClr val="0070C0"/>
                </a:solidFill>
                <a:latin typeface="Helvetica" pitchFamily="2" charset="0"/>
              </a:rPr>
              <a:t>WHEN YOU REACH AN IMPASSE </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074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716811"/>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WISDOM</a:t>
            </a:r>
          </a:p>
        </p:txBody>
      </p:sp>
    </p:spTree>
    <p:extLst>
      <p:ext uri="{BB962C8B-B14F-4D97-AF65-F5344CB8AC3E}">
        <p14:creationId xmlns:p14="http://schemas.microsoft.com/office/powerpoint/2010/main" val="2703094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32509" y="1083250"/>
            <a:ext cx="5379802" cy="5424428"/>
          </a:xfrm>
        </p:spPr>
        <p:txBody>
          <a:bodyPr>
            <a:normAutofit/>
          </a:bodyPr>
          <a:lstStyle/>
          <a:p>
            <a:pPr>
              <a:spcBef>
                <a:spcPts val="1600"/>
              </a:spcBef>
            </a:pPr>
            <a:r>
              <a:rPr lang="en-GB" sz="2000" b="1" dirty="0">
                <a:solidFill>
                  <a:srgbClr val="002060"/>
                </a:solidFill>
                <a:latin typeface="Helvetica" pitchFamily="2" charset="0"/>
              </a:rPr>
              <a:t>Virtue. </a:t>
            </a:r>
            <a:r>
              <a:rPr lang="en-GB" sz="2000" dirty="0">
                <a:solidFill>
                  <a:srgbClr val="002060"/>
                </a:solidFill>
                <a:latin typeface="Helvetica" pitchFamily="2" charset="0"/>
              </a:rPr>
              <a:t>Wisdom is a virtue in many philosophical and religious traditions</a:t>
            </a:r>
          </a:p>
          <a:p>
            <a:pPr>
              <a:spcBef>
                <a:spcPts val="1600"/>
              </a:spcBef>
            </a:pPr>
            <a:endParaRPr lang="en-GB" sz="2000" dirty="0">
              <a:solidFill>
                <a:srgbClr val="002060"/>
              </a:solidFill>
              <a:latin typeface="Helvetica" pitchFamily="2" charset="0"/>
            </a:endParaRPr>
          </a:p>
          <a:p>
            <a:pPr>
              <a:spcBef>
                <a:spcPts val="1600"/>
              </a:spcBef>
            </a:pPr>
            <a:r>
              <a:rPr lang="en-GB" sz="2000" b="1" dirty="0">
                <a:solidFill>
                  <a:srgbClr val="002060"/>
                </a:solidFill>
                <a:latin typeface="Helvetica" pitchFamily="2" charset="0"/>
              </a:rPr>
              <a:t>VIA  classification of virtues and character strengths</a:t>
            </a:r>
            <a:r>
              <a:rPr lang="en-GB" sz="2000" dirty="0">
                <a:solidFill>
                  <a:srgbClr val="002060"/>
                </a:solidFill>
                <a:latin typeface="Helvetica" pitchFamily="2" charset="0"/>
              </a:rPr>
              <a:t>.  In the VIA classification, the virtue of wisdom is supported by the character strengths of </a:t>
            </a:r>
          </a:p>
          <a:p>
            <a:pPr lvl="1">
              <a:spcBef>
                <a:spcPts val="1600"/>
              </a:spcBef>
              <a:buFont typeface="Arial" panose="020B0604020202020204" pitchFamily="34" charset="0"/>
              <a:buChar char="•"/>
            </a:pPr>
            <a:r>
              <a:rPr lang="en-GB" sz="2000" dirty="0">
                <a:solidFill>
                  <a:srgbClr val="002060"/>
                </a:solidFill>
                <a:latin typeface="Helvetica" pitchFamily="2" charset="0"/>
              </a:rPr>
              <a:t>Creativity</a:t>
            </a:r>
          </a:p>
          <a:p>
            <a:pPr lvl="1">
              <a:spcBef>
                <a:spcPts val="1600"/>
              </a:spcBef>
              <a:buFont typeface="Arial" panose="020B0604020202020204" pitchFamily="34" charset="0"/>
              <a:buChar char="•"/>
            </a:pPr>
            <a:r>
              <a:rPr lang="en-GB" sz="2000" dirty="0">
                <a:solidFill>
                  <a:srgbClr val="002060"/>
                </a:solidFill>
                <a:latin typeface="Helvetica" pitchFamily="2" charset="0"/>
              </a:rPr>
              <a:t>Curiosity</a:t>
            </a:r>
          </a:p>
          <a:p>
            <a:pPr lvl="1">
              <a:spcBef>
                <a:spcPts val="1600"/>
              </a:spcBef>
              <a:buFont typeface="Arial" panose="020B0604020202020204" pitchFamily="34" charset="0"/>
              <a:buChar char="•"/>
            </a:pPr>
            <a:r>
              <a:rPr lang="en-GB" sz="2000" dirty="0">
                <a:solidFill>
                  <a:srgbClr val="002060"/>
                </a:solidFill>
                <a:latin typeface="Helvetica" pitchFamily="2" charset="0"/>
              </a:rPr>
              <a:t>Judgement</a:t>
            </a:r>
          </a:p>
          <a:p>
            <a:pPr lvl="1">
              <a:spcBef>
                <a:spcPts val="1600"/>
              </a:spcBef>
              <a:buFont typeface="Arial" panose="020B0604020202020204" pitchFamily="34" charset="0"/>
              <a:buChar char="•"/>
            </a:pPr>
            <a:r>
              <a:rPr lang="en-GB" sz="2000" dirty="0">
                <a:solidFill>
                  <a:srgbClr val="002060"/>
                </a:solidFill>
                <a:latin typeface="Helvetica" pitchFamily="2" charset="0"/>
              </a:rPr>
              <a:t>Love of learning</a:t>
            </a:r>
          </a:p>
          <a:p>
            <a:pPr lvl="1">
              <a:spcBef>
                <a:spcPts val="1600"/>
              </a:spcBef>
              <a:buFont typeface="Arial" panose="020B0604020202020204" pitchFamily="34" charset="0"/>
              <a:buChar char="•"/>
            </a:pPr>
            <a:r>
              <a:rPr lang="en-GB" sz="2000" dirty="0">
                <a:solidFill>
                  <a:srgbClr val="002060"/>
                </a:solidFill>
                <a:latin typeface="Helvetica" pitchFamily="2" charset="0"/>
              </a:rPr>
              <a:t>Perspective</a:t>
            </a:r>
            <a:endParaRPr lang="en-US" sz="2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7B3A80A8-FD92-EB46-9DD6-C208786B86A0}"/>
              </a:ext>
            </a:extLst>
          </p:cNvPr>
          <p:cNvSpPr txBox="1"/>
          <p:nvPr/>
        </p:nvSpPr>
        <p:spPr>
          <a:xfrm>
            <a:off x="3276431" y="350322"/>
            <a:ext cx="2900666" cy="400110"/>
          </a:xfrm>
          <a:prstGeom prst="rect">
            <a:avLst/>
          </a:prstGeom>
          <a:noFill/>
        </p:spPr>
        <p:txBody>
          <a:bodyPr wrap="none" rtlCol="0">
            <a:spAutoFit/>
          </a:bodyPr>
          <a:lstStyle/>
          <a:p>
            <a:pPr algn="ctr"/>
            <a:r>
              <a:rPr lang="en-GB" sz="2000" b="1" dirty="0">
                <a:solidFill>
                  <a:srgbClr val="0070C0"/>
                </a:solidFill>
                <a:latin typeface="Helvetica" pitchFamily="2" charset="0"/>
              </a:rPr>
              <a:t>WISDOM IS A VIRTUE </a:t>
            </a:r>
          </a:p>
        </p:txBody>
      </p:sp>
      <p:pic>
        <p:nvPicPr>
          <p:cNvPr id="4" name="Picture 3">
            <a:extLst>
              <a:ext uri="{FF2B5EF4-FFF2-40B4-BE49-F238E27FC236}">
                <a16:creationId xmlns:a16="http://schemas.microsoft.com/office/drawing/2014/main" id="{9871CA6A-B7BC-4E40-9B97-7683582D256F}"/>
              </a:ext>
            </a:extLst>
          </p:cNvPr>
          <p:cNvPicPr>
            <a:picLocks noChangeAspect="1"/>
          </p:cNvPicPr>
          <p:nvPr/>
        </p:nvPicPr>
        <p:blipFill>
          <a:blip r:embed="rId2"/>
          <a:stretch>
            <a:fillRect/>
          </a:stretch>
        </p:blipFill>
        <p:spPr>
          <a:xfrm>
            <a:off x="6177097" y="2148927"/>
            <a:ext cx="2250952" cy="2250952"/>
          </a:xfrm>
          <a:prstGeom prst="rect">
            <a:avLst/>
          </a:prstGeom>
        </p:spPr>
      </p:pic>
    </p:spTree>
    <p:extLst>
      <p:ext uri="{BB962C8B-B14F-4D97-AF65-F5344CB8AC3E}">
        <p14:creationId xmlns:p14="http://schemas.microsoft.com/office/powerpoint/2010/main" val="799160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48862" y="546037"/>
            <a:ext cx="5950724" cy="5073521"/>
          </a:xfrm>
        </p:spPr>
        <p:txBody>
          <a:bodyPr>
            <a:noAutofit/>
          </a:bodyPr>
          <a:lstStyle/>
          <a:p>
            <a:pPr marL="0" indent="0">
              <a:buNone/>
            </a:pPr>
            <a:r>
              <a:rPr lang="en-GB" sz="1600" dirty="0">
                <a:solidFill>
                  <a:srgbClr val="002060"/>
                </a:solidFill>
                <a:latin typeface="Helvetica" pitchFamily="2" charset="0"/>
              </a:rPr>
              <a:t>Dilip Jeste’s definition of wisdom – based on a consensus  opinion of a panel of experts -  is that it is a complex trait involving a balanced integration of nine components</a:t>
            </a:r>
          </a:p>
          <a:p>
            <a:pPr marL="0" indent="0">
              <a:buNone/>
            </a:pP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Expert social decision-making ability and pragmatic knowledge of life</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Prosocial attitudes and behaviour</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A capacity to maintain emotional homeostasis with a bias towards positive emotions</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A capacity for reflection and understanding</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A capacity to expect and cope with uncertainty</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Tolerance for different values in others and an understanding of the relativity of values</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Spirituality</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Openness to new experiences</a:t>
            </a:r>
            <a:endParaRPr lang="en-IE" sz="1600" dirty="0">
              <a:solidFill>
                <a:srgbClr val="002060"/>
              </a:solidFill>
              <a:latin typeface="Helvetica" pitchFamily="2" charset="0"/>
            </a:endParaRPr>
          </a:p>
          <a:p>
            <a:pPr lvl="1">
              <a:spcBef>
                <a:spcPts val="1000"/>
              </a:spcBef>
              <a:buFont typeface="Arial" panose="020B0604020202020204" pitchFamily="34" charset="0"/>
              <a:buChar char="•"/>
            </a:pPr>
            <a:r>
              <a:rPr lang="en-GB" sz="1600" dirty="0">
                <a:solidFill>
                  <a:srgbClr val="002060"/>
                </a:solidFill>
                <a:latin typeface="Helvetica" pitchFamily="2" charset="0"/>
              </a:rPr>
              <a:t>A sense of humour. </a:t>
            </a:r>
            <a:endParaRPr lang="en-IE" sz="1600" dirty="0">
              <a:solidFill>
                <a:srgbClr val="002060"/>
              </a:solidFill>
              <a:latin typeface="Helvetica" pitchFamily="2" charset="0"/>
            </a:endParaRPr>
          </a:p>
          <a:p>
            <a:pPr marL="0" indent="0">
              <a:buNone/>
            </a:pPr>
            <a:endParaRPr lang="en-GB" sz="1600" dirty="0">
              <a:solidFill>
                <a:srgbClr val="002060"/>
              </a:solidFill>
              <a:latin typeface="Helvetica" pitchFamily="2" charset="0"/>
            </a:endParaRPr>
          </a:p>
          <a:p>
            <a:pPr marL="0" indent="0">
              <a:buNone/>
            </a:pPr>
            <a:r>
              <a:rPr lang="en-GB" sz="1600" dirty="0">
                <a:solidFill>
                  <a:srgbClr val="002060"/>
                </a:solidFill>
                <a:latin typeface="Helvetica" pitchFamily="2" charset="0"/>
              </a:rPr>
              <a:t>Wisdom, involving these nine features, is expressed in actions which aim to enhance the wellbeing of both the self and society. </a:t>
            </a:r>
            <a:endParaRPr lang="en-IE" sz="1600" dirty="0">
              <a:solidFill>
                <a:srgbClr val="002060"/>
              </a:solidFill>
              <a:latin typeface="Helvetica" pitchFamily="2" charset="0"/>
            </a:endParaRPr>
          </a:p>
          <a:p>
            <a:pPr>
              <a:spcBef>
                <a:spcPts val="1600"/>
              </a:spcBef>
            </a:pPr>
            <a:endParaRPr lang="en-US" sz="16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7B3A80A8-FD92-EB46-9DD6-C208786B86A0}"/>
              </a:ext>
            </a:extLst>
          </p:cNvPr>
          <p:cNvSpPr txBox="1"/>
          <p:nvPr/>
        </p:nvSpPr>
        <p:spPr>
          <a:xfrm>
            <a:off x="3096478" y="145927"/>
            <a:ext cx="3217547" cy="400110"/>
          </a:xfrm>
          <a:prstGeom prst="rect">
            <a:avLst/>
          </a:prstGeom>
          <a:noFill/>
        </p:spPr>
        <p:txBody>
          <a:bodyPr wrap="none" rtlCol="0">
            <a:spAutoFit/>
          </a:bodyPr>
          <a:lstStyle/>
          <a:p>
            <a:pPr algn="ctr"/>
            <a:r>
              <a:rPr lang="en-GB" sz="2000" b="1" dirty="0">
                <a:solidFill>
                  <a:srgbClr val="0070C0"/>
                </a:solidFill>
                <a:latin typeface="Helvetica" pitchFamily="2" charset="0"/>
              </a:rPr>
              <a:t>DEFINITION OF WISDOM</a:t>
            </a:r>
          </a:p>
        </p:txBody>
      </p:sp>
      <p:pic>
        <p:nvPicPr>
          <p:cNvPr id="2" name="Picture 1">
            <a:extLst>
              <a:ext uri="{FF2B5EF4-FFF2-40B4-BE49-F238E27FC236}">
                <a16:creationId xmlns:a16="http://schemas.microsoft.com/office/drawing/2014/main" id="{AAC9477D-8F0C-2843-9B2B-2F682D4A3985}"/>
              </a:ext>
            </a:extLst>
          </p:cNvPr>
          <p:cNvPicPr>
            <a:picLocks noChangeAspect="1"/>
          </p:cNvPicPr>
          <p:nvPr/>
        </p:nvPicPr>
        <p:blipFill>
          <a:blip r:embed="rId2"/>
          <a:stretch>
            <a:fillRect/>
          </a:stretch>
        </p:blipFill>
        <p:spPr>
          <a:xfrm>
            <a:off x="6002842" y="1933239"/>
            <a:ext cx="2882900" cy="2819400"/>
          </a:xfrm>
          <a:prstGeom prst="rect">
            <a:avLst/>
          </a:prstGeom>
        </p:spPr>
      </p:pic>
    </p:spTree>
    <p:extLst>
      <p:ext uri="{BB962C8B-B14F-4D97-AF65-F5344CB8AC3E}">
        <p14:creationId xmlns:p14="http://schemas.microsoft.com/office/powerpoint/2010/main" val="19657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623003" y="1204784"/>
            <a:ext cx="5034847" cy="4743545"/>
          </a:xfrm>
        </p:spPr>
        <p:txBody>
          <a:bodyPr>
            <a:noAutofit/>
          </a:bodyPr>
          <a:lstStyle/>
          <a:p>
            <a:pPr>
              <a:buFont typeface="Arial" panose="020B0604020202020204" pitchFamily="34" charset="0"/>
              <a:buChar char="•"/>
            </a:pPr>
            <a:r>
              <a:rPr lang="en-GB" sz="2000" dirty="0">
                <a:solidFill>
                  <a:srgbClr val="002060"/>
                </a:solidFill>
                <a:latin typeface="Helvetica" pitchFamily="2" charset="0"/>
              </a:rPr>
              <a:t>Giftedness in childhood, creativity in adulthood, and wisdom in later life </a:t>
            </a:r>
          </a:p>
          <a:p>
            <a:pPr lvl="1">
              <a:buFont typeface="Arial" panose="020B0604020202020204" pitchFamily="34" charset="0"/>
              <a:buChar char="•"/>
            </a:pPr>
            <a:r>
              <a:rPr lang="en-GB" sz="2000" dirty="0">
                <a:solidFill>
                  <a:srgbClr val="002060"/>
                </a:solidFill>
                <a:latin typeface="Helvetica" pitchFamily="2" charset="0"/>
              </a:rPr>
              <a:t>May lead to outstanding achievements across the lifespan</a:t>
            </a:r>
          </a:p>
          <a:p>
            <a:pPr lvl="1">
              <a:buFont typeface="Arial" panose="020B0604020202020204" pitchFamily="34" charset="0"/>
              <a:buChar char="•"/>
            </a:pPr>
            <a:r>
              <a:rPr lang="en-GB" sz="2000" dirty="0">
                <a:solidFill>
                  <a:srgbClr val="002060"/>
                </a:solidFill>
                <a:latin typeface="Helvetica" pitchFamily="2" charset="0"/>
              </a:rPr>
              <a:t>Involve more than just high IQ </a:t>
            </a:r>
          </a:p>
          <a:p>
            <a:pPr lvl="1">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Gifted children have outstanding talent </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Creative adults break new ground in science and art</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dirty="0">
                <a:solidFill>
                  <a:srgbClr val="002060"/>
                </a:solidFill>
                <a:latin typeface="Helvetica" pitchFamily="2" charset="0"/>
              </a:rPr>
              <a:t>Wise people make exceptionally sound judgements</a:t>
            </a:r>
            <a:endParaRPr lang="en-IE" sz="2000" dirty="0">
              <a:solidFill>
                <a:srgbClr val="002060"/>
              </a:solidFill>
              <a:latin typeface="Helvetica" pitchFamily="2" charset="0"/>
            </a:endParaRPr>
          </a:p>
          <a:p>
            <a:pPr lvl="0"/>
            <a:endParaRPr lang="en-US" sz="1800" dirty="0"/>
          </a:p>
        </p:txBody>
      </p:sp>
      <p:sp>
        <p:nvSpPr>
          <p:cNvPr id="5" name="TextBox 4">
            <a:extLst>
              <a:ext uri="{FF2B5EF4-FFF2-40B4-BE49-F238E27FC236}">
                <a16:creationId xmlns:a16="http://schemas.microsoft.com/office/drawing/2014/main" id="{EBE085B0-6671-BA46-8755-AE87DA0D5097}"/>
              </a:ext>
            </a:extLst>
          </p:cNvPr>
          <p:cNvSpPr txBox="1"/>
          <p:nvPr/>
        </p:nvSpPr>
        <p:spPr>
          <a:xfrm>
            <a:off x="1960610" y="291594"/>
            <a:ext cx="4887311" cy="400110"/>
          </a:xfrm>
          <a:prstGeom prst="rect">
            <a:avLst/>
          </a:prstGeom>
          <a:noFill/>
        </p:spPr>
        <p:txBody>
          <a:bodyPr wrap="square" rtlCol="0">
            <a:spAutoFit/>
          </a:bodyPr>
          <a:lstStyle/>
          <a:p>
            <a:r>
              <a:rPr lang="en-GB" sz="2000" b="1" dirty="0">
                <a:solidFill>
                  <a:srgbClr val="0070C0"/>
                </a:solidFill>
                <a:latin typeface="Helvetica" pitchFamily="2" charset="0"/>
              </a:rPr>
              <a:t>GIFTEDNESS, CREATIVITY &amp; WISDOM</a:t>
            </a:r>
            <a:endParaRPr lang="en-IE" sz="2000" dirty="0">
              <a:solidFill>
                <a:srgbClr val="0070C0"/>
              </a:solidFill>
              <a:latin typeface="Helvetica" pitchFamily="2" charset="0"/>
            </a:endParaRPr>
          </a:p>
        </p:txBody>
      </p:sp>
      <p:pic>
        <p:nvPicPr>
          <p:cNvPr id="2" name="Picture 1">
            <a:extLst>
              <a:ext uri="{FF2B5EF4-FFF2-40B4-BE49-F238E27FC236}">
                <a16:creationId xmlns:a16="http://schemas.microsoft.com/office/drawing/2014/main" id="{94A4CF2C-B724-2B4F-A580-090F3150B097}"/>
              </a:ext>
            </a:extLst>
          </p:cNvPr>
          <p:cNvPicPr>
            <a:picLocks noChangeAspect="1"/>
          </p:cNvPicPr>
          <p:nvPr/>
        </p:nvPicPr>
        <p:blipFill>
          <a:blip r:embed="rId2"/>
          <a:stretch>
            <a:fillRect/>
          </a:stretch>
        </p:blipFill>
        <p:spPr>
          <a:xfrm>
            <a:off x="6321222" y="691704"/>
            <a:ext cx="2452100" cy="1508985"/>
          </a:xfrm>
          <a:prstGeom prst="rect">
            <a:avLst/>
          </a:prstGeom>
        </p:spPr>
      </p:pic>
      <p:pic>
        <p:nvPicPr>
          <p:cNvPr id="4" name="Picture 3">
            <a:extLst>
              <a:ext uri="{FF2B5EF4-FFF2-40B4-BE49-F238E27FC236}">
                <a16:creationId xmlns:a16="http://schemas.microsoft.com/office/drawing/2014/main" id="{1286658B-0E26-554B-9437-3B302CE55890}"/>
              </a:ext>
            </a:extLst>
          </p:cNvPr>
          <p:cNvPicPr>
            <a:picLocks noChangeAspect="1"/>
          </p:cNvPicPr>
          <p:nvPr/>
        </p:nvPicPr>
        <p:blipFill>
          <a:blip r:embed="rId3"/>
          <a:stretch>
            <a:fillRect/>
          </a:stretch>
        </p:blipFill>
        <p:spPr>
          <a:xfrm>
            <a:off x="6419197" y="2482798"/>
            <a:ext cx="2354125" cy="1566562"/>
          </a:xfrm>
          <a:prstGeom prst="rect">
            <a:avLst/>
          </a:prstGeom>
        </p:spPr>
      </p:pic>
      <p:pic>
        <p:nvPicPr>
          <p:cNvPr id="6" name="Picture 5">
            <a:extLst>
              <a:ext uri="{FF2B5EF4-FFF2-40B4-BE49-F238E27FC236}">
                <a16:creationId xmlns:a16="http://schemas.microsoft.com/office/drawing/2014/main" id="{84814CA6-46E5-CC46-A0E7-DA5B64721BA5}"/>
              </a:ext>
            </a:extLst>
          </p:cNvPr>
          <p:cNvPicPr>
            <a:picLocks noChangeAspect="1"/>
          </p:cNvPicPr>
          <p:nvPr/>
        </p:nvPicPr>
        <p:blipFill>
          <a:blip r:embed="rId4"/>
          <a:stretch>
            <a:fillRect/>
          </a:stretch>
        </p:blipFill>
        <p:spPr>
          <a:xfrm>
            <a:off x="6370211" y="4331469"/>
            <a:ext cx="2354125" cy="2354125"/>
          </a:xfrm>
          <a:prstGeom prst="rect">
            <a:avLst/>
          </a:prstGeom>
        </p:spPr>
      </p:pic>
    </p:spTree>
    <p:extLst>
      <p:ext uri="{BB962C8B-B14F-4D97-AF65-F5344CB8AC3E}">
        <p14:creationId xmlns:p14="http://schemas.microsoft.com/office/powerpoint/2010/main" val="3435699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51928" y="1429401"/>
            <a:ext cx="3004884" cy="4620599"/>
          </a:xfrm>
        </p:spPr>
        <p:txBody>
          <a:bodyPr>
            <a:normAutofit fontScale="92500" lnSpcReduction="20000"/>
          </a:bodyPr>
          <a:lstStyle/>
          <a:p>
            <a:r>
              <a:rPr lang="en-GB" sz="2000" dirty="0">
                <a:solidFill>
                  <a:srgbClr val="002060"/>
                </a:solidFill>
                <a:latin typeface="Helvetica" pitchFamily="2" charset="0"/>
              </a:rPr>
              <a:t>Dilip Jeste found that aspects of wisdom are subserved by distinct neuroanatomical structures and neurocircuitry</a:t>
            </a:r>
            <a:r>
              <a:rPr lang="en-GB" sz="2000" b="1" dirty="0">
                <a:solidFill>
                  <a:srgbClr val="002060"/>
                </a:solidFill>
                <a:latin typeface="Helvetica" pitchFamily="2" charset="0"/>
              </a:rPr>
              <a:t> </a:t>
            </a:r>
          </a:p>
          <a:p>
            <a:endParaRPr lang="en-GB" sz="2000" b="1" dirty="0">
              <a:solidFill>
                <a:srgbClr val="002060"/>
              </a:solidFill>
              <a:latin typeface="Helvetica" pitchFamily="2" charset="0"/>
            </a:endParaRPr>
          </a:p>
          <a:p>
            <a:r>
              <a:rPr lang="en-GB" sz="2000" dirty="0">
                <a:solidFill>
                  <a:srgbClr val="002060"/>
                </a:solidFill>
                <a:latin typeface="Helvetica" pitchFamily="2" charset="0"/>
              </a:rPr>
              <a:t>Wisdom involves modulation of the functions of phylogenetically primitive limbic system, by the more recently developed prefrontal cortex</a:t>
            </a:r>
            <a:endParaRPr lang="en-IE" sz="2000" dirty="0">
              <a:solidFill>
                <a:srgbClr val="002060"/>
              </a:solidFill>
              <a:latin typeface="Helvetica" pitchFamily="2" charset="0"/>
            </a:endParaRPr>
          </a:p>
          <a:p>
            <a:pPr marL="0" indent="0">
              <a:buNone/>
            </a:pPr>
            <a:br>
              <a:rPr lang="en-IE" sz="2000" dirty="0"/>
            </a:br>
            <a:endParaRPr lang="en-IE" sz="2000" dirty="0"/>
          </a:p>
          <a:p>
            <a:pPr marL="0" indent="0">
              <a:buNone/>
            </a:pPr>
            <a:endParaRPr lang="en-US" sz="2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7B3A80A8-FD92-EB46-9DD6-C208786B86A0}"/>
              </a:ext>
            </a:extLst>
          </p:cNvPr>
          <p:cNvSpPr txBox="1"/>
          <p:nvPr/>
        </p:nvSpPr>
        <p:spPr>
          <a:xfrm>
            <a:off x="2681891" y="365392"/>
            <a:ext cx="3868688" cy="400110"/>
          </a:xfrm>
          <a:prstGeom prst="rect">
            <a:avLst/>
          </a:prstGeom>
          <a:noFill/>
        </p:spPr>
        <p:txBody>
          <a:bodyPr wrap="none" rtlCol="0">
            <a:spAutoFit/>
          </a:bodyPr>
          <a:lstStyle/>
          <a:p>
            <a:pPr algn="ctr"/>
            <a:r>
              <a:rPr lang="en-GB" sz="2000" b="1" dirty="0">
                <a:solidFill>
                  <a:srgbClr val="0070C0"/>
                </a:solidFill>
                <a:latin typeface="Helvetica" pitchFamily="2" charset="0"/>
              </a:rPr>
              <a:t>NEUROBIOLOGY OF WISDOM</a:t>
            </a:r>
          </a:p>
        </p:txBody>
      </p:sp>
      <p:pic>
        <p:nvPicPr>
          <p:cNvPr id="18" name="Picture 17">
            <a:extLst>
              <a:ext uri="{FF2B5EF4-FFF2-40B4-BE49-F238E27FC236}">
                <a16:creationId xmlns:a16="http://schemas.microsoft.com/office/drawing/2014/main" id="{92E8332E-F60E-3145-A6D4-CDAD94C8E78D}"/>
              </a:ext>
            </a:extLst>
          </p:cNvPr>
          <p:cNvPicPr>
            <a:picLocks noChangeAspect="1"/>
          </p:cNvPicPr>
          <p:nvPr/>
        </p:nvPicPr>
        <p:blipFill>
          <a:blip r:embed="rId2"/>
          <a:stretch>
            <a:fillRect/>
          </a:stretch>
        </p:blipFill>
        <p:spPr>
          <a:xfrm>
            <a:off x="4342130" y="1726561"/>
            <a:ext cx="4801870" cy="3493277"/>
          </a:xfrm>
          <a:prstGeom prst="rect">
            <a:avLst/>
          </a:prstGeom>
        </p:spPr>
      </p:pic>
      <p:sp>
        <p:nvSpPr>
          <p:cNvPr id="10" name="TextBox 9">
            <a:extLst>
              <a:ext uri="{FF2B5EF4-FFF2-40B4-BE49-F238E27FC236}">
                <a16:creationId xmlns:a16="http://schemas.microsoft.com/office/drawing/2014/main" id="{D046AA24-5653-284C-A737-A58A7B9AE5AB}"/>
              </a:ext>
            </a:extLst>
          </p:cNvPr>
          <p:cNvSpPr txBox="1"/>
          <p:nvPr/>
        </p:nvSpPr>
        <p:spPr>
          <a:xfrm>
            <a:off x="3706737" y="1275971"/>
            <a:ext cx="1883849" cy="1077218"/>
          </a:xfrm>
          <a:prstGeom prst="rect">
            <a:avLst/>
          </a:prstGeom>
          <a:noFill/>
        </p:spPr>
        <p:txBody>
          <a:bodyPr wrap="none" rtlCol="0">
            <a:spAutoFit/>
          </a:bodyPr>
          <a:lstStyle/>
          <a:p>
            <a:r>
              <a:rPr lang="en-US" sz="1600" b="1" dirty="0">
                <a:solidFill>
                  <a:srgbClr val="002060"/>
                </a:solidFill>
                <a:latin typeface="Helvetica" pitchFamily="2" charset="0"/>
              </a:rPr>
              <a:t>Prefrontal cortex</a:t>
            </a:r>
          </a:p>
          <a:p>
            <a:r>
              <a:rPr lang="en-US" sz="1600" dirty="0">
                <a:solidFill>
                  <a:srgbClr val="002060"/>
                </a:solidFill>
                <a:latin typeface="Helvetica" pitchFamily="2" charset="0"/>
              </a:rPr>
              <a:t>The ‘wise’ brain</a:t>
            </a:r>
          </a:p>
          <a:p>
            <a:r>
              <a:rPr lang="en-US" sz="1600" dirty="0">
                <a:solidFill>
                  <a:srgbClr val="002060"/>
                </a:solidFill>
                <a:latin typeface="Helvetica" pitchFamily="2" charset="0"/>
              </a:rPr>
              <a:t>Makes decisions</a:t>
            </a:r>
          </a:p>
          <a:p>
            <a:r>
              <a:rPr lang="en-US" sz="1600" dirty="0">
                <a:solidFill>
                  <a:srgbClr val="002060"/>
                </a:solidFill>
                <a:latin typeface="Helvetica" pitchFamily="2" charset="0"/>
              </a:rPr>
              <a:t>Controls Impulses </a:t>
            </a:r>
          </a:p>
        </p:txBody>
      </p:sp>
      <p:sp>
        <p:nvSpPr>
          <p:cNvPr id="11" name="TextBox 10">
            <a:extLst>
              <a:ext uri="{FF2B5EF4-FFF2-40B4-BE49-F238E27FC236}">
                <a16:creationId xmlns:a16="http://schemas.microsoft.com/office/drawing/2014/main" id="{3C90ECFF-73D2-E548-BAF5-F8DC087487A4}"/>
              </a:ext>
            </a:extLst>
          </p:cNvPr>
          <p:cNvSpPr txBox="1"/>
          <p:nvPr/>
        </p:nvSpPr>
        <p:spPr>
          <a:xfrm>
            <a:off x="3706737" y="4081097"/>
            <a:ext cx="1818997" cy="1323439"/>
          </a:xfrm>
          <a:prstGeom prst="rect">
            <a:avLst/>
          </a:prstGeom>
          <a:noFill/>
        </p:spPr>
        <p:txBody>
          <a:bodyPr wrap="square" rtlCol="0">
            <a:spAutoFit/>
          </a:bodyPr>
          <a:lstStyle/>
          <a:p>
            <a:r>
              <a:rPr lang="en-US" sz="1600" b="1" dirty="0">
                <a:solidFill>
                  <a:srgbClr val="002060"/>
                </a:solidFill>
                <a:latin typeface="Helvetica" pitchFamily="2" charset="0"/>
              </a:rPr>
              <a:t>Limbic system </a:t>
            </a:r>
          </a:p>
          <a:p>
            <a:r>
              <a:rPr lang="en-US" sz="1600" dirty="0">
                <a:solidFill>
                  <a:srgbClr val="002060"/>
                </a:solidFill>
                <a:latin typeface="Helvetica" pitchFamily="2" charset="0"/>
              </a:rPr>
              <a:t>The ‘emotional, impulsive’ brain</a:t>
            </a:r>
          </a:p>
          <a:p>
            <a:r>
              <a:rPr lang="en-US" sz="1600" dirty="0">
                <a:solidFill>
                  <a:srgbClr val="002060"/>
                </a:solidFill>
                <a:latin typeface="Helvetica" pitchFamily="2" charset="0"/>
              </a:rPr>
              <a:t>Seeks pleasure </a:t>
            </a:r>
            <a:br>
              <a:rPr lang="en-US" sz="1600" dirty="0">
                <a:solidFill>
                  <a:srgbClr val="002060"/>
                </a:solidFill>
                <a:latin typeface="Helvetica" pitchFamily="2" charset="0"/>
              </a:rPr>
            </a:br>
            <a:r>
              <a:rPr lang="en-US" sz="1600" dirty="0">
                <a:solidFill>
                  <a:srgbClr val="002060"/>
                </a:solidFill>
                <a:latin typeface="Helvetica" pitchFamily="2" charset="0"/>
              </a:rPr>
              <a:t>Avoids pain</a:t>
            </a:r>
          </a:p>
        </p:txBody>
      </p:sp>
    </p:spTree>
    <p:extLst>
      <p:ext uri="{BB962C8B-B14F-4D97-AF65-F5344CB8AC3E}">
        <p14:creationId xmlns:p14="http://schemas.microsoft.com/office/powerpoint/2010/main" val="3169034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653C5BC-737F-F84B-89E6-BF0AE96E258A}"/>
              </a:ext>
            </a:extLst>
          </p:cNvPr>
          <p:cNvPicPr>
            <a:picLocks noChangeAspect="1"/>
          </p:cNvPicPr>
          <p:nvPr/>
        </p:nvPicPr>
        <p:blipFill>
          <a:blip r:embed="rId2"/>
          <a:stretch>
            <a:fillRect/>
          </a:stretch>
        </p:blipFill>
        <p:spPr>
          <a:xfrm>
            <a:off x="402171" y="445800"/>
            <a:ext cx="7825426" cy="5689237"/>
          </a:xfrm>
          <a:prstGeom prst="rect">
            <a:avLst/>
          </a:prstGeom>
        </p:spPr>
      </p:pic>
      <p:sp>
        <p:nvSpPr>
          <p:cNvPr id="4" name="TextBox 3">
            <a:extLst>
              <a:ext uri="{FF2B5EF4-FFF2-40B4-BE49-F238E27FC236}">
                <a16:creationId xmlns:a16="http://schemas.microsoft.com/office/drawing/2014/main" id="{53791E4D-48B6-FF41-8340-CBE149935242}"/>
              </a:ext>
            </a:extLst>
          </p:cNvPr>
          <p:cNvSpPr txBox="1"/>
          <p:nvPr/>
        </p:nvSpPr>
        <p:spPr>
          <a:xfrm>
            <a:off x="0" y="6211669"/>
            <a:ext cx="9144000" cy="646331"/>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Reproduced with permission of The Licensor through PLSclear from Figure 4.1, p. 78 in Lee, E. E., &amp; Jeste, D. V. (2019). Neurobiology of wisdom. In R. J. Sternberg, &amp; J. Glück (Eds.), </a:t>
            </a:r>
            <a:r>
              <a:rPr lang="en-GB" sz="1200" i="1" dirty="0">
                <a:solidFill>
                  <a:srgbClr val="002060"/>
                </a:solidFill>
                <a:latin typeface="Helvetica" pitchFamily="2" charset="0"/>
              </a:rPr>
              <a:t>The Cambridge handbook of wisdom</a:t>
            </a:r>
            <a:r>
              <a:rPr lang="en-GB" sz="1200" dirty="0">
                <a:solidFill>
                  <a:srgbClr val="002060"/>
                </a:solidFill>
                <a:latin typeface="Helvetica" pitchFamily="2" charset="0"/>
              </a:rPr>
              <a:t> (pp. 69-93). New York, NY: Cambridge University Press. https://doi.org/10.1017/9781108568272.005, Copyright © 2019 Cambridge University Press.</a:t>
            </a:r>
            <a:endParaRPr lang="en-IE" sz="1200" dirty="0">
              <a:solidFill>
                <a:srgbClr val="002060"/>
              </a:solidFill>
              <a:latin typeface="Helvetica" pitchFamily="2" charset="0"/>
            </a:endParaRPr>
          </a:p>
        </p:txBody>
      </p:sp>
      <p:sp>
        <p:nvSpPr>
          <p:cNvPr id="6" name="Title 1">
            <a:extLst>
              <a:ext uri="{FF2B5EF4-FFF2-40B4-BE49-F238E27FC236}">
                <a16:creationId xmlns:a16="http://schemas.microsoft.com/office/drawing/2014/main" id="{D92E3EB9-78C3-954F-B6F7-990AEE1E012C}"/>
              </a:ext>
            </a:extLst>
          </p:cNvPr>
          <p:cNvSpPr txBox="1">
            <a:spLocks noChangeArrowheads="1"/>
          </p:cNvSpPr>
          <p:nvPr/>
        </p:nvSpPr>
        <p:spPr>
          <a:xfrm>
            <a:off x="2339975" y="68718"/>
            <a:ext cx="4464050" cy="4400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solidFill>
                  <a:schemeClr val="tx2">
                    <a:lumMod val="60000"/>
                    <a:lumOff val="40000"/>
                  </a:schemeClr>
                </a:solidFill>
                <a:latin typeface="Helvetica" pitchFamily="2" charset="0"/>
              </a:rPr>
              <a:t>NEUROBIOLOGY OF </a:t>
            </a:r>
            <a:r>
              <a:rPr lang="en-GB" sz="2000" b="1" dirty="0">
                <a:solidFill>
                  <a:srgbClr val="0070C0"/>
                </a:solidFill>
                <a:latin typeface="Helvetica" pitchFamily="2" charset="0"/>
              </a:rPr>
              <a:t>WISDOM</a:t>
            </a:r>
            <a:endParaRPr lang="en-US" altLang="en-US" sz="2000" b="1" kern="0" dirty="0">
              <a:solidFill>
                <a:srgbClr val="0070C0"/>
              </a:solidFill>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758667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32509" y="1083250"/>
            <a:ext cx="8609610" cy="5424428"/>
          </a:xfrm>
        </p:spPr>
        <p:txBody>
          <a:bodyPr>
            <a:normAutofit fontScale="92500" lnSpcReduction="20000"/>
          </a:bodyPr>
          <a:lstStyle/>
          <a:p>
            <a:pPr>
              <a:buFont typeface="Arial" panose="020B0604020202020204" pitchFamily="34" charset="0"/>
              <a:buChar char="•"/>
            </a:pPr>
            <a:r>
              <a:rPr lang="en-GB" sz="2200" b="1" dirty="0">
                <a:solidFill>
                  <a:srgbClr val="002060"/>
                </a:solidFill>
                <a:latin typeface="Helvetica" pitchFamily="2" charset="0"/>
              </a:rPr>
              <a:t>Performance measures</a:t>
            </a:r>
          </a:p>
          <a:p>
            <a:pPr lvl="1">
              <a:spcBef>
                <a:spcPts val="1200"/>
              </a:spcBef>
              <a:buFont typeface="Arial" panose="020B0604020202020204" pitchFamily="34" charset="0"/>
              <a:buChar char="•"/>
            </a:pPr>
            <a:r>
              <a:rPr lang="en-GB" sz="2200" dirty="0">
                <a:solidFill>
                  <a:srgbClr val="002060"/>
                </a:solidFill>
                <a:latin typeface="Helvetica" pitchFamily="2" charset="0"/>
              </a:rPr>
              <a:t>Judgements about the wise courses of action to take in complex social situations are rated by experts on criteria associated with wisdom</a:t>
            </a:r>
          </a:p>
          <a:p>
            <a:pPr lvl="1">
              <a:spcBef>
                <a:spcPts val="1200"/>
              </a:spcBef>
              <a:buFont typeface="Arial" panose="020B0604020202020204" pitchFamily="34" charset="0"/>
              <a:buChar char="•"/>
            </a:pPr>
            <a:r>
              <a:rPr lang="en-GB" sz="2200" dirty="0">
                <a:solidFill>
                  <a:srgbClr val="002060"/>
                </a:solidFill>
                <a:latin typeface="Helvetica" pitchFamily="2" charset="0"/>
              </a:rPr>
              <a:t>Derived from theories that emphasise the cognitive aspect of wisdom; wisdom as expert knowledge or an advanced stage of cognitive development</a:t>
            </a:r>
          </a:p>
          <a:p>
            <a:pPr lvl="1">
              <a:spcBef>
                <a:spcPts val="1200"/>
              </a:spcBef>
              <a:buFont typeface="Arial" panose="020B0604020202020204" pitchFamily="34" charset="0"/>
              <a:buChar char="•"/>
            </a:pPr>
            <a:r>
              <a:rPr lang="en-GB" sz="2200" dirty="0">
                <a:solidFill>
                  <a:srgbClr val="002060"/>
                </a:solidFill>
                <a:latin typeface="Helvetica" pitchFamily="2" charset="0"/>
              </a:rPr>
              <a:t>Example: Baltes’ Berlin Wisdom Paradigm </a:t>
            </a:r>
          </a:p>
          <a:p>
            <a:pPr>
              <a:buFont typeface="Arial" panose="020B0604020202020204" pitchFamily="34" charset="0"/>
              <a:buChar char="•"/>
            </a:pPr>
            <a:endParaRPr lang="en-GB" sz="2200" dirty="0">
              <a:solidFill>
                <a:srgbClr val="002060"/>
              </a:solidFill>
              <a:latin typeface="Helvetica" pitchFamily="2" charset="0"/>
            </a:endParaRPr>
          </a:p>
          <a:p>
            <a:pPr>
              <a:buFont typeface="Arial" panose="020B0604020202020204" pitchFamily="34" charset="0"/>
              <a:buChar char="•"/>
            </a:pPr>
            <a:r>
              <a:rPr lang="en-GB" sz="2200" b="1" dirty="0">
                <a:solidFill>
                  <a:srgbClr val="002060"/>
                </a:solidFill>
                <a:latin typeface="Helvetica" pitchFamily="2" charset="0"/>
              </a:rPr>
              <a:t>Self-report measures.  </a:t>
            </a:r>
          </a:p>
          <a:p>
            <a:pPr lvl="1">
              <a:spcBef>
                <a:spcPts val="1200"/>
              </a:spcBef>
              <a:buFont typeface="Arial" panose="020B0604020202020204" pitchFamily="34" charset="0"/>
              <a:buChar char="•"/>
            </a:pPr>
            <a:r>
              <a:rPr lang="en-GB" sz="2200" dirty="0">
                <a:solidFill>
                  <a:srgbClr val="002060"/>
                </a:solidFill>
                <a:latin typeface="Helvetica" pitchFamily="2" charset="0"/>
              </a:rPr>
              <a:t>Individuals indicate the extent to which they agree or disagree with self-descriptive statements about their typical behaviour, indicative of wise thoughts, feelings, and behaviours </a:t>
            </a:r>
          </a:p>
          <a:p>
            <a:pPr lvl="1">
              <a:spcBef>
                <a:spcPts val="1200"/>
              </a:spcBef>
              <a:buFont typeface="Arial" panose="020B0604020202020204" pitchFamily="34" charset="0"/>
              <a:buChar char="•"/>
            </a:pPr>
            <a:r>
              <a:rPr lang="en-GB" sz="2200" dirty="0">
                <a:solidFill>
                  <a:srgbClr val="002060"/>
                </a:solidFill>
                <a:latin typeface="Helvetica" pitchFamily="2" charset="0"/>
              </a:rPr>
              <a:t>Derived from theories in which wisdom is conceptualized as a mature personality type</a:t>
            </a:r>
          </a:p>
          <a:p>
            <a:pPr lvl="1">
              <a:spcBef>
                <a:spcPts val="1200"/>
              </a:spcBef>
              <a:buFont typeface="Arial" panose="020B0604020202020204" pitchFamily="34" charset="0"/>
              <a:buChar char="•"/>
            </a:pPr>
            <a:r>
              <a:rPr lang="en-GB" sz="2200" dirty="0">
                <a:solidFill>
                  <a:srgbClr val="002060"/>
                </a:solidFill>
                <a:latin typeface="Helvetica" pitchFamily="2" charset="0"/>
              </a:rPr>
              <a:t>Example: Brief Wisdom Screening Scale</a:t>
            </a:r>
            <a:endParaRPr lang="en-IE" sz="2200" dirty="0">
              <a:solidFill>
                <a:srgbClr val="002060"/>
              </a:solidFill>
              <a:latin typeface="Helvetica" pitchFamily="2" charset="0"/>
            </a:endParaRPr>
          </a:p>
          <a:p>
            <a:pPr marL="0" indent="0">
              <a:buNone/>
            </a:pPr>
            <a:endParaRPr lang="en-US" sz="2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7B3A80A8-FD92-EB46-9DD6-C208786B86A0}"/>
              </a:ext>
            </a:extLst>
          </p:cNvPr>
          <p:cNvSpPr txBox="1"/>
          <p:nvPr/>
        </p:nvSpPr>
        <p:spPr>
          <a:xfrm>
            <a:off x="2959297" y="350322"/>
            <a:ext cx="3534943" cy="400110"/>
          </a:xfrm>
          <a:prstGeom prst="rect">
            <a:avLst/>
          </a:prstGeom>
          <a:noFill/>
        </p:spPr>
        <p:txBody>
          <a:bodyPr wrap="none" rtlCol="0">
            <a:spAutoFit/>
          </a:bodyPr>
          <a:lstStyle/>
          <a:p>
            <a:pPr algn="ctr"/>
            <a:r>
              <a:rPr lang="en-GB" sz="2000" b="1" dirty="0">
                <a:solidFill>
                  <a:srgbClr val="0070C0"/>
                </a:solidFill>
                <a:latin typeface="Helvetica" pitchFamily="2" charset="0"/>
              </a:rPr>
              <a:t>ASSESSMENT OF WISDOM</a:t>
            </a:r>
          </a:p>
        </p:txBody>
      </p:sp>
    </p:spTree>
    <p:extLst>
      <p:ext uri="{BB962C8B-B14F-4D97-AF65-F5344CB8AC3E}">
        <p14:creationId xmlns:p14="http://schemas.microsoft.com/office/powerpoint/2010/main" val="232229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236256" y="900820"/>
            <a:ext cx="8513108" cy="5943171"/>
          </a:xfrm>
        </p:spPr>
        <p:txBody>
          <a:bodyPr>
            <a:noAutofit/>
          </a:bodyPr>
          <a:lstStyle/>
          <a:p>
            <a:pPr>
              <a:buFont typeface="Arial" panose="020B0604020202020204" pitchFamily="34" charset="0"/>
              <a:buChar char="•"/>
            </a:pPr>
            <a:r>
              <a:rPr lang="en-GB" sz="1800" b="1" dirty="0">
                <a:solidFill>
                  <a:srgbClr val="002060"/>
                </a:solidFill>
                <a:latin typeface="Helvetica" pitchFamily="2" charset="0"/>
              </a:rPr>
              <a:t>Participant thinks aloud </a:t>
            </a:r>
            <a:r>
              <a:rPr lang="en-GB" sz="1800" dirty="0">
                <a:solidFill>
                  <a:srgbClr val="002060"/>
                </a:solidFill>
                <a:latin typeface="Helvetica" pitchFamily="2" charset="0"/>
              </a:rPr>
              <a:t>about hypothetical complex problems that require wise judgments </a:t>
            </a:r>
          </a:p>
          <a:p>
            <a:pPr lvl="1">
              <a:buFont typeface="Arial" panose="020B0604020202020204" pitchFamily="34" charset="0"/>
              <a:buChar char="•"/>
            </a:pPr>
            <a:r>
              <a:rPr lang="en-GB" sz="1800" dirty="0">
                <a:solidFill>
                  <a:srgbClr val="002060"/>
                </a:solidFill>
                <a:latin typeface="Helvetica" pitchFamily="2" charset="0"/>
              </a:rPr>
              <a:t>“Somebody gets a phone call from a good friend. The friend says that he cannot go on anymore, and that he has decided to commit suicide. What could the person consider and do in such a situation?” </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Experts rate </a:t>
            </a:r>
            <a:r>
              <a:rPr lang="en-GB" sz="1800" dirty="0">
                <a:solidFill>
                  <a:srgbClr val="002060"/>
                </a:solidFill>
                <a:latin typeface="Helvetica" pitchFamily="2" charset="0"/>
              </a:rPr>
              <a:t>the wisdom shown in think-aloud transcripts on five criteria. </a:t>
            </a:r>
          </a:p>
          <a:p>
            <a:pPr marL="1085850" lvl="2" indent="-285750">
              <a:spcBef>
                <a:spcPts val="1200"/>
              </a:spcBef>
              <a:buFont typeface="Arial" panose="020B0604020202020204" pitchFamily="34" charset="0"/>
              <a:buChar char="•"/>
            </a:pPr>
            <a:r>
              <a:rPr lang="en-GB" sz="1800" b="1" dirty="0">
                <a:solidFill>
                  <a:srgbClr val="002060"/>
                </a:solidFill>
                <a:latin typeface="Helvetica" pitchFamily="2" charset="0"/>
              </a:rPr>
              <a:t>Expert factual knowledge. </a:t>
            </a:r>
            <a:r>
              <a:rPr lang="en-GB" sz="1800" dirty="0">
                <a:solidFill>
                  <a:srgbClr val="002060"/>
                </a:solidFill>
                <a:latin typeface="Helvetica" pitchFamily="2" charset="0"/>
              </a:rPr>
              <a:t>Knowledge about reasons for wanting to commit suicide</a:t>
            </a:r>
          </a:p>
          <a:p>
            <a:pPr marL="1085850" lvl="2" indent="-285750">
              <a:spcBef>
                <a:spcPts val="1200"/>
              </a:spcBef>
              <a:buFont typeface="Arial" panose="020B0604020202020204" pitchFamily="34" charset="0"/>
              <a:buChar char="•"/>
            </a:pPr>
            <a:r>
              <a:rPr lang="en-GB" sz="1800" b="1" dirty="0">
                <a:solidFill>
                  <a:srgbClr val="002060"/>
                </a:solidFill>
                <a:latin typeface="Helvetica" pitchFamily="2" charset="0"/>
              </a:rPr>
              <a:t>Expert procedural knowledge. </a:t>
            </a:r>
            <a:r>
              <a:rPr lang="en-GB" sz="1800" dirty="0">
                <a:solidFill>
                  <a:srgbClr val="002060"/>
                </a:solidFill>
                <a:latin typeface="Helvetica" pitchFamily="2" charset="0"/>
              </a:rPr>
              <a:t>Knowledge about how to talk helpfully with the caller </a:t>
            </a:r>
          </a:p>
          <a:p>
            <a:pPr marL="1085850" lvl="2" indent="-285750">
              <a:spcBef>
                <a:spcPts val="1200"/>
              </a:spcBef>
              <a:buFont typeface="Arial" panose="020B0604020202020204" pitchFamily="34" charset="0"/>
              <a:buChar char="•"/>
            </a:pPr>
            <a:r>
              <a:rPr lang="en-GB" sz="1800" b="1" dirty="0">
                <a:solidFill>
                  <a:srgbClr val="002060"/>
                </a:solidFill>
                <a:latin typeface="Helvetica" pitchFamily="2" charset="0"/>
              </a:rPr>
              <a:t>Life-span contextualism. </a:t>
            </a:r>
            <a:r>
              <a:rPr lang="en-GB" sz="1800" dirty="0">
                <a:solidFill>
                  <a:srgbClr val="002060"/>
                </a:solidFill>
                <a:latin typeface="Helvetica" pitchFamily="2" charset="0"/>
              </a:rPr>
              <a:t>Awareness of how life phases, situations, and cultural factors may influence the caller’s behaviour </a:t>
            </a:r>
          </a:p>
          <a:p>
            <a:pPr marL="1085850" lvl="2" indent="-285750">
              <a:spcBef>
                <a:spcPts val="1200"/>
              </a:spcBef>
              <a:buFont typeface="Arial" panose="020B0604020202020204" pitchFamily="34" charset="0"/>
              <a:buChar char="•"/>
            </a:pPr>
            <a:r>
              <a:rPr lang="en-GB" sz="1800" b="1" dirty="0">
                <a:solidFill>
                  <a:srgbClr val="002060"/>
                </a:solidFill>
                <a:latin typeface="Helvetica" pitchFamily="2" charset="0"/>
              </a:rPr>
              <a:t>Value relativism. </a:t>
            </a:r>
            <a:r>
              <a:rPr lang="en-GB" sz="1800" dirty="0">
                <a:solidFill>
                  <a:srgbClr val="002060"/>
                </a:solidFill>
                <a:latin typeface="Helvetica" pitchFamily="2" charset="0"/>
              </a:rPr>
              <a:t>Awareness and acceptance of the caller’s values which may differ from one’s own</a:t>
            </a:r>
          </a:p>
          <a:p>
            <a:pPr marL="1085850" lvl="2" indent="-285750">
              <a:spcBef>
                <a:spcPts val="1200"/>
              </a:spcBef>
              <a:buFont typeface="Arial" panose="020B0604020202020204" pitchFamily="34" charset="0"/>
              <a:buChar char="•"/>
            </a:pPr>
            <a:r>
              <a:rPr lang="en-GB" sz="1800" b="1" dirty="0">
                <a:solidFill>
                  <a:srgbClr val="002060"/>
                </a:solidFill>
                <a:latin typeface="Helvetica" pitchFamily="2" charset="0"/>
              </a:rPr>
              <a:t>Recognition and management of uncertainty. </a:t>
            </a:r>
            <a:r>
              <a:rPr lang="en-GB" sz="1800" dirty="0">
                <a:solidFill>
                  <a:srgbClr val="002060"/>
                </a:solidFill>
                <a:latin typeface="Helvetica" pitchFamily="2" charset="0"/>
              </a:rPr>
              <a:t>Awareness of, and ability to address unpredictability in response to the caller, and in consideration of the caller’s life situation</a:t>
            </a:r>
            <a:endParaRPr lang="en-US" sz="18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7B3A80A8-FD92-EB46-9DD6-C208786B86A0}"/>
              </a:ext>
            </a:extLst>
          </p:cNvPr>
          <p:cNvSpPr txBox="1"/>
          <p:nvPr/>
        </p:nvSpPr>
        <p:spPr>
          <a:xfrm>
            <a:off x="77002" y="0"/>
            <a:ext cx="9143999" cy="707886"/>
          </a:xfrm>
          <a:prstGeom prst="rect">
            <a:avLst/>
          </a:prstGeom>
          <a:noFill/>
        </p:spPr>
        <p:txBody>
          <a:bodyPr wrap="square" rtlCol="0">
            <a:spAutoFit/>
          </a:bodyPr>
          <a:lstStyle/>
          <a:p>
            <a:pPr algn="ctr"/>
            <a:r>
              <a:rPr lang="en-GB" sz="2000" b="1" dirty="0">
                <a:solidFill>
                  <a:srgbClr val="0070C0"/>
                </a:solidFill>
                <a:latin typeface="Helvetica" pitchFamily="2" charset="0"/>
              </a:rPr>
              <a:t>ASSESSMENT OF WISDOM</a:t>
            </a:r>
          </a:p>
          <a:p>
            <a:pPr algn="ctr"/>
            <a:r>
              <a:rPr lang="en-GB" sz="2000" b="1" dirty="0">
                <a:solidFill>
                  <a:srgbClr val="0070C0"/>
                </a:solidFill>
                <a:latin typeface="Helvetica" pitchFamily="2" charset="0"/>
              </a:rPr>
              <a:t>PERFORMANCE MEASURE: BALTES’ BERLIN WISDOM PARADIGM</a:t>
            </a:r>
          </a:p>
        </p:txBody>
      </p:sp>
    </p:spTree>
    <p:extLst>
      <p:ext uri="{BB962C8B-B14F-4D97-AF65-F5344CB8AC3E}">
        <p14:creationId xmlns:p14="http://schemas.microsoft.com/office/powerpoint/2010/main" val="2471416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54AAD-E4A7-C640-BC8B-262ACEE53630}"/>
              </a:ext>
            </a:extLst>
          </p:cNvPr>
          <p:cNvSpPr>
            <a:spLocks noGrp="1"/>
          </p:cNvSpPr>
          <p:nvPr>
            <p:ph idx="1"/>
          </p:nvPr>
        </p:nvSpPr>
        <p:spPr>
          <a:xfrm>
            <a:off x="134669" y="1214235"/>
            <a:ext cx="8874662" cy="3891181"/>
          </a:xfrm>
        </p:spPr>
        <p:txBody>
          <a:bodyPr>
            <a:noAutofit/>
          </a:bodyPr>
          <a:lstStyle/>
          <a:p>
            <a:r>
              <a:rPr lang="en-IE" sz="2000" dirty="0">
                <a:solidFill>
                  <a:srgbClr val="002060"/>
                </a:solidFill>
                <a:latin typeface="Helvetica" pitchFamily="2" charset="0"/>
              </a:rPr>
              <a:t>I am able to integrate the different aspects of my life</a:t>
            </a:r>
          </a:p>
          <a:p>
            <a:endParaRPr lang="en-IE" sz="2000" dirty="0">
              <a:solidFill>
                <a:srgbClr val="002060"/>
              </a:solidFill>
              <a:latin typeface="Helvetica" pitchFamily="2" charset="0"/>
            </a:endParaRPr>
          </a:p>
          <a:p>
            <a:r>
              <a:rPr lang="en-GB" sz="2000" dirty="0">
                <a:solidFill>
                  <a:srgbClr val="002060"/>
                </a:solidFill>
                <a:latin typeface="Helvetica" pitchFamily="2" charset="0"/>
              </a:rPr>
              <a:t>I always try to look at all sides of a problem</a:t>
            </a:r>
          </a:p>
          <a:p>
            <a:endParaRPr lang="en-GB" sz="2000" dirty="0">
              <a:solidFill>
                <a:srgbClr val="002060"/>
              </a:solidFill>
              <a:latin typeface="Helvetica" pitchFamily="2" charset="0"/>
            </a:endParaRPr>
          </a:p>
          <a:p>
            <a:r>
              <a:rPr lang="en-GB" sz="2000" dirty="0">
                <a:solidFill>
                  <a:srgbClr val="002060"/>
                </a:solidFill>
                <a:latin typeface="Helvetica" pitchFamily="2" charset="0"/>
              </a:rPr>
              <a:t>I don’t worry about other people’s opinions of me</a:t>
            </a:r>
            <a:r>
              <a:rPr lang="en-IE" sz="2000" dirty="0">
                <a:solidFill>
                  <a:srgbClr val="002060"/>
                </a:solidFill>
                <a:latin typeface="Helvetica" pitchFamily="2" charset="0"/>
              </a:rPr>
              <a:t>  </a:t>
            </a:r>
          </a:p>
          <a:p>
            <a:endParaRPr lang="en-IE" sz="2000" dirty="0">
              <a:solidFill>
                <a:srgbClr val="002060"/>
              </a:solidFill>
              <a:latin typeface="Helvetica" pitchFamily="2" charset="0"/>
            </a:endParaRPr>
          </a:p>
          <a:p>
            <a:r>
              <a:rPr lang="en-GB" sz="2000" dirty="0">
                <a:solidFill>
                  <a:srgbClr val="002060"/>
                </a:solidFill>
                <a:latin typeface="Helvetica" pitchFamily="2" charset="0"/>
              </a:rPr>
              <a:t>My peace of mind is not easily upset</a:t>
            </a:r>
            <a:r>
              <a:rPr lang="en-IE" sz="2000" dirty="0">
                <a:solidFill>
                  <a:srgbClr val="002060"/>
                </a:solidFill>
                <a:latin typeface="Helvetica" pitchFamily="2" charset="0"/>
              </a:rPr>
              <a:t> </a:t>
            </a:r>
          </a:p>
          <a:p>
            <a:endParaRPr lang="en-IE" sz="2000" dirty="0">
              <a:solidFill>
                <a:srgbClr val="002060"/>
              </a:solidFill>
              <a:latin typeface="Helvetica" pitchFamily="2" charset="0"/>
            </a:endParaRPr>
          </a:p>
          <a:p>
            <a:r>
              <a:rPr lang="en-GB" sz="2000" dirty="0">
                <a:solidFill>
                  <a:srgbClr val="002060"/>
                </a:solidFill>
                <a:latin typeface="Helvetica" pitchFamily="2" charset="0"/>
              </a:rPr>
              <a:t>It seems I have a talent for reading other people’s emotions</a:t>
            </a:r>
            <a:r>
              <a:rPr lang="en-IE" sz="2000" dirty="0">
                <a:solidFill>
                  <a:srgbClr val="002060"/>
                </a:solidFill>
                <a:latin typeface="Helvetica" pitchFamily="2" charset="0"/>
              </a:rPr>
              <a:t> </a:t>
            </a:r>
          </a:p>
          <a:p>
            <a:endParaRPr lang="en-IE" sz="2000" dirty="0">
              <a:solidFill>
                <a:srgbClr val="002060"/>
              </a:solidFill>
              <a:latin typeface="Helvetica" pitchFamily="2" charset="0"/>
            </a:endParaRPr>
          </a:p>
          <a:p>
            <a:r>
              <a:rPr lang="en-GB" sz="2000" dirty="0">
                <a:solidFill>
                  <a:srgbClr val="002060"/>
                </a:solidFill>
                <a:latin typeface="Helvetica" pitchFamily="2" charset="0"/>
              </a:rPr>
              <a:t>I have grown as a result of losses I have suffered</a:t>
            </a:r>
          </a:p>
          <a:p>
            <a:endParaRPr lang="en-GB" sz="2000" dirty="0">
              <a:solidFill>
                <a:srgbClr val="002060"/>
              </a:solidFill>
              <a:latin typeface="Helvetica" pitchFamily="2" charset="0"/>
            </a:endParaRPr>
          </a:p>
          <a:p>
            <a:r>
              <a:rPr lang="en-GB" sz="2000" dirty="0">
                <a:solidFill>
                  <a:srgbClr val="002060"/>
                </a:solidFill>
                <a:latin typeface="Helvetica" pitchFamily="2" charset="0"/>
              </a:rPr>
              <a:t>I have dealt with a great many different kinds of people during my lifetime</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23C979D9-E0B6-2342-B043-1E1E00C5EC57}"/>
              </a:ext>
            </a:extLst>
          </p:cNvPr>
          <p:cNvSpPr txBox="1"/>
          <p:nvPr/>
        </p:nvSpPr>
        <p:spPr>
          <a:xfrm>
            <a:off x="77002" y="6195780"/>
            <a:ext cx="9066998" cy="662220"/>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Adapted from Table 6, p. 405 in Glück, J., König, S., Naschenweng, K., Redzanowski, U., Dorner, L., Straßer, I., &amp; Wiedermann, W. (2013). How to measure wisdom: Content, reliability, and validity of five measures.</a:t>
            </a:r>
            <a:r>
              <a:rPr lang="en-GB" sz="1200" i="1" dirty="0">
                <a:solidFill>
                  <a:srgbClr val="002060"/>
                </a:solidFill>
              </a:rPr>
              <a:t> Frontiers in Psychology, 4</a:t>
            </a:r>
            <a:r>
              <a:rPr lang="en-GB" sz="1200" dirty="0">
                <a:solidFill>
                  <a:srgbClr val="002060"/>
                </a:solidFill>
              </a:rPr>
              <a:t>, 14. https://doi.org/10.3389/fpsyg.2013.00405, Copyright © 2013 Author. This is an open access publication.</a:t>
            </a:r>
            <a:endParaRPr lang="en-IE" sz="1200" dirty="0">
              <a:solidFill>
                <a:srgbClr val="002060"/>
              </a:solidFill>
            </a:endParaRPr>
          </a:p>
        </p:txBody>
      </p:sp>
      <p:sp>
        <p:nvSpPr>
          <p:cNvPr id="7" name="TextBox 6">
            <a:extLst>
              <a:ext uri="{FF2B5EF4-FFF2-40B4-BE49-F238E27FC236}">
                <a16:creationId xmlns:a16="http://schemas.microsoft.com/office/drawing/2014/main" id="{C3E1AEF6-A18A-844B-A481-C535A29A7301}"/>
              </a:ext>
            </a:extLst>
          </p:cNvPr>
          <p:cNvSpPr txBox="1"/>
          <p:nvPr/>
        </p:nvSpPr>
        <p:spPr>
          <a:xfrm>
            <a:off x="2294773" y="698621"/>
            <a:ext cx="4554452" cy="400110"/>
          </a:xfrm>
          <a:prstGeom prst="rect">
            <a:avLst/>
          </a:prstGeom>
          <a:noFill/>
        </p:spPr>
        <p:txBody>
          <a:bodyPr wrap="none" rtlCol="0">
            <a:spAutoFit/>
          </a:bodyPr>
          <a:lstStyle/>
          <a:p>
            <a:pPr algn="ctr"/>
            <a:r>
              <a:rPr lang="en-IE" sz="2000" b="1" dirty="0">
                <a:solidFill>
                  <a:srgbClr val="002060"/>
                </a:solidFill>
                <a:latin typeface="Helvetica" pitchFamily="2" charset="0"/>
              </a:rPr>
              <a:t>Sample items rated on 5-point scale</a:t>
            </a:r>
            <a:endParaRPr lang="en-US" sz="2000" b="1" dirty="0">
              <a:latin typeface="Helvetica" pitchFamily="2" charset="0"/>
            </a:endParaRPr>
          </a:p>
        </p:txBody>
      </p:sp>
      <p:sp>
        <p:nvSpPr>
          <p:cNvPr id="5" name="TextBox 4">
            <a:extLst>
              <a:ext uri="{FF2B5EF4-FFF2-40B4-BE49-F238E27FC236}">
                <a16:creationId xmlns:a16="http://schemas.microsoft.com/office/drawing/2014/main" id="{DC2444ED-D172-404C-9375-71E7CEE77F51}"/>
              </a:ext>
            </a:extLst>
          </p:cNvPr>
          <p:cNvSpPr txBox="1"/>
          <p:nvPr/>
        </p:nvSpPr>
        <p:spPr>
          <a:xfrm>
            <a:off x="0" y="0"/>
            <a:ext cx="9143999" cy="707886"/>
          </a:xfrm>
          <a:prstGeom prst="rect">
            <a:avLst/>
          </a:prstGeom>
          <a:noFill/>
        </p:spPr>
        <p:txBody>
          <a:bodyPr wrap="square" rtlCol="0">
            <a:spAutoFit/>
          </a:bodyPr>
          <a:lstStyle/>
          <a:p>
            <a:pPr algn="ctr"/>
            <a:r>
              <a:rPr lang="en-GB" sz="2000" b="1" dirty="0">
                <a:solidFill>
                  <a:srgbClr val="0070C0"/>
                </a:solidFill>
                <a:latin typeface="Helvetica" pitchFamily="2" charset="0"/>
              </a:rPr>
              <a:t>ASSESSMENT OF WISDOM</a:t>
            </a:r>
          </a:p>
          <a:p>
            <a:pPr algn="ctr"/>
            <a:r>
              <a:rPr lang="en-GB" sz="2000" b="1" dirty="0">
                <a:solidFill>
                  <a:srgbClr val="0070C0"/>
                </a:solidFill>
                <a:latin typeface="Helvetica" pitchFamily="2" charset="0"/>
              </a:rPr>
              <a:t>SELF-REPORT MEASURE: BRIEF WISDOM SCREENING SCALE</a:t>
            </a:r>
          </a:p>
        </p:txBody>
      </p:sp>
    </p:spTree>
    <p:extLst>
      <p:ext uri="{BB962C8B-B14F-4D97-AF65-F5344CB8AC3E}">
        <p14:creationId xmlns:p14="http://schemas.microsoft.com/office/powerpoint/2010/main" val="2677573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698529" y="1364788"/>
            <a:ext cx="6056478" cy="4381493"/>
          </a:xfrm>
        </p:spPr>
        <p:txBody>
          <a:bodyPr>
            <a:normAutofit/>
          </a:bodyPr>
          <a:lstStyle/>
          <a:p>
            <a:r>
              <a:rPr lang="en-GB" sz="2000" dirty="0">
                <a:solidFill>
                  <a:srgbClr val="002060"/>
                </a:solidFill>
                <a:latin typeface="Helvetica" pitchFamily="2" charset="0"/>
              </a:rPr>
              <a:t>Large correlations between different performance measures of wisdom</a:t>
            </a:r>
          </a:p>
          <a:p>
            <a:pPr marL="0" indent="0">
              <a:buNone/>
            </a:pPr>
            <a:r>
              <a:rPr lang="en-GB" sz="2000" dirty="0">
                <a:solidFill>
                  <a:srgbClr val="002060"/>
                </a:solidFill>
                <a:latin typeface="Helvetica" pitchFamily="2" charset="0"/>
              </a:rPr>
              <a:t> </a:t>
            </a:r>
          </a:p>
          <a:p>
            <a:r>
              <a:rPr lang="en-GB" sz="2000" dirty="0">
                <a:solidFill>
                  <a:srgbClr val="002060"/>
                </a:solidFill>
                <a:latin typeface="Helvetica" pitchFamily="2" charset="0"/>
              </a:rPr>
              <a:t>Large correlations between different self-report measures of wisdom</a:t>
            </a:r>
          </a:p>
          <a:p>
            <a:endParaRPr lang="en-GB" sz="2000" dirty="0">
              <a:solidFill>
                <a:srgbClr val="002060"/>
              </a:solidFill>
              <a:latin typeface="Helvetica" pitchFamily="2" charset="0"/>
            </a:endParaRPr>
          </a:p>
          <a:p>
            <a:r>
              <a:rPr lang="en-GB" sz="2000" dirty="0">
                <a:solidFill>
                  <a:srgbClr val="002060"/>
                </a:solidFill>
                <a:latin typeface="Helvetica" pitchFamily="2" charset="0"/>
              </a:rPr>
              <a:t>Medium correlations between performance and self-report measures of wisdom </a:t>
            </a:r>
          </a:p>
          <a:p>
            <a:endParaRPr lang="en-GB" sz="2000" dirty="0">
              <a:solidFill>
                <a:srgbClr val="002060"/>
              </a:solidFill>
              <a:latin typeface="Helvetica" pitchFamily="2" charset="0"/>
            </a:endParaRPr>
          </a:p>
          <a:p>
            <a:r>
              <a:rPr lang="en-GB" sz="2000" b="1" dirty="0">
                <a:solidFill>
                  <a:srgbClr val="002060"/>
                </a:solidFill>
                <a:latin typeface="Helvetica" pitchFamily="2" charset="0"/>
              </a:rPr>
              <a:t>Self-report and performance measures of wisdom are assessing different constructs or different aspects of the same construct</a:t>
            </a:r>
          </a:p>
          <a:p>
            <a:pPr marL="0" indent="0">
              <a:buNone/>
            </a:pPr>
            <a:endParaRPr lang="en-US" sz="2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2680164" y="427324"/>
            <a:ext cx="3534942" cy="707886"/>
          </a:xfrm>
          <a:prstGeom prst="rect">
            <a:avLst/>
          </a:prstGeom>
          <a:noFill/>
        </p:spPr>
        <p:txBody>
          <a:bodyPr wrap="none" rtlCol="0">
            <a:spAutoFit/>
          </a:bodyPr>
          <a:lstStyle/>
          <a:p>
            <a:pPr algn="ctr"/>
            <a:r>
              <a:rPr lang="en-GB" sz="2000" b="1" dirty="0">
                <a:solidFill>
                  <a:srgbClr val="0070C0"/>
                </a:solidFill>
                <a:latin typeface="Helvetica" pitchFamily="2" charset="0"/>
              </a:rPr>
              <a:t>ASSESSMENT OF WISDOM</a:t>
            </a:r>
          </a:p>
          <a:p>
            <a:pPr algn="ctr"/>
            <a:r>
              <a:rPr lang="en-GB" sz="2000" b="1" dirty="0">
                <a:solidFill>
                  <a:srgbClr val="0070C0"/>
                </a:solidFill>
                <a:latin typeface="Helvetica" pitchFamily="2" charset="0"/>
              </a:rPr>
              <a:t>RESEARCH FINDINGS</a:t>
            </a:r>
          </a:p>
        </p:txBody>
      </p:sp>
    </p:spTree>
    <p:extLst>
      <p:ext uri="{BB962C8B-B14F-4D97-AF65-F5344CB8AC3E}">
        <p14:creationId xmlns:p14="http://schemas.microsoft.com/office/powerpoint/2010/main" val="3398756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419396" y="1461041"/>
            <a:ext cx="6056478" cy="4381493"/>
          </a:xfrm>
        </p:spPr>
        <p:txBody>
          <a:bodyPr>
            <a:normAutofit/>
          </a:bodyPr>
          <a:lstStyle/>
          <a:p>
            <a:r>
              <a:rPr lang="en-GB" sz="2000" dirty="0">
                <a:solidFill>
                  <a:srgbClr val="002060"/>
                </a:solidFill>
                <a:latin typeface="Helvetica" pitchFamily="2" charset="0"/>
              </a:rPr>
              <a:t>Moderate correlations between wellbeing and self-report measures of wisdom</a:t>
            </a:r>
          </a:p>
          <a:p>
            <a:endParaRPr lang="en-GB" sz="2000" dirty="0">
              <a:solidFill>
                <a:srgbClr val="002060"/>
              </a:solidFill>
              <a:latin typeface="Helvetica" pitchFamily="2" charset="0"/>
            </a:endParaRPr>
          </a:p>
          <a:p>
            <a:r>
              <a:rPr lang="en-GB" sz="2000" dirty="0">
                <a:solidFill>
                  <a:srgbClr val="002060"/>
                </a:solidFill>
                <a:latin typeface="Helvetica" pitchFamily="2" charset="0"/>
              </a:rPr>
              <a:t>Small correlations between wellbeing and performance measures of wisdom </a:t>
            </a:r>
          </a:p>
          <a:p>
            <a:pPr marL="0" indent="0">
              <a:buNone/>
            </a:pPr>
            <a:endParaRPr lang="en-GB" sz="2000" dirty="0">
              <a:solidFill>
                <a:srgbClr val="002060"/>
              </a:solidFill>
              <a:latin typeface="Helvetica" pitchFamily="2" charset="0"/>
            </a:endParaRPr>
          </a:p>
          <a:p>
            <a:r>
              <a:rPr lang="en-GB" sz="2000" b="1" dirty="0">
                <a:solidFill>
                  <a:srgbClr val="002060"/>
                </a:solidFill>
                <a:latin typeface="Helvetica" pitchFamily="2" charset="0"/>
              </a:rPr>
              <a:t>Wellbeing is more strongly associated with viewing oneself as wise rather than the ability to make wise judgements</a:t>
            </a:r>
          </a:p>
          <a:p>
            <a:pPr marL="0" indent="0">
              <a:buNone/>
            </a:pPr>
            <a:endParaRPr lang="en-US" sz="2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2680164" y="427324"/>
            <a:ext cx="3534942" cy="707886"/>
          </a:xfrm>
          <a:prstGeom prst="rect">
            <a:avLst/>
          </a:prstGeom>
          <a:noFill/>
        </p:spPr>
        <p:txBody>
          <a:bodyPr wrap="none" rtlCol="0">
            <a:spAutoFit/>
          </a:bodyPr>
          <a:lstStyle/>
          <a:p>
            <a:pPr algn="ctr"/>
            <a:r>
              <a:rPr lang="en-GB" sz="2000" b="1" dirty="0">
                <a:solidFill>
                  <a:srgbClr val="0070C0"/>
                </a:solidFill>
                <a:latin typeface="Helvetica" pitchFamily="2" charset="0"/>
              </a:rPr>
              <a:t>ASSESSMENT OF WISDOM</a:t>
            </a:r>
          </a:p>
          <a:p>
            <a:pPr algn="ctr"/>
            <a:r>
              <a:rPr lang="en-GB" sz="2000" b="1" dirty="0">
                <a:solidFill>
                  <a:srgbClr val="0070C0"/>
                </a:solidFill>
                <a:latin typeface="Helvetica" pitchFamily="2" charset="0"/>
              </a:rPr>
              <a:t>RESEARCH FINDINGS</a:t>
            </a:r>
          </a:p>
        </p:txBody>
      </p:sp>
    </p:spTree>
    <p:extLst>
      <p:ext uri="{BB962C8B-B14F-4D97-AF65-F5344CB8AC3E}">
        <p14:creationId xmlns:p14="http://schemas.microsoft.com/office/powerpoint/2010/main" val="1338786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261156" y="638940"/>
            <a:ext cx="8608524" cy="5980230"/>
          </a:xfrm>
        </p:spPr>
        <p:txBody>
          <a:bodyPr>
            <a:normAutofit/>
          </a:bodyPr>
          <a:lstStyle/>
          <a:p>
            <a:pPr>
              <a:spcBef>
                <a:spcPts val="1200"/>
              </a:spcBef>
              <a:buFont typeface="Arial" panose="020B0604020202020204" pitchFamily="34" charset="0"/>
              <a:buChar char="•"/>
            </a:pPr>
            <a:r>
              <a:rPr lang="en-GB" sz="1600" b="1" dirty="0">
                <a:solidFill>
                  <a:srgbClr val="002060"/>
                </a:solidFill>
                <a:latin typeface="Helvetica" pitchFamily="2" charset="0"/>
              </a:rPr>
              <a:t>Personality theories – Wisdom is an advanced stage of personality development</a:t>
            </a:r>
          </a:p>
          <a:p>
            <a:pPr lvl="1">
              <a:spcBef>
                <a:spcPts val="1200"/>
              </a:spcBef>
              <a:buFont typeface="Arial" panose="020B0604020202020204" pitchFamily="34" charset="0"/>
              <a:buChar char="•"/>
            </a:pPr>
            <a:r>
              <a:rPr lang="en-GB" sz="1600" b="1" dirty="0">
                <a:solidFill>
                  <a:srgbClr val="002060"/>
                </a:solidFill>
                <a:latin typeface="Helvetica" pitchFamily="2" charset="0"/>
              </a:rPr>
              <a:t>Erikson </a:t>
            </a:r>
            <a:r>
              <a:rPr lang="en-GB" sz="1600" dirty="0">
                <a:solidFill>
                  <a:srgbClr val="002060"/>
                </a:solidFill>
                <a:latin typeface="Helvetica" pitchFamily="2" charset="0"/>
              </a:rPr>
              <a:t>– Wisdom is a virtue that arises in later life during the 8</a:t>
            </a:r>
            <a:r>
              <a:rPr lang="en-GB" sz="1600" baseline="30000" dirty="0">
                <a:solidFill>
                  <a:srgbClr val="002060"/>
                </a:solidFill>
                <a:latin typeface="Helvetica" pitchFamily="2" charset="0"/>
              </a:rPr>
              <a:t>th</a:t>
            </a:r>
            <a:r>
              <a:rPr lang="en-GB" sz="1600" dirty="0">
                <a:solidFill>
                  <a:srgbClr val="002060"/>
                </a:solidFill>
                <a:latin typeface="Helvetica" pitchFamily="2" charset="0"/>
              </a:rPr>
              <a:t> and  final stage of personality development</a:t>
            </a:r>
          </a:p>
          <a:p>
            <a:pPr lvl="1">
              <a:spcBef>
                <a:spcPts val="1200"/>
              </a:spcBef>
              <a:buFont typeface="Arial" panose="020B0604020202020204" pitchFamily="34" charset="0"/>
              <a:buChar char="•"/>
            </a:pPr>
            <a:r>
              <a:rPr lang="en-GB" sz="1600" b="1" dirty="0">
                <a:solidFill>
                  <a:srgbClr val="002060"/>
                </a:solidFill>
                <a:latin typeface="Helvetica" pitchFamily="2" charset="0"/>
              </a:rPr>
              <a:t>Ardelt </a:t>
            </a:r>
            <a:r>
              <a:rPr lang="en-GB" sz="1600" dirty="0">
                <a:solidFill>
                  <a:srgbClr val="002060"/>
                </a:solidFill>
                <a:latin typeface="Helvetica" pitchFamily="2" charset="0"/>
              </a:rPr>
              <a:t>– Wisdom is an advanced stage of personality development in which the cognitive ability to perceive reality as it is, the reflective ability understand events from multiple perspectives, and the emotional ability to have compassion for others are integrated</a:t>
            </a:r>
          </a:p>
          <a:p>
            <a:pPr lvl="1">
              <a:spcBef>
                <a:spcPts val="1200"/>
              </a:spcBef>
              <a:buFont typeface="Arial" panose="020B0604020202020204" pitchFamily="34" charset="0"/>
              <a:buChar char="•"/>
            </a:pPr>
            <a:r>
              <a:rPr lang="en-GB" sz="1600" b="1" dirty="0">
                <a:solidFill>
                  <a:srgbClr val="002060"/>
                </a:solidFill>
                <a:latin typeface="Helvetica" pitchFamily="2" charset="0"/>
              </a:rPr>
              <a:t>Levenson</a:t>
            </a:r>
            <a:r>
              <a:rPr lang="en-GB" sz="1600" dirty="0">
                <a:solidFill>
                  <a:srgbClr val="002060"/>
                </a:solidFill>
                <a:latin typeface="Helvetica" pitchFamily="2" charset="0"/>
              </a:rPr>
              <a:t> – Self-transcendence is is a developmental trajectory involving the  phases of self-knowledge, detachment, and integration</a:t>
            </a:r>
            <a:r>
              <a:rPr lang="en-IE" sz="1600" dirty="0">
                <a:solidFill>
                  <a:srgbClr val="002060"/>
                </a:solidFill>
                <a:latin typeface="Helvetica" pitchFamily="2" charset="0"/>
              </a:rPr>
              <a:t> </a:t>
            </a:r>
            <a:r>
              <a:rPr lang="en-GB" sz="1600" dirty="0">
                <a:solidFill>
                  <a:srgbClr val="002060"/>
                </a:solidFill>
                <a:latin typeface="Helvetica" pitchFamily="2" charset="0"/>
              </a:rPr>
              <a:t>that forms a pathway to wisdom</a:t>
            </a:r>
            <a:r>
              <a:rPr lang="en-IE" sz="1600" dirty="0">
                <a:solidFill>
                  <a:srgbClr val="002060"/>
                </a:solidFill>
                <a:latin typeface="Helvetica" pitchFamily="2" charset="0"/>
              </a:rPr>
              <a:t> </a:t>
            </a:r>
          </a:p>
          <a:p>
            <a:pPr lvl="1">
              <a:spcBef>
                <a:spcPts val="1200"/>
              </a:spcBef>
              <a:buFont typeface="Arial" panose="020B0604020202020204" pitchFamily="34" charset="0"/>
              <a:buChar char="•"/>
            </a:pPr>
            <a:endParaRPr lang="en-IE" sz="1600" dirty="0">
              <a:solidFill>
                <a:srgbClr val="002060"/>
              </a:solidFill>
              <a:latin typeface="Helvetica" pitchFamily="2" charset="0"/>
            </a:endParaRPr>
          </a:p>
          <a:p>
            <a:pPr>
              <a:spcBef>
                <a:spcPts val="1200"/>
              </a:spcBef>
              <a:buFont typeface="Arial" panose="020B0604020202020204" pitchFamily="34" charset="0"/>
              <a:buChar char="•"/>
            </a:pPr>
            <a:r>
              <a:rPr lang="en-IE" sz="1600" b="1" dirty="0">
                <a:solidFill>
                  <a:srgbClr val="002060"/>
                </a:solidFill>
                <a:latin typeface="Helvetica" pitchFamily="2" charset="0"/>
              </a:rPr>
              <a:t>Cognitive theories – Wisdom is an advanced stage of cognitive development</a:t>
            </a:r>
          </a:p>
          <a:p>
            <a:pPr lvl="1">
              <a:spcBef>
                <a:spcPts val="1200"/>
              </a:spcBef>
              <a:buFont typeface="Arial" panose="020B0604020202020204" pitchFamily="34" charset="0"/>
              <a:buChar char="•"/>
            </a:pPr>
            <a:r>
              <a:rPr lang="en-IE" sz="1600" b="1" dirty="0">
                <a:solidFill>
                  <a:srgbClr val="002060"/>
                </a:solidFill>
                <a:latin typeface="Helvetica" pitchFamily="2" charset="0"/>
              </a:rPr>
              <a:t>Grossman</a:t>
            </a:r>
            <a:r>
              <a:rPr lang="en-IE" sz="1600" dirty="0">
                <a:solidFill>
                  <a:srgbClr val="002060"/>
                </a:solidFill>
                <a:latin typeface="Helvetica" pitchFamily="2" charset="0"/>
              </a:rPr>
              <a:t> – Wise reasoning requires intellectual humility, acceptance of uncertainty, seeking multiple perspectives, and integrating these</a:t>
            </a:r>
          </a:p>
          <a:p>
            <a:pPr lvl="1">
              <a:spcBef>
                <a:spcPts val="1200"/>
              </a:spcBef>
              <a:buFont typeface="Arial" panose="020B0604020202020204" pitchFamily="34" charset="0"/>
              <a:buChar char="•"/>
            </a:pPr>
            <a:r>
              <a:rPr lang="en-US" sz="1600" b="1" dirty="0">
                <a:solidFill>
                  <a:srgbClr val="002060"/>
                </a:solidFill>
                <a:latin typeface="Helvetica" pitchFamily="2" charset="0"/>
              </a:rPr>
              <a:t>Baltes</a:t>
            </a:r>
            <a:r>
              <a:rPr lang="en-US" sz="1600" dirty="0">
                <a:solidFill>
                  <a:srgbClr val="002060"/>
                </a:solidFill>
                <a:latin typeface="Helvetica" pitchFamily="2" charset="0"/>
              </a:rPr>
              <a:t> – Wisdom is </a:t>
            </a:r>
            <a:r>
              <a:rPr lang="en-GB" sz="1600" dirty="0">
                <a:solidFill>
                  <a:srgbClr val="002060"/>
                </a:solidFill>
                <a:latin typeface="Helvetica" pitchFamily="2" charset="0"/>
              </a:rPr>
              <a:t>an expert knowledge system concerning the pragmatics of life that links mind and virtue</a:t>
            </a:r>
            <a:r>
              <a:rPr lang="en-IE" sz="1600" dirty="0">
                <a:solidFill>
                  <a:srgbClr val="002060"/>
                </a:solidFill>
                <a:latin typeface="Helvetica" pitchFamily="2" charset="0"/>
              </a:rPr>
              <a:t> </a:t>
            </a:r>
          </a:p>
          <a:p>
            <a:pPr lvl="1">
              <a:spcBef>
                <a:spcPts val="1200"/>
              </a:spcBef>
              <a:buFont typeface="Arial" panose="020B0604020202020204" pitchFamily="34" charset="0"/>
              <a:buChar char="•"/>
            </a:pPr>
            <a:r>
              <a:rPr lang="en-IE" sz="1600" b="1" dirty="0">
                <a:solidFill>
                  <a:srgbClr val="002060"/>
                </a:solidFill>
                <a:latin typeface="Helvetica" pitchFamily="2" charset="0"/>
              </a:rPr>
              <a:t>Sternberg </a:t>
            </a:r>
            <a:r>
              <a:rPr lang="en-IE" sz="1600" dirty="0">
                <a:solidFill>
                  <a:srgbClr val="002060"/>
                </a:solidFill>
                <a:latin typeface="Helvetica" pitchFamily="2" charset="0"/>
              </a:rPr>
              <a:t>– Wisdom is the </a:t>
            </a:r>
            <a:r>
              <a:rPr lang="en-GB" sz="1600" dirty="0">
                <a:solidFill>
                  <a:srgbClr val="002060"/>
                </a:solidFill>
                <a:latin typeface="Helvetica" pitchFamily="2" charset="0"/>
              </a:rPr>
              <a:t>application of practical intelligence, and the tacit knowledge that such intelligence entails, to solve problems in a way that achieves a balance among what is best for the self and others to achieve a common good</a:t>
            </a:r>
            <a:r>
              <a:rPr lang="en-IE" sz="1600" dirty="0">
                <a:solidFill>
                  <a:srgbClr val="002060"/>
                </a:solidFill>
                <a:latin typeface="Helvetica" pitchFamily="2" charset="0"/>
              </a:rPr>
              <a:t> </a:t>
            </a:r>
            <a:endParaRPr lang="en-US" sz="16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2832542" y="238830"/>
            <a:ext cx="3217738" cy="400110"/>
          </a:xfrm>
          <a:prstGeom prst="rect">
            <a:avLst/>
          </a:prstGeom>
          <a:noFill/>
        </p:spPr>
        <p:txBody>
          <a:bodyPr wrap="square" rtlCol="0">
            <a:spAutoFit/>
          </a:bodyPr>
          <a:lstStyle/>
          <a:p>
            <a:pPr algn="ctr"/>
            <a:r>
              <a:rPr lang="en-GB" sz="2000" b="1" dirty="0">
                <a:solidFill>
                  <a:srgbClr val="0070C0"/>
                </a:solidFill>
                <a:latin typeface="Helvetica" pitchFamily="2" charset="0"/>
              </a:rPr>
              <a:t> THEORIES OF WISDOM</a:t>
            </a:r>
          </a:p>
        </p:txBody>
      </p:sp>
    </p:spTree>
    <p:extLst>
      <p:ext uri="{BB962C8B-B14F-4D97-AF65-F5344CB8AC3E}">
        <p14:creationId xmlns:p14="http://schemas.microsoft.com/office/powerpoint/2010/main" val="2096322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8B01B81D-08D4-DF42-8466-02977ABEBEBD}"/>
              </a:ext>
            </a:extLst>
          </p:cNvPr>
          <p:cNvPicPr>
            <a:picLocks noChangeAspect="1"/>
          </p:cNvPicPr>
          <p:nvPr/>
        </p:nvPicPr>
        <p:blipFill>
          <a:blip r:embed="rId2"/>
          <a:stretch>
            <a:fillRect/>
          </a:stretch>
        </p:blipFill>
        <p:spPr>
          <a:xfrm>
            <a:off x="1726058" y="317127"/>
            <a:ext cx="5691883" cy="6294996"/>
          </a:xfrm>
          <a:prstGeom prst="rect">
            <a:avLst/>
          </a:prstGeom>
        </p:spPr>
      </p:pic>
      <p:sp>
        <p:nvSpPr>
          <p:cNvPr id="7" name="TextBox 6">
            <a:extLst>
              <a:ext uri="{FF2B5EF4-FFF2-40B4-BE49-F238E27FC236}">
                <a16:creationId xmlns:a16="http://schemas.microsoft.com/office/drawing/2014/main" id="{61B44C71-B5E0-924E-B2C1-DE1F787E51F7}"/>
              </a:ext>
            </a:extLst>
          </p:cNvPr>
          <p:cNvSpPr txBox="1"/>
          <p:nvPr/>
        </p:nvSpPr>
        <p:spPr>
          <a:xfrm>
            <a:off x="136812" y="14750"/>
            <a:ext cx="8870373" cy="307777"/>
          </a:xfrm>
          <a:prstGeom prst="rect">
            <a:avLst/>
          </a:prstGeom>
          <a:noFill/>
        </p:spPr>
        <p:txBody>
          <a:bodyPr wrap="square" rtlCol="0">
            <a:spAutoFit/>
          </a:bodyPr>
          <a:lstStyle/>
          <a:p>
            <a:r>
              <a:rPr lang="en-GB" sz="1400" b="1" dirty="0">
                <a:solidFill>
                  <a:srgbClr val="0070C0"/>
                </a:solidFill>
                <a:latin typeface="Helvetica" pitchFamily="2" charset="0"/>
              </a:rPr>
              <a:t>ERIKSON'S MODEL – WISDOM AS A VIRTUE IN THE FINAL STAGE OF PERSONALITY DEVELOPMENT  </a:t>
            </a:r>
            <a:endParaRPr lang="en-US" sz="1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EF3813E5-C334-1B47-B34E-920F4BADDC13}"/>
              </a:ext>
            </a:extLst>
          </p:cNvPr>
          <p:cNvSpPr txBox="1"/>
          <p:nvPr/>
        </p:nvSpPr>
        <p:spPr>
          <a:xfrm>
            <a:off x="1299917" y="6576498"/>
            <a:ext cx="6544164" cy="276999"/>
          </a:xfrm>
          <a:prstGeom prst="rect">
            <a:avLst/>
          </a:prstGeom>
          <a:noFill/>
        </p:spPr>
        <p:txBody>
          <a:bodyPr wrap="none" rtlCol="0">
            <a:spAutoFit/>
          </a:bodyPr>
          <a:lstStyle/>
          <a:p>
            <a:r>
              <a:rPr lang="en-GB" sz="1200" b="1" dirty="0">
                <a:solidFill>
                  <a:srgbClr val="002060"/>
                </a:solidFill>
              </a:rPr>
              <a:t>Note. </a:t>
            </a:r>
            <a:r>
              <a:rPr lang="en-GB" sz="1200" dirty="0">
                <a:solidFill>
                  <a:srgbClr val="002060"/>
                </a:solidFill>
              </a:rPr>
              <a:t>Based on Erikson, E (1959). </a:t>
            </a:r>
            <a:r>
              <a:rPr lang="en-GB" sz="1200" i="1" dirty="0">
                <a:solidFill>
                  <a:srgbClr val="002060"/>
                </a:solidFill>
              </a:rPr>
              <a:t>Identity and the Life Cycle.</a:t>
            </a:r>
            <a:r>
              <a:rPr lang="en-GB" sz="1200" dirty="0">
                <a:solidFill>
                  <a:srgbClr val="002060"/>
                </a:solidFill>
              </a:rPr>
              <a:t> New York: International University Press. </a:t>
            </a:r>
            <a:endParaRPr lang="en-IE" sz="1200" dirty="0">
              <a:solidFill>
                <a:srgbClr val="002060"/>
              </a:solidFill>
            </a:endParaRPr>
          </a:p>
        </p:txBody>
      </p:sp>
      <p:pic>
        <p:nvPicPr>
          <p:cNvPr id="2" name="Picture 1">
            <a:extLst>
              <a:ext uri="{FF2B5EF4-FFF2-40B4-BE49-F238E27FC236}">
                <a16:creationId xmlns:a16="http://schemas.microsoft.com/office/drawing/2014/main" id="{5ED0B8CE-77B3-CB49-9361-8FAA8CE08CAD}"/>
              </a:ext>
            </a:extLst>
          </p:cNvPr>
          <p:cNvPicPr>
            <a:picLocks noChangeAspect="1"/>
          </p:cNvPicPr>
          <p:nvPr/>
        </p:nvPicPr>
        <p:blipFill>
          <a:blip r:embed="rId3"/>
          <a:stretch>
            <a:fillRect/>
          </a:stretch>
        </p:blipFill>
        <p:spPr>
          <a:xfrm>
            <a:off x="136812" y="411558"/>
            <a:ext cx="1223089" cy="1818105"/>
          </a:xfrm>
          <a:prstGeom prst="rect">
            <a:avLst/>
          </a:prstGeom>
        </p:spPr>
      </p:pic>
      <p:sp>
        <p:nvSpPr>
          <p:cNvPr id="3" name="TextBox 2">
            <a:extLst>
              <a:ext uri="{FF2B5EF4-FFF2-40B4-BE49-F238E27FC236}">
                <a16:creationId xmlns:a16="http://schemas.microsoft.com/office/drawing/2014/main" id="{B16030F1-685A-E843-BE86-531D43973C5A}"/>
              </a:ext>
            </a:extLst>
          </p:cNvPr>
          <p:cNvSpPr txBox="1"/>
          <p:nvPr/>
        </p:nvSpPr>
        <p:spPr>
          <a:xfrm>
            <a:off x="128474" y="2229663"/>
            <a:ext cx="1231427" cy="307777"/>
          </a:xfrm>
          <a:prstGeom prst="rect">
            <a:avLst/>
          </a:prstGeom>
          <a:noFill/>
        </p:spPr>
        <p:txBody>
          <a:bodyPr wrap="none" rtlCol="0">
            <a:spAutoFit/>
          </a:bodyPr>
          <a:lstStyle/>
          <a:p>
            <a:r>
              <a:rPr lang="en-US" sz="1400" b="1" dirty="0">
                <a:solidFill>
                  <a:srgbClr val="002060"/>
                </a:solidFill>
                <a:latin typeface="Helvetica" pitchFamily="2" charset="0"/>
              </a:rPr>
              <a:t>Erik Erikson</a:t>
            </a:r>
          </a:p>
        </p:txBody>
      </p:sp>
    </p:spTree>
    <p:extLst>
      <p:ext uri="{BB962C8B-B14F-4D97-AF65-F5344CB8AC3E}">
        <p14:creationId xmlns:p14="http://schemas.microsoft.com/office/powerpoint/2010/main" val="726145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728007" y="1239015"/>
            <a:ext cx="6006294" cy="4114035"/>
          </a:xfrm>
        </p:spPr>
        <p:txBody>
          <a:bodyPr>
            <a:normAutofit/>
          </a:bodyPr>
          <a:lstStyle/>
          <a:p>
            <a:pPr>
              <a:spcBef>
                <a:spcPts val="1200"/>
              </a:spcBef>
            </a:pPr>
            <a:r>
              <a:rPr lang="en-GB" sz="2000" dirty="0">
                <a:solidFill>
                  <a:srgbClr val="002060"/>
                </a:solidFill>
                <a:latin typeface="Helvetica" pitchFamily="2" charset="0"/>
              </a:rPr>
              <a:t>Over the lifespan people face the psychosocial dilemmas entailed by Erikson’s theory and develop the virtues or vulnerabilities associated with the successful or unsuccessful resolution of them</a:t>
            </a:r>
            <a:endParaRPr lang="en-GB" sz="2000" baseline="30000" dirty="0">
              <a:solidFill>
                <a:srgbClr val="002060"/>
              </a:solidFill>
              <a:latin typeface="Helvetica" pitchFamily="2" charset="0"/>
            </a:endParaRPr>
          </a:p>
          <a:p>
            <a:pPr>
              <a:spcBef>
                <a:spcPts val="1200"/>
              </a:spcBef>
              <a:buFont typeface="Arial" panose="020B0604020202020204" pitchFamily="34" charset="0"/>
              <a:buChar char="•"/>
            </a:pPr>
            <a:r>
              <a:rPr lang="en-GB" sz="2000" dirty="0">
                <a:solidFill>
                  <a:srgbClr val="002060"/>
                </a:solidFill>
                <a:latin typeface="Helvetica" pitchFamily="2" charset="0"/>
              </a:rPr>
              <a:t>Passage through the stages is more variable than the theory suggests</a:t>
            </a:r>
          </a:p>
          <a:p>
            <a:pPr>
              <a:spcBef>
                <a:spcPts val="1200"/>
              </a:spcBef>
              <a:buFont typeface="Arial" panose="020B0604020202020204" pitchFamily="34" charset="0"/>
              <a:buChar char="•"/>
            </a:pPr>
            <a:r>
              <a:rPr lang="en-GB" sz="2000" dirty="0">
                <a:solidFill>
                  <a:srgbClr val="002060"/>
                </a:solidFill>
                <a:latin typeface="Helvetica" pitchFamily="2" charset="0"/>
              </a:rPr>
              <a:t>Demarcation lines between stages are blurred</a:t>
            </a:r>
          </a:p>
          <a:p>
            <a:pPr>
              <a:spcBef>
                <a:spcPts val="1200"/>
              </a:spcBef>
              <a:buFont typeface="Arial" panose="020B0604020202020204" pitchFamily="34" charset="0"/>
              <a:buChar char="•"/>
            </a:pPr>
            <a:r>
              <a:rPr lang="en-GB" sz="2000" dirty="0">
                <a:solidFill>
                  <a:srgbClr val="002060"/>
                </a:solidFill>
                <a:latin typeface="Helvetica" pitchFamily="2" charset="0"/>
              </a:rPr>
              <a:t>People can address later life stages early in life or return to past stages in later life</a:t>
            </a:r>
            <a:endParaRPr lang="en-GB" sz="1600" b="1"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1506758" y="400755"/>
            <a:ext cx="6130483" cy="400110"/>
          </a:xfrm>
          <a:prstGeom prst="rect">
            <a:avLst/>
          </a:prstGeom>
          <a:noFill/>
        </p:spPr>
        <p:txBody>
          <a:bodyPr wrap="square" rtlCol="0">
            <a:spAutoFit/>
          </a:bodyPr>
          <a:lstStyle/>
          <a:p>
            <a:pPr algn="ctr"/>
            <a:r>
              <a:rPr lang="en-GB" sz="2000" b="1" dirty="0">
                <a:solidFill>
                  <a:srgbClr val="0070C0"/>
                </a:solidFill>
                <a:latin typeface="Helvetica" pitchFamily="2" charset="0"/>
              </a:rPr>
              <a:t> ERIKSON’S MODEL -  RESEARCH FINDINGS</a:t>
            </a:r>
          </a:p>
        </p:txBody>
      </p:sp>
    </p:spTree>
    <p:extLst>
      <p:ext uri="{BB962C8B-B14F-4D97-AF65-F5344CB8AC3E}">
        <p14:creationId xmlns:p14="http://schemas.microsoft.com/office/powerpoint/2010/main" val="401557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548646"/>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GIFTEDNESS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50DC130-BD8A-B649-A9AB-A0D519377BDE}"/>
              </a:ext>
            </a:extLst>
          </p:cNvPr>
          <p:cNvCxnSpPr>
            <a:cxnSpLocks/>
          </p:cNvCxnSpPr>
          <p:nvPr/>
        </p:nvCxnSpPr>
        <p:spPr>
          <a:xfrm flipH="1">
            <a:off x="2209800" y="3154182"/>
            <a:ext cx="2362199" cy="120926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A68A59C-8BE5-0449-9408-982380BC4885}"/>
              </a:ext>
            </a:extLst>
          </p:cNvPr>
          <p:cNvCxnSpPr>
            <a:cxnSpLocks/>
          </p:cNvCxnSpPr>
          <p:nvPr/>
        </p:nvCxnSpPr>
        <p:spPr>
          <a:xfrm>
            <a:off x="4542181" y="3074669"/>
            <a:ext cx="2441715" cy="120926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8C47036-CE32-2A46-90B7-8753B04815A3}"/>
              </a:ext>
            </a:extLst>
          </p:cNvPr>
          <p:cNvSpPr/>
          <p:nvPr/>
        </p:nvSpPr>
        <p:spPr>
          <a:xfrm>
            <a:off x="1868556" y="550131"/>
            <a:ext cx="5406887" cy="5208105"/>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559753B-8E60-AC4A-8EFE-DF9A65FC82B3}"/>
              </a:ext>
            </a:extLst>
          </p:cNvPr>
          <p:cNvCxnSpPr>
            <a:cxnSpLocks/>
            <a:stCxn id="2" idx="0"/>
          </p:cNvCxnSpPr>
          <p:nvPr/>
        </p:nvCxnSpPr>
        <p:spPr>
          <a:xfrm flipH="1">
            <a:off x="4571999" y="550131"/>
            <a:ext cx="1" cy="260405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02DEE413-BEC9-4042-B538-A4683AB14C4E}"/>
              </a:ext>
            </a:extLst>
          </p:cNvPr>
          <p:cNvSpPr/>
          <p:nvPr/>
        </p:nvSpPr>
        <p:spPr>
          <a:xfrm>
            <a:off x="3525077" y="2657226"/>
            <a:ext cx="2093844" cy="993913"/>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A3C6CEA-DCE5-A848-9FDD-D6E770B0C929}"/>
              </a:ext>
            </a:extLst>
          </p:cNvPr>
          <p:cNvSpPr txBox="1"/>
          <p:nvPr/>
        </p:nvSpPr>
        <p:spPr>
          <a:xfrm>
            <a:off x="2809471" y="1179898"/>
            <a:ext cx="1397681" cy="1200329"/>
          </a:xfrm>
          <a:prstGeom prst="rect">
            <a:avLst/>
          </a:prstGeom>
          <a:noFill/>
        </p:spPr>
        <p:txBody>
          <a:bodyPr wrap="square" rtlCol="0">
            <a:spAutoFit/>
          </a:bodyPr>
          <a:lstStyle/>
          <a:p>
            <a:pPr algn="ctr"/>
            <a:r>
              <a:rPr lang="en-US" b="1" dirty="0">
                <a:latin typeface="Helvetica" pitchFamily="2" charset="0"/>
                <a:ea typeface="Verdana" panose="020B0604030504040204" pitchFamily="34" charset="0"/>
                <a:cs typeface="Verdana" panose="020B0604030504040204" pitchFamily="34" charset="0"/>
              </a:rPr>
              <a:t>Cognitive</a:t>
            </a:r>
            <a:r>
              <a:rPr lang="en-US" dirty="0">
                <a:latin typeface="Helvetica" pitchFamily="2" charset="0"/>
                <a:ea typeface="Verdana" panose="020B0604030504040204" pitchFamily="34" charset="0"/>
                <a:cs typeface="Verdana" panose="020B0604030504040204" pitchFamily="34" charset="0"/>
              </a:rPr>
              <a:t> Ability to see reality as it is</a:t>
            </a:r>
          </a:p>
        </p:txBody>
      </p:sp>
      <p:sp>
        <p:nvSpPr>
          <p:cNvPr id="16" name="TextBox 15">
            <a:extLst>
              <a:ext uri="{FF2B5EF4-FFF2-40B4-BE49-F238E27FC236}">
                <a16:creationId xmlns:a16="http://schemas.microsoft.com/office/drawing/2014/main" id="{A04E68B5-F0D3-5A4B-BB1A-ADA8A3FEB1F5}"/>
              </a:ext>
            </a:extLst>
          </p:cNvPr>
          <p:cNvSpPr txBox="1"/>
          <p:nvPr/>
        </p:nvSpPr>
        <p:spPr>
          <a:xfrm>
            <a:off x="4722740" y="1179898"/>
            <a:ext cx="1792361" cy="1477328"/>
          </a:xfrm>
          <a:prstGeom prst="rect">
            <a:avLst/>
          </a:prstGeom>
          <a:noFill/>
        </p:spPr>
        <p:txBody>
          <a:bodyPr wrap="square" rtlCol="0">
            <a:spAutoFit/>
          </a:bodyPr>
          <a:lstStyle/>
          <a:p>
            <a:pPr algn="ctr"/>
            <a:r>
              <a:rPr lang="en-US" b="1" dirty="0">
                <a:latin typeface="Helvetica" pitchFamily="2" charset="0"/>
                <a:ea typeface="Verdana" panose="020B0604030504040204" pitchFamily="34" charset="0"/>
                <a:cs typeface="Verdana" panose="020B0604030504040204" pitchFamily="34" charset="0"/>
              </a:rPr>
              <a:t>Reflective</a:t>
            </a:r>
            <a:r>
              <a:rPr lang="en-US" dirty="0">
                <a:latin typeface="Helvetica" pitchFamily="2" charset="0"/>
                <a:ea typeface="Verdana" panose="020B0604030504040204" pitchFamily="34" charset="0"/>
                <a:cs typeface="Verdana" panose="020B0604030504040204" pitchFamily="34" charset="0"/>
              </a:rPr>
              <a:t> </a:t>
            </a:r>
          </a:p>
          <a:p>
            <a:pPr algn="ctr"/>
            <a:r>
              <a:rPr lang="en-US" dirty="0">
                <a:latin typeface="Helvetica" pitchFamily="2" charset="0"/>
                <a:ea typeface="Verdana" panose="020B0604030504040204" pitchFamily="34" charset="0"/>
                <a:cs typeface="Verdana" panose="020B0604030504040204" pitchFamily="34" charset="0"/>
              </a:rPr>
              <a:t>Ability to see events from multiple perspectives</a:t>
            </a:r>
          </a:p>
        </p:txBody>
      </p:sp>
      <p:sp>
        <p:nvSpPr>
          <p:cNvPr id="17" name="TextBox 16">
            <a:extLst>
              <a:ext uri="{FF2B5EF4-FFF2-40B4-BE49-F238E27FC236}">
                <a16:creationId xmlns:a16="http://schemas.microsoft.com/office/drawing/2014/main" id="{AA3F731D-0AE4-3048-9B93-8B32ACE2266C}"/>
              </a:ext>
            </a:extLst>
          </p:cNvPr>
          <p:cNvSpPr txBox="1"/>
          <p:nvPr/>
        </p:nvSpPr>
        <p:spPr>
          <a:xfrm>
            <a:off x="3913987" y="3939878"/>
            <a:ext cx="1435371" cy="1477328"/>
          </a:xfrm>
          <a:prstGeom prst="rect">
            <a:avLst/>
          </a:prstGeom>
          <a:noFill/>
        </p:spPr>
        <p:txBody>
          <a:bodyPr wrap="square" rtlCol="0">
            <a:spAutoFit/>
          </a:bodyPr>
          <a:lstStyle/>
          <a:p>
            <a:pPr algn="ctr"/>
            <a:r>
              <a:rPr lang="en-US" b="1" dirty="0">
                <a:latin typeface="Helvetica" pitchFamily="2" charset="0"/>
                <a:ea typeface="Verdana" panose="020B0604030504040204" pitchFamily="34" charset="0"/>
                <a:cs typeface="Verdana" panose="020B0604030504040204" pitchFamily="34" charset="0"/>
              </a:rPr>
              <a:t>Affective </a:t>
            </a:r>
            <a:r>
              <a:rPr lang="en-US" dirty="0">
                <a:latin typeface="Helvetica" pitchFamily="2" charset="0"/>
                <a:ea typeface="Verdana" panose="020B0604030504040204" pitchFamily="34" charset="0"/>
                <a:cs typeface="Verdana" panose="020B0604030504040204" pitchFamily="34" charset="0"/>
              </a:rPr>
              <a:t> Ability to have compassion for others</a:t>
            </a:r>
          </a:p>
        </p:txBody>
      </p:sp>
      <p:sp>
        <p:nvSpPr>
          <p:cNvPr id="18" name="TextBox 17">
            <a:extLst>
              <a:ext uri="{FF2B5EF4-FFF2-40B4-BE49-F238E27FC236}">
                <a16:creationId xmlns:a16="http://schemas.microsoft.com/office/drawing/2014/main" id="{97A37EC7-974C-5A4E-AE45-08FA8140980C}"/>
              </a:ext>
            </a:extLst>
          </p:cNvPr>
          <p:cNvSpPr txBox="1"/>
          <p:nvPr/>
        </p:nvSpPr>
        <p:spPr>
          <a:xfrm>
            <a:off x="3913987" y="2892956"/>
            <a:ext cx="1362874" cy="461665"/>
          </a:xfrm>
          <a:prstGeom prst="rect">
            <a:avLst/>
          </a:prstGeom>
          <a:noFill/>
        </p:spPr>
        <p:txBody>
          <a:bodyPr wrap="none" rtlCol="0">
            <a:spAutoFit/>
          </a:bodyPr>
          <a:lstStyle/>
          <a:p>
            <a:r>
              <a:rPr lang="en-US" sz="2400" b="1" dirty="0"/>
              <a:t>WISDOM</a:t>
            </a:r>
          </a:p>
        </p:txBody>
      </p:sp>
      <p:cxnSp>
        <p:nvCxnSpPr>
          <p:cNvPr id="20" name="Straight Arrow Connector 19">
            <a:extLst>
              <a:ext uri="{FF2B5EF4-FFF2-40B4-BE49-F238E27FC236}">
                <a16:creationId xmlns:a16="http://schemas.microsoft.com/office/drawing/2014/main" id="{A3D24CB3-805F-4A4C-8289-90B049212C53}"/>
              </a:ext>
            </a:extLst>
          </p:cNvPr>
          <p:cNvCxnSpPr/>
          <p:nvPr/>
        </p:nvCxnSpPr>
        <p:spPr>
          <a:xfrm>
            <a:off x="4351308" y="546819"/>
            <a:ext cx="167683"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2B1E45-7BE2-8448-A5C2-4FD6727967DC}"/>
              </a:ext>
            </a:extLst>
          </p:cNvPr>
          <p:cNvCxnSpPr>
            <a:cxnSpLocks/>
          </p:cNvCxnSpPr>
          <p:nvPr/>
        </p:nvCxnSpPr>
        <p:spPr>
          <a:xfrm flipH="1" flipV="1">
            <a:off x="2173353" y="4389952"/>
            <a:ext cx="119346" cy="14281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B411DC3-941B-4B4B-B13D-756E074A9CAA}"/>
              </a:ext>
            </a:extLst>
          </p:cNvPr>
          <p:cNvCxnSpPr>
            <a:cxnSpLocks/>
          </p:cNvCxnSpPr>
          <p:nvPr/>
        </p:nvCxnSpPr>
        <p:spPr>
          <a:xfrm flipH="1">
            <a:off x="6997151" y="4098405"/>
            <a:ext cx="104844" cy="188844"/>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36A63B2-4764-D242-858F-DF96D4742DAA}"/>
              </a:ext>
            </a:extLst>
          </p:cNvPr>
          <p:cNvSpPr txBox="1"/>
          <p:nvPr/>
        </p:nvSpPr>
        <p:spPr>
          <a:xfrm>
            <a:off x="812276" y="-8260"/>
            <a:ext cx="7477649" cy="400110"/>
          </a:xfrm>
          <a:prstGeom prst="rect">
            <a:avLst/>
          </a:prstGeom>
          <a:noFill/>
        </p:spPr>
        <p:txBody>
          <a:bodyPr wrap="square" rtlCol="0">
            <a:spAutoFit/>
          </a:bodyPr>
          <a:lstStyle/>
          <a:p>
            <a:pPr algn="ctr"/>
            <a:r>
              <a:rPr lang="en-GB" sz="2000" b="1" dirty="0">
                <a:solidFill>
                  <a:srgbClr val="0070C0"/>
                </a:solidFill>
                <a:latin typeface="Helvetica" pitchFamily="2" charset="0"/>
              </a:rPr>
              <a:t> ARDELT’S 3 DIMENSIONAL THEORY OF WISDOM</a:t>
            </a:r>
          </a:p>
        </p:txBody>
      </p:sp>
      <p:sp>
        <p:nvSpPr>
          <p:cNvPr id="31" name="TextBox 30">
            <a:extLst>
              <a:ext uri="{FF2B5EF4-FFF2-40B4-BE49-F238E27FC236}">
                <a16:creationId xmlns:a16="http://schemas.microsoft.com/office/drawing/2014/main" id="{D575D0E4-8395-EB4C-9A4E-D7B892E22B70}"/>
              </a:ext>
            </a:extLst>
          </p:cNvPr>
          <p:cNvSpPr txBox="1"/>
          <p:nvPr/>
        </p:nvSpPr>
        <p:spPr>
          <a:xfrm>
            <a:off x="59672" y="6027003"/>
            <a:ext cx="9144000" cy="830997"/>
          </a:xfrm>
          <a:prstGeom prst="rect">
            <a:avLst/>
          </a:prstGeom>
          <a:noFill/>
        </p:spPr>
        <p:txBody>
          <a:bodyPr wrap="square" rtlCol="0">
            <a:spAutoFit/>
          </a:bodyPr>
          <a:lstStyle/>
          <a:p>
            <a:r>
              <a:rPr lang="en-GB" sz="1600" dirty="0">
                <a:solidFill>
                  <a:srgbClr val="002060"/>
                </a:solidFill>
                <a:latin typeface="Helvetica" pitchFamily="2" charset="0"/>
              </a:rPr>
              <a:t>Wisdom is an advanced stage of personality development in which the cognitive ability to perceive reality as it is, the reflective ability understand events from multiple perspectives, and the emotional ability to have compassion for others are integrated</a:t>
            </a:r>
            <a:endParaRPr lang="en-US" dirty="0"/>
          </a:p>
        </p:txBody>
      </p:sp>
      <p:pic>
        <p:nvPicPr>
          <p:cNvPr id="3" name="Picture 2">
            <a:extLst>
              <a:ext uri="{FF2B5EF4-FFF2-40B4-BE49-F238E27FC236}">
                <a16:creationId xmlns:a16="http://schemas.microsoft.com/office/drawing/2014/main" id="{6BB6AFDC-4575-7F42-A118-C827028E7F2B}"/>
              </a:ext>
            </a:extLst>
          </p:cNvPr>
          <p:cNvPicPr>
            <a:picLocks noChangeAspect="1"/>
          </p:cNvPicPr>
          <p:nvPr/>
        </p:nvPicPr>
        <p:blipFill>
          <a:blip r:embed="rId3"/>
          <a:stretch>
            <a:fillRect/>
          </a:stretch>
        </p:blipFill>
        <p:spPr>
          <a:xfrm>
            <a:off x="169773" y="391850"/>
            <a:ext cx="1410825" cy="1730519"/>
          </a:xfrm>
          <a:prstGeom prst="rect">
            <a:avLst/>
          </a:prstGeom>
        </p:spPr>
      </p:pic>
      <p:sp>
        <p:nvSpPr>
          <p:cNvPr id="7" name="TextBox 6">
            <a:extLst>
              <a:ext uri="{FF2B5EF4-FFF2-40B4-BE49-F238E27FC236}">
                <a16:creationId xmlns:a16="http://schemas.microsoft.com/office/drawing/2014/main" id="{CC02F86A-69C7-F249-81EA-CEBE895A56A8}"/>
              </a:ext>
            </a:extLst>
          </p:cNvPr>
          <p:cNvSpPr txBox="1"/>
          <p:nvPr/>
        </p:nvSpPr>
        <p:spPr>
          <a:xfrm>
            <a:off x="59672" y="2122369"/>
            <a:ext cx="1534907" cy="338554"/>
          </a:xfrm>
          <a:prstGeom prst="rect">
            <a:avLst/>
          </a:prstGeom>
          <a:noFill/>
        </p:spPr>
        <p:txBody>
          <a:bodyPr wrap="none" rtlCol="0">
            <a:spAutoFit/>
          </a:bodyPr>
          <a:lstStyle/>
          <a:p>
            <a:r>
              <a:rPr lang="en-US" sz="1600" b="1" dirty="0">
                <a:solidFill>
                  <a:srgbClr val="002060"/>
                </a:solidFill>
                <a:latin typeface="Helvetica" pitchFamily="2" charset="0"/>
              </a:rPr>
              <a:t>Monika Ardelt</a:t>
            </a:r>
          </a:p>
        </p:txBody>
      </p:sp>
    </p:spTree>
    <p:extLst>
      <p:ext uri="{BB962C8B-B14F-4D97-AF65-F5344CB8AC3E}">
        <p14:creationId xmlns:p14="http://schemas.microsoft.com/office/powerpoint/2010/main" val="4184871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285874" y="1172340"/>
            <a:ext cx="6362701" cy="4885560"/>
          </a:xfrm>
        </p:spPr>
        <p:txBody>
          <a:bodyPr>
            <a:noAutofit/>
          </a:bodyPr>
          <a:lstStyle/>
          <a:p>
            <a:pPr>
              <a:spcBef>
                <a:spcPts val="1200"/>
              </a:spcBef>
            </a:pPr>
            <a:r>
              <a:rPr lang="en-GB" sz="2000" dirty="0">
                <a:solidFill>
                  <a:srgbClr val="002060"/>
                </a:solidFill>
                <a:latin typeface="Helvetica" pitchFamily="2" charset="0"/>
              </a:rPr>
              <a:t>Ardelt used archival data from 120 adults, aged 58-82, who had been followed up for 40 years at Berkeley to evaluate the correlates of wisdom as she defines it</a:t>
            </a:r>
          </a:p>
          <a:p>
            <a:pPr>
              <a:spcBef>
                <a:spcPts val="1200"/>
              </a:spcBef>
            </a:pPr>
            <a:r>
              <a:rPr lang="en-GB" sz="2000" b="1" dirty="0">
                <a:solidFill>
                  <a:srgbClr val="002060"/>
                </a:solidFill>
                <a:latin typeface="Helvetica" pitchFamily="2" charset="0"/>
              </a:rPr>
              <a:t>Social support </a:t>
            </a:r>
            <a:r>
              <a:rPr lang="en-GB" sz="2000" dirty="0">
                <a:solidFill>
                  <a:srgbClr val="002060"/>
                </a:solidFill>
                <a:latin typeface="Helvetica" pitchFamily="2" charset="0"/>
              </a:rPr>
              <a:t>in early adulthood predicted the development of wisdom 40 years later. </a:t>
            </a:r>
          </a:p>
          <a:p>
            <a:pPr>
              <a:spcBef>
                <a:spcPts val="1200"/>
              </a:spcBef>
            </a:pPr>
            <a:r>
              <a:rPr lang="en-GB" sz="2000" b="1" dirty="0">
                <a:solidFill>
                  <a:srgbClr val="002060"/>
                </a:solidFill>
                <a:latin typeface="Helvetica" pitchFamily="2" charset="0"/>
              </a:rPr>
              <a:t>Resilience. </a:t>
            </a:r>
            <a:r>
              <a:rPr lang="en-GB" sz="2000" dirty="0">
                <a:solidFill>
                  <a:srgbClr val="002060"/>
                </a:solidFill>
                <a:latin typeface="Helvetica" pitchFamily="2" charset="0"/>
              </a:rPr>
              <a:t>Those who developed into wise older people, responded to economic hardship during the Great Depression of the 1930s with psychological growth, suggesting that wisdom entails a capacity to thrive in the face of adversity</a:t>
            </a:r>
          </a:p>
          <a:p>
            <a:pPr>
              <a:spcBef>
                <a:spcPts val="1200"/>
              </a:spcBef>
            </a:pPr>
            <a:r>
              <a:rPr lang="en-GB" sz="2000" b="1" dirty="0">
                <a:solidFill>
                  <a:srgbClr val="002060"/>
                </a:solidFill>
                <a:latin typeface="Helvetica" pitchFamily="2" charset="0"/>
              </a:rPr>
              <a:t>Life satisfaction. </a:t>
            </a:r>
            <a:r>
              <a:rPr lang="en-GB" sz="2000" dirty="0">
                <a:solidFill>
                  <a:srgbClr val="002060"/>
                </a:solidFill>
                <a:latin typeface="Helvetica" pitchFamily="2" charset="0"/>
              </a:rPr>
              <a:t>Wisdom was a stronger predictor of life satisfaction in old age than health, wealth, or physical and social environments</a:t>
            </a:r>
          </a:p>
          <a:p>
            <a:pPr marL="0" indent="0">
              <a:spcBef>
                <a:spcPts val="1200"/>
              </a:spcBef>
              <a:buNone/>
            </a:pPr>
            <a:r>
              <a:rPr lang="en-GB" sz="2000" dirty="0">
                <a:solidFill>
                  <a:srgbClr val="002060"/>
                </a:solidFill>
                <a:latin typeface="Helvetica" pitchFamily="2" charset="0"/>
              </a:rPr>
              <a:t> </a:t>
            </a:r>
            <a:endParaRPr lang="en-GB" sz="2000" baseline="30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B28DF599-61CA-0B4E-B645-81899C690FBA}"/>
              </a:ext>
            </a:extLst>
          </p:cNvPr>
          <p:cNvSpPr txBox="1"/>
          <p:nvPr/>
        </p:nvSpPr>
        <p:spPr>
          <a:xfrm>
            <a:off x="833175" y="134615"/>
            <a:ext cx="7477649" cy="707886"/>
          </a:xfrm>
          <a:prstGeom prst="rect">
            <a:avLst/>
          </a:prstGeom>
          <a:noFill/>
        </p:spPr>
        <p:txBody>
          <a:bodyPr wrap="square" rtlCol="0">
            <a:spAutoFit/>
          </a:bodyPr>
          <a:lstStyle/>
          <a:p>
            <a:pPr algn="ctr"/>
            <a:r>
              <a:rPr lang="en-GB" sz="2000" b="1" dirty="0">
                <a:solidFill>
                  <a:srgbClr val="0070C0"/>
                </a:solidFill>
                <a:latin typeface="Helvetica" pitchFamily="2" charset="0"/>
              </a:rPr>
              <a:t> ARDELT’S 3 DIMENSIONAL THEORY OF WISDOM – RESEARCH FINDINGS </a:t>
            </a:r>
          </a:p>
        </p:txBody>
      </p:sp>
    </p:spTree>
    <p:extLst>
      <p:ext uri="{BB962C8B-B14F-4D97-AF65-F5344CB8AC3E}">
        <p14:creationId xmlns:p14="http://schemas.microsoft.com/office/powerpoint/2010/main" val="396192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255998" y="5653934"/>
            <a:ext cx="8419916" cy="1204066"/>
          </a:xfrm>
        </p:spPr>
        <p:txBody>
          <a:bodyPr>
            <a:normAutofit fontScale="92500" lnSpcReduction="10000"/>
          </a:bodyPr>
          <a:lstStyle/>
          <a:p>
            <a:pPr lvl="1">
              <a:spcBef>
                <a:spcPts val="1200"/>
              </a:spcBef>
              <a:buFont typeface="Arial" panose="020B0604020202020204" pitchFamily="34" charset="0"/>
              <a:buChar char="•"/>
            </a:pPr>
            <a:r>
              <a:rPr lang="en-GB" sz="1800" dirty="0">
                <a:solidFill>
                  <a:srgbClr val="002060"/>
                </a:solidFill>
                <a:latin typeface="Helvetica" pitchFamily="2" charset="0"/>
              </a:rPr>
              <a:t>Self-transcendence arises as we pass through the stages of self-knowledge, detachment, and and integration. </a:t>
            </a:r>
          </a:p>
          <a:p>
            <a:pPr lvl="1">
              <a:spcBef>
                <a:spcPts val="1200"/>
              </a:spcBef>
              <a:buFont typeface="Arial" panose="020B0604020202020204" pitchFamily="34" charset="0"/>
              <a:buChar char="•"/>
            </a:pPr>
            <a:r>
              <a:rPr lang="en-GB" sz="1800" dirty="0">
                <a:solidFill>
                  <a:srgbClr val="002060"/>
                </a:solidFill>
                <a:latin typeface="Helvetica" pitchFamily="2" charset="0"/>
              </a:rPr>
              <a:t>During this process we detach from external definitions of the self and dissolve rigid boundaries between self and others. </a:t>
            </a:r>
            <a:endParaRPr lang="en-IE" sz="18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474075" y="124360"/>
            <a:ext cx="8003110" cy="400110"/>
          </a:xfrm>
          <a:prstGeom prst="rect">
            <a:avLst/>
          </a:prstGeom>
          <a:noFill/>
        </p:spPr>
        <p:txBody>
          <a:bodyPr wrap="square" rtlCol="0">
            <a:spAutoFit/>
          </a:bodyPr>
          <a:lstStyle/>
          <a:p>
            <a:pPr algn="ctr"/>
            <a:r>
              <a:rPr lang="en-GB" sz="2000" b="1" dirty="0">
                <a:solidFill>
                  <a:srgbClr val="0070C0"/>
                </a:solidFill>
                <a:latin typeface="Helvetica" pitchFamily="2" charset="0"/>
              </a:rPr>
              <a:t> LEVENSON’S SELF-TRANSCENDENCE THEORY OF WISDOM</a:t>
            </a:r>
          </a:p>
        </p:txBody>
      </p:sp>
      <p:sp>
        <p:nvSpPr>
          <p:cNvPr id="2" name="TextBox 1">
            <a:extLst>
              <a:ext uri="{FF2B5EF4-FFF2-40B4-BE49-F238E27FC236}">
                <a16:creationId xmlns:a16="http://schemas.microsoft.com/office/drawing/2014/main" id="{4D2D979B-764D-7F40-BB64-2080D2D3146A}"/>
              </a:ext>
            </a:extLst>
          </p:cNvPr>
          <p:cNvSpPr txBox="1"/>
          <p:nvPr/>
        </p:nvSpPr>
        <p:spPr>
          <a:xfrm>
            <a:off x="343083" y="3257934"/>
            <a:ext cx="2362017" cy="2062103"/>
          </a:xfrm>
          <a:prstGeom prst="rect">
            <a:avLst/>
          </a:prstGeom>
          <a:noFill/>
        </p:spPr>
        <p:txBody>
          <a:bodyPr wrap="square" rtlCol="0">
            <a:spAutoFit/>
          </a:bodyPr>
          <a:lstStyle/>
          <a:p>
            <a:r>
              <a:rPr lang="en-GB" sz="1600" b="1" dirty="0">
                <a:latin typeface="Helvetica" pitchFamily="2" charset="0"/>
              </a:rPr>
              <a:t>Self-knowledge</a:t>
            </a:r>
            <a:r>
              <a:rPr lang="en-GB" sz="1600" dirty="0">
                <a:latin typeface="Helvetica" pitchFamily="2" charset="0"/>
              </a:rPr>
              <a:t> involves developing an awareness of the sources of one’s sense of self in roles, achievements, relationships, and beliefs  </a:t>
            </a:r>
            <a:endParaRPr lang="en-US" sz="1600" dirty="0">
              <a:latin typeface="Helvetica" pitchFamily="2" charset="0"/>
            </a:endParaRPr>
          </a:p>
        </p:txBody>
      </p:sp>
      <p:sp>
        <p:nvSpPr>
          <p:cNvPr id="5" name="TextBox 4">
            <a:extLst>
              <a:ext uri="{FF2B5EF4-FFF2-40B4-BE49-F238E27FC236}">
                <a16:creationId xmlns:a16="http://schemas.microsoft.com/office/drawing/2014/main" id="{237BB7A5-9B6D-D840-ADB4-2991D9E83009}"/>
              </a:ext>
            </a:extLst>
          </p:cNvPr>
          <p:cNvSpPr txBox="1"/>
          <p:nvPr/>
        </p:nvSpPr>
        <p:spPr>
          <a:xfrm>
            <a:off x="3284768" y="2152589"/>
            <a:ext cx="2381725" cy="1815882"/>
          </a:xfrm>
          <a:prstGeom prst="rect">
            <a:avLst/>
          </a:prstGeom>
          <a:noFill/>
        </p:spPr>
        <p:txBody>
          <a:bodyPr wrap="square" rtlCol="0">
            <a:spAutoFit/>
          </a:bodyPr>
          <a:lstStyle/>
          <a:p>
            <a:r>
              <a:rPr lang="en-GB" sz="1600" b="1" dirty="0">
                <a:latin typeface="Helvetica" pitchFamily="2" charset="0"/>
              </a:rPr>
              <a:t>Detachment </a:t>
            </a:r>
            <a:r>
              <a:rPr lang="en-GB" sz="1600" dirty="0">
                <a:latin typeface="Helvetica" pitchFamily="2" charset="0"/>
              </a:rPr>
              <a:t>arises as we become aware of the transience of relationships, roles, and achievements that create and sustain a sense of self</a:t>
            </a:r>
            <a:endParaRPr lang="en-US" sz="1600" dirty="0">
              <a:latin typeface="Helvetica" pitchFamily="2" charset="0"/>
            </a:endParaRPr>
          </a:p>
        </p:txBody>
      </p:sp>
      <p:sp>
        <p:nvSpPr>
          <p:cNvPr id="6" name="TextBox 5">
            <a:extLst>
              <a:ext uri="{FF2B5EF4-FFF2-40B4-BE49-F238E27FC236}">
                <a16:creationId xmlns:a16="http://schemas.microsoft.com/office/drawing/2014/main" id="{03F2C066-BE77-B942-A3FC-33085C84EFB1}"/>
              </a:ext>
            </a:extLst>
          </p:cNvPr>
          <p:cNvSpPr txBox="1"/>
          <p:nvPr/>
        </p:nvSpPr>
        <p:spPr>
          <a:xfrm>
            <a:off x="6360509" y="812762"/>
            <a:ext cx="2444682" cy="2062103"/>
          </a:xfrm>
          <a:prstGeom prst="rect">
            <a:avLst/>
          </a:prstGeom>
          <a:noFill/>
        </p:spPr>
        <p:txBody>
          <a:bodyPr wrap="square" rtlCol="0">
            <a:spAutoFit/>
          </a:bodyPr>
          <a:lstStyle/>
          <a:p>
            <a:r>
              <a:rPr lang="en-GB" sz="1600" b="1" dirty="0">
                <a:latin typeface="Helvetica" pitchFamily="2" charset="0"/>
              </a:rPr>
              <a:t>Integration </a:t>
            </a:r>
            <a:r>
              <a:rPr lang="en-GB" sz="1600" dirty="0">
                <a:latin typeface="Helvetica" pitchFamily="2" charset="0"/>
              </a:rPr>
              <a:t>involves the dissolution of  “inner selves” which are reflected in the psychological defences that protect the sense of selfhood against threats to self-worth</a:t>
            </a:r>
            <a:endParaRPr lang="en-US" sz="1600" dirty="0">
              <a:latin typeface="Helvetica" pitchFamily="2" charset="0"/>
            </a:endParaRPr>
          </a:p>
        </p:txBody>
      </p:sp>
      <p:sp>
        <p:nvSpPr>
          <p:cNvPr id="7" name="Rounded Rectangle 6">
            <a:extLst>
              <a:ext uri="{FF2B5EF4-FFF2-40B4-BE49-F238E27FC236}">
                <a16:creationId xmlns:a16="http://schemas.microsoft.com/office/drawing/2014/main" id="{2F6CFA15-7E82-B445-810F-DF950DC9ABF4}"/>
              </a:ext>
            </a:extLst>
          </p:cNvPr>
          <p:cNvSpPr/>
          <p:nvPr/>
        </p:nvSpPr>
        <p:spPr>
          <a:xfrm>
            <a:off x="60651" y="3247289"/>
            <a:ext cx="2668506" cy="2072748"/>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FFD15350-D4E9-0442-B160-58845F7048B4}"/>
              </a:ext>
            </a:extLst>
          </p:cNvPr>
          <p:cNvSpPr/>
          <p:nvPr/>
        </p:nvSpPr>
        <p:spPr>
          <a:xfrm>
            <a:off x="3162497" y="1940463"/>
            <a:ext cx="2668506" cy="2072748"/>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885C2E8D-54B9-224E-8901-528ED3059A7D}"/>
              </a:ext>
            </a:extLst>
          </p:cNvPr>
          <p:cNvSpPr/>
          <p:nvPr/>
        </p:nvSpPr>
        <p:spPr>
          <a:xfrm>
            <a:off x="6248597" y="812762"/>
            <a:ext cx="2668506" cy="2019300"/>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a:extLst>
              <a:ext uri="{FF2B5EF4-FFF2-40B4-BE49-F238E27FC236}">
                <a16:creationId xmlns:a16="http://schemas.microsoft.com/office/drawing/2014/main" id="{55E7A291-2C36-E742-8036-AD19C2BF3085}"/>
              </a:ext>
            </a:extLst>
          </p:cNvPr>
          <p:cNvSpPr/>
          <p:nvPr/>
        </p:nvSpPr>
        <p:spPr>
          <a:xfrm rot="19863846">
            <a:off x="5738864" y="1678839"/>
            <a:ext cx="469578" cy="287146"/>
          </a:xfrm>
          <a:prstGeom prst="rightArrow">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1F64EAFD-4E46-4C48-A705-0B3E17F1A33E}"/>
              </a:ext>
            </a:extLst>
          </p:cNvPr>
          <p:cNvSpPr/>
          <p:nvPr/>
        </p:nvSpPr>
        <p:spPr>
          <a:xfrm rot="19863846">
            <a:off x="2655044" y="3007426"/>
            <a:ext cx="469578" cy="287146"/>
          </a:xfrm>
          <a:prstGeom prst="rightArrow">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A2399A7-9B3E-704F-9A60-E5D2E11F088C}"/>
              </a:ext>
            </a:extLst>
          </p:cNvPr>
          <p:cNvPicPr>
            <a:picLocks noChangeAspect="1"/>
          </p:cNvPicPr>
          <p:nvPr/>
        </p:nvPicPr>
        <p:blipFill>
          <a:blip r:embed="rId2"/>
          <a:stretch>
            <a:fillRect/>
          </a:stretch>
        </p:blipFill>
        <p:spPr>
          <a:xfrm>
            <a:off x="255998" y="692885"/>
            <a:ext cx="1690155" cy="1690155"/>
          </a:xfrm>
          <a:prstGeom prst="rect">
            <a:avLst/>
          </a:prstGeom>
        </p:spPr>
      </p:pic>
      <p:sp>
        <p:nvSpPr>
          <p:cNvPr id="13" name="TextBox 12">
            <a:extLst>
              <a:ext uri="{FF2B5EF4-FFF2-40B4-BE49-F238E27FC236}">
                <a16:creationId xmlns:a16="http://schemas.microsoft.com/office/drawing/2014/main" id="{23D0F532-0277-7B43-9139-DCDCB65C90E7}"/>
              </a:ext>
            </a:extLst>
          </p:cNvPr>
          <p:cNvSpPr txBox="1"/>
          <p:nvPr/>
        </p:nvSpPr>
        <p:spPr>
          <a:xfrm>
            <a:off x="315578" y="2393685"/>
            <a:ext cx="1630575" cy="338554"/>
          </a:xfrm>
          <a:prstGeom prst="rect">
            <a:avLst/>
          </a:prstGeom>
          <a:noFill/>
        </p:spPr>
        <p:txBody>
          <a:bodyPr wrap="none" rtlCol="0">
            <a:spAutoFit/>
          </a:bodyPr>
          <a:lstStyle/>
          <a:p>
            <a:r>
              <a:rPr lang="en-US" sz="1600" b="1" dirty="0">
                <a:solidFill>
                  <a:srgbClr val="002060"/>
                </a:solidFill>
                <a:latin typeface="Helvetica" pitchFamily="2" charset="0"/>
              </a:rPr>
              <a:t>Rick Levenson</a:t>
            </a:r>
          </a:p>
        </p:txBody>
      </p:sp>
    </p:spTree>
    <p:extLst>
      <p:ext uri="{BB962C8B-B14F-4D97-AF65-F5344CB8AC3E}">
        <p14:creationId xmlns:p14="http://schemas.microsoft.com/office/powerpoint/2010/main" val="2895960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828675" y="986220"/>
            <a:ext cx="8003110" cy="5509830"/>
          </a:xfrm>
        </p:spPr>
        <p:txBody>
          <a:bodyPr>
            <a:noAutofit/>
          </a:bodyPr>
          <a:lstStyle/>
          <a:p>
            <a:pPr marL="0" indent="0">
              <a:spcBef>
                <a:spcPts val="1200"/>
              </a:spcBef>
              <a:buNone/>
            </a:pPr>
            <a:r>
              <a:rPr lang="en-GB" sz="2000" dirty="0">
                <a:solidFill>
                  <a:srgbClr val="002060"/>
                </a:solidFill>
                <a:latin typeface="Helvetica" pitchFamily="2" charset="0"/>
              </a:rPr>
              <a:t>Levenson found that self-transcendence assessed with the  Adult Self-Transcendence Inventory is correlated with </a:t>
            </a:r>
          </a:p>
          <a:p>
            <a:pPr lvl="2">
              <a:spcBef>
                <a:spcPts val="1200"/>
              </a:spcBef>
            </a:pPr>
            <a:r>
              <a:rPr lang="en-GB" sz="2000" dirty="0">
                <a:solidFill>
                  <a:srgbClr val="002060"/>
                </a:solidFill>
                <a:latin typeface="Helvetica" pitchFamily="2" charset="0"/>
              </a:rPr>
              <a:t>Age,</a:t>
            </a:r>
          </a:p>
          <a:p>
            <a:pPr lvl="2">
              <a:spcBef>
                <a:spcPts val="1200"/>
              </a:spcBef>
            </a:pPr>
            <a:r>
              <a:rPr lang="en-GB" sz="2000" dirty="0">
                <a:solidFill>
                  <a:srgbClr val="002060"/>
                </a:solidFill>
                <a:latin typeface="Helvetica" pitchFamily="2" charset="0"/>
              </a:rPr>
              <a:t>Meditation practice </a:t>
            </a:r>
          </a:p>
          <a:p>
            <a:pPr lvl="2">
              <a:spcBef>
                <a:spcPts val="1200"/>
              </a:spcBef>
            </a:pPr>
            <a:r>
              <a:rPr lang="en-GB" sz="2000" dirty="0">
                <a:solidFill>
                  <a:srgbClr val="002060"/>
                </a:solidFill>
                <a:latin typeface="Helvetica" pitchFamily="2" charset="0"/>
              </a:rPr>
              <a:t>Spirituality</a:t>
            </a:r>
          </a:p>
          <a:p>
            <a:pPr lvl="2">
              <a:spcBef>
                <a:spcPts val="1200"/>
              </a:spcBef>
            </a:pPr>
            <a:r>
              <a:rPr lang="en-GB" sz="2000" dirty="0">
                <a:solidFill>
                  <a:srgbClr val="002060"/>
                </a:solidFill>
                <a:latin typeface="Helvetica" pitchFamily="2" charset="0"/>
              </a:rPr>
              <a:t>Emotional stability</a:t>
            </a:r>
          </a:p>
          <a:p>
            <a:pPr lvl="2">
              <a:spcBef>
                <a:spcPts val="1200"/>
              </a:spcBef>
            </a:pPr>
            <a:r>
              <a:rPr lang="en-GB" sz="2000" dirty="0">
                <a:solidFill>
                  <a:srgbClr val="002060"/>
                </a:solidFill>
                <a:latin typeface="Helvetica" pitchFamily="2" charset="0"/>
              </a:rPr>
              <a:t>Openness to experience</a:t>
            </a:r>
          </a:p>
          <a:p>
            <a:pPr lvl="2">
              <a:spcBef>
                <a:spcPts val="1200"/>
              </a:spcBef>
            </a:pPr>
            <a:r>
              <a:rPr lang="en-GB" sz="2000" dirty="0">
                <a:solidFill>
                  <a:srgbClr val="002060"/>
                </a:solidFill>
                <a:latin typeface="Helvetica" pitchFamily="2" charset="0"/>
              </a:rPr>
              <a:t>Extraversion </a:t>
            </a:r>
          </a:p>
          <a:p>
            <a:pPr lvl="2">
              <a:spcBef>
                <a:spcPts val="1200"/>
              </a:spcBef>
            </a:pPr>
            <a:r>
              <a:rPr lang="en-GB" sz="2000" dirty="0">
                <a:solidFill>
                  <a:srgbClr val="002060"/>
                </a:solidFill>
                <a:latin typeface="Helvetica" pitchFamily="2" charset="0"/>
              </a:rPr>
              <a:t>Conscientiousness  </a:t>
            </a:r>
          </a:p>
          <a:p>
            <a:pPr lvl="2">
              <a:spcBef>
                <a:spcPts val="1200"/>
              </a:spcBef>
            </a:pPr>
            <a:r>
              <a:rPr lang="en-GB" sz="2000" dirty="0">
                <a:solidFill>
                  <a:srgbClr val="002060"/>
                </a:solidFill>
                <a:latin typeface="Helvetica" pitchFamily="2" charset="0"/>
              </a:rPr>
              <a:t>Agreeableness</a:t>
            </a:r>
          </a:p>
          <a:p>
            <a:pPr lvl="2">
              <a:spcBef>
                <a:spcPts val="1200"/>
              </a:spcBef>
            </a:pPr>
            <a:r>
              <a:rPr lang="en-GB" sz="2000" dirty="0">
                <a:solidFill>
                  <a:srgbClr val="002060"/>
                </a:solidFill>
                <a:latin typeface="Helvetica" pitchFamily="2" charset="0"/>
              </a:rPr>
              <a:t>Positive mental health</a:t>
            </a:r>
          </a:p>
          <a:p>
            <a:pPr lvl="2">
              <a:spcBef>
                <a:spcPts val="1200"/>
              </a:spcBef>
            </a:pPr>
            <a:r>
              <a:rPr lang="en-GB" sz="2000" dirty="0">
                <a:solidFill>
                  <a:srgbClr val="002060"/>
                </a:solidFill>
                <a:latin typeface="Helvetica" pitchFamily="2" charset="0"/>
              </a:rPr>
              <a:t>Social support </a:t>
            </a:r>
            <a:endParaRPr lang="en-GB" sz="2000" baseline="30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4BBD70E5-3C88-FD40-AA79-7B5DCA90ABCE}"/>
              </a:ext>
            </a:extLst>
          </p:cNvPr>
          <p:cNvSpPr txBox="1"/>
          <p:nvPr/>
        </p:nvSpPr>
        <p:spPr>
          <a:xfrm>
            <a:off x="474075" y="112329"/>
            <a:ext cx="8003110" cy="707886"/>
          </a:xfrm>
          <a:prstGeom prst="rect">
            <a:avLst/>
          </a:prstGeom>
          <a:noFill/>
        </p:spPr>
        <p:txBody>
          <a:bodyPr wrap="square" rtlCol="0">
            <a:spAutoFit/>
          </a:bodyPr>
          <a:lstStyle/>
          <a:p>
            <a:pPr algn="ctr"/>
            <a:r>
              <a:rPr lang="en-GB" sz="2000" b="1" dirty="0">
                <a:solidFill>
                  <a:srgbClr val="0070C0"/>
                </a:solidFill>
                <a:latin typeface="Helvetica" pitchFamily="2" charset="0"/>
              </a:rPr>
              <a:t> LEVENSON’S SELF-TRANSCENDENCE THEORY OF WISDOM</a:t>
            </a:r>
          </a:p>
          <a:p>
            <a:pPr algn="ctr"/>
            <a:r>
              <a:rPr lang="en-GB" sz="2000" b="1" dirty="0">
                <a:solidFill>
                  <a:srgbClr val="0070C0"/>
                </a:solidFill>
                <a:latin typeface="Helvetica" pitchFamily="2" charset="0"/>
              </a:rPr>
              <a:t>RESEARCH FINDINGS </a:t>
            </a:r>
          </a:p>
        </p:txBody>
      </p:sp>
    </p:spTree>
    <p:extLst>
      <p:ext uri="{BB962C8B-B14F-4D97-AF65-F5344CB8AC3E}">
        <p14:creationId xmlns:p14="http://schemas.microsoft.com/office/powerpoint/2010/main" val="287498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2DBA82-FE0A-E044-8BA9-4B4E3DEE0BFA}"/>
              </a:ext>
            </a:extLst>
          </p:cNvPr>
          <p:cNvSpPr txBox="1"/>
          <p:nvPr/>
        </p:nvSpPr>
        <p:spPr>
          <a:xfrm>
            <a:off x="566738" y="119955"/>
            <a:ext cx="8010524" cy="400110"/>
          </a:xfrm>
          <a:prstGeom prst="rect">
            <a:avLst/>
          </a:prstGeom>
          <a:noFill/>
        </p:spPr>
        <p:txBody>
          <a:bodyPr wrap="square" rtlCol="0">
            <a:spAutoFit/>
          </a:bodyPr>
          <a:lstStyle/>
          <a:p>
            <a:pPr algn="ctr"/>
            <a:r>
              <a:rPr lang="en-GB" sz="2000" b="1" dirty="0">
                <a:solidFill>
                  <a:srgbClr val="0070C0"/>
                </a:solidFill>
                <a:latin typeface="Helvetica" pitchFamily="2" charset="0"/>
              </a:rPr>
              <a:t> GROSSMAN’S COGNITIVE THEORY OF WISE REASONING</a:t>
            </a:r>
          </a:p>
        </p:txBody>
      </p:sp>
      <p:sp>
        <p:nvSpPr>
          <p:cNvPr id="2" name="Rectangle 1">
            <a:extLst>
              <a:ext uri="{FF2B5EF4-FFF2-40B4-BE49-F238E27FC236}">
                <a16:creationId xmlns:a16="http://schemas.microsoft.com/office/drawing/2014/main" id="{DC705FF3-170D-7D49-B62B-3EB73FC16B00}"/>
              </a:ext>
            </a:extLst>
          </p:cNvPr>
          <p:cNvSpPr/>
          <p:nvPr/>
        </p:nvSpPr>
        <p:spPr>
          <a:xfrm>
            <a:off x="533400" y="520065"/>
            <a:ext cx="8010524" cy="5909310"/>
          </a:xfrm>
          <a:prstGeom prst="rect">
            <a:avLst/>
          </a:prstGeom>
        </p:spPr>
        <p:txBody>
          <a:bodyPr wrap="square">
            <a:spAutoFit/>
          </a:bodyPr>
          <a:lstStyle/>
          <a:p>
            <a:r>
              <a:rPr lang="en-GB" dirty="0">
                <a:solidFill>
                  <a:srgbClr val="002060"/>
                </a:solidFill>
                <a:latin typeface="Helvetica" pitchFamily="2" charset="0"/>
                <a:ea typeface="Times New Roman" panose="02020603050405020304" pitchFamily="18" charset="0"/>
                <a:cs typeface="Helvetica" pitchFamily="2" charset="0"/>
              </a:rPr>
              <a:t>Wise reasoning develops after passing through Piaget’s 4 stages of cognitive development</a:t>
            </a: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Sensorimotor</a:t>
            </a: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Preoperational</a:t>
            </a: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Concrete operational</a:t>
            </a: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Formal operational</a:t>
            </a:r>
          </a:p>
          <a:p>
            <a:endParaRPr lang="en-GB" dirty="0">
              <a:solidFill>
                <a:srgbClr val="002060"/>
              </a:solidFill>
              <a:latin typeface="Helvetica" pitchFamily="2" charset="0"/>
              <a:ea typeface="Times New Roman" panose="02020603050405020304" pitchFamily="18" charset="0"/>
              <a:cs typeface="Helvetica" pitchFamily="2" charset="0"/>
            </a:endParaRPr>
          </a:p>
          <a:p>
            <a:r>
              <a:rPr lang="en-GB" dirty="0">
                <a:solidFill>
                  <a:srgbClr val="002060"/>
                </a:solidFill>
                <a:latin typeface="Helvetica" pitchFamily="2" charset="0"/>
                <a:ea typeface="Times New Roman" panose="02020603050405020304" pitchFamily="18" charset="0"/>
                <a:cs typeface="Helvetica" pitchFamily="2" charset="0"/>
              </a:rPr>
              <a:t>Wise reasoning involves four key competencies</a:t>
            </a:r>
          </a:p>
          <a:p>
            <a:r>
              <a:rPr lang="en-GB" dirty="0">
                <a:solidFill>
                  <a:srgbClr val="002060"/>
                </a:solidFill>
                <a:latin typeface="Helvetica" pitchFamily="2" charset="0"/>
                <a:ea typeface="Times New Roman" panose="02020603050405020304" pitchFamily="18" charset="0"/>
                <a:cs typeface="Helvetica" pitchFamily="2" charset="0"/>
              </a:rPr>
              <a:t> </a:t>
            </a: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Intellectual humility. </a:t>
            </a:r>
            <a:r>
              <a:rPr lang="en-GB" dirty="0">
                <a:solidFill>
                  <a:srgbClr val="002060"/>
                </a:solidFill>
                <a:latin typeface="Helvetica" pitchFamily="2" charset="0"/>
                <a:ea typeface="Times New Roman" panose="02020603050405020304" pitchFamily="18" charset="0"/>
                <a:cs typeface="Helvetica" pitchFamily="2" charset="0"/>
              </a:rPr>
              <a:t>knowing the limits of one’s knowledge</a:t>
            </a:r>
          </a:p>
          <a:p>
            <a:pPr marL="342900" indent="-342900">
              <a:buFont typeface="Arial" panose="020B0604020202020204" pitchFamily="34" charset="0"/>
              <a:buChar char="•"/>
            </a:pPr>
            <a:endParaRPr lang="en-GB" dirty="0">
              <a:solidFill>
                <a:srgbClr val="002060"/>
              </a:solidFill>
              <a:latin typeface="Helvetica" pitchFamily="2" charset="0"/>
              <a:ea typeface="Times New Roman" panose="02020603050405020304" pitchFamily="18" charset="0"/>
              <a:cs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Tolerance for uncertainty. </a:t>
            </a:r>
            <a:r>
              <a:rPr lang="en-GB" dirty="0">
                <a:solidFill>
                  <a:srgbClr val="002060"/>
                </a:solidFill>
                <a:latin typeface="Helvetica" pitchFamily="2" charset="0"/>
                <a:ea typeface="Times New Roman" panose="02020603050405020304" pitchFamily="18" charset="0"/>
                <a:cs typeface="Helvetica" pitchFamily="2" charset="0"/>
              </a:rPr>
              <a:t>Recognizing that in complex situations there is  uncertainty about the stability of people’s positions and their openness to change</a:t>
            </a:r>
          </a:p>
          <a:p>
            <a:pPr marL="342900" indent="-342900">
              <a:buFont typeface="Arial" panose="020B0604020202020204" pitchFamily="34" charset="0"/>
              <a:buChar char="•"/>
            </a:pPr>
            <a:endParaRPr lang="en-GB" dirty="0">
              <a:solidFill>
                <a:srgbClr val="002060"/>
              </a:solidFill>
              <a:latin typeface="Helvetica" pitchFamily="2" charset="0"/>
              <a:ea typeface="Times New Roman" panose="02020603050405020304" pitchFamily="18" charset="0"/>
              <a:cs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Multiple perspectives. </a:t>
            </a:r>
            <a:r>
              <a:rPr lang="en-GB" dirty="0">
                <a:solidFill>
                  <a:srgbClr val="002060"/>
                </a:solidFill>
                <a:latin typeface="Helvetica" pitchFamily="2" charset="0"/>
                <a:ea typeface="Times New Roman" panose="02020603050405020304" pitchFamily="18" charset="0"/>
                <a:cs typeface="Helvetica" pitchFamily="2" charset="0"/>
              </a:rPr>
              <a:t>Seeking multiple perspectives on complex problems, since single perspectives may not fully reflect all the complexities of the situation</a:t>
            </a:r>
          </a:p>
          <a:p>
            <a:pPr marL="342900" indent="-342900">
              <a:buFont typeface="Arial" panose="020B0604020202020204" pitchFamily="34" charset="0"/>
              <a:buChar char="•"/>
            </a:pPr>
            <a:endParaRPr lang="en-GB" dirty="0">
              <a:solidFill>
                <a:srgbClr val="002060"/>
              </a:solidFill>
              <a:latin typeface="Helvetica" pitchFamily="2" charset="0"/>
              <a:ea typeface="Times New Roman" panose="02020603050405020304" pitchFamily="18" charset="0"/>
              <a:cs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ea typeface="Times New Roman" panose="02020603050405020304" pitchFamily="18" charset="0"/>
                <a:cs typeface="Helvetica" pitchFamily="2" charset="0"/>
              </a:rPr>
              <a:t>Integrating different perspectives </a:t>
            </a:r>
            <a:r>
              <a:rPr lang="en-GB" dirty="0">
                <a:solidFill>
                  <a:srgbClr val="002060"/>
                </a:solidFill>
                <a:latin typeface="Helvetica" pitchFamily="2" charset="0"/>
                <a:ea typeface="Times New Roman" panose="02020603050405020304" pitchFamily="18" charset="0"/>
                <a:cs typeface="Helvetica" pitchFamily="2" charset="0"/>
              </a:rPr>
              <a:t>sometimes through negotiation and compromise</a:t>
            </a:r>
            <a:endParaRPr lang="en-US" dirty="0">
              <a:solidFill>
                <a:srgbClr val="002060"/>
              </a:solidFill>
              <a:latin typeface="Helvetica" pitchFamily="2" charset="0"/>
            </a:endParaRPr>
          </a:p>
        </p:txBody>
      </p:sp>
      <p:sp>
        <p:nvSpPr>
          <p:cNvPr id="5" name="TextBox 4">
            <a:extLst>
              <a:ext uri="{FF2B5EF4-FFF2-40B4-BE49-F238E27FC236}">
                <a16:creationId xmlns:a16="http://schemas.microsoft.com/office/drawing/2014/main" id="{83EED031-EE61-B040-805B-ACADD8BFD25B}"/>
              </a:ext>
            </a:extLst>
          </p:cNvPr>
          <p:cNvSpPr txBox="1"/>
          <p:nvPr/>
        </p:nvSpPr>
        <p:spPr>
          <a:xfrm>
            <a:off x="7213910" y="2465861"/>
            <a:ext cx="1645002" cy="338554"/>
          </a:xfrm>
          <a:prstGeom prst="rect">
            <a:avLst/>
          </a:prstGeom>
          <a:noFill/>
        </p:spPr>
        <p:txBody>
          <a:bodyPr wrap="none" rtlCol="0">
            <a:spAutoFit/>
          </a:bodyPr>
          <a:lstStyle/>
          <a:p>
            <a:r>
              <a:rPr lang="en-US" sz="1600" b="1" dirty="0">
                <a:solidFill>
                  <a:srgbClr val="002060"/>
                </a:solidFill>
                <a:latin typeface="Helvetica" pitchFamily="2" charset="0"/>
              </a:rPr>
              <a:t>Igor Grossman</a:t>
            </a:r>
          </a:p>
        </p:txBody>
      </p:sp>
      <p:pic>
        <p:nvPicPr>
          <p:cNvPr id="6" name="Picture 5">
            <a:extLst>
              <a:ext uri="{FF2B5EF4-FFF2-40B4-BE49-F238E27FC236}">
                <a16:creationId xmlns:a16="http://schemas.microsoft.com/office/drawing/2014/main" id="{4578C88C-D30C-EE47-B692-CF461E6F4BE2}"/>
              </a:ext>
            </a:extLst>
          </p:cNvPr>
          <p:cNvPicPr>
            <a:picLocks noChangeAspect="1"/>
          </p:cNvPicPr>
          <p:nvPr/>
        </p:nvPicPr>
        <p:blipFill>
          <a:blip r:embed="rId2"/>
          <a:stretch>
            <a:fillRect/>
          </a:stretch>
        </p:blipFill>
        <p:spPr>
          <a:xfrm>
            <a:off x="7286740" y="920175"/>
            <a:ext cx="1499342" cy="1559897"/>
          </a:xfrm>
          <a:prstGeom prst="rect">
            <a:avLst/>
          </a:prstGeom>
        </p:spPr>
      </p:pic>
    </p:spTree>
    <p:extLst>
      <p:ext uri="{BB962C8B-B14F-4D97-AF65-F5344CB8AC3E}">
        <p14:creationId xmlns:p14="http://schemas.microsoft.com/office/powerpoint/2010/main" val="3286544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2DBA82-FE0A-E044-8BA9-4B4E3DEE0BFA}"/>
              </a:ext>
            </a:extLst>
          </p:cNvPr>
          <p:cNvSpPr txBox="1"/>
          <p:nvPr/>
        </p:nvSpPr>
        <p:spPr>
          <a:xfrm>
            <a:off x="566738" y="243780"/>
            <a:ext cx="8010524" cy="707886"/>
          </a:xfrm>
          <a:prstGeom prst="rect">
            <a:avLst/>
          </a:prstGeom>
          <a:noFill/>
        </p:spPr>
        <p:txBody>
          <a:bodyPr wrap="square" rtlCol="0">
            <a:spAutoFit/>
          </a:bodyPr>
          <a:lstStyle/>
          <a:p>
            <a:pPr algn="ctr"/>
            <a:r>
              <a:rPr lang="en-GB" sz="2000" b="1" dirty="0">
                <a:solidFill>
                  <a:srgbClr val="0070C0"/>
                </a:solidFill>
                <a:latin typeface="Helvetica" pitchFamily="2" charset="0"/>
              </a:rPr>
              <a:t> GROSSMAN’S COGNITIVE THEORY OF WISE REASONING -</a:t>
            </a:r>
          </a:p>
          <a:p>
            <a:pPr algn="ctr"/>
            <a:r>
              <a:rPr lang="en-GB" sz="2000" b="1" dirty="0">
                <a:solidFill>
                  <a:srgbClr val="0070C0"/>
                </a:solidFill>
                <a:latin typeface="Helvetica" pitchFamily="2" charset="0"/>
              </a:rPr>
              <a:t>RESEARCH FINDINGS</a:t>
            </a:r>
          </a:p>
        </p:txBody>
      </p:sp>
      <p:sp>
        <p:nvSpPr>
          <p:cNvPr id="2" name="Rectangle 1">
            <a:extLst>
              <a:ext uri="{FF2B5EF4-FFF2-40B4-BE49-F238E27FC236}">
                <a16:creationId xmlns:a16="http://schemas.microsoft.com/office/drawing/2014/main" id="{DC705FF3-170D-7D49-B62B-3EB73FC16B00}"/>
              </a:ext>
            </a:extLst>
          </p:cNvPr>
          <p:cNvSpPr/>
          <p:nvPr/>
        </p:nvSpPr>
        <p:spPr>
          <a:xfrm>
            <a:off x="1445419" y="827841"/>
            <a:ext cx="6253162" cy="5601533"/>
          </a:xfrm>
          <a:prstGeom prst="rect">
            <a:avLst/>
          </a:prstGeom>
        </p:spPr>
        <p:txBody>
          <a:bodyPr wrap="square">
            <a:spAutoFit/>
          </a:bodyPr>
          <a:lstStyle/>
          <a:p>
            <a:endParaRPr lang="en-GB" dirty="0">
              <a:solidFill>
                <a:srgbClr val="002060"/>
              </a:solidFill>
              <a:latin typeface="Helvetica" pitchFamily="2" charset="0"/>
              <a:ea typeface="Times New Roman" panose="02020603050405020304" pitchFamily="18" charset="0"/>
              <a:cs typeface="Helvetica" pitchFamily="2" charset="0"/>
            </a:endParaRPr>
          </a:p>
          <a:p>
            <a:r>
              <a:rPr lang="en-GB" sz="2000" dirty="0">
                <a:solidFill>
                  <a:srgbClr val="002060"/>
                </a:solidFill>
                <a:latin typeface="Helvetica" pitchFamily="2" charset="0"/>
                <a:ea typeface="Times New Roman" panose="02020603050405020304" pitchFamily="18" charset="0"/>
                <a:cs typeface="Helvetica" pitchFamily="2" charset="0"/>
              </a:rPr>
              <a:t>Wise reasoning assessed with Grossman’s </a:t>
            </a:r>
            <a:r>
              <a:rPr lang="en-GB" sz="2000" dirty="0">
                <a:solidFill>
                  <a:srgbClr val="002060"/>
                </a:solidFill>
                <a:latin typeface="Helvetica" pitchFamily="2" charset="0"/>
              </a:rPr>
              <a:t>Wise Reasoning Paradigm and the Situated Wise Reasoning Scale</a:t>
            </a:r>
            <a:r>
              <a:rPr lang="en-IE" sz="2000" dirty="0">
                <a:solidFill>
                  <a:srgbClr val="002060"/>
                </a:solidFill>
                <a:latin typeface="Helvetica" pitchFamily="2" charset="0"/>
              </a:rPr>
              <a:t> </a:t>
            </a:r>
            <a:r>
              <a:rPr lang="en-GB" sz="2000" dirty="0">
                <a:solidFill>
                  <a:srgbClr val="002060"/>
                </a:solidFill>
                <a:latin typeface="Helvetica" pitchFamily="2" charset="0"/>
              </a:rPr>
              <a:t>is associated with</a:t>
            </a:r>
          </a:p>
          <a:p>
            <a:r>
              <a:rPr lang="en-GB" sz="2000" dirty="0">
                <a:solidFill>
                  <a:srgbClr val="002060"/>
                </a:solidFill>
                <a:latin typeface="Helvetica" pitchFamily="2" charset="0"/>
              </a:rPr>
              <a:t> </a:t>
            </a:r>
          </a:p>
          <a:p>
            <a:pPr marL="342900" indent="-342900">
              <a:buFont typeface="Arial" panose="020B0604020202020204" pitchFamily="34" charset="0"/>
              <a:buChar char="•"/>
            </a:pPr>
            <a:r>
              <a:rPr lang="en-GB" sz="2000" dirty="0">
                <a:solidFill>
                  <a:srgbClr val="002060"/>
                </a:solidFill>
                <a:latin typeface="Helvetica" pitchFamily="2" charset="0"/>
              </a:rPr>
              <a:t>A high ratio of positive to negative emotions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Interpersonal wellbeing</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Self-regulation</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Openness to a range of political viewpoints during elections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Growth orientation</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Being trained to reflect on situations as if one were a distant observer</a:t>
            </a:r>
            <a:endParaRPr lang="en-IE" sz="2000" dirty="0">
              <a:solidFill>
                <a:srgbClr val="002060"/>
              </a:solidFill>
              <a:latin typeface="Helvetica" pitchFamily="2" charset="0"/>
            </a:endParaRPr>
          </a:p>
        </p:txBody>
      </p:sp>
    </p:spTree>
    <p:extLst>
      <p:ext uri="{BB962C8B-B14F-4D97-AF65-F5344CB8AC3E}">
        <p14:creationId xmlns:p14="http://schemas.microsoft.com/office/powerpoint/2010/main" val="670684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17343" y="904638"/>
            <a:ext cx="5715967" cy="5438010"/>
          </a:xfrm>
        </p:spPr>
        <p:txBody>
          <a:bodyPr>
            <a:noAutofit/>
          </a:bodyPr>
          <a:lstStyle/>
          <a:p>
            <a:pPr marL="457200" lvl="1" indent="0">
              <a:spcBef>
                <a:spcPts val="1200"/>
              </a:spcBef>
              <a:buNone/>
            </a:pPr>
            <a:r>
              <a:rPr lang="en-US" sz="2000" dirty="0">
                <a:solidFill>
                  <a:srgbClr val="002060"/>
                </a:solidFill>
                <a:latin typeface="Helvetica" pitchFamily="2" charset="0"/>
              </a:rPr>
              <a:t>Wisdom is </a:t>
            </a:r>
            <a:r>
              <a:rPr lang="en-GB" sz="2000" dirty="0">
                <a:solidFill>
                  <a:srgbClr val="002060"/>
                </a:solidFill>
                <a:latin typeface="Helvetica" pitchFamily="2" charset="0"/>
              </a:rPr>
              <a:t>an expert knowledge system that includes knowledge about </a:t>
            </a:r>
          </a:p>
          <a:p>
            <a:pPr lvl="2">
              <a:spcBef>
                <a:spcPts val="1200"/>
              </a:spcBef>
              <a:buFont typeface="Arial" panose="020B0604020202020204" pitchFamily="34" charset="0"/>
              <a:buChar char="•"/>
            </a:pPr>
            <a:r>
              <a:rPr lang="en-GB" sz="2000" dirty="0">
                <a:solidFill>
                  <a:srgbClr val="002060"/>
                </a:solidFill>
                <a:latin typeface="Helvetica" pitchFamily="2" charset="0"/>
              </a:rPr>
              <a:t>Human development </a:t>
            </a:r>
          </a:p>
          <a:p>
            <a:pPr lvl="2">
              <a:spcBef>
                <a:spcPts val="1200"/>
              </a:spcBef>
              <a:buFont typeface="Arial" panose="020B0604020202020204" pitchFamily="34" charset="0"/>
              <a:buChar char="•"/>
            </a:pPr>
            <a:r>
              <a:rPr lang="en-GB" sz="2000" dirty="0">
                <a:solidFill>
                  <a:srgbClr val="002060"/>
                </a:solidFill>
                <a:latin typeface="Helvetica" pitchFamily="2" charset="0"/>
              </a:rPr>
              <a:t>The multiple biological, psychological, social, cultural, physical and spiritual contexts associated with the human condition</a:t>
            </a:r>
          </a:p>
          <a:p>
            <a:pPr lvl="2">
              <a:spcBef>
                <a:spcPts val="1200"/>
              </a:spcBef>
              <a:buFont typeface="Arial" panose="020B0604020202020204" pitchFamily="34" charset="0"/>
              <a:buChar char="•"/>
            </a:pPr>
            <a:r>
              <a:rPr lang="en-GB" sz="2000" dirty="0">
                <a:solidFill>
                  <a:srgbClr val="002060"/>
                </a:solidFill>
                <a:latin typeface="Helvetica" pitchFamily="2" charset="0"/>
              </a:rPr>
              <a:t>The limits of one’s own knowledge and expertise </a:t>
            </a:r>
          </a:p>
          <a:p>
            <a:pPr lvl="2">
              <a:spcBef>
                <a:spcPts val="1200"/>
              </a:spcBef>
              <a:buFont typeface="Arial" panose="020B0604020202020204" pitchFamily="34" charset="0"/>
              <a:buChar char="•"/>
            </a:pPr>
            <a:r>
              <a:rPr lang="en-GB" sz="2000" dirty="0">
                <a:solidFill>
                  <a:srgbClr val="002060"/>
                </a:solidFill>
                <a:latin typeface="Helvetica" pitchFamily="2" charset="0"/>
              </a:rPr>
              <a:t>The meaning of life </a:t>
            </a:r>
          </a:p>
          <a:p>
            <a:pPr lvl="2">
              <a:spcBef>
                <a:spcPts val="1200"/>
              </a:spcBef>
              <a:buFont typeface="Arial" panose="020B0604020202020204" pitchFamily="34" charset="0"/>
              <a:buChar char="•"/>
            </a:pPr>
            <a:r>
              <a:rPr lang="en-GB" sz="2000" dirty="0">
                <a:solidFill>
                  <a:srgbClr val="002060"/>
                </a:solidFill>
                <a:latin typeface="Helvetica" pitchFamily="2" charset="0"/>
              </a:rPr>
              <a:t>The way to conduct one’s life in the pursuit of excellence, with due regard to both personal wellbeing and the common good</a:t>
            </a:r>
          </a:p>
        </p:txBody>
      </p:sp>
      <p:sp>
        <p:nvSpPr>
          <p:cNvPr id="4" name="TextBox 3">
            <a:extLst>
              <a:ext uri="{FF2B5EF4-FFF2-40B4-BE49-F238E27FC236}">
                <a16:creationId xmlns:a16="http://schemas.microsoft.com/office/drawing/2014/main" id="{952DBA82-FE0A-E044-8BA9-4B4E3DEE0BFA}"/>
              </a:ext>
            </a:extLst>
          </p:cNvPr>
          <p:cNvSpPr txBox="1"/>
          <p:nvPr/>
        </p:nvSpPr>
        <p:spPr>
          <a:xfrm>
            <a:off x="0" y="276930"/>
            <a:ext cx="9258300" cy="400110"/>
          </a:xfrm>
          <a:prstGeom prst="rect">
            <a:avLst/>
          </a:prstGeom>
          <a:noFill/>
        </p:spPr>
        <p:txBody>
          <a:bodyPr wrap="square" rtlCol="0">
            <a:spAutoFit/>
          </a:bodyPr>
          <a:lstStyle/>
          <a:p>
            <a:pPr algn="ctr"/>
            <a:r>
              <a:rPr lang="en-GB" sz="2000" b="1" dirty="0">
                <a:solidFill>
                  <a:srgbClr val="0070C0"/>
                </a:solidFill>
                <a:latin typeface="Helvetica" pitchFamily="2" charset="0"/>
              </a:rPr>
              <a:t> BALTES’ COGNITIVE THEORY  OF WISDOM AS EXPERT KNOWLEDGE </a:t>
            </a:r>
          </a:p>
        </p:txBody>
      </p:sp>
      <p:pic>
        <p:nvPicPr>
          <p:cNvPr id="2" name="Picture 1">
            <a:extLst>
              <a:ext uri="{FF2B5EF4-FFF2-40B4-BE49-F238E27FC236}">
                <a16:creationId xmlns:a16="http://schemas.microsoft.com/office/drawing/2014/main" id="{FFEE1016-4E61-744C-8958-0D84A0D62B66}"/>
              </a:ext>
            </a:extLst>
          </p:cNvPr>
          <p:cNvPicPr>
            <a:picLocks noChangeAspect="1"/>
          </p:cNvPicPr>
          <p:nvPr/>
        </p:nvPicPr>
        <p:blipFill>
          <a:blip r:embed="rId2"/>
          <a:stretch>
            <a:fillRect/>
          </a:stretch>
        </p:blipFill>
        <p:spPr>
          <a:xfrm>
            <a:off x="6569242" y="1736558"/>
            <a:ext cx="2203784" cy="2938379"/>
          </a:xfrm>
          <a:prstGeom prst="rect">
            <a:avLst/>
          </a:prstGeom>
        </p:spPr>
      </p:pic>
      <p:sp>
        <p:nvSpPr>
          <p:cNvPr id="5" name="TextBox 4">
            <a:extLst>
              <a:ext uri="{FF2B5EF4-FFF2-40B4-BE49-F238E27FC236}">
                <a16:creationId xmlns:a16="http://schemas.microsoft.com/office/drawing/2014/main" id="{6BC14354-7600-E84B-A50D-BE2E645D43F6}"/>
              </a:ext>
            </a:extLst>
          </p:cNvPr>
          <p:cNvSpPr txBox="1"/>
          <p:nvPr/>
        </p:nvSpPr>
        <p:spPr>
          <a:xfrm>
            <a:off x="7122694" y="4674937"/>
            <a:ext cx="1290738" cy="338554"/>
          </a:xfrm>
          <a:prstGeom prst="rect">
            <a:avLst/>
          </a:prstGeom>
          <a:noFill/>
        </p:spPr>
        <p:txBody>
          <a:bodyPr wrap="none" rtlCol="0">
            <a:spAutoFit/>
          </a:bodyPr>
          <a:lstStyle/>
          <a:p>
            <a:r>
              <a:rPr lang="en-US" sz="1600" b="1" dirty="0">
                <a:solidFill>
                  <a:srgbClr val="002060"/>
                </a:solidFill>
                <a:latin typeface="Helvetica" pitchFamily="2" charset="0"/>
              </a:rPr>
              <a:t>Paul Baltes</a:t>
            </a:r>
          </a:p>
        </p:txBody>
      </p:sp>
    </p:spTree>
    <p:extLst>
      <p:ext uri="{BB962C8B-B14F-4D97-AF65-F5344CB8AC3E}">
        <p14:creationId xmlns:p14="http://schemas.microsoft.com/office/powerpoint/2010/main" val="3375894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390525" y="438885"/>
            <a:ext cx="7391400" cy="5980230"/>
          </a:xfrm>
        </p:spPr>
        <p:txBody>
          <a:bodyPr>
            <a:noAutofit/>
          </a:bodyPr>
          <a:lstStyle/>
          <a:p>
            <a:pPr lvl="1">
              <a:spcBef>
                <a:spcPts val="1200"/>
              </a:spcBef>
              <a:buFont typeface="Arial" panose="020B0604020202020204" pitchFamily="34" charset="0"/>
              <a:buChar char="•"/>
            </a:pPr>
            <a:endParaRPr lang="en-GB" sz="1600" dirty="0">
              <a:solidFill>
                <a:srgbClr val="002060"/>
              </a:solidFill>
              <a:latin typeface="Helvetica" pitchFamily="2" charset="0"/>
            </a:endParaRPr>
          </a:p>
          <a:p>
            <a:pPr marL="457200" lvl="1" indent="0">
              <a:spcBef>
                <a:spcPts val="1200"/>
              </a:spcBef>
              <a:buNone/>
            </a:pPr>
            <a:r>
              <a:rPr lang="en-GB" sz="1800" dirty="0">
                <a:solidFill>
                  <a:srgbClr val="002060"/>
                </a:solidFill>
                <a:latin typeface="Helvetica" pitchFamily="2" charset="0"/>
              </a:rPr>
              <a:t>Baltes’ research group found the following</a:t>
            </a:r>
          </a:p>
          <a:p>
            <a:pPr lvl="2">
              <a:spcBef>
                <a:spcPts val="1200"/>
              </a:spcBef>
              <a:buFont typeface="Arial" panose="020B0604020202020204" pitchFamily="34" charset="0"/>
              <a:buChar char="•"/>
            </a:pPr>
            <a:r>
              <a:rPr lang="en-GB" sz="1800" b="1" dirty="0">
                <a:solidFill>
                  <a:srgbClr val="002060"/>
                </a:solidFill>
                <a:latin typeface="Helvetica" pitchFamily="2" charset="0"/>
              </a:rPr>
              <a:t>Social intelligence and life experience. </a:t>
            </a:r>
            <a:r>
              <a:rPr lang="en-GB" sz="1800" dirty="0">
                <a:solidFill>
                  <a:srgbClr val="002060"/>
                </a:solidFill>
                <a:latin typeface="Helvetica" pitchFamily="2" charset="0"/>
              </a:rPr>
              <a:t>Variables which combine aspects of analytical intelligence with aspects of personality such as social intelligence and cognitive style account for 15% of the variance in wisdom, as does life experience, as shown on the next slide</a:t>
            </a:r>
          </a:p>
          <a:p>
            <a:pPr lvl="2">
              <a:spcBef>
                <a:spcPts val="1200"/>
              </a:spcBef>
              <a:buFont typeface="Arial" panose="020B0604020202020204" pitchFamily="34" charset="0"/>
              <a:buChar char="•"/>
            </a:pPr>
            <a:r>
              <a:rPr lang="en-GB" sz="1800" b="1" dirty="0">
                <a:solidFill>
                  <a:srgbClr val="002060"/>
                </a:solidFill>
                <a:latin typeface="Helvetica" pitchFamily="2" charset="0"/>
              </a:rPr>
              <a:t>Not IQ or big 5. </a:t>
            </a:r>
            <a:r>
              <a:rPr lang="en-GB" sz="1800" dirty="0">
                <a:solidFill>
                  <a:srgbClr val="002060"/>
                </a:solidFill>
                <a:latin typeface="Helvetica" pitchFamily="2" charset="0"/>
              </a:rPr>
              <a:t>In contrast, IQ tests and personality traits from traditional personality inventories each only accounted for 2% of the variance in wisdom</a:t>
            </a:r>
          </a:p>
          <a:p>
            <a:pPr lvl="2">
              <a:spcBef>
                <a:spcPts val="1200"/>
              </a:spcBef>
              <a:buFont typeface="Arial" panose="020B0604020202020204" pitchFamily="34" charset="0"/>
              <a:buChar char="•"/>
            </a:pPr>
            <a:r>
              <a:rPr lang="en-GB" sz="1800" b="1" dirty="0">
                <a:solidFill>
                  <a:srgbClr val="002060"/>
                </a:solidFill>
                <a:latin typeface="Helvetica" pitchFamily="2" charset="0"/>
              </a:rPr>
              <a:t>Groups. </a:t>
            </a:r>
            <a:r>
              <a:rPr lang="en-GB" sz="1800" dirty="0">
                <a:solidFill>
                  <a:srgbClr val="002060"/>
                </a:solidFill>
                <a:latin typeface="Helvetica" pitchFamily="2" charset="0"/>
              </a:rPr>
              <a:t>Higher levels of wisdom occurred in group situations, where others were consulted before making judgments</a:t>
            </a:r>
          </a:p>
          <a:p>
            <a:pPr lvl="2">
              <a:spcBef>
                <a:spcPts val="1200"/>
              </a:spcBef>
              <a:buFont typeface="Arial" panose="020B0604020202020204" pitchFamily="34" charset="0"/>
              <a:buChar char="•"/>
            </a:pPr>
            <a:r>
              <a:rPr lang="en-GB" sz="1800" b="1" dirty="0">
                <a:solidFill>
                  <a:srgbClr val="002060"/>
                </a:solidFill>
                <a:latin typeface="Helvetica" pitchFamily="2" charset="0"/>
              </a:rPr>
              <a:t>Training. </a:t>
            </a:r>
            <a:r>
              <a:rPr lang="en-GB" sz="1800" dirty="0">
                <a:solidFill>
                  <a:srgbClr val="002060"/>
                </a:solidFill>
                <a:latin typeface="Helvetica" pitchFamily="2" charset="0"/>
              </a:rPr>
              <a:t>People can be trained to make wise judgements, through appropriate prompting during decision-making </a:t>
            </a:r>
          </a:p>
          <a:p>
            <a:pPr lvl="2">
              <a:spcBef>
                <a:spcPts val="1200"/>
              </a:spcBef>
              <a:buFont typeface="Arial" panose="020B0604020202020204" pitchFamily="34" charset="0"/>
              <a:buChar char="•"/>
            </a:pPr>
            <a:r>
              <a:rPr lang="en-GB" sz="1800" b="1" dirty="0">
                <a:solidFill>
                  <a:srgbClr val="002060"/>
                </a:solidFill>
                <a:latin typeface="Helvetica" pitchFamily="2" charset="0"/>
              </a:rPr>
              <a:t>Early adulthood.  </a:t>
            </a:r>
            <a:r>
              <a:rPr lang="en-GB" sz="1800" dirty="0">
                <a:solidFill>
                  <a:srgbClr val="002060"/>
                </a:solidFill>
                <a:latin typeface="Helvetica" pitchFamily="2" charset="0"/>
              </a:rPr>
              <a:t>Wisdom first appears in early adulthood, and few people progress beyond the level of wisdom they attain at this time, unless exposed to significant life events</a:t>
            </a:r>
            <a:endParaRPr lang="en-IE" sz="18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952DBA82-FE0A-E044-8BA9-4B4E3DEE0BFA}"/>
              </a:ext>
            </a:extLst>
          </p:cNvPr>
          <p:cNvSpPr txBox="1"/>
          <p:nvPr/>
        </p:nvSpPr>
        <p:spPr>
          <a:xfrm>
            <a:off x="0" y="115005"/>
            <a:ext cx="9258300" cy="400110"/>
          </a:xfrm>
          <a:prstGeom prst="rect">
            <a:avLst/>
          </a:prstGeom>
          <a:noFill/>
        </p:spPr>
        <p:txBody>
          <a:bodyPr wrap="square" rtlCol="0">
            <a:spAutoFit/>
          </a:bodyPr>
          <a:lstStyle/>
          <a:p>
            <a:pPr algn="ctr"/>
            <a:r>
              <a:rPr lang="en-GB" sz="2000" b="1" dirty="0">
                <a:solidFill>
                  <a:srgbClr val="0070C0"/>
                </a:solidFill>
                <a:latin typeface="Helvetica" pitchFamily="2" charset="0"/>
              </a:rPr>
              <a:t> BALTES’ COGNTIVE THEORY  OF WISDOM - RESEARCH FINDINGS</a:t>
            </a:r>
          </a:p>
        </p:txBody>
      </p:sp>
    </p:spTree>
    <p:extLst>
      <p:ext uri="{BB962C8B-B14F-4D97-AF65-F5344CB8AC3E}">
        <p14:creationId xmlns:p14="http://schemas.microsoft.com/office/powerpoint/2010/main" val="3310428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A8304FB-0540-B74A-8037-73552454A790}"/>
              </a:ext>
            </a:extLst>
          </p:cNvPr>
          <p:cNvPicPr>
            <a:picLocks noChangeAspect="1"/>
          </p:cNvPicPr>
          <p:nvPr/>
        </p:nvPicPr>
        <p:blipFill>
          <a:blip r:embed="rId2"/>
          <a:stretch>
            <a:fillRect/>
          </a:stretch>
        </p:blipFill>
        <p:spPr>
          <a:xfrm>
            <a:off x="442516" y="447120"/>
            <a:ext cx="8389595" cy="5764549"/>
          </a:xfrm>
          <a:prstGeom prst="rect">
            <a:avLst/>
          </a:prstGeom>
        </p:spPr>
      </p:pic>
      <p:sp>
        <p:nvSpPr>
          <p:cNvPr id="4" name="TextBox 3">
            <a:extLst>
              <a:ext uri="{FF2B5EF4-FFF2-40B4-BE49-F238E27FC236}">
                <a16:creationId xmlns:a16="http://schemas.microsoft.com/office/drawing/2014/main" id="{AA4A0065-AB96-0B4B-B15A-CADBD206B5FB}"/>
              </a:ext>
            </a:extLst>
          </p:cNvPr>
          <p:cNvSpPr txBox="1"/>
          <p:nvPr/>
        </p:nvSpPr>
        <p:spPr>
          <a:xfrm>
            <a:off x="617517" y="83127"/>
            <a:ext cx="8645237" cy="369332"/>
          </a:xfrm>
          <a:prstGeom prst="rect">
            <a:avLst/>
          </a:prstGeom>
          <a:noFill/>
        </p:spPr>
        <p:txBody>
          <a:bodyPr wrap="square" rtlCol="0">
            <a:spAutoFit/>
          </a:bodyPr>
          <a:lstStyle/>
          <a:p>
            <a:r>
              <a:rPr lang="en-GB" b="1" dirty="0">
                <a:solidFill>
                  <a:srgbClr val="0070C0"/>
                </a:solidFill>
                <a:latin typeface="Helvetica" pitchFamily="2" charset="0"/>
              </a:rPr>
              <a:t>BALTES’ PREDICTORS OF WISDOM-RELATED PERFORMANCE IN ADULTS </a:t>
            </a:r>
            <a:endParaRPr lang="en-IE" dirty="0">
              <a:solidFill>
                <a:srgbClr val="0070C0"/>
              </a:solidFill>
              <a:latin typeface="Helvetica" pitchFamily="2" charset="0"/>
            </a:endParaRPr>
          </a:p>
        </p:txBody>
      </p:sp>
      <p:sp>
        <p:nvSpPr>
          <p:cNvPr id="5" name="TextBox 4">
            <a:extLst>
              <a:ext uri="{FF2B5EF4-FFF2-40B4-BE49-F238E27FC236}">
                <a16:creationId xmlns:a16="http://schemas.microsoft.com/office/drawing/2014/main" id="{ABC83DAC-4742-C645-AE83-61E9FCC24EA6}"/>
              </a:ext>
            </a:extLst>
          </p:cNvPr>
          <p:cNvSpPr txBox="1"/>
          <p:nvPr/>
        </p:nvSpPr>
        <p:spPr>
          <a:xfrm>
            <a:off x="130629" y="6211669"/>
            <a:ext cx="9013371" cy="646331"/>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Based on Figure 3, p.130 in Baltes, P. B., &amp; Staudinger, U. M. (2000). Wisdom. A metaheuristic (pragmatic) to orchestrate mind and virtue toward excellence.</a:t>
            </a:r>
            <a:r>
              <a:rPr lang="en-GB" sz="1200" i="1" dirty="0">
                <a:solidFill>
                  <a:srgbClr val="002060"/>
                </a:solidFill>
                <a:latin typeface="Helvetica" pitchFamily="2" charset="0"/>
              </a:rPr>
              <a:t> The American Psychologist, 55</a:t>
            </a:r>
            <a:r>
              <a:rPr lang="en-GB" sz="1200" dirty="0">
                <a:solidFill>
                  <a:srgbClr val="002060"/>
                </a:solidFill>
                <a:latin typeface="Helvetica" pitchFamily="2" charset="0"/>
              </a:rPr>
              <a:t>(1), 122-136. </a:t>
            </a:r>
            <a:r>
              <a:rPr lang="en-IE" sz="1200" dirty="0">
                <a:solidFill>
                  <a:srgbClr val="002060"/>
                </a:solidFill>
                <a:latin typeface="Helvetica" pitchFamily="2" charset="0"/>
              </a:rPr>
              <a:t>doi:https://doi.org/10.1037/0003-066X.55.1.122 </a:t>
            </a:r>
            <a:r>
              <a:rPr lang="en-GB" sz="1200" dirty="0">
                <a:solidFill>
                  <a:srgbClr val="002060"/>
                </a:solidFill>
                <a:latin typeface="Helvetica" pitchFamily="2" charset="0"/>
              </a:rPr>
              <a:t>Percentages are unique predictive contributions that are based on communality analysis, ns = not significant.  </a:t>
            </a:r>
            <a:endParaRPr lang="en-US" dirty="0">
              <a:solidFill>
                <a:srgbClr val="002060"/>
              </a:solidFill>
            </a:endParaRPr>
          </a:p>
        </p:txBody>
      </p:sp>
    </p:spTree>
    <p:extLst>
      <p:ext uri="{BB962C8B-B14F-4D97-AF65-F5344CB8AC3E}">
        <p14:creationId xmlns:p14="http://schemas.microsoft.com/office/powerpoint/2010/main" val="2721088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12431" y="414937"/>
            <a:ext cx="9131569" cy="6219060"/>
          </a:xfrm>
        </p:spPr>
        <p:txBody>
          <a:bodyPr>
            <a:noAutofit/>
          </a:bodyPr>
          <a:lstStyle/>
          <a:p>
            <a:pPr>
              <a:buFont typeface="Arial" panose="020B0604020202020204" pitchFamily="34" charset="0"/>
              <a:buChar char="•"/>
            </a:pPr>
            <a:r>
              <a:rPr lang="en-IE" sz="1600" dirty="0">
                <a:solidFill>
                  <a:srgbClr val="002060"/>
                </a:solidFill>
                <a:latin typeface="Helvetica" pitchFamily="2" charset="0"/>
              </a:rPr>
              <a:t>Wisdom is the </a:t>
            </a:r>
            <a:r>
              <a:rPr lang="en-GB" sz="1600" dirty="0">
                <a:solidFill>
                  <a:srgbClr val="002060"/>
                </a:solidFill>
                <a:latin typeface="Helvetica" pitchFamily="2" charset="0"/>
              </a:rPr>
              <a:t>application of practical intelligence, and the tacit knowledge that such intelligence entails, to solve problems in a way that achieves a balance among what is best for the self and others to achieve a common good</a:t>
            </a:r>
            <a:r>
              <a:rPr lang="en-IE" sz="1600" dirty="0">
                <a:solidFill>
                  <a:srgbClr val="002060"/>
                </a:solidFill>
                <a:latin typeface="Helvetica" pitchFamily="2" charset="0"/>
              </a:rPr>
              <a:t> </a:t>
            </a:r>
          </a:p>
          <a:p>
            <a:pPr>
              <a:buFont typeface="Arial" panose="020B0604020202020204" pitchFamily="34" charset="0"/>
              <a:buChar char="•"/>
            </a:pPr>
            <a:endParaRPr lang="en-IE"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Tacit knowledge </a:t>
            </a:r>
            <a:r>
              <a:rPr lang="en-GB" sz="1600" dirty="0">
                <a:solidFill>
                  <a:srgbClr val="002060"/>
                </a:solidFill>
                <a:latin typeface="Helvetica" pitchFamily="2" charset="0"/>
              </a:rPr>
              <a:t>is ‘knowing how to’ rather than  ‘knowing that’</a:t>
            </a:r>
          </a:p>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Values. </a:t>
            </a:r>
            <a:r>
              <a:rPr lang="en-GB" sz="1600" dirty="0">
                <a:solidFill>
                  <a:srgbClr val="002060"/>
                </a:solidFill>
                <a:latin typeface="Helvetica" pitchFamily="2" charset="0"/>
              </a:rPr>
              <a:t>The goal of achieving the common good is informed by ethical values</a:t>
            </a:r>
          </a:p>
          <a:p>
            <a:pPr>
              <a:buFont typeface="Arial" panose="020B0604020202020204" pitchFamily="34" charset="0"/>
              <a:buChar char="•"/>
            </a:pPr>
            <a:endParaRPr lang="en-IE"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Balancing interests. </a:t>
            </a:r>
            <a:r>
              <a:rPr lang="en-GB" sz="1600" dirty="0">
                <a:solidFill>
                  <a:srgbClr val="002060"/>
                </a:solidFill>
                <a:latin typeface="Helvetica" pitchFamily="2" charset="0"/>
              </a:rPr>
              <a:t>Wisdom involves applying tacit knowledge to problem-solving in a way that achieves a balance among </a:t>
            </a:r>
          </a:p>
          <a:p>
            <a:pPr lvl="1">
              <a:buFont typeface="Arial" panose="020B0604020202020204" pitchFamily="34" charset="0"/>
              <a:buChar char="•"/>
            </a:pPr>
            <a:r>
              <a:rPr lang="en-GB" sz="1600" dirty="0">
                <a:solidFill>
                  <a:srgbClr val="002060"/>
                </a:solidFill>
                <a:latin typeface="Helvetica" pitchFamily="2" charset="0"/>
              </a:rPr>
              <a:t>Intrapersonal interests - personal wishes </a:t>
            </a:r>
          </a:p>
          <a:p>
            <a:pPr lvl="1">
              <a:buFont typeface="Arial" panose="020B0604020202020204" pitchFamily="34" charset="0"/>
              <a:buChar char="•"/>
            </a:pPr>
            <a:r>
              <a:rPr lang="en-GB" sz="1600" dirty="0">
                <a:solidFill>
                  <a:srgbClr val="002060"/>
                </a:solidFill>
                <a:latin typeface="Helvetica" pitchFamily="2" charset="0"/>
              </a:rPr>
              <a:t>Interpersonal interests - things that would be good for relationships with others involved in the problem situation</a:t>
            </a:r>
          </a:p>
          <a:p>
            <a:pPr lvl="1">
              <a:buFont typeface="Arial" panose="020B0604020202020204" pitchFamily="34" charset="0"/>
              <a:buChar char="•"/>
            </a:pPr>
            <a:r>
              <a:rPr lang="en-GB" sz="1600" dirty="0">
                <a:solidFill>
                  <a:srgbClr val="002060"/>
                </a:solidFill>
                <a:latin typeface="Helvetica" pitchFamily="2" charset="0"/>
              </a:rPr>
              <a:t>Extrapersonal  interests - things that would be good for everyone affected by the problem situation within society</a:t>
            </a:r>
          </a:p>
          <a:p>
            <a:pPr>
              <a:buFont typeface="Arial" panose="020B0604020202020204" pitchFamily="34" charset="0"/>
              <a:buChar char="•"/>
            </a:pPr>
            <a:endParaRPr lang="en-IE" sz="1600" b="1"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Balancing responses to environments. </a:t>
            </a:r>
            <a:r>
              <a:rPr lang="en-GB" sz="1600" dirty="0">
                <a:solidFill>
                  <a:srgbClr val="002060"/>
                </a:solidFill>
                <a:latin typeface="Helvetica" pitchFamily="2" charset="0"/>
              </a:rPr>
              <a:t>Wisdom also involves applying tacit knowledge to problem-solving in a way that achieves a balance among multiple types of responses to environmental contexts including </a:t>
            </a:r>
          </a:p>
          <a:p>
            <a:pPr lvl="1">
              <a:buFont typeface="Arial" panose="020B0604020202020204" pitchFamily="34" charset="0"/>
              <a:buChar char="•"/>
            </a:pPr>
            <a:r>
              <a:rPr lang="en-GB" sz="1600" dirty="0">
                <a:solidFill>
                  <a:srgbClr val="002060"/>
                </a:solidFill>
                <a:latin typeface="Helvetica" pitchFamily="2" charset="0"/>
              </a:rPr>
              <a:t>Adapting to the current social environment</a:t>
            </a:r>
          </a:p>
          <a:p>
            <a:pPr lvl="1">
              <a:buFont typeface="Arial" panose="020B0604020202020204" pitchFamily="34" charset="0"/>
              <a:buChar char="•"/>
            </a:pPr>
            <a:r>
              <a:rPr lang="en-GB" sz="1600" dirty="0">
                <a:solidFill>
                  <a:srgbClr val="002060"/>
                </a:solidFill>
                <a:latin typeface="Helvetica" pitchFamily="2" charset="0"/>
              </a:rPr>
              <a:t>Shaping the current social environment so that adaptation can occur </a:t>
            </a:r>
          </a:p>
          <a:p>
            <a:pPr lvl="1">
              <a:buFont typeface="Arial" panose="020B0604020202020204" pitchFamily="34" charset="0"/>
              <a:buChar char="•"/>
            </a:pPr>
            <a:r>
              <a:rPr lang="en-GB" sz="1600" dirty="0">
                <a:solidFill>
                  <a:srgbClr val="002060"/>
                </a:solidFill>
                <a:latin typeface="Helvetica" pitchFamily="2" charset="0"/>
              </a:rPr>
              <a:t>Selecting a new social environment in which there is a better fit between analytical abilities and the types of problems that must be solved for successful adaptation to occur</a:t>
            </a:r>
            <a:endParaRPr lang="en-US" sz="16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A3DA6314-3840-3345-8559-E20C2A950FAE}"/>
              </a:ext>
            </a:extLst>
          </p:cNvPr>
          <p:cNvSpPr txBox="1"/>
          <p:nvPr/>
        </p:nvSpPr>
        <p:spPr>
          <a:xfrm>
            <a:off x="1611989" y="45605"/>
            <a:ext cx="6133410" cy="369332"/>
          </a:xfrm>
          <a:prstGeom prst="rect">
            <a:avLst/>
          </a:prstGeom>
          <a:noFill/>
        </p:spPr>
        <p:txBody>
          <a:bodyPr wrap="none" rtlCol="0">
            <a:spAutoFit/>
          </a:bodyPr>
          <a:lstStyle/>
          <a:p>
            <a:r>
              <a:rPr lang="en-GB" b="1" dirty="0">
                <a:solidFill>
                  <a:srgbClr val="0070C0"/>
                </a:solidFill>
                <a:latin typeface="Verdana" panose="020B0604030504040204" pitchFamily="34" charset="0"/>
                <a:ea typeface="Verdana" panose="020B0604030504040204" pitchFamily="34" charset="0"/>
                <a:cs typeface="Verdana" panose="020B0604030504040204" pitchFamily="34" charset="0"/>
              </a:rPr>
              <a:t>STERNBERG’S BALANCE THEORY OF WISDOM </a:t>
            </a:r>
            <a:endParaRPr lang="en-US"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50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898373" y="156139"/>
            <a:ext cx="5347253" cy="4217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GALTON’S EARLY STUDY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62505" y="759372"/>
            <a:ext cx="5347253" cy="442485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b="1" dirty="0">
                <a:solidFill>
                  <a:srgbClr val="002060"/>
                </a:solidFill>
                <a:latin typeface="Helvetica" pitchFamily="2" charset="0"/>
              </a:rPr>
              <a:t>Francis Galton</a:t>
            </a:r>
            <a:r>
              <a:rPr lang="en-GB" sz="2000" dirty="0">
                <a:solidFill>
                  <a:srgbClr val="002060"/>
                </a:solidFill>
                <a:latin typeface="Helvetica" pitchFamily="2" charset="0"/>
              </a:rPr>
              <a:t>’s</a:t>
            </a:r>
            <a:r>
              <a:rPr lang="en-GB" sz="2000" b="1" dirty="0">
                <a:solidFill>
                  <a:srgbClr val="002060"/>
                </a:solidFill>
                <a:latin typeface="Helvetica" pitchFamily="2" charset="0"/>
              </a:rPr>
              <a:t> </a:t>
            </a:r>
            <a:r>
              <a:rPr lang="en-GB" sz="2000" dirty="0">
                <a:solidFill>
                  <a:srgbClr val="002060"/>
                </a:solidFill>
                <a:latin typeface="Helvetica" pitchFamily="2" charset="0"/>
              </a:rPr>
              <a:t>(1822-1911) </a:t>
            </a:r>
            <a:r>
              <a:rPr lang="en-GB" sz="2000" i="1" dirty="0">
                <a:solidFill>
                  <a:srgbClr val="002060"/>
                </a:solidFill>
                <a:latin typeface="Helvetica" pitchFamily="2" charset="0"/>
              </a:rPr>
              <a:t>Hereditary Genius</a:t>
            </a:r>
            <a:r>
              <a:rPr lang="en-GB" sz="2000" i="1" baseline="30000" dirty="0">
                <a:solidFill>
                  <a:srgbClr val="002060"/>
                </a:solidFill>
                <a:latin typeface="Helvetica" pitchFamily="2" charset="0"/>
              </a:rPr>
              <a:t> </a:t>
            </a:r>
            <a:r>
              <a:rPr lang="en-GB" sz="2000" dirty="0">
                <a:solidFill>
                  <a:srgbClr val="002060"/>
                </a:solidFill>
                <a:latin typeface="Helvetica" pitchFamily="2" charset="0"/>
              </a:rPr>
              <a:t>(1869) was a  retrospective investigation of the families of eminent people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Found that eminence ran in families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Concluded that giftedness was hereditary</a:t>
            </a:r>
          </a:p>
          <a:p>
            <a:pPr marL="0" lvl="1" indent="0">
              <a:spcBef>
                <a:spcPct val="0"/>
              </a:spcBef>
              <a:buNone/>
            </a:pPr>
            <a:r>
              <a:rPr lang="en-GB" sz="2000" dirty="0">
                <a:solidFill>
                  <a:srgbClr val="002060"/>
                </a:solidFill>
                <a:latin typeface="Helvetica" pitchFamily="2" charset="0"/>
              </a:rPr>
              <a:t> </a:t>
            </a: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Current evidence shows that both genetic and environmental factors contribute to giftedness; gifted children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Have outstanding innate talent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Are motivated to practice a great deal to master their talent </a:t>
            </a:r>
          </a:p>
        </p:txBody>
      </p:sp>
      <p:pic>
        <p:nvPicPr>
          <p:cNvPr id="2" name="Picture 1">
            <a:extLst>
              <a:ext uri="{FF2B5EF4-FFF2-40B4-BE49-F238E27FC236}">
                <a16:creationId xmlns:a16="http://schemas.microsoft.com/office/drawing/2014/main" id="{5BC232B3-C2E3-974B-A909-FEADB7ECB859}"/>
              </a:ext>
            </a:extLst>
          </p:cNvPr>
          <p:cNvPicPr>
            <a:picLocks noChangeAspect="1"/>
          </p:cNvPicPr>
          <p:nvPr/>
        </p:nvPicPr>
        <p:blipFill>
          <a:blip r:embed="rId2"/>
          <a:stretch>
            <a:fillRect/>
          </a:stretch>
        </p:blipFill>
        <p:spPr>
          <a:xfrm>
            <a:off x="6567691" y="827952"/>
            <a:ext cx="1380371" cy="1753883"/>
          </a:xfrm>
          <a:prstGeom prst="rect">
            <a:avLst/>
          </a:prstGeom>
        </p:spPr>
      </p:pic>
      <p:pic>
        <p:nvPicPr>
          <p:cNvPr id="6" name="Picture 5">
            <a:extLst>
              <a:ext uri="{FF2B5EF4-FFF2-40B4-BE49-F238E27FC236}">
                <a16:creationId xmlns:a16="http://schemas.microsoft.com/office/drawing/2014/main" id="{E3B5AB2D-9067-984C-AA92-9A82A78C5531}"/>
              </a:ext>
            </a:extLst>
          </p:cNvPr>
          <p:cNvPicPr>
            <a:picLocks noChangeAspect="1"/>
          </p:cNvPicPr>
          <p:nvPr/>
        </p:nvPicPr>
        <p:blipFill>
          <a:blip r:embed="rId3"/>
          <a:stretch>
            <a:fillRect/>
          </a:stretch>
        </p:blipFill>
        <p:spPr>
          <a:xfrm>
            <a:off x="6602851" y="2831851"/>
            <a:ext cx="1465383" cy="2108466"/>
          </a:xfrm>
          <a:prstGeom prst="rect">
            <a:avLst/>
          </a:prstGeom>
        </p:spPr>
      </p:pic>
      <p:pic>
        <p:nvPicPr>
          <p:cNvPr id="7" name="Picture 6">
            <a:extLst>
              <a:ext uri="{FF2B5EF4-FFF2-40B4-BE49-F238E27FC236}">
                <a16:creationId xmlns:a16="http://schemas.microsoft.com/office/drawing/2014/main" id="{01312527-A60C-9B40-AEC7-9FC1B53B04B1}"/>
              </a:ext>
            </a:extLst>
          </p:cNvPr>
          <p:cNvPicPr>
            <a:picLocks noChangeAspect="1"/>
          </p:cNvPicPr>
          <p:nvPr/>
        </p:nvPicPr>
        <p:blipFill>
          <a:blip r:embed="rId4"/>
          <a:stretch>
            <a:fillRect/>
          </a:stretch>
        </p:blipFill>
        <p:spPr>
          <a:xfrm>
            <a:off x="6031826" y="5192876"/>
            <a:ext cx="2452100" cy="150898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1B965C5-4FEB-B049-9836-42F0CAEFAF15}"/>
              </a:ext>
            </a:extLst>
          </p:cNvPr>
          <p:cNvPicPr>
            <a:picLocks noChangeAspect="1"/>
          </p:cNvPicPr>
          <p:nvPr/>
        </p:nvPicPr>
        <p:blipFill>
          <a:blip r:embed="rId2"/>
          <a:stretch>
            <a:fillRect/>
          </a:stretch>
        </p:blipFill>
        <p:spPr>
          <a:xfrm>
            <a:off x="1398601" y="415373"/>
            <a:ext cx="5723503" cy="5670994"/>
          </a:xfrm>
          <a:prstGeom prst="rect">
            <a:avLst/>
          </a:prstGeom>
        </p:spPr>
      </p:pic>
      <p:sp>
        <p:nvSpPr>
          <p:cNvPr id="4" name="TextBox 3">
            <a:extLst>
              <a:ext uri="{FF2B5EF4-FFF2-40B4-BE49-F238E27FC236}">
                <a16:creationId xmlns:a16="http://schemas.microsoft.com/office/drawing/2014/main" id="{127B13B7-4538-FB40-B912-EE9B8D2DDCD6}"/>
              </a:ext>
            </a:extLst>
          </p:cNvPr>
          <p:cNvSpPr txBox="1"/>
          <p:nvPr/>
        </p:nvSpPr>
        <p:spPr>
          <a:xfrm>
            <a:off x="1611989" y="45605"/>
            <a:ext cx="6133410" cy="369332"/>
          </a:xfrm>
          <a:prstGeom prst="rect">
            <a:avLst/>
          </a:prstGeom>
          <a:noFill/>
        </p:spPr>
        <p:txBody>
          <a:bodyPr wrap="none" rtlCol="0">
            <a:spAutoFit/>
          </a:bodyPr>
          <a:lstStyle/>
          <a:p>
            <a:r>
              <a:rPr lang="en-GB" b="1" dirty="0">
                <a:solidFill>
                  <a:srgbClr val="0070C0"/>
                </a:solidFill>
                <a:latin typeface="Verdana" panose="020B0604030504040204" pitchFamily="34" charset="0"/>
                <a:ea typeface="Verdana" panose="020B0604030504040204" pitchFamily="34" charset="0"/>
                <a:cs typeface="Verdana" panose="020B0604030504040204" pitchFamily="34" charset="0"/>
              </a:rPr>
              <a:t>STERNBERG’S BALANCE THEORY OF WISDOM </a:t>
            </a:r>
            <a:endParaRPr lang="en-US"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B44EC0E1-961D-9B41-A7FE-934C0BCE5842}"/>
              </a:ext>
            </a:extLst>
          </p:cNvPr>
          <p:cNvSpPr txBox="1"/>
          <p:nvPr/>
        </p:nvSpPr>
        <p:spPr>
          <a:xfrm>
            <a:off x="184068" y="6219066"/>
            <a:ext cx="8775864" cy="646331"/>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Reproduced with permission of Sage, Figure 1 on p. 354 of Sternberg, R. J. (1998). A balance theory of wisdom.</a:t>
            </a:r>
            <a:r>
              <a:rPr lang="en-GB" sz="1200" i="1" dirty="0">
                <a:solidFill>
                  <a:srgbClr val="002060"/>
                </a:solidFill>
                <a:latin typeface="Helvetica" pitchFamily="2" charset="0"/>
              </a:rPr>
              <a:t> Review of General Psychology, 2</a:t>
            </a:r>
            <a:r>
              <a:rPr lang="en-GB" sz="1200" dirty="0">
                <a:solidFill>
                  <a:srgbClr val="002060"/>
                </a:solidFill>
                <a:latin typeface="Helvetica" pitchFamily="2" charset="0"/>
              </a:rPr>
              <a:t>(4), 347-365. https://doi.org/10.1037/1089-2680.2.4.347, Copyright © 1998 Sage. Permission conveyed through Copyright Clearance Center, Inc.</a:t>
            </a:r>
            <a:r>
              <a:rPr lang="en-IE" sz="1200" dirty="0">
                <a:solidFill>
                  <a:srgbClr val="002060"/>
                </a:solidFill>
                <a:latin typeface="Helvetica" pitchFamily="2" charset="0"/>
              </a:rPr>
              <a:t> </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759103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696579" y="715140"/>
            <a:ext cx="7958991" cy="5923785"/>
          </a:xfrm>
        </p:spPr>
        <p:txBody>
          <a:bodyPr>
            <a:normAutofit fontScale="77500" lnSpcReduction="20000"/>
          </a:bodyPr>
          <a:lstStyle/>
          <a:p>
            <a:pPr marL="0" indent="0">
              <a:spcBef>
                <a:spcPts val="1200"/>
              </a:spcBef>
              <a:buNone/>
            </a:pPr>
            <a:r>
              <a:rPr lang="en-GB" sz="2300" dirty="0">
                <a:solidFill>
                  <a:srgbClr val="002060"/>
                </a:solidFill>
                <a:latin typeface="Helvetica" pitchFamily="2" charset="0"/>
              </a:rPr>
              <a:t>Sternberg has developed a programme for teaching wisdom in schools based on his balance theory of wisdom which incorporates the following general principles</a:t>
            </a:r>
          </a:p>
          <a:p>
            <a:pPr>
              <a:spcBef>
                <a:spcPts val="1200"/>
              </a:spcBef>
              <a:buFont typeface="Arial" panose="020B0604020202020204" pitchFamily="34" charset="0"/>
              <a:buChar char="•"/>
            </a:pPr>
            <a:r>
              <a:rPr lang="en-GB" sz="2300" dirty="0">
                <a:solidFill>
                  <a:srgbClr val="002060"/>
                </a:solidFill>
                <a:latin typeface="Helvetica" pitchFamily="2" charset="0"/>
              </a:rPr>
              <a:t>Be a role model for wise judgements</a:t>
            </a:r>
          </a:p>
          <a:p>
            <a:pPr>
              <a:spcBef>
                <a:spcPts val="1200"/>
              </a:spcBef>
              <a:buFont typeface="Arial" panose="020B0604020202020204" pitchFamily="34" charset="0"/>
              <a:buChar char="•"/>
            </a:pPr>
            <a:r>
              <a:rPr lang="en-GB" sz="2300" dirty="0">
                <a:solidFill>
                  <a:srgbClr val="002060"/>
                </a:solidFill>
                <a:latin typeface="Helvetica" pitchFamily="2" charset="0"/>
              </a:rPr>
              <a:t>Invite students to read about real life cases of wise decisions</a:t>
            </a:r>
          </a:p>
          <a:p>
            <a:pPr>
              <a:spcBef>
                <a:spcPts val="1200"/>
              </a:spcBef>
              <a:buFont typeface="Arial" panose="020B0604020202020204" pitchFamily="34" charset="0"/>
              <a:buChar char="•"/>
            </a:pPr>
            <a:r>
              <a:rPr lang="en-GB" sz="2300" dirty="0">
                <a:solidFill>
                  <a:srgbClr val="002060"/>
                </a:solidFill>
                <a:latin typeface="Helvetica" pitchFamily="2" charset="0"/>
              </a:rPr>
              <a:t>Encourage and reward students for making wise judgments</a:t>
            </a:r>
          </a:p>
          <a:p>
            <a:pPr>
              <a:spcBef>
                <a:spcPts val="1200"/>
              </a:spcBef>
              <a:buFont typeface="Arial" panose="020B0604020202020204" pitchFamily="34" charset="0"/>
              <a:buChar char="•"/>
            </a:pPr>
            <a:r>
              <a:rPr lang="en-GB" sz="2300" dirty="0">
                <a:solidFill>
                  <a:srgbClr val="002060"/>
                </a:solidFill>
                <a:latin typeface="Helvetica" pitchFamily="2" charset="0"/>
              </a:rPr>
              <a:t>Show how wise, balanced decisions can make life satisfying</a:t>
            </a:r>
          </a:p>
          <a:p>
            <a:pPr>
              <a:spcBef>
                <a:spcPts val="1200"/>
              </a:spcBef>
              <a:buFont typeface="Arial" panose="020B0604020202020204" pitchFamily="34" charset="0"/>
              <a:buChar char="•"/>
            </a:pPr>
            <a:r>
              <a:rPr lang="en-GB" sz="2300" dirty="0">
                <a:solidFill>
                  <a:srgbClr val="002060"/>
                </a:solidFill>
                <a:latin typeface="Helvetica" pitchFamily="2" charset="0"/>
              </a:rPr>
              <a:t>Explain the usefulness of the idea  -  ‘a rising tide raises all ships’ </a:t>
            </a:r>
          </a:p>
          <a:p>
            <a:pPr>
              <a:spcBef>
                <a:spcPts val="1200"/>
              </a:spcBef>
              <a:buFont typeface="Arial" panose="020B0604020202020204" pitchFamily="34" charset="0"/>
              <a:buChar char="•"/>
            </a:pPr>
            <a:r>
              <a:rPr lang="en-GB" sz="2300" dirty="0">
                <a:solidFill>
                  <a:srgbClr val="002060"/>
                </a:solidFill>
                <a:latin typeface="Helvetica" pitchFamily="2" charset="0"/>
              </a:rPr>
              <a:t>Help pupils to identify their own interests, those of other people, and those of institutions and to balance these when they make judgements </a:t>
            </a:r>
          </a:p>
          <a:p>
            <a:pPr>
              <a:spcBef>
                <a:spcPts val="1200"/>
              </a:spcBef>
              <a:buFont typeface="Arial" panose="020B0604020202020204" pitchFamily="34" charset="0"/>
              <a:buChar char="•"/>
            </a:pPr>
            <a:r>
              <a:rPr lang="en-GB" sz="2300" dirty="0">
                <a:solidFill>
                  <a:srgbClr val="002060"/>
                </a:solidFill>
                <a:latin typeface="Helvetica" pitchFamily="2" charset="0"/>
              </a:rPr>
              <a:t>Help pupils understand the ideas of adapting to situations, shaping them, and selecting them and how to balance these three options</a:t>
            </a:r>
          </a:p>
          <a:p>
            <a:pPr>
              <a:spcBef>
                <a:spcPts val="1200"/>
              </a:spcBef>
              <a:buFont typeface="Arial" panose="020B0604020202020204" pitchFamily="34" charset="0"/>
              <a:buChar char="•"/>
            </a:pPr>
            <a:r>
              <a:rPr lang="en-GB" sz="2300" dirty="0">
                <a:solidFill>
                  <a:srgbClr val="002060"/>
                </a:solidFill>
                <a:latin typeface="Helvetica" pitchFamily="2" charset="0"/>
              </a:rPr>
              <a:t> Help pupils articulate their own values, and their understanding of the common good and show them how to use these in wise decision making</a:t>
            </a:r>
          </a:p>
          <a:p>
            <a:pPr>
              <a:spcBef>
                <a:spcPts val="1200"/>
              </a:spcBef>
              <a:buFont typeface="Arial" panose="020B0604020202020204" pitchFamily="34" charset="0"/>
              <a:buChar char="•"/>
            </a:pPr>
            <a:r>
              <a:rPr lang="en-GB" sz="2300" dirty="0">
                <a:solidFill>
                  <a:srgbClr val="002060"/>
                </a:solidFill>
                <a:latin typeface="Helvetica" pitchFamily="2" charset="0"/>
              </a:rPr>
              <a:t>Help pupils see that important questions and answers evolve over time depending on changing life circumstances</a:t>
            </a:r>
          </a:p>
          <a:p>
            <a:pPr>
              <a:spcBef>
                <a:spcPts val="1200"/>
              </a:spcBef>
              <a:buFont typeface="Arial" panose="020B0604020202020204" pitchFamily="34" charset="0"/>
              <a:buChar char="•"/>
            </a:pPr>
            <a:r>
              <a:rPr lang="en-GB" sz="2300" dirty="0">
                <a:solidFill>
                  <a:srgbClr val="002060"/>
                </a:solidFill>
                <a:latin typeface="Helvetica" pitchFamily="2" charset="0"/>
              </a:rPr>
              <a:t>Show the importance of understanding issues from multiple perspectives, and of withstanding pressures to see things only from one point of view</a:t>
            </a:r>
            <a:endParaRPr lang="en-IE" sz="2300" dirty="0">
              <a:solidFill>
                <a:srgbClr val="002060"/>
              </a:solidFill>
              <a:latin typeface="Helvetica" pitchFamily="2" charset="0"/>
            </a:endParaRPr>
          </a:p>
          <a:p>
            <a:pPr>
              <a:buFont typeface="Arial" panose="020B0604020202020204" pitchFamily="34" charset="0"/>
              <a:buChar char="•"/>
            </a:pPr>
            <a:endParaRPr lang="en-IE" sz="2600" dirty="0">
              <a:solidFill>
                <a:srgbClr val="002060"/>
              </a:solidFill>
              <a:latin typeface="Helvetica" pitchFamily="2" charset="0"/>
            </a:endParaRPr>
          </a:p>
          <a:p>
            <a:pPr lvl="1">
              <a:spcBef>
                <a:spcPts val="1200"/>
              </a:spcBef>
              <a:buFont typeface="Arial" panose="020B0604020202020204" pitchFamily="34" charset="0"/>
              <a:buChar char="•"/>
            </a:pPr>
            <a:endParaRPr lang="en-US" sz="16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A3DA6314-3840-3345-8559-E20C2A950FAE}"/>
              </a:ext>
            </a:extLst>
          </p:cNvPr>
          <p:cNvSpPr txBox="1"/>
          <p:nvPr/>
        </p:nvSpPr>
        <p:spPr>
          <a:xfrm>
            <a:off x="800655" y="219075"/>
            <a:ext cx="7750840" cy="369332"/>
          </a:xfrm>
          <a:prstGeom prst="rect">
            <a:avLst/>
          </a:prstGeom>
          <a:noFill/>
        </p:spPr>
        <p:txBody>
          <a:bodyPr wrap="none" rtlCol="0">
            <a:spAutoFit/>
          </a:bodyPr>
          <a:lstStyle/>
          <a:p>
            <a:r>
              <a:rPr lang="en-GB" b="1" dirty="0">
                <a:solidFill>
                  <a:srgbClr val="0070C0"/>
                </a:solidFill>
                <a:latin typeface="Verdana" panose="020B0604030504040204" pitchFamily="34" charset="0"/>
                <a:ea typeface="Verdana" panose="020B0604030504040204" pitchFamily="34" charset="0"/>
                <a:cs typeface="Verdana" panose="020B0604030504040204" pitchFamily="34" charset="0"/>
              </a:rPr>
              <a:t>STERNBERG’S BALANCE THEORY OF WISDOM - TRAINING </a:t>
            </a:r>
            <a:endParaRPr lang="en-US"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3602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BBDB2-A20E-D54A-B5F1-E0755BACD8B5}"/>
              </a:ext>
            </a:extLst>
          </p:cNvPr>
          <p:cNvSpPr>
            <a:spLocks noGrp="1"/>
          </p:cNvSpPr>
          <p:nvPr>
            <p:ph idx="1"/>
          </p:nvPr>
        </p:nvSpPr>
        <p:spPr>
          <a:xfrm>
            <a:off x="592504" y="715140"/>
            <a:ext cx="7958991" cy="5923785"/>
          </a:xfrm>
        </p:spPr>
        <p:txBody>
          <a:bodyPr>
            <a:normAutofit fontScale="77500" lnSpcReduction="20000"/>
          </a:bodyPr>
          <a:lstStyle/>
          <a:p>
            <a:pPr marL="0" indent="0">
              <a:spcBef>
                <a:spcPts val="1200"/>
              </a:spcBef>
              <a:buNone/>
            </a:pPr>
            <a:r>
              <a:rPr lang="en-GB" sz="2300" dirty="0">
                <a:solidFill>
                  <a:srgbClr val="002060"/>
                </a:solidFill>
                <a:latin typeface="Helvetica" pitchFamily="2" charset="0"/>
              </a:rPr>
              <a:t>Sternberg has developed a programme for teaching wisdom in schools based on his balance theory of wisdom which incorporates the following general principles</a:t>
            </a:r>
          </a:p>
          <a:p>
            <a:pPr>
              <a:spcBef>
                <a:spcPts val="1200"/>
              </a:spcBef>
              <a:buFont typeface="Arial" panose="020B0604020202020204" pitchFamily="34" charset="0"/>
              <a:buChar char="•"/>
            </a:pPr>
            <a:r>
              <a:rPr lang="en-GB" sz="2300" dirty="0">
                <a:solidFill>
                  <a:srgbClr val="002060"/>
                </a:solidFill>
                <a:latin typeface="Helvetica" pitchFamily="2" charset="0"/>
              </a:rPr>
              <a:t>Be a role model for wise judgements</a:t>
            </a:r>
          </a:p>
          <a:p>
            <a:pPr>
              <a:spcBef>
                <a:spcPts val="1200"/>
              </a:spcBef>
              <a:buFont typeface="Arial" panose="020B0604020202020204" pitchFamily="34" charset="0"/>
              <a:buChar char="•"/>
            </a:pPr>
            <a:r>
              <a:rPr lang="en-GB" sz="2300" dirty="0">
                <a:solidFill>
                  <a:srgbClr val="002060"/>
                </a:solidFill>
                <a:latin typeface="Helvetica" pitchFamily="2" charset="0"/>
              </a:rPr>
              <a:t>Invite students to read about real life cases of wise decisions</a:t>
            </a:r>
          </a:p>
          <a:p>
            <a:pPr>
              <a:spcBef>
                <a:spcPts val="1200"/>
              </a:spcBef>
              <a:buFont typeface="Arial" panose="020B0604020202020204" pitchFamily="34" charset="0"/>
              <a:buChar char="•"/>
            </a:pPr>
            <a:r>
              <a:rPr lang="en-GB" sz="2300" dirty="0">
                <a:solidFill>
                  <a:srgbClr val="002060"/>
                </a:solidFill>
                <a:latin typeface="Helvetica" pitchFamily="2" charset="0"/>
              </a:rPr>
              <a:t>Encourage and reward students for making wise judgments</a:t>
            </a:r>
          </a:p>
          <a:p>
            <a:pPr>
              <a:spcBef>
                <a:spcPts val="1200"/>
              </a:spcBef>
              <a:buFont typeface="Arial" panose="020B0604020202020204" pitchFamily="34" charset="0"/>
              <a:buChar char="•"/>
            </a:pPr>
            <a:r>
              <a:rPr lang="en-GB" sz="2300" dirty="0">
                <a:solidFill>
                  <a:srgbClr val="002060"/>
                </a:solidFill>
                <a:latin typeface="Helvetica" pitchFamily="2" charset="0"/>
              </a:rPr>
              <a:t>Show how wise, balanced decisions can make life satisfying</a:t>
            </a:r>
          </a:p>
          <a:p>
            <a:pPr>
              <a:spcBef>
                <a:spcPts val="1200"/>
              </a:spcBef>
              <a:buFont typeface="Arial" panose="020B0604020202020204" pitchFamily="34" charset="0"/>
              <a:buChar char="•"/>
            </a:pPr>
            <a:r>
              <a:rPr lang="en-GB" sz="2300" dirty="0">
                <a:solidFill>
                  <a:srgbClr val="002060"/>
                </a:solidFill>
                <a:latin typeface="Helvetica" pitchFamily="2" charset="0"/>
              </a:rPr>
              <a:t>Explain the usefulness of the idea  that a rising tide raises all ships. </a:t>
            </a:r>
          </a:p>
          <a:p>
            <a:pPr>
              <a:spcBef>
                <a:spcPts val="1200"/>
              </a:spcBef>
              <a:buFont typeface="Arial" panose="020B0604020202020204" pitchFamily="34" charset="0"/>
              <a:buChar char="•"/>
            </a:pPr>
            <a:r>
              <a:rPr lang="en-GB" sz="2300" dirty="0">
                <a:solidFill>
                  <a:srgbClr val="002060"/>
                </a:solidFill>
                <a:latin typeface="Helvetica" pitchFamily="2" charset="0"/>
              </a:rPr>
              <a:t>Help pupils to identify their own interests, those of other people, and those of institutions and to balance these when they make judgements </a:t>
            </a:r>
          </a:p>
          <a:p>
            <a:pPr>
              <a:spcBef>
                <a:spcPts val="1200"/>
              </a:spcBef>
              <a:buFont typeface="Arial" panose="020B0604020202020204" pitchFamily="34" charset="0"/>
              <a:buChar char="•"/>
            </a:pPr>
            <a:r>
              <a:rPr lang="en-GB" sz="2300" dirty="0">
                <a:solidFill>
                  <a:srgbClr val="002060"/>
                </a:solidFill>
                <a:latin typeface="Helvetica" pitchFamily="2" charset="0"/>
              </a:rPr>
              <a:t>Help pupils understand the ideas of adapting to situations, shaping them, and selecting them and how to balance these three options</a:t>
            </a:r>
          </a:p>
          <a:p>
            <a:pPr>
              <a:spcBef>
                <a:spcPts val="1200"/>
              </a:spcBef>
              <a:buFont typeface="Arial" panose="020B0604020202020204" pitchFamily="34" charset="0"/>
              <a:buChar char="•"/>
            </a:pPr>
            <a:r>
              <a:rPr lang="en-GB" sz="2300" dirty="0">
                <a:solidFill>
                  <a:srgbClr val="002060"/>
                </a:solidFill>
                <a:latin typeface="Helvetica" pitchFamily="2" charset="0"/>
              </a:rPr>
              <a:t> Help pupils articulate their own values, and their understanding of the common good and show them how to use these in wise decision making</a:t>
            </a:r>
          </a:p>
          <a:p>
            <a:pPr>
              <a:spcBef>
                <a:spcPts val="1200"/>
              </a:spcBef>
              <a:buFont typeface="Arial" panose="020B0604020202020204" pitchFamily="34" charset="0"/>
              <a:buChar char="•"/>
            </a:pPr>
            <a:r>
              <a:rPr lang="en-GB" sz="2300" dirty="0">
                <a:solidFill>
                  <a:srgbClr val="002060"/>
                </a:solidFill>
                <a:latin typeface="Helvetica" pitchFamily="2" charset="0"/>
              </a:rPr>
              <a:t>Help pupils see that important questions and answers evolve over time depending on changing life circumstances</a:t>
            </a:r>
          </a:p>
          <a:p>
            <a:pPr>
              <a:spcBef>
                <a:spcPts val="1200"/>
              </a:spcBef>
              <a:buFont typeface="Arial" panose="020B0604020202020204" pitchFamily="34" charset="0"/>
              <a:buChar char="•"/>
            </a:pPr>
            <a:r>
              <a:rPr lang="en-GB" sz="2300" dirty="0">
                <a:solidFill>
                  <a:srgbClr val="002060"/>
                </a:solidFill>
                <a:latin typeface="Helvetica" pitchFamily="2" charset="0"/>
              </a:rPr>
              <a:t>Show the importance of understanding issues from multiple perspectives, and of withstanding pressures to see things only from one point of view</a:t>
            </a:r>
            <a:endParaRPr lang="en-IE" sz="2300" dirty="0">
              <a:solidFill>
                <a:srgbClr val="002060"/>
              </a:solidFill>
              <a:latin typeface="Helvetica" pitchFamily="2" charset="0"/>
            </a:endParaRPr>
          </a:p>
          <a:p>
            <a:pPr>
              <a:buFont typeface="Arial" panose="020B0604020202020204" pitchFamily="34" charset="0"/>
              <a:buChar char="•"/>
            </a:pPr>
            <a:endParaRPr lang="en-IE" sz="2600" dirty="0">
              <a:solidFill>
                <a:srgbClr val="002060"/>
              </a:solidFill>
              <a:latin typeface="Helvetica" pitchFamily="2" charset="0"/>
            </a:endParaRPr>
          </a:p>
          <a:p>
            <a:pPr lvl="1">
              <a:spcBef>
                <a:spcPts val="1200"/>
              </a:spcBef>
              <a:buFont typeface="Arial" panose="020B0604020202020204" pitchFamily="34" charset="0"/>
              <a:buChar char="•"/>
            </a:pPr>
            <a:endParaRPr lang="en-US" sz="16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A3DA6314-3840-3345-8559-E20C2A950FAE}"/>
              </a:ext>
            </a:extLst>
          </p:cNvPr>
          <p:cNvSpPr txBox="1"/>
          <p:nvPr/>
        </p:nvSpPr>
        <p:spPr>
          <a:xfrm>
            <a:off x="800655" y="219075"/>
            <a:ext cx="7750840" cy="369332"/>
          </a:xfrm>
          <a:prstGeom prst="rect">
            <a:avLst/>
          </a:prstGeom>
          <a:noFill/>
        </p:spPr>
        <p:txBody>
          <a:bodyPr wrap="none" rtlCol="0">
            <a:spAutoFit/>
          </a:bodyPr>
          <a:lstStyle/>
          <a:p>
            <a:r>
              <a:rPr lang="en-GB" b="1" dirty="0">
                <a:solidFill>
                  <a:srgbClr val="0070C0"/>
                </a:solidFill>
                <a:latin typeface="Verdana" panose="020B0604030504040204" pitchFamily="34" charset="0"/>
                <a:ea typeface="Verdana" panose="020B0604030504040204" pitchFamily="34" charset="0"/>
                <a:cs typeface="Verdana" panose="020B0604030504040204" pitchFamily="34" charset="0"/>
              </a:rPr>
              <a:t>STERNBERG’S BALANCE THEORY OF WISDOM - TRAINING </a:t>
            </a:r>
            <a:endParaRPr lang="en-US"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4900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145472" y="1177944"/>
            <a:ext cx="8853055" cy="5531306"/>
          </a:xfrm>
        </p:spPr>
        <p:txBody>
          <a:bodyPr>
            <a:normAutofit fontScale="25000" lnSpcReduction="20000"/>
          </a:bodyPr>
          <a:lstStyle/>
          <a:p>
            <a:pPr>
              <a:spcBef>
                <a:spcPts val="1200"/>
              </a:spcBef>
            </a:pPr>
            <a:r>
              <a:rPr lang="en-GB" sz="8000" b="1" dirty="0">
                <a:solidFill>
                  <a:srgbClr val="002060"/>
                </a:solidFill>
                <a:latin typeface="Helvetica" pitchFamily="2" charset="0"/>
              </a:rPr>
              <a:t>Remember that each of us has access to incomplete information </a:t>
            </a:r>
            <a:r>
              <a:rPr lang="en-GB" sz="8000" dirty="0">
                <a:solidFill>
                  <a:srgbClr val="002060"/>
                </a:solidFill>
                <a:latin typeface="Helvetica" pitchFamily="2" charset="0"/>
              </a:rPr>
              <a:t>about the past and present; uncertainty about the future; and limited information processing capacity so our judgements are always imperfect, constrained and should always be open to revision</a:t>
            </a:r>
            <a:endParaRPr lang="en-IE" sz="8000" dirty="0">
              <a:solidFill>
                <a:srgbClr val="002060"/>
              </a:solidFill>
              <a:latin typeface="Helvetica" pitchFamily="2" charset="0"/>
            </a:endParaRPr>
          </a:p>
          <a:p>
            <a:pPr>
              <a:spcBef>
                <a:spcPts val="1200"/>
              </a:spcBef>
            </a:pPr>
            <a:r>
              <a:rPr lang="en-GB" sz="8000" b="1" dirty="0">
                <a:solidFill>
                  <a:srgbClr val="002060"/>
                </a:solidFill>
                <a:latin typeface="Helvetica" pitchFamily="2" charset="0"/>
              </a:rPr>
              <a:t>Recognise that different people may hold different beliefs </a:t>
            </a:r>
            <a:r>
              <a:rPr lang="en-GB" sz="8000" dirty="0">
                <a:solidFill>
                  <a:srgbClr val="002060"/>
                </a:solidFill>
                <a:latin typeface="Helvetica" pitchFamily="2" charset="0"/>
              </a:rPr>
              <a:t>about what is right or true depending upon their perspective, their geographic and social context, and also remember that people’s ideas evolve over time </a:t>
            </a:r>
            <a:endParaRPr lang="en-IE" sz="8000" dirty="0">
              <a:solidFill>
                <a:srgbClr val="002060"/>
              </a:solidFill>
              <a:latin typeface="Helvetica" pitchFamily="2" charset="0"/>
            </a:endParaRPr>
          </a:p>
          <a:p>
            <a:pPr>
              <a:spcBef>
                <a:spcPts val="1200"/>
              </a:spcBef>
            </a:pPr>
            <a:r>
              <a:rPr lang="en-GB" sz="8000" b="1" dirty="0">
                <a:solidFill>
                  <a:srgbClr val="002060"/>
                </a:solidFill>
                <a:latin typeface="Helvetica" pitchFamily="2" charset="0"/>
              </a:rPr>
              <a:t>Consider the many themes and contexts of life </a:t>
            </a:r>
            <a:r>
              <a:rPr lang="en-GB" sz="8000" dirty="0">
                <a:solidFill>
                  <a:srgbClr val="002060"/>
                </a:solidFill>
                <a:latin typeface="Helvetica" pitchFamily="2" charset="0"/>
              </a:rPr>
              <a:t>such as the self, family, peer group, school, workplace, community, society and culture and the variations and interrelations among these across the lifespan</a:t>
            </a:r>
            <a:endParaRPr lang="en-IE" sz="8000" dirty="0">
              <a:solidFill>
                <a:srgbClr val="002060"/>
              </a:solidFill>
              <a:latin typeface="Helvetica" pitchFamily="2" charset="0"/>
            </a:endParaRPr>
          </a:p>
          <a:p>
            <a:pPr>
              <a:spcBef>
                <a:spcPts val="1200"/>
              </a:spcBef>
            </a:pPr>
            <a:r>
              <a:rPr lang="en-GB" sz="8000" b="1" dirty="0">
                <a:solidFill>
                  <a:srgbClr val="002060"/>
                </a:solidFill>
                <a:latin typeface="Helvetica" pitchFamily="2" charset="0"/>
              </a:rPr>
              <a:t>Balance your own interests and those of others </a:t>
            </a:r>
            <a:r>
              <a:rPr lang="en-GB" sz="8000" dirty="0">
                <a:solidFill>
                  <a:srgbClr val="002060"/>
                </a:solidFill>
                <a:latin typeface="Helvetica" pitchFamily="2" charset="0"/>
              </a:rPr>
              <a:t>involved with the problem and the wider community to achieve a common good for all and expect that the outcome of such decision making will  usually involve a statement about some people conforming or adapting to the environment; some people taking steps to shape the environment so they can fit into it with greater ease; and some people selecting a new environment which suits their skills and interests better</a:t>
            </a:r>
            <a:endParaRPr lang="en-IE" sz="8000" dirty="0">
              <a:solidFill>
                <a:srgbClr val="002060"/>
              </a:solidFill>
              <a:latin typeface="Helvetica" pitchFamily="2" charset="0"/>
            </a:endParaRPr>
          </a:p>
          <a:p>
            <a:endParaRPr lang="en-US" dirty="0"/>
          </a:p>
        </p:txBody>
      </p:sp>
      <p:sp>
        <p:nvSpPr>
          <p:cNvPr id="4" name="TextBox 3">
            <a:extLst>
              <a:ext uri="{FF2B5EF4-FFF2-40B4-BE49-F238E27FC236}">
                <a16:creationId xmlns:a16="http://schemas.microsoft.com/office/drawing/2014/main" id="{4D429ACA-944B-324D-A346-3C6189CBCDA0}"/>
              </a:ext>
            </a:extLst>
          </p:cNvPr>
          <p:cNvSpPr txBox="1"/>
          <p:nvPr/>
        </p:nvSpPr>
        <p:spPr>
          <a:xfrm>
            <a:off x="1509960" y="148750"/>
            <a:ext cx="6314869" cy="707886"/>
          </a:xfrm>
          <a:prstGeom prst="rect">
            <a:avLst/>
          </a:prstGeom>
          <a:noFill/>
        </p:spPr>
        <p:txBody>
          <a:bodyPr wrap="none" rtlCol="0">
            <a:spAutoFit/>
          </a:bodyPr>
          <a:lstStyle/>
          <a:p>
            <a:pPr algn="ctr"/>
            <a:r>
              <a:rPr lang="en-GB" sz="2000" b="1" dirty="0">
                <a:solidFill>
                  <a:srgbClr val="0070C0"/>
                </a:solidFill>
                <a:latin typeface="Helvetica" pitchFamily="2" charset="0"/>
              </a:rPr>
              <a:t>PAUSE &amp; PRACTICE – MAKE WISE JUDGEMENTS</a:t>
            </a:r>
          </a:p>
          <a:p>
            <a:pPr algn="ctr"/>
            <a:r>
              <a:rPr lang="en-GB" sz="2000" b="1" dirty="0">
                <a:solidFill>
                  <a:srgbClr val="0070C0"/>
                </a:solidFill>
                <a:latin typeface="Helvetica" pitchFamily="2" charset="0"/>
              </a:rPr>
              <a:t>ABOUT COMPLEX PROBLEMS </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4483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688937" y="2415296"/>
            <a:ext cx="3766126" cy="101370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GROWTH MINDSET &amp; </a:t>
            </a:r>
          </a:p>
          <a:p>
            <a:pPr algn="ctr">
              <a:spcBef>
                <a:spcPts val="0"/>
              </a:spcBef>
              <a:defRPr/>
            </a:pPr>
            <a:r>
              <a:rPr lang="en-US" altLang="en-US" b="1" kern="0" dirty="0">
                <a:ea typeface="ＭＳ Ｐゴシック" panose="020B0600070205080204" pitchFamily="34" charset="-128"/>
              </a:rPr>
              <a:t>GRIT</a:t>
            </a:r>
          </a:p>
        </p:txBody>
      </p:sp>
    </p:spTree>
    <p:extLst>
      <p:ext uri="{BB962C8B-B14F-4D97-AF65-F5344CB8AC3E}">
        <p14:creationId xmlns:p14="http://schemas.microsoft.com/office/powerpoint/2010/main" val="1368374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94748" y="461857"/>
            <a:ext cx="3911768" cy="6333666"/>
          </a:xfrm>
        </p:spPr>
        <p:txBody>
          <a:bodyPr>
            <a:normAutofit/>
          </a:bodyPr>
          <a:lstStyle/>
          <a:p>
            <a:pPr>
              <a:spcBef>
                <a:spcPts val="1200"/>
              </a:spcBef>
              <a:buFont typeface="Arial" panose="020B0604020202020204" pitchFamily="34" charset="0"/>
              <a:buChar char="•"/>
            </a:pPr>
            <a:r>
              <a:rPr lang="en-GB" sz="1800" dirty="0">
                <a:solidFill>
                  <a:srgbClr val="002060"/>
                </a:solidFill>
                <a:latin typeface="Helvetica" pitchFamily="2" charset="0"/>
              </a:rPr>
              <a:t>Giftedness, creativity and wisdom may lead to important accomplishments </a:t>
            </a:r>
          </a:p>
          <a:p>
            <a:pPr>
              <a:spcBef>
                <a:spcPts val="1200"/>
              </a:spcBef>
              <a:buFont typeface="Arial" panose="020B0604020202020204" pitchFamily="34" charset="0"/>
              <a:buChar char="•"/>
            </a:pPr>
            <a:endParaRPr lang="en-GB" sz="1800" dirty="0">
              <a:solidFill>
                <a:srgbClr val="002060"/>
              </a:solidFill>
              <a:latin typeface="Helvetica" pitchFamily="2" charset="0"/>
            </a:endParaRPr>
          </a:p>
          <a:p>
            <a:pPr>
              <a:spcBef>
                <a:spcPts val="1200"/>
              </a:spcBef>
              <a:buFont typeface="Arial" panose="020B0604020202020204" pitchFamily="34" charset="0"/>
              <a:buChar char="•"/>
            </a:pPr>
            <a:r>
              <a:rPr lang="en-GB" sz="1800" dirty="0">
                <a:solidFill>
                  <a:srgbClr val="002060"/>
                </a:solidFill>
                <a:latin typeface="Helvetica" pitchFamily="2" charset="0"/>
              </a:rPr>
              <a:t>Accomplishment also depends on </a:t>
            </a:r>
          </a:p>
          <a:p>
            <a:pPr>
              <a:spcBef>
                <a:spcPts val="1200"/>
              </a:spcBef>
              <a:buFont typeface="Arial" panose="020B0604020202020204" pitchFamily="34" charset="0"/>
              <a:buChar char="•"/>
            </a:pPr>
            <a:endParaRPr lang="en-GB" sz="1800" dirty="0">
              <a:solidFill>
                <a:srgbClr val="002060"/>
              </a:solidFill>
              <a:latin typeface="Helvetica" pitchFamily="2" charset="0"/>
            </a:endParaRPr>
          </a:p>
          <a:p>
            <a:pPr lvl="1">
              <a:spcBef>
                <a:spcPts val="1200"/>
              </a:spcBef>
              <a:buFont typeface="Arial" panose="020B0604020202020204" pitchFamily="34" charset="0"/>
              <a:buChar char="•"/>
            </a:pPr>
            <a:r>
              <a:rPr lang="en-GB" sz="1800" b="1" dirty="0">
                <a:solidFill>
                  <a:srgbClr val="002060"/>
                </a:solidFill>
                <a:latin typeface="Helvetica" pitchFamily="2" charset="0"/>
              </a:rPr>
              <a:t>Growth mindset. </a:t>
            </a:r>
            <a:r>
              <a:rPr lang="en-GB" sz="1800" dirty="0">
                <a:solidFill>
                  <a:srgbClr val="002060"/>
                </a:solidFill>
                <a:latin typeface="Helvetica" pitchFamily="2" charset="0"/>
              </a:rPr>
              <a:t> Personal beliefs about the impact of effort on developing intelligence, abilities and talents and aspects of personality</a:t>
            </a:r>
          </a:p>
          <a:p>
            <a:pPr lvl="1">
              <a:spcBef>
                <a:spcPts val="1200"/>
              </a:spcBef>
              <a:buFont typeface="Arial" panose="020B0604020202020204" pitchFamily="34" charset="0"/>
              <a:buChar char="•"/>
            </a:pPr>
            <a:endParaRPr lang="en-GB" sz="1800" dirty="0">
              <a:solidFill>
                <a:srgbClr val="002060"/>
              </a:solidFill>
              <a:latin typeface="Helvetica" pitchFamily="2" charset="0"/>
            </a:endParaRPr>
          </a:p>
          <a:p>
            <a:pPr lvl="1">
              <a:spcBef>
                <a:spcPts val="1200"/>
              </a:spcBef>
              <a:buFont typeface="Arial" panose="020B0604020202020204" pitchFamily="34" charset="0"/>
              <a:buChar char="•"/>
            </a:pPr>
            <a:r>
              <a:rPr lang="en-GB" sz="1800" b="1" dirty="0">
                <a:solidFill>
                  <a:srgbClr val="002060"/>
                </a:solidFill>
                <a:latin typeface="Helvetica" pitchFamily="2" charset="0"/>
              </a:rPr>
              <a:t>Grit. </a:t>
            </a:r>
            <a:r>
              <a:rPr lang="en-GB" sz="1800" dirty="0">
                <a:solidFill>
                  <a:srgbClr val="002060"/>
                </a:solidFill>
                <a:latin typeface="Helvetica" pitchFamily="2" charset="0"/>
              </a:rPr>
              <a:t> Commitment to sustained effort to achieve valued goals</a:t>
            </a:r>
            <a:endParaRPr lang="en-US" sz="18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4D429ACA-944B-324D-A346-3C6189CBCDA0}"/>
              </a:ext>
            </a:extLst>
          </p:cNvPr>
          <p:cNvSpPr txBox="1"/>
          <p:nvPr/>
        </p:nvSpPr>
        <p:spPr>
          <a:xfrm>
            <a:off x="3156999" y="62477"/>
            <a:ext cx="3518912" cy="400110"/>
          </a:xfrm>
          <a:prstGeom prst="rect">
            <a:avLst/>
          </a:prstGeom>
          <a:noFill/>
        </p:spPr>
        <p:txBody>
          <a:bodyPr wrap="none" rtlCol="0">
            <a:spAutoFit/>
          </a:bodyPr>
          <a:lstStyle/>
          <a:p>
            <a:pPr algn="ctr"/>
            <a:r>
              <a:rPr lang="en-GB" sz="2000" b="1" dirty="0">
                <a:solidFill>
                  <a:srgbClr val="0070C0"/>
                </a:solidFill>
                <a:latin typeface="Helvetica" pitchFamily="2" charset="0"/>
              </a:rPr>
              <a:t>GROWTH MINDSET &amp; GRIT</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B79DA28C-14E6-BC47-A2E0-AAC90AD08DA9}"/>
              </a:ext>
            </a:extLst>
          </p:cNvPr>
          <p:cNvPicPr>
            <a:picLocks noChangeAspect="1"/>
          </p:cNvPicPr>
          <p:nvPr/>
        </p:nvPicPr>
        <p:blipFill>
          <a:blip r:embed="rId2"/>
          <a:stretch>
            <a:fillRect/>
          </a:stretch>
        </p:blipFill>
        <p:spPr>
          <a:xfrm>
            <a:off x="4832233" y="2030736"/>
            <a:ext cx="3132671" cy="2038382"/>
          </a:xfrm>
          <a:prstGeom prst="rect">
            <a:avLst/>
          </a:prstGeom>
        </p:spPr>
      </p:pic>
      <p:pic>
        <p:nvPicPr>
          <p:cNvPr id="7" name="Picture 6">
            <a:extLst>
              <a:ext uri="{FF2B5EF4-FFF2-40B4-BE49-F238E27FC236}">
                <a16:creationId xmlns:a16="http://schemas.microsoft.com/office/drawing/2014/main" id="{B1A6DDB7-2765-374E-85DC-72CD85E9C1FB}"/>
              </a:ext>
            </a:extLst>
          </p:cNvPr>
          <p:cNvPicPr>
            <a:picLocks noChangeAspect="1"/>
          </p:cNvPicPr>
          <p:nvPr/>
        </p:nvPicPr>
        <p:blipFill>
          <a:blip r:embed="rId3"/>
          <a:stretch>
            <a:fillRect/>
          </a:stretch>
        </p:blipFill>
        <p:spPr>
          <a:xfrm>
            <a:off x="4916455" y="4447986"/>
            <a:ext cx="3132671" cy="2217509"/>
          </a:xfrm>
          <a:prstGeom prst="rect">
            <a:avLst/>
          </a:prstGeom>
        </p:spPr>
      </p:pic>
    </p:spTree>
    <p:extLst>
      <p:ext uri="{BB962C8B-B14F-4D97-AF65-F5344CB8AC3E}">
        <p14:creationId xmlns:p14="http://schemas.microsoft.com/office/powerpoint/2010/main" val="3157787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54478" y="1161167"/>
            <a:ext cx="4986754" cy="4445549"/>
          </a:xfrm>
        </p:spPr>
        <p:txBody>
          <a:bodyPr>
            <a:normAutofit fontScale="40000" lnSpcReduction="20000"/>
          </a:bodyPr>
          <a:lstStyle/>
          <a:p>
            <a:pPr>
              <a:spcBef>
                <a:spcPts val="1200"/>
              </a:spcBef>
              <a:buFont typeface="Arial" panose="020B0604020202020204" pitchFamily="34" charset="0"/>
              <a:buChar char="•"/>
            </a:pPr>
            <a:r>
              <a:rPr lang="en-GB" sz="4500" b="1" dirty="0">
                <a:solidFill>
                  <a:srgbClr val="002060"/>
                </a:solidFill>
                <a:latin typeface="Helvetica" pitchFamily="2" charset="0"/>
              </a:rPr>
              <a:t>Carol Dweck </a:t>
            </a:r>
            <a:r>
              <a:rPr lang="en-GB" sz="4500" dirty="0">
                <a:solidFill>
                  <a:srgbClr val="002060"/>
                </a:solidFill>
                <a:latin typeface="Helvetica" pitchFamily="2" charset="0"/>
              </a:rPr>
              <a:t>showed that children who believed that they could develop their intelligence and personality traits through personal effort, experienced greater academic and social success</a:t>
            </a:r>
          </a:p>
          <a:p>
            <a:pPr>
              <a:spcBef>
                <a:spcPts val="1200"/>
              </a:spcBef>
              <a:buFont typeface="Arial" panose="020B0604020202020204" pitchFamily="34" charset="0"/>
              <a:buChar char="•"/>
            </a:pPr>
            <a:r>
              <a:rPr lang="en-GB" sz="4500" b="1" dirty="0">
                <a:solidFill>
                  <a:srgbClr val="002060"/>
                </a:solidFill>
                <a:latin typeface="Helvetica" pitchFamily="2" charset="0"/>
              </a:rPr>
              <a:t>Growth vs Fixed mindset. </a:t>
            </a:r>
            <a:r>
              <a:rPr lang="en-GB" sz="4500" dirty="0">
                <a:solidFill>
                  <a:srgbClr val="002060"/>
                </a:solidFill>
                <a:latin typeface="Helvetica" pitchFamily="2" charset="0"/>
              </a:rPr>
              <a:t>Growth mindset is distinguished from a fixed mindset, where the belief is that intelligence and personality are genetically determined and unchangeable</a:t>
            </a:r>
          </a:p>
          <a:p>
            <a:pPr>
              <a:spcBef>
                <a:spcPts val="1200"/>
              </a:spcBef>
              <a:buFont typeface="Arial" panose="020B0604020202020204" pitchFamily="34" charset="0"/>
              <a:buChar char="•"/>
            </a:pPr>
            <a:r>
              <a:rPr lang="en-GB" sz="4500" b="1" dirty="0">
                <a:solidFill>
                  <a:srgbClr val="002060"/>
                </a:solidFill>
                <a:latin typeface="Helvetica" pitchFamily="2" charset="0"/>
              </a:rPr>
              <a:t>Resilience. </a:t>
            </a:r>
            <a:r>
              <a:rPr lang="en-GB" sz="4500" dirty="0">
                <a:solidFill>
                  <a:srgbClr val="002060"/>
                </a:solidFill>
                <a:latin typeface="Helvetica" pitchFamily="2" charset="0"/>
              </a:rPr>
              <a:t>A growth mindset leads to greater resilience and academic achievement among pupils facing adversity because students with a growth mindset attribute failure to situational factors, and this motivates them to work harder to develop the skills they need to avoid further failures.</a:t>
            </a:r>
          </a:p>
          <a:p>
            <a:pPr>
              <a:spcBef>
                <a:spcPts val="1200"/>
              </a:spcBef>
              <a:buFont typeface="Arial" panose="020B0604020202020204" pitchFamily="34" charset="0"/>
              <a:buChar char="•"/>
            </a:pPr>
            <a:endParaRPr lang="en-IE" sz="5500" dirty="0">
              <a:solidFill>
                <a:srgbClr val="002060"/>
              </a:solidFill>
              <a:latin typeface="Helvetica" pitchFamily="2" charset="0"/>
            </a:endParaRPr>
          </a:p>
          <a:p>
            <a:pPr marL="0" indent="0">
              <a:buNone/>
            </a:pPr>
            <a:endParaRPr lang="en-GB" dirty="0"/>
          </a:p>
        </p:txBody>
      </p:sp>
      <p:sp>
        <p:nvSpPr>
          <p:cNvPr id="4" name="TextBox 3">
            <a:extLst>
              <a:ext uri="{FF2B5EF4-FFF2-40B4-BE49-F238E27FC236}">
                <a16:creationId xmlns:a16="http://schemas.microsoft.com/office/drawing/2014/main" id="{4D429ACA-944B-324D-A346-3C6189CBCDA0}"/>
              </a:ext>
            </a:extLst>
          </p:cNvPr>
          <p:cNvSpPr txBox="1"/>
          <p:nvPr/>
        </p:nvSpPr>
        <p:spPr>
          <a:xfrm>
            <a:off x="3170430" y="305662"/>
            <a:ext cx="2579552" cy="400110"/>
          </a:xfrm>
          <a:prstGeom prst="rect">
            <a:avLst/>
          </a:prstGeom>
          <a:noFill/>
        </p:spPr>
        <p:txBody>
          <a:bodyPr wrap="none" rtlCol="0">
            <a:spAutoFit/>
          </a:bodyPr>
          <a:lstStyle/>
          <a:p>
            <a:pPr algn="ctr"/>
            <a:r>
              <a:rPr lang="en-GB" sz="2000" b="1" dirty="0">
                <a:solidFill>
                  <a:srgbClr val="0070C0"/>
                </a:solidFill>
                <a:latin typeface="Helvetica" pitchFamily="2" charset="0"/>
              </a:rPr>
              <a:t>GROWTH MINDSET</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A7D412E4-6058-FC42-BF3C-9839AD9F60A5}"/>
              </a:ext>
            </a:extLst>
          </p:cNvPr>
          <p:cNvPicPr>
            <a:picLocks noChangeAspect="1"/>
          </p:cNvPicPr>
          <p:nvPr/>
        </p:nvPicPr>
        <p:blipFill>
          <a:blip r:embed="rId2"/>
          <a:stretch>
            <a:fillRect/>
          </a:stretch>
        </p:blipFill>
        <p:spPr>
          <a:xfrm>
            <a:off x="6550860" y="3341771"/>
            <a:ext cx="1648898" cy="2541671"/>
          </a:xfrm>
          <a:prstGeom prst="rect">
            <a:avLst/>
          </a:prstGeom>
        </p:spPr>
      </p:pic>
      <p:pic>
        <p:nvPicPr>
          <p:cNvPr id="5" name="Picture 4">
            <a:extLst>
              <a:ext uri="{FF2B5EF4-FFF2-40B4-BE49-F238E27FC236}">
                <a16:creationId xmlns:a16="http://schemas.microsoft.com/office/drawing/2014/main" id="{31404452-CF02-E24C-99B1-2A1A6DC261F9}"/>
              </a:ext>
            </a:extLst>
          </p:cNvPr>
          <p:cNvPicPr>
            <a:picLocks noChangeAspect="1"/>
          </p:cNvPicPr>
          <p:nvPr/>
        </p:nvPicPr>
        <p:blipFill>
          <a:blip r:embed="rId3"/>
          <a:stretch>
            <a:fillRect/>
          </a:stretch>
        </p:blipFill>
        <p:spPr>
          <a:xfrm>
            <a:off x="5354053" y="803776"/>
            <a:ext cx="3797300" cy="2146300"/>
          </a:xfrm>
          <a:prstGeom prst="rect">
            <a:avLst/>
          </a:prstGeom>
        </p:spPr>
      </p:pic>
    </p:spTree>
    <p:extLst>
      <p:ext uri="{BB962C8B-B14F-4D97-AF65-F5344CB8AC3E}">
        <p14:creationId xmlns:p14="http://schemas.microsoft.com/office/powerpoint/2010/main" val="2488256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66F5CDE-3978-B34C-ADE4-19E65A440F11}"/>
              </a:ext>
            </a:extLst>
          </p:cNvPr>
          <p:cNvPicPr>
            <a:picLocks noGrp="1" noChangeAspect="1"/>
          </p:cNvPicPr>
          <p:nvPr>
            <p:ph idx="1"/>
          </p:nvPr>
        </p:nvPicPr>
        <p:blipFill>
          <a:blip r:embed="rId2"/>
          <a:stretch>
            <a:fillRect/>
          </a:stretch>
        </p:blipFill>
        <p:spPr>
          <a:xfrm>
            <a:off x="0" y="1255175"/>
            <a:ext cx="9056949" cy="4892961"/>
          </a:xfrm>
        </p:spPr>
      </p:pic>
      <p:sp>
        <p:nvSpPr>
          <p:cNvPr id="14" name="TextBox 13">
            <a:extLst>
              <a:ext uri="{FF2B5EF4-FFF2-40B4-BE49-F238E27FC236}">
                <a16:creationId xmlns:a16="http://schemas.microsoft.com/office/drawing/2014/main" id="{5CCA6F26-925A-5D43-9C94-207784DE6E55}"/>
              </a:ext>
            </a:extLst>
          </p:cNvPr>
          <p:cNvSpPr txBox="1"/>
          <p:nvPr/>
        </p:nvSpPr>
        <p:spPr>
          <a:xfrm>
            <a:off x="2654648" y="309754"/>
            <a:ext cx="3834704" cy="400110"/>
          </a:xfrm>
          <a:prstGeom prst="rect">
            <a:avLst/>
          </a:prstGeom>
          <a:noFill/>
        </p:spPr>
        <p:txBody>
          <a:bodyPr wrap="none" rtlCol="0">
            <a:spAutoFit/>
          </a:bodyPr>
          <a:lstStyle/>
          <a:p>
            <a:pPr algn="ctr"/>
            <a:r>
              <a:rPr lang="en-GB" sz="2000" b="1" dirty="0">
                <a:solidFill>
                  <a:srgbClr val="0070C0"/>
                </a:solidFill>
                <a:latin typeface="Helvetica" pitchFamily="2" charset="0"/>
              </a:rPr>
              <a:t>GROWTH &amp; FIXED MINDSETS</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0925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173831" y="501235"/>
            <a:ext cx="5468980" cy="6055585"/>
          </a:xfrm>
        </p:spPr>
        <p:txBody>
          <a:bodyPr>
            <a:normAutofit fontScale="40000" lnSpcReduction="20000"/>
          </a:bodyPr>
          <a:lstStyle/>
          <a:p>
            <a:pPr>
              <a:spcBef>
                <a:spcPts val="1200"/>
              </a:spcBef>
              <a:buFont typeface="Arial" panose="020B0604020202020204" pitchFamily="34" charset="0"/>
              <a:buChar char="•"/>
            </a:pPr>
            <a:endParaRPr lang="en-IE" sz="5500" dirty="0">
              <a:solidFill>
                <a:srgbClr val="002060"/>
              </a:solidFill>
              <a:latin typeface="Helvetica" pitchFamily="2" charset="0"/>
            </a:endParaRPr>
          </a:p>
          <a:p>
            <a:pPr marL="0" indent="0">
              <a:spcBef>
                <a:spcPts val="1200"/>
              </a:spcBef>
              <a:buNone/>
            </a:pPr>
            <a:r>
              <a:rPr lang="en-GB" sz="4200" b="1" dirty="0">
                <a:solidFill>
                  <a:srgbClr val="002060"/>
                </a:solidFill>
                <a:latin typeface="Helvetica" pitchFamily="2" charset="0"/>
              </a:rPr>
              <a:t>Training </a:t>
            </a:r>
            <a:r>
              <a:rPr lang="en-GB" sz="4200" dirty="0">
                <a:solidFill>
                  <a:srgbClr val="002060"/>
                </a:solidFill>
                <a:latin typeface="Helvetica" pitchFamily="2" charset="0"/>
              </a:rPr>
              <a:t>that promote a growth mindset</a:t>
            </a:r>
          </a:p>
          <a:p>
            <a:pPr marL="0" indent="0">
              <a:spcBef>
                <a:spcPts val="1200"/>
              </a:spcBef>
              <a:buNone/>
            </a:pPr>
            <a:r>
              <a:rPr lang="en-GB" sz="4200" dirty="0">
                <a:solidFill>
                  <a:srgbClr val="002060"/>
                </a:solidFill>
                <a:latin typeface="Helvetica" pitchFamily="2" charset="0"/>
              </a:rPr>
              <a:t> </a:t>
            </a:r>
          </a:p>
          <a:p>
            <a:pPr lvl="1">
              <a:spcBef>
                <a:spcPts val="1200"/>
              </a:spcBef>
              <a:buFont typeface="Arial" panose="020B0604020202020204" pitchFamily="34" charset="0"/>
              <a:buChar char="•"/>
            </a:pPr>
            <a:r>
              <a:rPr lang="en-GB" sz="4200" dirty="0">
                <a:solidFill>
                  <a:srgbClr val="002060"/>
                </a:solidFill>
                <a:latin typeface="Helvetica" pitchFamily="2" charset="0"/>
              </a:rPr>
              <a:t>Conveys information about neuroplasticity through a memorable metaphor, for example, ‘the brain is like a muscle that gets stronger when you exercise it’</a:t>
            </a:r>
          </a:p>
          <a:p>
            <a:pPr lvl="1">
              <a:spcBef>
                <a:spcPts val="1200"/>
              </a:spcBef>
              <a:buFont typeface="Arial" panose="020B0604020202020204" pitchFamily="34" charset="0"/>
              <a:buChar char="•"/>
            </a:pPr>
            <a:endParaRPr lang="en-GB" sz="4200" dirty="0">
              <a:solidFill>
                <a:srgbClr val="002060"/>
              </a:solidFill>
              <a:latin typeface="Helvetica" pitchFamily="2" charset="0"/>
            </a:endParaRPr>
          </a:p>
          <a:p>
            <a:pPr lvl="1">
              <a:spcBef>
                <a:spcPts val="1200"/>
              </a:spcBef>
              <a:buFont typeface="Arial" panose="020B0604020202020204" pitchFamily="34" charset="0"/>
              <a:buChar char="•"/>
            </a:pPr>
            <a:r>
              <a:rPr lang="en-GB" sz="4200" dirty="0">
                <a:solidFill>
                  <a:srgbClr val="002060"/>
                </a:solidFill>
                <a:latin typeface="Helvetica" pitchFamily="2" charset="0"/>
              </a:rPr>
              <a:t>Specifies things that may be done to develop a growth mindset ‘exercise your brain by doing things that make you think hard in school.’ </a:t>
            </a:r>
          </a:p>
          <a:p>
            <a:pPr lvl="1">
              <a:spcBef>
                <a:spcPts val="1200"/>
              </a:spcBef>
              <a:buFont typeface="Arial" panose="020B0604020202020204" pitchFamily="34" charset="0"/>
              <a:buChar char="•"/>
            </a:pPr>
            <a:endParaRPr lang="en-GB" sz="4200" dirty="0">
              <a:solidFill>
                <a:srgbClr val="002060"/>
              </a:solidFill>
              <a:latin typeface="Helvetica" pitchFamily="2" charset="0"/>
            </a:endParaRPr>
          </a:p>
          <a:p>
            <a:pPr lvl="1">
              <a:spcBef>
                <a:spcPts val="1200"/>
              </a:spcBef>
              <a:buFont typeface="Arial" panose="020B0604020202020204" pitchFamily="34" charset="0"/>
              <a:buChar char="•"/>
            </a:pPr>
            <a:r>
              <a:rPr lang="en-GB" sz="4200" dirty="0">
                <a:solidFill>
                  <a:srgbClr val="002060"/>
                </a:solidFill>
                <a:latin typeface="Helvetica" pitchFamily="2" charset="0"/>
              </a:rPr>
              <a:t>Includes stories from notable figures who have used a growth mindset</a:t>
            </a:r>
          </a:p>
          <a:p>
            <a:pPr lvl="1">
              <a:spcBef>
                <a:spcPts val="1200"/>
              </a:spcBef>
              <a:buFont typeface="Arial" panose="020B0604020202020204" pitchFamily="34" charset="0"/>
              <a:buChar char="•"/>
            </a:pPr>
            <a:endParaRPr lang="en-GB" sz="4200" dirty="0">
              <a:solidFill>
                <a:srgbClr val="002060"/>
              </a:solidFill>
              <a:latin typeface="Helvetica" pitchFamily="2" charset="0"/>
            </a:endParaRPr>
          </a:p>
          <a:p>
            <a:pPr lvl="1">
              <a:spcBef>
                <a:spcPts val="1200"/>
              </a:spcBef>
              <a:buFont typeface="Arial" panose="020B0604020202020204" pitchFamily="34" charset="0"/>
              <a:buChar char="•"/>
            </a:pPr>
            <a:r>
              <a:rPr lang="en-GB" sz="4200" dirty="0">
                <a:solidFill>
                  <a:srgbClr val="002060"/>
                </a:solidFill>
                <a:latin typeface="Helvetica" pitchFamily="2" charset="0"/>
              </a:rPr>
              <a:t>Includes experiential exercises - writing letters to a student who had fixed mindset thoughts such as ‘I’m smart, so I don’t have to work hard’ or ‘I’m stupid, and there’s nothing I can do about it’ – to help them develop a growth mindset</a:t>
            </a:r>
          </a:p>
          <a:p>
            <a:pPr marL="0" indent="0">
              <a:buNone/>
            </a:pPr>
            <a:endParaRPr lang="en-GB" dirty="0"/>
          </a:p>
        </p:txBody>
      </p:sp>
      <p:sp>
        <p:nvSpPr>
          <p:cNvPr id="4" name="TextBox 3">
            <a:extLst>
              <a:ext uri="{FF2B5EF4-FFF2-40B4-BE49-F238E27FC236}">
                <a16:creationId xmlns:a16="http://schemas.microsoft.com/office/drawing/2014/main" id="{4D429ACA-944B-324D-A346-3C6189CBCDA0}"/>
              </a:ext>
            </a:extLst>
          </p:cNvPr>
          <p:cNvSpPr txBox="1"/>
          <p:nvPr/>
        </p:nvSpPr>
        <p:spPr>
          <a:xfrm>
            <a:off x="2502770" y="301180"/>
            <a:ext cx="3890810" cy="400110"/>
          </a:xfrm>
          <a:prstGeom prst="rect">
            <a:avLst/>
          </a:prstGeom>
          <a:noFill/>
        </p:spPr>
        <p:txBody>
          <a:bodyPr wrap="none" rtlCol="0">
            <a:spAutoFit/>
          </a:bodyPr>
          <a:lstStyle/>
          <a:p>
            <a:pPr algn="ctr"/>
            <a:r>
              <a:rPr lang="en-GB" sz="2000" b="1" dirty="0">
                <a:solidFill>
                  <a:srgbClr val="0070C0"/>
                </a:solidFill>
                <a:latin typeface="Helvetica" pitchFamily="2" charset="0"/>
              </a:rPr>
              <a:t>GROWTH MINDSET TRAINING</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F1106E01-E92A-4144-826D-6E6571E67892}"/>
              </a:ext>
            </a:extLst>
          </p:cNvPr>
          <p:cNvPicPr>
            <a:picLocks noChangeAspect="1"/>
          </p:cNvPicPr>
          <p:nvPr/>
        </p:nvPicPr>
        <p:blipFill>
          <a:blip r:embed="rId2"/>
          <a:stretch>
            <a:fillRect/>
          </a:stretch>
        </p:blipFill>
        <p:spPr>
          <a:xfrm>
            <a:off x="5503069" y="1866900"/>
            <a:ext cx="3467100" cy="3124200"/>
          </a:xfrm>
          <a:prstGeom prst="rect">
            <a:avLst/>
          </a:prstGeom>
        </p:spPr>
      </p:pic>
    </p:spTree>
    <p:extLst>
      <p:ext uri="{BB962C8B-B14F-4D97-AF65-F5344CB8AC3E}">
        <p14:creationId xmlns:p14="http://schemas.microsoft.com/office/powerpoint/2010/main" val="873341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173205" y="798353"/>
            <a:ext cx="5589921" cy="5506195"/>
          </a:xfrm>
        </p:spPr>
        <p:txBody>
          <a:bodyPr>
            <a:noAutofit/>
          </a:bodyPr>
          <a:lstStyle/>
          <a:p>
            <a:pPr>
              <a:spcBef>
                <a:spcPts val="1200"/>
              </a:spcBef>
              <a:buFont typeface="Arial" panose="020B0604020202020204" pitchFamily="34" charset="0"/>
              <a:buChar char="•"/>
            </a:pPr>
            <a:r>
              <a:rPr lang="en-GB" sz="1600" dirty="0">
                <a:solidFill>
                  <a:srgbClr val="002060"/>
                </a:solidFill>
                <a:latin typeface="Helvetica" pitchFamily="2" charset="0"/>
              </a:rPr>
              <a:t>Angela Duckworth pioneered research on grit</a:t>
            </a:r>
          </a:p>
          <a:p>
            <a:pPr>
              <a:spcBef>
                <a:spcPts val="1200"/>
              </a:spcBef>
              <a:buFont typeface="Arial" panose="020B0604020202020204" pitchFamily="34" charset="0"/>
              <a:buChar char="•"/>
            </a:pPr>
            <a:r>
              <a:rPr lang="en-GB" sz="1600" dirty="0">
                <a:solidFill>
                  <a:srgbClr val="002060"/>
                </a:solidFill>
                <a:latin typeface="Helvetica" pitchFamily="2" charset="0"/>
              </a:rPr>
              <a:t>Grit is the tendency to work towards valued long-term goals with a high level of interest, effort, passion, and commitment</a:t>
            </a:r>
          </a:p>
          <a:p>
            <a:pPr>
              <a:spcBef>
                <a:spcPts val="1200"/>
              </a:spcBef>
              <a:buFont typeface="Arial" panose="020B0604020202020204" pitchFamily="34" charset="0"/>
              <a:buChar char="•"/>
            </a:pPr>
            <a:r>
              <a:rPr lang="en-GB" sz="1600" dirty="0">
                <a:solidFill>
                  <a:srgbClr val="002060"/>
                </a:solidFill>
                <a:latin typeface="Helvetica" pitchFamily="2" charset="0"/>
              </a:rPr>
              <a:t>Duckworth’s research showed that Grit predicted </a:t>
            </a:r>
          </a:p>
          <a:p>
            <a:pPr lvl="1">
              <a:spcBef>
                <a:spcPts val="1200"/>
              </a:spcBef>
              <a:buFont typeface="Arial" panose="020B0604020202020204" pitchFamily="34" charset="0"/>
              <a:buChar char="•"/>
            </a:pPr>
            <a:r>
              <a:rPr lang="en-GB" sz="1600" dirty="0">
                <a:solidFill>
                  <a:srgbClr val="002060"/>
                </a:solidFill>
                <a:latin typeface="Helvetica" pitchFamily="2" charset="0"/>
              </a:rPr>
              <a:t>Surviving the arduous first summer of military training for the US army</a:t>
            </a:r>
          </a:p>
          <a:p>
            <a:pPr lvl="1">
              <a:spcBef>
                <a:spcPts val="1200"/>
              </a:spcBef>
              <a:buFont typeface="Arial" panose="020B0604020202020204" pitchFamily="34" charset="0"/>
              <a:buChar char="•"/>
            </a:pPr>
            <a:r>
              <a:rPr lang="en-GB" sz="1600" dirty="0">
                <a:solidFill>
                  <a:srgbClr val="002060"/>
                </a:solidFill>
                <a:latin typeface="Helvetica" pitchFamily="2" charset="0"/>
              </a:rPr>
              <a:t>Retention in the US Special Forces</a:t>
            </a:r>
          </a:p>
          <a:p>
            <a:pPr lvl="1">
              <a:spcBef>
                <a:spcPts val="1200"/>
              </a:spcBef>
              <a:buFont typeface="Arial" panose="020B0604020202020204" pitchFamily="34" charset="0"/>
              <a:buChar char="•"/>
            </a:pPr>
            <a:r>
              <a:rPr lang="en-GB" sz="1600" dirty="0">
                <a:solidFill>
                  <a:srgbClr val="002060"/>
                </a:solidFill>
                <a:latin typeface="Helvetica" pitchFamily="2" charset="0"/>
              </a:rPr>
              <a:t>Retention and performance among novice teachers </a:t>
            </a:r>
          </a:p>
          <a:p>
            <a:pPr lvl="1">
              <a:spcBef>
                <a:spcPts val="1200"/>
              </a:spcBef>
              <a:buFont typeface="Arial" panose="020B0604020202020204" pitchFamily="34" charset="0"/>
              <a:buChar char="•"/>
            </a:pPr>
            <a:r>
              <a:rPr lang="en-GB" sz="1600" dirty="0">
                <a:solidFill>
                  <a:srgbClr val="002060"/>
                </a:solidFill>
                <a:latin typeface="Helvetica" pitchFamily="2" charset="0"/>
              </a:rPr>
              <a:t>Graduation from Chicago public high schools</a:t>
            </a:r>
          </a:p>
          <a:p>
            <a:pPr lvl="1">
              <a:spcBef>
                <a:spcPts val="1200"/>
              </a:spcBef>
              <a:buFont typeface="Arial" panose="020B0604020202020204" pitchFamily="34" charset="0"/>
              <a:buChar char="•"/>
            </a:pPr>
            <a:r>
              <a:rPr lang="en-GB" sz="1600" dirty="0">
                <a:solidFill>
                  <a:srgbClr val="002060"/>
                </a:solidFill>
                <a:latin typeface="Helvetica" pitchFamily="2" charset="0"/>
              </a:rPr>
              <a:t>Reaching the final rounds of the US National Spelling Bee competition</a:t>
            </a:r>
          </a:p>
          <a:p>
            <a:pPr>
              <a:spcBef>
                <a:spcPts val="1200"/>
              </a:spcBef>
              <a:buFont typeface="Arial" panose="020B0604020202020204" pitchFamily="34" charset="0"/>
              <a:buChar char="•"/>
            </a:pPr>
            <a:r>
              <a:rPr lang="en-GB" sz="1600" dirty="0">
                <a:solidFill>
                  <a:srgbClr val="002060"/>
                </a:solidFill>
                <a:latin typeface="Helvetica" pitchFamily="2" charset="0"/>
              </a:rPr>
              <a:t>Grit predicted these accomplishments, beyond the level of prediction made by measures of relevant talents such as IQ, standardized achievement test scores, and physical fitness </a:t>
            </a:r>
            <a:endParaRPr lang="en-US" sz="16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4D429ACA-944B-324D-A346-3C6189CBCDA0}"/>
              </a:ext>
            </a:extLst>
          </p:cNvPr>
          <p:cNvSpPr txBox="1"/>
          <p:nvPr/>
        </p:nvSpPr>
        <p:spPr>
          <a:xfrm>
            <a:off x="4010207" y="152400"/>
            <a:ext cx="797013" cy="400110"/>
          </a:xfrm>
          <a:prstGeom prst="rect">
            <a:avLst/>
          </a:prstGeom>
          <a:noFill/>
        </p:spPr>
        <p:txBody>
          <a:bodyPr wrap="none" rtlCol="0">
            <a:spAutoFit/>
          </a:bodyPr>
          <a:lstStyle/>
          <a:p>
            <a:pPr algn="ctr"/>
            <a:r>
              <a:rPr lang="en-GB" sz="2000" b="1" dirty="0">
                <a:solidFill>
                  <a:srgbClr val="0070C0"/>
                </a:solidFill>
                <a:latin typeface="Helvetica" pitchFamily="2" charset="0"/>
              </a:rPr>
              <a:t>GRIT</a:t>
            </a:r>
            <a:endPar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C97B3CA7-2BE8-F141-B7D5-B73C4B89AAF2}"/>
              </a:ext>
            </a:extLst>
          </p:cNvPr>
          <p:cNvPicPr>
            <a:picLocks noChangeAspect="1"/>
          </p:cNvPicPr>
          <p:nvPr/>
        </p:nvPicPr>
        <p:blipFill>
          <a:blip r:embed="rId2"/>
          <a:stretch>
            <a:fillRect/>
          </a:stretch>
        </p:blipFill>
        <p:spPr>
          <a:xfrm>
            <a:off x="6764086" y="3287964"/>
            <a:ext cx="1825623" cy="2762958"/>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E101E180-3B0B-CB42-9A87-B51D40A0572C}"/>
              </a:ext>
            </a:extLst>
          </p:cNvPr>
          <p:cNvPicPr>
            <a:picLocks noChangeAspect="1"/>
          </p:cNvPicPr>
          <p:nvPr/>
        </p:nvPicPr>
        <p:blipFill>
          <a:blip r:embed="rId3"/>
          <a:stretch>
            <a:fillRect/>
          </a:stretch>
        </p:blipFill>
        <p:spPr>
          <a:xfrm>
            <a:off x="6604870" y="746687"/>
            <a:ext cx="1991226" cy="1800953"/>
          </a:xfrm>
          <a:prstGeom prst="rect">
            <a:avLst/>
          </a:prstGeom>
        </p:spPr>
      </p:pic>
      <p:sp>
        <p:nvSpPr>
          <p:cNvPr id="8" name="TextBox 7">
            <a:extLst>
              <a:ext uri="{FF2B5EF4-FFF2-40B4-BE49-F238E27FC236}">
                <a16:creationId xmlns:a16="http://schemas.microsoft.com/office/drawing/2014/main" id="{4204DAE1-1DD8-5E48-9143-360DB14E86AF}"/>
              </a:ext>
            </a:extLst>
          </p:cNvPr>
          <p:cNvSpPr txBox="1"/>
          <p:nvPr/>
        </p:nvSpPr>
        <p:spPr>
          <a:xfrm>
            <a:off x="6604870" y="2547640"/>
            <a:ext cx="1984839" cy="338554"/>
          </a:xfrm>
          <a:prstGeom prst="rect">
            <a:avLst/>
          </a:prstGeom>
          <a:noFill/>
        </p:spPr>
        <p:txBody>
          <a:bodyPr wrap="none" rtlCol="0">
            <a:spAutoFit/>
          </a:bodyPr>
          <a:lstStyle/>
          <a:p>
            <a:r>
              <a:rPr lang="en-US" sz="1600" b="1" dirty="0">
                <a:solidFill>
                  <a:srgbClr val="002060"/>
                </a:solidFill>
                <a:latin typeface="Helvetica" pitchFamily="2" charset="0"/>
              </a:rPr>
              <a:t>Angela Duckworth</a:t>
            </a:r>
          </a:p>
        </p:txBody>
      </p:sp>
    </p:spTree>
    <p:extLst>
      <p:ext uri="{BB962C8B-B14F-4D97-AF65-F5344CB8AC3E}">
        <p14:creationId xmlns:p14="http://schemas.microsoft.com/office/powerpoint/2010/main" val="49365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017007" y="1364809"/>
            <a:ext cx="4092203" cy="38773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b="1" dirty="0">
                <a:solidFill>
                  <a:srgbClr val="002060"/>
                </a:solidFill>
                <a:latin typeface="Helvetica" pitchFamily="2" charset="0"/>
              </a:rPr>
              <a:t>Lewis Terman </a:t>
            </a:r>
            <a:r>
              <a:rPr lang="en-GB" sz="2000" dirty="0">
                <a:solidFill>
                  <a:srgbClr val="002060"/>
                </a:solidFill>
                <a:latin typeface="Helvetica" pitchFamily="2" charset="0"/>
              </a:rPr>
              <a:t>(1877-1956) tested over 1000 children with the Stanford-Binet Intelligence Test &amp; followed up those with IQs over 140 for 35 years</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He found that children with high IQs had exceptional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Physical health</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Behavioural adjustment</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Moral development</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itle 1">
            <a:extLst>
              <a:ext uri="{FF2B5EF4-FFF2-40B4-BE49-F238E27FC236}">
                <a16:creationId xmlns:a16="http://schemas.microsoft.com/office/drawing/2014/main" id="{9E5C513A-0F9F-4248-BD25-18128CB99344}"/>
              </a:ext>
            </a:extLst>
          </p:cNvPr>
          <p:cNvSpPr txBox="1">
            <a:spLocks noChangeArrowheads="1"/>
          </p:cNvSpPr>
          <p:nvPr/>
        </p:nvSpPr>
        <p:spPr>
          <a:xfrm>
            <a:off x="1812713" y="210663"/>
            <a:ext cx="5347253" cy="4217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TERMAN’S EARLY STUDY </a:t>
            </a:r>
          </a:p>
        </p:txBody>
      </p:sp>
      <p:pic>
        <p:nvPicPr>
          <p:cNvPr id="2" name="Picture 1">
            <a:extLst>
              <a:ext uri="{FF2B5EF4-FFF2-40B4-BE49-F238E27FC236}">
                <a16:creationId xmlns:a16="http://schemas.microsoft.com/office/drawing/2014/main" id="{E966587A-80D4-D742-B9C4-946D20EE84E3}"/>
              </a:ext>
            </a:extLst>
          </p:cNvPr>
          <p:cNvPicPr>
            <a:picLocks noChangeAspect="1"/>
          </p:cNvPicPr>
          <p:nvPr/>
        </p:nvPicPr>
        <p:blipFill>
          <a:blip r:embed="rId2"/>
          <a:stretch>
            <a:fillRect/>
          </a:stretch>
        </p:blipFill>
        <p:spPr>
          <a:xfrm>
            <a:off x="6502662" y="759001"/>
            <a:ext cx="2046978" cy="2544507"/>
          </a:xfrm>
          <a:prstGeom prst="rect">
            <a:avLst/>
          </a:prstGeom>
        </p:spPr>
      </p:pic>
      <p:pic>
        <p:nvPicPr>
          <p:cNvPr id="12" name="Picture 11" descr="Text, letter&#10;&#10;Description automatically generated">
            <a:extLst>
              <a:ext uri="{FF2B5EF4-FFF2-40B4-BE49-F238E27FC236}">
                <a16:creationId xmlns:a16="http://schemas.microsoft.com/office/drawing/2014/main" id="{64D82F1F-694A-1849-B300-BFF9861281A7}"/>
              </a:ext>
            </a:extLst>
          </p:cNvPr>
          <p:cNvPicPr>
            <a:picLocks noChangeAspect="1"/>
          </p:cNvPicPr>
          <p:nvPr/>
        </p:nvPicPr>
        <p:blipFill>
          <a:blip r:embed="rId3"/>
          <a:stretch>
            <a:fillRect/>
          </a:stretch>
        </p:blipFill>
        <p:spPr>
          <a:xfrm>
            <a:off x="6502662" y="3447723"/>
            <a:ext cx="2161278" cy="3199614"/>
          </a:xfrm>
          <a:prstGeom prst="rect">
            <a:avLst/>
          </a:prstGeom>
        </p:spPr>
      </p:pic>
    </p:spTree>
    <p:extLst>
      <p:ext uri="{BB962C8B-B14F-4D97-AF65-F5344CB8AC3E}">
        <p14:creationId xmlns:p14="http://schemas.microsoft.com/office/powerpoint/2010/main" val="2703528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54AAD-E4A7-C640-BC8B-262ACEE53630}"/>
              </a:ext>
            </a:extLst>
          </p:cNvPr>
          <p:cNvSpPr>
            <a:spLocks noGrp="1"/>
          </p:cNvSpPr>
          <p:nvPr>
            <p:ph idx="1"/>
          </p:nvPr>
        </p:nvSpPr>
        <p:spPr>
          <a:xfrm>
            <a:off x="825881" y="2825380"/>
            <a:ext cx="4318166" cy="2221696"/>
          </a:xfrm>
        </p:spPr>
        <p:txBody>
          <a:bodyPr>
            <a:normAutofit/>
          </a:bodyPr>
          <a:lstStyle/>
          <a:p>
            <a:r>
              <a:rPr lang="en-GB" sz="1800" dirty="0">
                <a:solidFill>
                  <a:srgbClr val="002060"/>
                </a:solidFill>
                <a:latin typeface="Helvetica" pitchFamily="2" charset="0"/>
              </a:rPr>
              <a:t>Setbacks don’t discourage me</a:t>
            </a:r>
          </a:p>
          <a:p>
            <a:endParaRPr lang="en-IE" sz="1800" dirty="0">
              <a:solidFill>
                <a:srgbClr val="002060"/>
              </a:solidFill>
              <a:latin typeface="Helvetica" pitchFamily="2" charset="0"/>
            </a:endParaRPr>
          </a:p>
          <a:p>
            <a:r>
              <a:rPr lang="en-GB" sz="1800" dirty="0">
                <a:solidFill>
                  <a:srgbClr val="002060"/>
                </a:solidFill>
                <a:latin typeface="Helvetica" pitchFamily="2" charset="0"/>
              </a:rPr>
              <a:t>I am a hard worker</a:t>
            </a:r>
          </a:p>
          <a:p>
            <a:endParaRPr lang="en-GB" sz="1800" dirty="0">
              <a:solidFill>
                <a:srgbClr val="002060"/>
              </a:solidFill>
              <a:latin typeface="Helvetica" pitchFamily="2" charset="0"/>
            </a:endParaRPr>
          </a:p>
          <a:p>
            <a:r>
              <a:rPr lang="en-GB" sz="1800" dirty="0">
                <a:solidFill>
                  <a:srgbClr val="002060"/>
                </a:solidFill>
                <a:latin typeface="Helvetica" pitchFamily="2" charset="0"/>
              </a:rPr>
              <a:t>I finish whatever I begin</a:t>
            </a:r>
            <a:r>
              <a:rPr lang="en-IE" sz="1800" dirty="0">
                <a:solidFill>
                  <a:srgbClr val="002060"/>
                </a:solidFill>
                <a:latin typeface="Helvetica" pitchFamily="2" charset="0"/>
              </a:rPr>
              <a:t> </a:t>
            </a:r>
          </a:p>
        </p:txBody>
      </p:sp>
      <p:sp>
        <p:nvSpPr>
          <p:cNvPr id="4" name="TextBox 3">
            <a:extLst>
              <a:ext uri="{FF2B5EF4-FFF2-40B4-BE49-F238E27FC236}">
                <a16:creationId xmlns:a16="http://schemas.microsoft.com/office/drawing/2014/main" id="{23C979D9-E0B6-2342-B043-1E1E00C5EC57}"/>
              </a:ext>
            </a:extLst>
          </p:cNvPr>
          <p:cNvSpPr txBox="1"/>
          <p:nvPr/>
        </p:nvSpPr>
        <p:spPr>
          <a:xfrm>
            <a:off x="336715" y="5780869"/>
            <a:ext cx="8470569" cy="1200329"/>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Adapted with permission of Taylor &amp; Francis Group, LLC (Lawrence Erlbaum) from Table 1 on p. 167 of Duckworth, A. L., &amp; Quinn, P. D. (2009). Development and validation of the short grit scale (GRIT–S).</a:t>
            </a:r>
            <a:r>
              <a:rPr lang="en-GB" sz="1200" i="1" dirty="0">
                <a:solidFill>
                  <a:srgbClr val="002060"/>
                </a:solidFill>
                <a:latin typeface="Helvetica" pitchFamily="2" charset="0"/>
              </a:rPr>
              <a:t> Journal of Personality Assessment, 91</a:t>
            </a:r>
            <a:r>
              <a:rPr lang="en-GB" sz="1200" dirty="0">
                <a:solidFill>
                  <a:srgbClr val="002060"/>
                </a:solidFill>
                <a:latin typeface="Helvetica" pitchFamily="2" charset="0"/>
              </a:rPr>
              <a:t>(2), 166-174. https://doi.org/10.1080/00223890802634290. Copyright © 2009 Taylor &amp; Francis Group, LLC. Permission conveyed through Copyright Clearance Center, Inc. Take the grit scale at </a:t>
            </a:r>
            <a:r>
              <a:rPr lang="en-GB" sz="1200" u="sng" dirty="0">
                <a:solidFill>
                  <a:srgbClr val="002060"/>
                </a:solidFill>
                <a:latin typeface="Helvetica" pitchFamily="2" charset="0"/>
                <a:hlinkClick r:id="rId3">
                  <a:extLst>
                    <a:ext uri="{A12FA001-AC4F-418D-AE19-62706E023703}">
                      <ahyp:hlinkClr xmlns:ahyp="http://schemas.microsoft.com/office/drawing/2018/hyperlinkcolor" val="tx"/>
                    </a:ext>
                  </a:extLst>
                </a:hlinkClick>
              </a:rPr>
              <a:t>http://angeladuckworth.com/grit-scale/</a:t>
            </a:r>
            <a:r>
              <a:rPr lang="en-GB" sz="1200" dirty="0">
                <a:solidFill>
                  <a:srgbClr val="002060"/>
                </a:solidFill>
                <a:latin typeface="Helvetica" pitchFamily="2" charset="0"/>
              </a:rPr>
              <a:t>.</a:t>
            </a:r>
            <a:endParaRPr lang="en-IE" sz="1200" dirty="0">
              <a:solidFill>
                <a:srgbClr val="002060"/>
              </a:solidFill>
              <a:latin typeface="Helvetica" pitchFamily="2" charset="0"/>
            </a:endParaRPr>
          </a:p>
          <a:p>
            <a:r>
              <a:rPr lang="en-IE" sz="1200" dirty="0">
                <a:solidFill>
                  <a:srgbClr val="002060"/>
                </a:solidFill>
                <a:latin typeface="Helvetica" pitchFamily="2" charset="0"/>
              </a:rPr>
              <a:t>.  </a:t>
            </a:r>
            <a:endParaRPr lang="en-US" dirty="0">
              <a:solidFill>
                <a:srgbClr val="002060"/>
              </a:solidFill>
              <a:latin typeface="Helvetica" pitchFamily="2" charset="0"/>
            </a:endParaRPr>
          </a:p>
        </p:txBody>
      </p:sp>
      <p:sp>
        <p:nvSpPr>
          <p:cNvPr id="7" name="TextBox 6">
            <a:extLst>
              <a:ext uri="{FF2B5EF4-FFF2-40B4-BE49-F238E27FC236}">
                <a16:creationId xmlns:a16="http://schemas.microsoft.com/office/drawing/2014/main" id="{C3E1AEF6-A18A-844B-A481-C535A29A7301}"/>
              </a:ext>
            </a:extLst>
          </p:cNvPr>
          <p:cNvSpPr txBox="1"/>
          <p:nvPr/>
        </p:nvSpPr>
        <p:spPr>
          <a:xfrm>
            <a:off x="1976368" y="1075924"/>
            <a:ext cx="4554452" cy="1015663"/>
          </a:xfrm>
          <a:prstGeom prst="rect">
            <a:avLst/>
          </a:prstGeom>
          <a:noFill/>
        </p:spPr>
        <p:txBody>
          <a:bodyPr wrap="none" rtlCol="0">
            <a:spAutoFit/>
          </a:bodyPr>
          <a:lstStyle/>
          <a:p>
            <a:pPr algn="ctr"/>
            <a:r>
              <a:rPr lang="en-IE" sz="2000" b="1" dirty="0">
                <a:solidFill>
                  <a:srgbClr val="0070C0"/>
                </a:solidFill>
                <a:latin typeface="Helvetica" pitchFamily="2" charset="0"/>
              </a:rPr>
              <a:t>GRIT-S SCALE</a:t>
            </a:r>
          </a:p>
          <a:p>
            <a:pPr algn="ctr"/>
            <a:endParaRPr lang="en-IE" sz="2000" dirty="0">
              <a:solidFill>
                <a:srgbClr val="002060"/>
              </a:solidFill>
              <a:latin typeface="Helvetica" pitchFamily="2" charset="0"/>
            </a:endParaRPr>
          </a:p>
          <a:p>
            <a:pPr algn="ctr"/>
            <a:r>
              <a:rPr lang="en-IE" sz="2000" b="1" dirty="0">
                <a:solidFill>
                  <a:srgbClr val="002060"/>
                </a:solidFill>
                <a:latin typeface="Helvetica" pitchFamily="2" charset="0"/>
              </a:rPr>
              <a:t>Sample items rated on 5-point scale</a:t>
            </a:r>
            <a:endParaRPr lang="en-US" sz="2000" b="1" dirty="0">
              <a:latin typeface="Helvetica" pitchFamily="2" charset="0"/>
            </a:endParaRPr>
          </a:p>
        </p:txBody>
      </p:sp>
      <p:pic>
        <p:nvPicPr>
          <p:cNvPr id="5" name="Picture 4">
            <a:extLst>
              <a:ext uri="{FF2B5EF4-FFF2-40B4-BE49-F238E27FC236}">
                <a16:creationId xmlns:a16="http://schemas.microsoft.com/office/drawing/2014/main" id="{F3687058-1A2D-644F-9520-BEF383FD43F3}"/>
              </a:ext>
            </a:extLst>
          </p:cNvPr>
          <p:cNvPicPr>
            <a:picLocks noChangeAspect="1"/>
          </p:cNvPicPr>
          <p:nvPr/>
        </p:nvPicPr>
        <p:blipFill>
          <a:blip r:embed="rId4"/>
          <a:stretch>
            <a:fillRect/>
          </a:stretch>
        </p:blipFill>
        <p:spPr>
          <a:xfrm>
            <a:off x="5594521" y="2743070"/>
            <a:ext cx="2723598" cy="1927940"/>
          </a:xfrm>
          <a:prstGeom prst="rect">
            <a:avLst/>
          </a:prstGeom>
        </p:spPr>
      </p:pic>
    </p:spTree>
    <p:extLst>
      <p:ext uri="{BB962C8B-B14F-4D97-AF65-F5344CB8AC3E}">
        <p14:creationId xmlns:p14="http://schemas.microsoft.com/office/powerpoint/2010/main" val="3263535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136566" y="988247"/>
            <a:ext cx="8853055" cy="5531306"/>
          </a:xfrm>
        </p:spPr>
        <p:txBody>
          <a:bodyPr>
            <a:normAutofit lnSpcReduction="10000"/>
          </a:bodyPr>
          <a:lstStyle/>
          <a:p>
            <a:pPr>
              <a:spcBef>
                <a:spcPts val="1200"/>
              </a:spcBef>
            </a:pPr>
            <a:r>
              <a:rPr lang="en-GB" sz="2000" b="1" dirty="0">
                <a:solidFill>
                  <a:srgbClr val="002060"/>
                </a:solidFill>
                <a:latin typeface="Helvetica" pitchFamily="2" charset="0"/>
              </a:rPr>
              <a:t>Think of the brain as a muscle </a:t>
            </a:r>
            <a:r>
              <a:rPr lang="en-GB" sz="2000" dirty="0">
                <a:solidFill>
                  <a:srgbClr val="002060"/>
                </a:solidFill>
                <a:latin typeface="Helvetica" pitchFamily="2" charset="0"/>
              </a:rPr>
              <a:t>that gets stronger when you exercise it by doing things that are challenging and make you concentrate and ‘think hard’</a:t>
            </a:r>
            <a:endParaRPr lang="en-IE" sz="2000" dirty="0">
              <a:solidFill>
                <a:srgbClr val="002060"/>
              </a:solidFill>
              <a:latin typeface="Helvetica" pitchFamily="2" charset="0"/>
            </a:endParaRPr>
          </a:p>
          <a:p>
            <a:pPr>
              <a:spcBef>
                <a:spcPts val="1200"/>
              </a:spcBef>
            </a:pPr>
            <a:r>
              <a:rPr lang="en-GB" sz="2000" b="1" dirty="0">
                <a:solidFill>
                  <a:srgbClr val="002060"/>
                </a:solidFill>
                <a:latin typeface="Helvetica" pitchFamily="2" charset="0"/>
              </a:rPr>
              <a:t>Every day do some things that you find interesting that challenge you </a:t>
            </a:r>
            <a:r>
              <a:rPr lang="en-GB" sz="2000" dirty="0">
                <a:solidFill>
                  <a:srgbClr val="002060"/>
                </a:solidFill>
                <a:latin typeface="Helvetica" pitchFamily="2" charset="0"/>
              </a:rPr>
              <a:t>to concentrate, remember, reason, and make judgments</a:t>
            </a:r>
            <a:endParaRPr lang="en-IE" sz="2000" dirty="0">
              <a:solidFill>
                <a:srgbClr val="002060"/>
              </a:solidFill>
              <a:latin typeface="Helvetica" pitchFamily="2" charset="0"/>
            </a:endParaRPr>
          </a:p>
          <a:p>
            <a:pPr>
              <a:spcBef>
                <a:spcPts val="1200"/>
              </a:spcBef>
            </a:pPr>
            <a:r>
              <a:rPr lang="en-GB" sz="2000" b="1" dirty="0">
                <a:solidFill>
                  <a:srgbClr val="002060"/>
                </a:solidFill>
                <a:latin typeface="Helvetica" pitchFamily="2" charset="0"/>
              </a:rPr>
              <a:t>Look for personal stories of people who have struggled and overcome obstacles to achieve goals </a:t>
            </a:r>
            <a:r>
              <a:rPr lang="en-GB" sz="2000" dirty="0">
                <a:solidFill>
                  <a:srgbClr val="002060"/>
                </a:solidFill>
                <a:latin typeface="Helvetica" pitchFamily="2" charset="0"/>
              </a:rPr>
              <a:t>that were important to them, and which initially they believed were beyond their abilities and talents. Look to these role models for inspiration for you to stretch yourself and grow your skills and abilities</a:t>
            </a:r>
            <a:endParaRPr lang="en-IE" sz="2000" dirty="0">
              <a:solidFill>
                <a:srgbClr val="002060"/>
              </a:solidFill>
              <a:latin typeface="Helvetica" pitchFamily="2" charset="0"/>
            </a:endParaRPr>
          </a:p>
          <a:p>
            <a:pPr>
              <a:spcBef>
                <a:spcPts val="1200"/>
              </a:spcBef>
            </a:pPr>
            <a:r>
              <a:rPr lang="en-GB" sz="2000" b="1" dirty="0">
                <a:solidFill>
                  <a:srgbClr val="002060"/>
                </a:solidFill>
                <a:latin typeface="Helvetica" pitchFamily="2" charset="0"/>
              </a:rPr>
              <a:t>Write a letter. </a:t>
            </a:r>
            <a:r>
              <a:rPr lang="en-GB" sz="2000" dirty="0">
                <a:solidFill>
                  <a:srgbClr val="002060"/>
                </a:solidFill>
                <a:latin typeface="Helvetica" pitchFamily="2" charset="0"/>
              </a:rPr>
              <a:t>Imagine someone who believes ‘I’m smart, so I don’t have to work hard’ or ‘I’m stupid, and there’s nothing I can do about it’. Write a letter to them helping them to begin to believe that they can grow their abilities and talents: that these are not fixed or static</a:t>
            </a:r>
            <a:endParaRPr lang="en-IE" sz="2000" dirty="0">
              <a:solidFill>
                <a:srgbClr val="002060"/>
              </a:solidFill>
              <a:latin typeface="Helvetica" pitchFamily="2" charset="0"/>
            </a:endParaRPr>
          </a:p>
          <a:p>
            <a:pPr>
              <a:spcBef>
                <a:spcPts val="1200"/>
              </a:spcBef>
            </a:pPr>
            <a:r>
              <a:rPr lang="en-GB" sz="2000" b="1" dirty="0">
                <a:solidFill>
                  <a:srgbClr val="002060"/>
                </a:solidFill>
                <a:latin typeface="Helvetica" pitchFamily="2" charset="0"/>
              </a:rPr>
              <a:t>Plan to grow. </a:t>
            </a:r>
            <a:r>
              <a:rPr lang="en-GB" sz="2000" dirty="0">
                <a:solidFill>
                  <a:srgbClr val="002060"/>
                </a:solidFill>
                <a:latin typeface="Helvetica" pitchFamily="2" charset="0"/>
              </a:rPr>
              <a:t>Think about challenging tasks you could do, new strategies you could use, or people you could ask for advice to help you grow your abilities and talents and achieve your potential</a:t>
            </a:r>
            <a:endParaRPr lang="en-IE" sz="2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4D429ACA-944B-324D-A346-3C6189CBCDA0}"/>
              </a:ext>
            </a:extLst>
          </p:cNvPr>
          <p:cNvSpPr txBox="1"/>
          <p:nvPr/>
        </p:nvSpPr>
        <p:spPr>
          <a:xfrm>
            <a:off x="1192005" y="338447"/>
            <a:ext cx="6974538" cy="400110"/>
          </a:xfrm>
          <a:prstGeom prst="rect">
            <a:avLst/>
          </a:prstGeom>
          <a:noFill/>
        </p:spPr>
        <p:txBody>
          <a:bodyPr wrap="none" rtlCol="0">
            <a:spAutoFit/>
          </a:bodyPr>
          <a:lstStyle/>
          <a:p>
            <a:pPr algn="ctr"/>
            <a:r>
              <a:rPr lang="en-GB" sz="2000" b="1" dirty="0">
                <a:solidFill>
                  <a:srgbClr val="0070C0"/>
                </a:solidFill>
                <a:latin typeface="Helvetica" pitchFamily="2" charset="0"/>
              </a:rPr>
              <a:t>PAUSE &amp; PRACTICE – DEVELOP A GROWTH MINDSET </a:t>
            </a:r>
          </a:p>
        </p:txBody>
      </p:sp>
    </p:spTree>
    <p:extLst>
      <p:ext uri="{BB962C8B-B14F-4D97-AF65-F5344CB8AC3E}">
        <p14:creationId xmlns:p14="http://schemas.microsoft.com/office/powerpoint/2010/main" val="3747364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10A36-E202-354A-A4A1-57CFF66FABE6}"/>
              </a:ext>
            </a:extLst>
          </p:cNvPr>
          <p:cNvSpPr>
            <a:spLocks noGrp="1"/>
          </p:cNvSpPr>
          <p:nvPr>
            <p:ph idx="1"/>
          </p:nvPr>
        </p:nvSpPr>
        <p:spPr>
          <a:xfrm>
            <a:off x="0" y="400110"/>
            <a:ext cx="9144000" cy="6457890"/>
          </a:xfrm>
        </p:spPr>
        <p:txBody>
          <a:bodyPr>
            <a:normAutofit fontScale="25000" lnSpcReduction="20000"/>
          </a:bodyPr>
          <a:lstStyle/>
          <a:p>
            <a:pPr>
              <a:spcBef>
                <a:spcPts val="1200"/>
              </a:spcBef>
            </a:pPr>
            <a:r>
              <a:rPr lang="en-GB" sz="6000" b="1" dirty="0">
                <a:solidFill>
                  <a:srgbClr val="002060"/>
                </a:solidFill>
                <a:latin typeface="Helvetica" pitchFamily="2" charset="0"/>
              </a:rPr>
              <a:t>Select a single highly valued long-term goal</a:t>
            </a:r>
            <a:r>
              <a:rPr lang="en-GB" sz="6000" dirty="0">
                <a:solidFill>
                  <a:srgbClr val="002060"/>
                </a:solidFill>
                <a:latin typeface="Helvetica" pitchFamily="2" charset="0"/>
              </a:rPr>
              <a:t>, that is connected to some greater good beyond yourself</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Expect to work hard </a:t>
            </a:r>
            <a:r>
              <a:rPr lang="en-GB" sz="6000" dirty="0">
                <a:solidFill>
                  <a:srgbClr val="002060"/>
                </a:solidFill>
                <a:latin typeface="Helvetica" pitchFamily="2" charset="0"/>
              </a:rPr>
              <a:t>towards this goal for years</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Set short and medium term goals</a:t>
            </a:r>
            <a:r>
              <a:rPr lang="en-GB" sz="6000" dirty="0">
                <a:solidFill>
                  <a:srgbClr val="002060"/>
                </a:solidFill>
                <a:latin typeface="Helvetica" pitchFamily="2" charset="0"/>
              </a:rPr>
              <a:t> to help you achieve your main long-term, highly valued goal</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Say ‘No’ </a:t>
            </a:r>
            <a:r>
              <a:rPr lang="en-GB" sz="6000" dirty="0">
                <a:solidFill>
                  <a:srgbClr val="002060"/>
                </a:solidFill>
                <a:latin typeface="Helvetica" pitchFamily="2" charset="0"/>
              </a:rPr>
              <a:t>to goals, projects and activities that distract you from pursuing your long-term goal</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Develop a work routine </a:t>
            </a:r>
            <a:r>
              <a:rPr lang="en-GB" sz="6000" dirty="0">
                <a:solidFill>
                  <a:srgbClr val="002060"/>
                </a:solidFill>
                <a:latin typeface="Helvetica" pitchFamily="2" charset="0"/>
              </a:rPr>
              <a:t>that suits you</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Work at the limits of your competence</a:t>
            </a:r>
            <a:r>
              <a:rPr lang="en-GB" sz="6000" dirty="0">
                <a:solidFill>
                  <a:srgbClr val="002060"/>
                </a:solidFill>
                <a:latin typeface="Helvetica" pitchFamily="2" charset="0"/>
              </a:rPr>
              <a:t>, so the challenges you face are at, or just beyond the level of your skill</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Expect setbacks </a:t>
            </a:r>
            <a:r>
              <a:rPr lang="en-GB" sz="6000" dirty="0">
                <a:solidFill>
                  <a:srgbClr val="002060"/>
                </a:solidFill>
                <a:latin typeface="Helvetica" pitchFamily="2" charset="0"/>
              </a:rPr>
              <a:t>and mistakes </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Think of setbacks as signals. </a:t>
            </a:r>
            <a:r>
              <a:rPr lang="en-GB" sz="6000" dirty="0">
                <a:solidFill>
                  <a:srgbClr val="002060"/>
                </a:solidFill>
                <a:latin typeface="Helvetica" pitchFamily="2" charset="0"/>
              </a:rPr>
              <a:t>Mistakes, setbacks, slow progress, frustration, and confusion are signals that you are gaining expertise and so are likely to succeed in the long-term</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More of the same vs. Doing something different. </a:t>
            </a:r>
            <a:r>
              <a:rPr lang="en-GB" sz="6000" dirty="0">
                <a:solidFill>
                  <a:srgbClr val="002060"/>
                </a:solidFill>
                <a:latin typeface="Helvetica" pitchFamily="2" charset="0"/>
              </a:rPr>
              <a:t>Distinguish between setbacks that can be overcome by trying harder and doing ‘more of the same’, and those that that can be overcome by changing course and ‘doing something different’</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Savour intrinsically rewarding efforts. </a:t>
            </a:r>
            <a:r>
              <a:rPr lang="en-GB" sz="6000" dirty="0">
                <a:solidFill>
                  <a:srgbClr val="002060"/>
                </a:solidFill>
                <a:latin typeface="Helvetica" pitchFamily="2" charset="0"/>
              </a:rPr>
              <a:t>Each day notice how intrinsically rewarding it is for you to put in the</a:t>
            </a:r>
            <a:r>
              <a:rPr lang="en-GB" sz="6000" i="1" dirty="0">
                <a:solidFill>
                  <a:srgbClr val="002060"/>
                </a:solidFill>
                <a:latin typeface="Helvetica" pitchFamily="2" charset="0"/>
              </a:rPr>
              <a:t> effort</a:t>
            </a:r>
            <a:r>
              <a:rPr lang="en-GB" sz="6000" dirty="0">
                <a:solidFill>
                  <a:srgbClr val="002060"/>
                </a:solidFill>
                <a:latin typeface="Helvetica" pitchFamily="2" charset="0"/>
              </a:rPr>
              <a:t> to work for your highly valued goal and savour this effort</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Treat yourself for extrinsically rewarding efforts. </a:t>
            </a:r>
            <a:r>
              <a:rPr lang="en-GB" sz="6000" dirty="0">
                <a:solidFill>
                  <a:srgbClr val="002060"/>
                </a:solidFill>
                <a:latin typeface="Helvetica" pitchFamily="2" charset="0"/>
              </a:rPr>
              <a:t>Each day reward your </a:t>
            </a:r>
            <a:r>
              <a:rPr lang="en-GB" sz="6000" i="1" dirty="0">
                <a:solidFill>
                  <a:srgbClr val="002060"/>
                </a:solidFill>
                <a:latin typeface="Helvetica" pitchFamily="2" charset="0"/>
              </a:rPr>
              <a:t>efforts </a:t>
            </a:r>
            <a:r>
              <a:rPr lang="en-GB" sz="6000" dirty="0">
                <a:solidFill>
                  <a:srgbClr val="002060"/>
                </a:solidFill>
                <a:latin typeface="Helvetica" pitchFamily="2" charset="0"/>
              </a:rPr>
              <a:t>for doing tasks that are not intrinsically rewarding by giving yourself a treat</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Grow a network </a:t>
            </a:r>
            <a:r>
              <a:rPr lang="en-GB" sz="6000" dirty="0">
                <a:solidFill>
                  <a:srgbClr val="002060"/>
                </a:solidFill>
                <a:latin typeface="Helvetica" pitchFamily="2" charset="0"/>
              </a:rPr>
              <a:t>of family, friends, colleagues, mentors, and coaches who understand your passionate pursuit of your goals, believe that your efforts will be successful, and support you in your work</a:t>
            </a:r>
            <a:endParaRPr lang="en-IE" sz="6000" dirty="0">
              <a:solidFill>
                <a:srgbClr val="002060"/>
              </a:solidFill>
              <a:latin typeface="Helvetica" pitchFamily="2" charset="0"/>
            </a:endParaRPr>
          </a:p>
          <a:p>
            <a:pPr>
              <a:spcBef>
                <a:spcPts val="1200"/>
              </a:spcBef>
            </a:pPr>
            <a:r>
              <a:rPr lang="en-GB" sz="6000" b="1" dirty="0">
                <a:solidFill>
                  <a:srgbClr val="002060"/>
                </a:solidFill>
                <a:latin typeface="Helvetica" pitchFamily="2" charset="0"/>
              </a:rPr>
              <a:t>Regularly take stock </a:t>
            </a:r>
            <a:r>
              <a:rPr lang="en-GB" sz="6000" dirty="0">
                <a:solidFill>
                  <a:srgbClr val="002060"/>
                </a:solidFill>
                <a:latin typeface="Helvetica" pitchFamily="2" charset="0"/>
              </a:rPr>
              <a:t>of all the steps you have taken towards your highly valued long-term goal; reflect on how much you enjoy this work; check that that you are still on course; and reflect on the additional steps you have to take in future to keep your support network going, and to achieve your overall goal        </a:t>
            </a:r>
            <a:endParaRPr lang="en-IE" sz="6000" dirty="0">
              <a:solidFill>
                <a:srgbClr val="002060"/>
              </a:solidFill>
              <a:latin typeface="Helvetica" pitchFamily="2" charset="0"/>
            </a:endParaRPr>
          </a:p>
          <a:p>
            <a:pPr>
              <a:spcBef>
                <a:spcPts val="1200"/>
              </a:spcBef>
            </a:pPr>
            <a:endParaRPr lang="en-IE" sz="20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4D429ACA-944B-324D-A346-3C6189CBCDA0}"/>
              </a:ext>
            </a:extLst>
          </p:cNvPr>
          <p:cNvSpPr txBox="1"/>
          <p:nvPr/>
        </p:nvSpPr>
        <p:spPr>
          <a:xfrm>
            <a:off x="2144636" y="0"/>
            <a:ext cx="5116785" cy="400110"/>
          </a:xfrm>
          <a:prstGeom prst="rect">
            <a:avLst/>
          </a:prstGeom>
          <a:noFill/>
        </p:spPr>
        <p:txBody>
          <a:bodyPr wrap="none" rtlCol="0">
            <a:spAutoFit/>
          </a:bodyPr>
          <a:lstStyle/>
          <a:p>
            <a:pPr algn="ctr"/>
            <a:r>
              <a:rPr lang="en-GB" sz="2000" b="1" dirty="0">
                <a:solidFill>
                  <a:srgbClr val="0070C0"/>
                </a:solidFill>
                <a:latin typeface="Helvetica" pitchFamily="2" charset="0"/>
              </a:rPr>
              <a:t>PAUSE &amp; PRACTICE – CULTIVATE GRIT </a:t>
            </a:r>
          </a:p>
        </p:txBody>
      </p:sp>
    </p:spTree>
    <p:extLst>
      <p:ext uri="{BB962C8B-B14F-4D97-AF65-F5344CB8AC3E}">
        <p14:creationId xmlns:p14="http://schemas.microsoft.com/office/powerpoint/2010/main" val="1666462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685800" y="2392074"/>
            <a:ext cx="7772400"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 </a:t>
            </a:r>
          </a:p>
          <a:p>
            <a:pPr algn="ctr">
              <a:spcBef>
                <a:spcPts val="0"/>
              </a:spcBef>
              <a:defRPr/>
            </a:pPr>
            <a:r>
              <a:rPr lang="en-GB" b="1" dirty="0">
                <a:solidFill>
                  <a:srgbClr val="0070C0"/>
                </a:solidFill>
                <a:latin typeface="Helvetica" pitchFamily="2" charset="0"/>
              </a:rPr>
              <a:t>GIFTEDNESS, CREATIVITY, AND WISDOM</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586463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648622" y="1053935"/>
            <a:ext cx="8133427" cy="506111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latin typeface="Helvetica" pitchFamily="2" charset="0"/>
            </a:endParaRPr>
          </a:p>
          <a:p>
            <a:r>
              <a:rPr lang="en-GB" dirty="0">
                <a:latin typeface="Helvetica" pitchFamily="2" charset="0"/>
              </a:rPr>
              <a:t>In the field of giftedness there is controversy over the relative importance of innate endowment and intensive practice</a:t>
            </a:r>
          </a:p>
          <a:p>
            <a:endParaRPr lang="en-GB" dirty="0">
              <a:latin typeface="Helvetica" pitchFamily="2" charset="0"/>
            </a:endParaRPr>
          </a:p>
          <a:p>
            <a:r>
              <a:rPr lang="en-GB" dirty="0">
                <a:latin typeface="Helvetica" pitchFamily="2" charset="0"/>
              </a:rPr>
              <a:t>Some researchers argue that the talents of gifted children are the product of intensive deliberate practice while others argue that the talents of gifted children are innate</a:t>
            </a:r>
          </a:p>
          <a:p>
            <a:endParaRPr lang="en-GB" dirty="0">
              <a:latin typeface="Helvetica" pitchFamily="2" charset="0"/>
            </a:endParaRPr>
          </a:p>
          <a:p>
            <a:r>
              <a:rPr lang="en-GB" dirty="0">
                <a:latin typeface="Helvetica" pitchFamily="2" charset="0"/>
              </a:rPr>
              <a:t>There is evidence that most gifted children show outstanding talent before practice, but then are motivated to practice a great deal to master their talent</a:t>
            </a: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464624" y="486371"/>
            <a:ext cx="5974401" cy="56756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GIFTEDNESS</a:t>
            </a:r>
          </a:p>
          <a:p>
            <a:pPr algn="ctr">
              <a:spcBef>
                <a:spcPts val="0"/>
              </a:spcBef>
              <a:defRPr/>
            </a:pPr>
            <a:r>
              <a:rPr lang="en-US" sz="2000" b="1" kern="0" dirty="0">
                <a:latin typeface="Helvetica" pitchFamily="2" charset="0"/>
                <a:ea typeface="ＭＳ Ｐゴシック" panose="020B0600070205080204" pitchFamily="34" charset="-128"/>
              </a:rPr>
              <a:t>NATURE vs NURTURE</a:t>
            </a:r>
            <a:endParaRPr lang="en-IE" sz="2000" b="1" dirty="0">
              <a:latin typeface="Helvetica" pitchFamily="2" charset="0"/>
            </a:endParaRPr>
          </a:p>
        </p:txBody>
      </p:sp>
    </p:spTree>
    <p:extLst>
      <p:ext uri="{BB962C8B-B14F-4D97-AF65-F5344CB8AC3E}">
        <p14:creationId xmlns:p14="http://schemas.microsoft.com/office/powerpoint/2010/main" val="952054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284465" y="496958"/>
            <a:ext cx="8575070" cy="617778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latin typeface="Helvetica" pitchFamily="2" charset="0"/>
            </a:endParaRPr>
          </a:p>
          <a:p>
            <a:r>
              <a:rPr lang="en-GB" sz="1800" dirty="0">
                <a:latin typeface="Helvetica" pitchFamily="2" charset="0"/>
              </a:rPr>
              <a:t>In the field of creativity there is controversy over whether creativity is domain-specific or general</a:t>
            </a:r>
            <a:endParaRPr lang="en-GB" sz="1800" baseline="30000" dirty="0">
              <a:latin typeface="Helvetica" pitchFamily="2" charset="0"/>
            </a:endParaRPr>
          </a:p>
          <a:p>
            <a:r>
              <a:rPr lang="en-GB" sz="1800" dirty="0">
                <a:latin typeface="Helvetica" pitchFamily="2" charset="0"/>
              </a:rPr>
              <a:t>Those that argue for domain specificity propose that a creative person’s unique talents and developmental history subserve their creativity in a specific domain and that this creativity would not be transferable to another domain</a:t>
            </a:r>
          </a:p>
          <a:p>
            <a:r>
              <a:rPr lang="en-GB" sz="1800" dirty="0">
                <a:latin typeface="Helvetica" pitchFamily="2" charset="0"/>
              </a:rPr>
              <a:t>Evidence from case studies of eminent creative giants such as Darwin and Freud support this viewpoint</a:t>
            </a:r>
          </a:p>
          <a:p>
            <a:r>
              <a:rPr lang="en-GB" sz="1800" dirty="0">
                <a:latin typeface="Helvetica" pitchFamily="2" charset="0"/>
              </a:rPr>
              <a:t>Those who propose that creativity is a general trait applicable across multiple domains, are supported by research which shows that creative people from a range of fields have similar profiles and score high on tests of divergent thinking and also obtain high scores on personality traits such as openness to experience</a:t>
            </a:r>
          </a:p>
          <a:p>
            <a:r>
              <a:rPr lang="en-GB" sz="1800" dirty="0">
                <a:latin typeface="Helvetica" pitchFamily="2" charset="0"/>
              </a:rPr>
              <a:t>It may be that creativity requires some degree of shared or general characteristics, but also some domain-specific talent and training</a:t>
            </a:r>
          </a:p>
          <a:p>
            <a:r>
              <a:rPr lang="en-GB" sz="1800" dirty="0">
                <a:latin typeface="Helvetica" pitchFamily="2" charset="0"/>
              </a:rPr>
              <a:t>It may also be that big C creativity and pro c creativity are domain specific, whereas little c and mini c creativities are general. </a:t>
            </a:r>
            <a:endParaRPr lang="en-IE" sz="18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758539" y="5297"/>
            <a:ext cx="6020790" cy="9833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CREATIVITY</a:t>
            </a:r>
          </a:p>
          <a:p>
            <a:pPr algn="ctr">
              <a:spcBef>
                <a:spcPts val="0"/>
              </a:spcBef>
              <a:defRPr/>
            </a:pPr>
            <a:r>
              <a:rPr lang="en-US" sz="2000" b="1" kern="0" dirty="0">
                <a:latin typeface="Helvetica" pitchFamily="2" charset="0"/>
                <a:ea typeface="ＭＳ Ｐゴシック" panose="020B0600070205080204" pitchFamily="34" charset="-128"/>
              </a:rPr>
              <a:t>SPECIFIC vs GENERAL </a:t>
            </a:r>
            <a:endParaRPr lang="en-IE" sz="2000" b="1" dirty="0">
              <a:latin typeface="Helvetica" pitchFamily="2" charset="0"/>
            </a:endParaRPr>
          </a:p>
        </p:txBody>
      </p:sp>
    </p:spTree>
    <p:extLst>
      <p:ext uri="{BB962C8B-B14F-4D97-AF65-F5344CB8AC3E}">
        <p14:creationId xmlns:p14="http://schemas.microsoft.com/office/powerpoint/2010/main" val="1186269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2162175" y="1711655"/>
            <a:ext cx="4819650" cy="283177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latin typeface="Helvetica" pitchFamily="2" charset="0"/>
            </a:endParaRPr>
          </a:p>
          <a:p>
            <a:r>
              <a:rPr lang="en-GB" dirty="0">
                <a:latin typeface="Helvetica" pitchFamily="2" charset="0"/>
              </a:rPr>
              <a:t>In the field of wisdom research, the main controversy is over whether wisdom is a final stage of personality development or an expert knowledge system</a:t>
            </a:r>
            <a:endParaRPr lang="en-IE"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740230" y="728332"/>
            <a:ext cx="7870370" cy="9833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a:t>
            </a:r>
            <a:r>
              <a:rPr lang="en-US" sz="2000" b="1" kern="0" dirty="0">
                <a:latin typeface="Helvetica" pitchFamily="2" charset="0"/>
                <a:ea typeface="ＭＳ Ｐゴシック" panose="020B0600070205080204" pitchFamily="34" charset="-128"/>
              </a:rPr>
              <a:t>WISDOM</a:t>
            </a:r>
          </a:p>
          <a:p>
            <a:pPr algn="ctr">
              <a:spcBef>
                <a:spcPts val="0"/>
              </a:spcBef>
              <a:defRPr/>
            </a:pPr>
            <a:r>
              <a:rPr lang="en-US" sz="2000" b="1" kern="0" dirty="0">
                <a:latin typeface="Helvetica" pitchFamily="2" charset="0"/>
                <a:ea typeface="ＭＳ Ｐゴシック" panose="020B0600070205080204" pitchFamily="34" charset="-128"/>
              </a:rPr>
              <a:t>FINAL COGNITIVE vs PERSONALITY DEVELOPMENT STAGE</a:t>
            </a:r>
            <a:endParaRPr lang="en-IE" sz="2000" b="1" dirty="0">
              <a:latin typeface="Helvetica" pitchFamily="2" charset="0"/>
            </a:endParaRPr>
          </a:p>
        </p:txBody>
      </p:sp>
    </p:spTree>
    <p:extLst>
      <p:ext uri="{BB962C8B-B14F-4D97-AF65-F5344CB8AC3E}">
        <p14:creationId xmlns:p14="http://schemas.microsoft.com/office/powerpoint/2010/main" val="361929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816186" y="79472"/>
            <a:ext cx="5072496" cy="4007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DEFINITIONS – HIGH IQ</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72396" y="575390"/>
            <a:ext cx="5891219" cy="604215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Following Terman, early research defined giftedness as IQs over 140, but there were 3 problematic research findings</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Many high IQ children did not become exceptionally productive adults</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Many gifted painters and musicians did not have high IQs</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Gifted individuals had similar rates of social and emotional difficulties to their less talented peers </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Problems with the High IQ definition of  giftedness led to broader definitions</a:t>
            </a: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 </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Renzulli’s</a:t>
            </a:r>
            <a:r>
              <a:rPr lang="en-GB" sz="1600" baseline="30000" dirty="0">
                <a:solidFill>
                  <a:srgbClr val="002060"/>
                </a:solidFill>
                <a:latin typeface="Helvetica" pitchFamily="2" charset="0"/>
              </a:rPr>
              <a:t> </a:t>
            </a:r>
            <a:r>
              <a:rPr lang="en-GB" sz="1600" dirty="0">
                <a:solidFill>
                  <a:srgbClr val="002060"/>
                </a:solidFill>
                <a:latin typeface="Helvetica" pitchFamily="2" charset="0"/>
              </a:rPr>
              <a:t>three ring model </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Gardner’s</a:t>
            </a:r>
            <a:r>
              <a:rPr lang="en-GB" sz="1600" baseline="30000" dirty="0">
                <a:solidFill>
                  <a:srgbClr val="002060"/>
                </a:solidFill>
                <a:latin typeface="Helvetica" pitchFamily="2" charset="0"/>
              </a:rPr>
              <a:t> </a:t>
            </a:r>
            <a:r>
              <a:rPr lang="en-GB" sz="1600" dirty="0">
                <a:solidFill>
                  <a:srgbClr val="002060"/>
                </a:solidFill>
                <a:latin typeface="Helvetica" pitchFamily="2" charset="0"/>
              </a:rPr>
              <a:t>model of multiple intelligences</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Sternberg’s wisdom, intelligence and creativity synthesized (WICS) model</a:t>
            </a:r>
          </a:p>
        </p:txBody>
      </p:sp>
      <p:pic>
        <p:nvPicPr>
          <p:cNvPr id="6" name="Picture 5">
            <a:extLst>
              <a:ext uri="{FF2B5EF4-FFF2-40B4-BE49-F238E27FC236}">
                <a16:creationId xmlns:a16="http://schemas.microsoft.com/office/drawing/2014/main" id="{F4951EFD-5FA5-4747-B993-9F0DDE6E7219}"/>
              </a:ext>
            </a:extLst>
          </p:cNvPr>
          <p:cNvPicPr>
            <a:picLocks noChangeAspect="1"/>
          </p:cNvPicPr>
          <p:nvPr/>
        </p:nvPicPr>
        <p:blipFill>
          <a:blip r:embed="rId2"/>
          <a:stretch>
            <a:fillRect/>
          </a:stretch>
        </p:blipFill>
        <p:spPr>
          <a:xfrm>
            <a:off x="6888682" y="560762"/>
            <a:ext cx="1969318" cy="1470424"/>
          </a:xfrm>
          <a:prstGeom prst="rect">
            <a:avLst/>
          </a:prstGeom>
        </p:spPr>
      </p:pic>
      <p:pic>
        <p:nvPicPr>
          <p:cNvPr id="7" name="Picture 6">
            <a:extLst>
              <a:ext uri="{FF2B5EF4-FFF2-40B4-BE49-F238E27FC236}">
                <a16:creationId xmlns:a16="http://schemas.microsoft.com/office/drawing/2014/main" id="{122A2C73-21F2-5840-9FE1-E693430595C5}"/>
              </a:ext>
            </a:extLst>
          </p:cNvPr>
          <p:cNvPicPr>
            <a:picLocks noChangeAspect="1"/>
          </p:cNvPicPr>
          <p:nvPr/>
        </p:nvPicPr>
        <p:blipFill>
          <a:blip r:embed="rId3"/>
          <a:stretch>
            <a:fillRect/>
          </a:stretch>
        </p:blipFill>
        <p:spPr>
          <a:xfrm>
            <a:off x="7037608" y="2563902"/>
            <a:ext cx="1716014" cy="1645355"/>
          </a:xfrm>
          <a:prstGeom prst="rect">
            <a:avLst/>
          </a:prstGeom>
        </p:spPr>
      </p:pic>
      <p:pic>
        <p:nvPicPr>
          <p:cNvPr id="3" name="Picture 2" descr="A picture containing text, businesscard&#10;&#10;Description automatically generated">
            <a:extLst>
              <a:ext uri="{FF2B5EF4-FFF2-40B4-BE49-F238E27FC236}">
                <a16:creationId xmlns:a16="http://schemas.microsoft.com/office/drawing/2014/main" id="{C8B1C48C-A50B-0E47-9A17-034625929A41}"/>
              </a:ext>
            </a:extLst>
          </p:cNvPr>
          <p:cNvPicPr>
            <a:picLocks noChangeAspect="1"/>
          </p:cNvPicPr>
          <p:nvPr/>
        </p:nvPicPr>
        <p:blipFill>
          <a:blip r:embed="rId4"/>
          <a:stretch>
            <a:fillRect/>
          </a:stretch>
        </p:blipFill>
        <p:spPr>
          <a:xfrm>
            <a:off x="7243417" y="4685771"/>
            <a:ext cx="1868527" cy="1796498"/>
          </a:xfrm>
          <a:prstGeom prst="rect">
            <a:avLst/>
          </a:prstGeom>
        </p:spPr>
      </p:pic>
      <p:sp>
        <p:nvSpPr>
          <p:cNvPr id="9" name="TextBox 8">
            <a:extLst>
              <a:ext uri="{FF2B5EF4-FFF2-40B4-BE49-F238E27FC236}">
                <a16:creationId xmlns:a16="http://schemas.microsoft.com/office/drawing/2014/main" id="{152B7FB6-DF10-EB43-A63A-0E21071C0627}"/>
              </a:ext>
            </a:extLst>
          </p:cNvPr>
          <p:cNvSpPr txBox="1"/>
          <p:nvPr/>
        </p:nvSpPr>
        <p:spPr>
          <a:xfrm>
            <a:off x="7043218" y="4226456"/>
            <a:ext cx="1991251" cy="523220"/>
          </a:xfrm>
          <a:prstGeom prst="rect">
            <a:avLst/>
          </a:prstGeom>
          <a:noFill/>
        </p:spPr>
        <p:txBody>
          <a:bodyPr wrap="none" rtlCol="0">
            <a:spAutoFit/>
          </a:bodyPr>
          <a:lstStyle/>
          <a:p>
            <a:pPr algn="ctr"/>
            <a:r>
              <a:rPr lang="en-GB" sz="1400" b="1" dirty="0">
                <a:solidFill>
                  <a:srgbClr val="002060"/>
                </a:solidFill>
                <a:latin typeface="Helvetica" pitchFamily="2" charset="0"/>
              </a:rPr>
              <a:t>Gardner’s</a:t>
            </a:r>
            <a:r>
              <a:rPr lang="en-GB" sz="1400" b="1" baseline="30000" dirty="0">
                <a:solidFill>
                  <a:srgbClr val="002060"/>
                </a:solidFill>
                <a:latin typeface="Helvetica" pitchFamily="2" charset="0"/>
              </a:rPr>
              <a:t> </a:t>
            </a:r>
          </a:p>
          <a:p>
            <a:pPr algn="r"/>
            <a:r>
              <a:rPr lang="en-GB" sz="1400" b="1" dirty="0">
                <a:solidFill>
                  <a:srgbClr val="002060"/>
                </a:solidFill>
                <a:latin typeface="Helvetica" pitchFamily="2" charset="0"/>
              </a:rPr>
              <a:t>Multiple Intelligences</a:t>
            </a:r>
          </a:p>
        </p:txBody>
      </p:sp>
      <p:sp>
        <p:nvSpPr>
          <p:cNvPr id="10" name="TextBox 9">
            <a:extLst>
              <a:ext uri="{FF2B5EF4-FFF2-40B4-BE49-F238E27FC236}">
                <a16:creationId xmlns:a16="http://schemas.microsoft.com/office/drawing/2014/main" id="{16EAF0F7-7F72-B449-BAA4-C769EB10B360}"/>
              </a:ext>
            </a:extLst>
          </p:cNvPr>
          <p:cNvSpPr txBox="1"/>
          <p:nvPr/>
        </p:nvSpPr>
        <p:spPr>
          <a:xfrm>
            <a:off x="7165101" y="6463656"/>
            <a:ext cx="1692899" cy="307777"/>
          </a:xfrm>
          <a:prstGeom prst="rect">
            <a:avLst/>
          </a:prstGeom>
          <a:noFill/>
        </p:spPr>
        <p:txBody>
          <a:bodyPr wrap="none" rtlCol="0">
            <a:spAutoFit/>
          </a:bodyPr>
          <a:lstStyle/>
          <a:p>
            <a:r>
              <a:rPr lang="en-GB" sz="1400" b="1" dirty="0">
                <a:solidFill>
                  <a:srgbClr val="002060"/>
                </a:solidFill>
                <a:latin typeface="Helvetica" pitchFamily="2" charset="0"/>
              </a:rPr>
              <a:t>Sternberg’s WICS</a:t>
            </a:r>
            <a:endParaRPr lang="en-US" sz="1400" b="1" dirty="0"/>
          </a:p>
        </p:txBody>
      </p:sp>
      <p:sp>
        <p:nvSpPr>
          <p:cNvPr id="12" name="TextBox 11">
            <a:extLst>
              <a:ext uri="{FF2B5EF4-FFF2-40B4-BE49-F238E27FC236}">
                <a16:creationId xmlns:a16="http://schemas.microsoft.com/office/drawing/2014/main" id="{5CA09069-AE6F-4243-8871-5125956F3963}"/>
              </a:ext>
            </a:extLst>
          </p:cNvPr>
          <p:cNvSpPr txBox="1"/>
          <p:nvPr/>
        </p:nvSpPr>
        <p:spPr>
          <a:xfrm>
            <a:off x="7070474" y="1989256"/>
            <a:ext cx="1685077" cy="523220"/>
          </a:xfrm>
          <a:prstGeom prst="rect">
            <a:avLst/>
          </a:prstGeom>
          <a:noFill/>
        </p:spPr>
        <p:txBody>
          <a:bodyPr wrap="none" rtlCol="0">
            <a:spAutoFit/>
          </a:bodyPr>
          <a:lstStyle/>
          <a:p>
            <a:pPr algn="ctr"/>
            <a:r>
              <a:rPr lang="en-GB" sz="1400" b="1" dirty="0">
                <a:solidFill>
                  <a:srgbClr val="002060"/>
                </a:solidFill>
                <a:latin typeface="Helvetica" pitchFamily="2" charset="0"/>
              </a:rPr>
              <a:t>Renzulli’s</a:t>
            </a:r>
            <a:r>
              <a:rPr lang="en-GB" sz="1400" b="1" baseline="30000" dirty="0">
                <a:solidFill>
                  <a:srgbClr val="002060"/>
                </a:solidFill>
                <a:latin typeface="Helvetica" pitchFamily="2" charset="0"/>
              </a:rPr>
              <a:t> </a:t>
            </a:r>
          </a:p>
          <a:p>
            <a:pPr algn="ctr"/>
            <a:r>
              <a:rPr lang="en-GB" sz="1400" b="1" dirty="0">
                <a:solidFill>
                  <a:srgbClr val="002060"/>
                </a:solidFill>
                <a:latin typeface="Helvetica" pitchFamily="2" charset="0"/>
              </a:rPr>
              <a:t>Three Ring Model</a:t>
            </a:r>
            <a:endParaRPr lang="en-US" sz="1400" b="1" dirty="0"/>
          </a:p>
        </p:txBody>
      </p:sp>
    </p:spTree>
    <p:extLst>
      <p:ext uri="{BB962C8B-B14F-4D97-AF65-F5344CB8AC3E}">
        <p14:creationId xmlns:p14="http://schemas.microsoft.com/office/powerpoint/2010/main" val="223838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549633" y="327872"/>
            <a:ext cx="6044734" cy="4007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GIFTEDNESS –  DEFINITIONS – 3 RING MODEL</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28468" y="1013527"/>
            <a:ext cx="6309492" cy="15925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In </a:t>
            </a:r>
            <a:r>
              <a:rPr lang="en-GB" sz="2000" b="1" dirty="0">
                <a:solidFill>
                  <a:srgbClr val="002060"/>
                </a:solidFill>
                <a:latin typeface="Helvetica" pitchFamily="2" charset="0"/>
              </a:rPr>
              <a:t>Renzulli’s</a:t>
            </a:r>
            <a:r>
              <a:rPr lang="en-GB" sz="2000" b="1" baseline="30000" dirty="0">
                <a:solidFill>
                  <a:srgbClr val="002060"/>
                </a:solidFill>
                <a:latin typeface="Helvetica" pitchFamily="2" charset="0"/>
              </a:rPr>
              <a:t> </a:t>
            </a:r>
            <a:r>
              <a:rPr lang="en-GB" sz="2000" b="1" dirty="0">
                <a:solidFill>
                  <a:srgbClr val="002060"/>
                </a:solidFill>
                <a:latin typeface="Helvetica" pitchFamily="2" charset="0"/>
              </a:rPr>
              <a:t>three ring model, </a:t>
            </a:r>
            <a:r>
              <a:rPr lang="en-GB" sz="2000" dirty="0">
                <a:solidFill>
                  <a:srgbClr val="002060"/>
                </a:solidFill>
                <a:latin typeface="Helvetica" pitchFamily="2" charset="0"/>
              </a:rPr>
              <a:t>giftedness involves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Outstanding general ability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Creativity in the domain of high ability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Commitment and a high level of motivation to develop skills in the domain of high ability</a:t>
            </a:r>
            <a:r>
              <a:rPr lang="en-IE" sz="2000" dirty="0">
                <a:solidFill>
                  <a:srgbClr val="002060"/>
                </a:solidFill>
                <a:latin typeface="Helvetica" pitchFamily="2" charset="0"/>
              </a:rPr>
              <a:t> </a:t>
            </a:r>
            <a:r>
              <a:rPr lang="en-GB" sz="2000" dirty="0">
                <a:solidFill>
                  <a:srgbClr val="002060"/>
                </a:solidFill>
                <a:latin typeface="Helvetica" pitchFamily="2" charset="0"/>
              </a:rPr>
              <a:t> </a:t>
            </a:r>
          </a:p>
        </p:txBody>
      </p:sp>
      <p:pic>
        <p:nvPicPr>
          <p:cNvPr id="3" name="Picture 2">
            <a:extLst>
              <a:ext uri="{FF2B5EF4-FFF2-40B4-BE49-F238E27FC236}">
                <a16:creationId xmlns:a16="http://schemas.microsoft.com/office/drawing/2014/main" id="{399AB9D7-A5F3-D245-B04C-B36BE14C9C23}"/>
              </a:ext>
            </a:extLst>
          </p:cNvPr>
          <p:cNvPicPr>
            <a:picLocks noChangeAspect="1"/>
          </p:cNvPicPr>
          <p:nvPr/>
        </p:nvPicPr>
        <p:blipFill>
          <a:blip r:embed="rId2"/>
          <a:stretch>
            <a:fillRect/>
          </a:stretch>
        </p:blipFill>
        <p:spPr>
          <a:xfrm>
            <a:off x="2350972" y="3080407"/>
            <a:ext cx="5059276" cy="3777593"/>
          </a:xfrm>
          <a:prstGeom prst="rect">
            <a:avLst/>
          </a:prstGeom>
        </p:spPr>
      </p:pic>
      <p:pic>
        <p:nvPicPr>
          <p:cNvPr id="2" name="Picture 1">
            <a:extLst>
              <a:ext uri="{FF2B5EF4-FFF2-40B4-BE49-F238E27FC236}">
                <a16:creationId xmlns:a16="http://schemas.microsoft.com/office/drawing/2014/main" id="{48FDCABE-FC48-0F41-9153-BF9F1E7E45D7}"/>
              </a:ext>
            </a:extLst>
          </p:cNvPr>
          <p:cNvPicPr>
            <a:picLocks noChangeAspect="1"/>
          </p:cNvPicPr>
          <p:nvPr/>
        </p:nvPicPr>
        <p:blipFill>
          <a:blip r:embed="rId3"/>
          <a:stretch>
            <a:fillRect/>
          </a:stretch>
        </p:blipFill>
        <p:spPr>
          <a:xfrm>
            <a:off x="6913611" y="845601"/>
            <a:ext cx="1757812" cy="2234806"/>
          </a:xfrm>
          <a:prstGeom prst="rect">
            <a:avLst/>
          </a:prstGeom>
        </p:spPr>
      </p:pic>
      <p:sp>
        <p:nvSpPr>
          <p:cNvPr id="6" name="TextBox 5">
            <a:extLst>
              <a:ext uri="{FF2B5EF4-FFF2-40B4-BE49-F238E27FC236}">
                <a16:creationId xmlns:a16="http://schemas.microsoft.com/office/drawing/2014/main" id="{42BA3638-8B99-154C-87B5-E6871FCCFE5D}"/>
              </a:ext>
            </a:extLst>
          </p:cNvPr>
          <p:cNvSpPr txBox="1"/>
          <p:nvPr/>
        </p:nvSpPr>
        <p:spPr>
          <a:xfrm>
            <a:off x="6821738" y="3080407"/>
            <a:ext cx="1941557" cy="369332"/>
          </a:xfrm>
          <a:prstGeom prst="rect">
            <a:avLst/>
          </a:prstGeom>
          <a:noFill/>
        </p:spPr>
        <p:txBody>
          <a:bodyPr wrap="none" rtlCol="0">
            <a:spAutoFit/>
          </a:bodyPr>
          <a:lstStyle/>
          <a:p>
            <a:r>
              <a:rPr lang="en-US" b="1" dirty="0">
                <a:solidFill>
                  <a:srgbClr val="002060"/>
                </a:solidFill>
                <a:latin typeface="Helvetica" pitchFamily="2" charset="0"/>
              </a:rPr>
              <a:t>Joseph Renzulli</a:t>
            </a:r>
          </a:p>
        </p:txBody>
      </p:sp>
    </p:spTree>
    <p:extLst>
      <p:ext uri="{BB962C8B-B14F-4D97-AF65-F5344CB8AC3E}">
        <p14:creationId xmlns:p14="http://schemas.microsoft.com/office/powerpoint/2010/main" val="171937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11758</TotalTime>
  <Words>7165</Words>
  <Application>Microsoft Macintosh PowerPoint</Application>
  <PresentationFormat>On-screen Show (4:3)</PresentationFormat>
  <Paragraphs>694</Paragraphs>
  <Slides>76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Helvetica</vt:lpstr>
      <vt:lpstr>Times</vt:lpstr>
      <vt:lpstr>Verdana</vt:lpstr>
      <vt:lpstr>Office Theme</vt:lpstr>
      <vt:lpstr>CHAPTER 6.  GIFTEDNESS, CREATIVITY, AND WISDOM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86</cp:revision>
  <cp:lastPrinted>2016-02-23T12:27:47Z</cp:lastPrinted>
  <dcterms:created xsi:type="dcterms:W3CDTF">2016-02-23T11:18:01Z</dcterms:created>
  <dcterms:modified xsi:type="dcterms:W3CDTF">2021-11-04T11:18:13Z</dcterms:modified>
</cp:coreProperties>
</file>