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63" r:id="rId2"/>
    <p:sldId id="272" r:id="rId3"/>
    <p:sldId id="571" r:id="rId4"/>
    <p:sldId id="614" r:id="rId5"/>
    <p:sldId id="707" r:id="rId6"/>
    <p:sldId id="706" r:id="rId7"/>
    <p:sldId id="637" r:id="rId8"/>
    <p:sldId id="709" r:id="rId9"/>
    <p:sldId id="638" r:id="rId10"/>
    <p:sldId id="711" r:id="rId11"/>
    <p:sldId id="708" r:id="rId12"/>
    <p:sldId id="710" r:id="rId13"/>
    <p:sldId id="712" r:id="rId14"/>
    <p:sldId id="713" r:id="rId15"/>
    <p:sldId id="715" r:id="rId16"/>
    <p:sldId id="714" r:id="rId17"/>
    <p:sldId id="716" r:id="rId18"/>
    <p:sldId id="746" r:id="rId19"/>
    <p:sldId id="644" r:id="rId20"/>
    <p:sldId id="717" r:id="rId21"/>
    <p:sldId id="718" r:id="rId22"/>
    <p:sldId id="719" r:id="rId23"/>
    <p:sldId id="720" r:id="rId24"/>
    <p:sldId id="721" r:id="rId25"/>
    <p:sldId id="722" r:id="rId26"/>
    <p:sldId id="723" r:id="rId27"/>
    <p:sldId id="724" r:id="rId28"/>
    <p:sldId id="747" r:id="rId29"/>
    <p:sldId id="726" r:id="rId30"/>
    <p:sldId id="725" r:id="rId31"/>
    <p:sldId id="728" r:id="rId32"/>
    <p:sldId id="730" r:id="rId33"/>
    <p:sldId id="729" r:id="rId34"/>
    <p:sldId id="732" r:id="rId35"/>
    <p:sldId id="735" r:id="rId36"/>
    <p:sldId id="733" r:id="rId37"/>
    <p:sldId id="734" r:id="rId38"/>
    <p:sldId id="748" r:id="rId39"/>
    <p:sldId id="736" r:id="rId40"/>
    <p:sldId id="741" r:id="rId41"/>
    <p:sldId id="737" r:id="rId42"/>
    <p:sldId id="740" r:id="rId43"/>
    <p:sldId id="739" r:id="rId44"/>
    <p:sldId id="738" r:id="rId45"/>
    <p:sldId id="742" r:id="rId46"/>
    <p:sldId id="744" r:id="rId47"/>
    <p:sldId id="745" r:id="rId48"/>
    <p:sldId id="749" r:id="rId49"/>
    <p:sldId id="599" r:id="rId50"/>
    <p:sldId id="600"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2"/>
    <p:restoredTop sz="91549"/>
  </p:normalViewPr>
  <p:slideViewPr>
    <p:cSldViewPr snapToGrid="0" snapToObjects="1">
      <p:cViewPr varScale="1">
        <p:scale>
          <a:sx n="112" d="100"/>
          <a:sy n="112" d="100"/>
        </p:scale>
        <p:origin x="1080"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8532-E685-F64B-8718-79FEDB262DAC}" type="datetimeFigureOut">
              <a:rPr lang="en-US" smtClean="0"/>
              <a:t>11/3/21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980D6-82D6-9845-ABA7-02C8A080D192}" type="slidenum">
              <a:rPr lang="en-US" smtClean="0"/>
              <a:t>‹#›</a:t>
            </a:fld>
            <a:endParaRPr lang="en-US" dirty="0"/>
          </a:p>
        </p:txBody>
      </p:sp>
    </p:spTree>
    <p:extLst>
      <p:ext uri="{BB962C8B-B14F-4D97-AF65-F5344CB8AC3E}">
        <p14:creationId xmlns:p14="http://schemas.microsoft.com/office/powerpoint/2010/main" val="93582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1</a:t>
            </a:fld>
            <a:endParaRPr lang="en-US" dirty="0"/>
          </a:p>
        </p:txBody>
      </p:sp>
    </p:spTree>
    <p:extLst>
      <p:ext uri="{BB962C8B-B14F-4D97-AF65-F5344CB8AC3E}">
        <p14:creationId xmlns:p14="http://schemas.microsoft.com/office/powerpoint/2010/main" val="128072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30</a:t>
            </a:fld>
            <a:endParaRPr lang="en-US" dirty="0"/>
          </a:p>
        </p:txBody>
      </p:sp>
    </p:spTree>
    <p:extLst>
      <p:ext uri="{BB962C8B-B14F-4D97-AF65-F5344CB8AC3E}">
        <p14:creationId xmlns:p14="http://schemas.microsoft.com/office/powerpoint/2010/main" val="1931334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32</a:t>
            </a:fld>
            <a:endParaRPr lang="en-US" dirty="0"/>
          </a:p>
        </p:txBody>
      </p:sp>
    </p:spTree>
    <p:extLst>
      <p:ext uri="{BB962C8B-B14F-4D97-AF65-F5344CB8AC3E}">
        <p14:creationId xmlns:p14="http://schemas.microsoft.com/office/powerpoint/2010/main" val="299807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34</a:t>
            </a:fld>
            <a:endParaRPr lang="en-US" dirty="0"/>
          </a:p>
        </p:txBody>
      </p:sp>
    </p:spTree>
    <p:extLst>
      <p:ext uri="{BB962C8B-B14F-4D97-AF65-F5344CB8AC3E}">
        <p14:creationId xmlns:p14="http://schemas.microsoft.com/office/powerpoint/2010/main" val="72894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35</a:t>
            </a:fld>
            <a:endParaRPr lang="en-US" dirty="0"/>
          </a:p>
        </p:txBody>
      </p:sp>
    </p:spTree>
    <p:extLst>
      <p:ext uri="{BB962C8B-B14F-4D97-AF65-F5344CB8AC3E}">
        <p14:creationId xmlns:p14="http://schemas.microsoft.com/office/powerpoint/2010/main" val="3846850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36</a:t>
            </a:fld>
            <a:endParaRPr lang="en-US" dirty="0"/>
          </a:p>
        </p:txBody>
      </p:sp>
    </p:spTree>
    <p:extLst>
      <p:ext uri="{BB962C8B-B14F-4D97-AF65-F5344CB8AC3E}">
        <p14:creationId xmlns:p14="http://schemas.microsoft.com/office/powerpoint/2010/main" val="2628897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37</a:t>
            </a:fld>
            <a:endParaRPr lang="en-US" dirty="0"/>
          </a:p>
        </p:txBody>
      </p:sp>
    </p:spTree>
    <p:extLst>
      <p:ext uri="{BB962C8B-B14F-4D97-AF65-F5344CB8AC3E}">
        <p14:creationId xmlns:p14="http://schemas.microsoft.com/office/powerpoint/2010/main" val="660691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38</a:t>
            </a:fld>
            <a:endParaRPr lang="en-US" dirty="0"/>
          </a:p>
        </p:txBody>
      </p:sp>
    </p:spTree>
    <p:extLst>
      <p:ext uri="{BB962C8B-B14F-4D97-AF65-F5344CB8AC3E}">
        <p14:creationId xmlns:p14="http://schemas.microsoft.com/office/powerpoint/2010/main" val="4145690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40</a:t>
            </a:fld>
            <a:endParaRPr lang="en-US" dirty="0"/>
          </a:p>
        </p:txBody>
      </p:sp>
    </p:spTree>
    <p:extLst>
      <p:ext uri="{BB962C8B-B14F-4D97-AF65-F5344CB8AC3E}">
        <p14:creationId xmlns:p14="http://schemas.microsoft.com/office/powerpoint/2010/main" val="3803970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41</a:t>
            </a:fld>
            <a:endParaRPr lang="en-US" dirty="0"/>
          </a:p>
        </p:txBody>
      </p:sp>
    </p:spTree>
    <p:extLst>
      <p:ext uri="{BB962C8B-B14F-4D97-AF65-F5344CB8AC3E}">
        <p14:creationId xmlns:p14="http://schemas.microsoft.com/office/powerpoint/2010/main" val="3901316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43</a:t>
            </a:fld>
            <a:endParaRPr lang="en-US" dirty="0"/>
          </a:p>
        </p:txBody>
      </p:sp>
    </p:spTree>
    <p:extLst>
      <p:ext uri="{BB962C8B-B14F-4D97-AF65-F5344CB8AC3E}">
        <p14:creationId xmlns:p14="http://schemas.microsoft.com/office/powerpoint/2010/main" val="274543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19</a:t>
            </a:fld>
            <a:endParaRPr lang="en-US" dirty="0"/>
          </a:p>
        </p:txBody>
      </p:sp>
    </p:spTree>
    <p:extLst>
      <p:ext uri="{BB962C8B-B14F-4D97-AF65-F5344CB8AC3E}">
        <p14:creationId xmlns:p14="http://schemas.microsoft.com/office/powerpoint/2010/main" val="3832467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45</a:t>
            </a:fld>
            <a:endParaRPr lang="en-US" dirty="0"/>
          </a:p>
        </p:txBody>
      </p:sp>
    </p:spTree>
    <p:extLst>
      <p:ext uri="{BB962C8B-B14F-4D97-AF65-F5344CB8AC3E}">
        <p14:creationId xmlns:p14="http://schemas.microsoft.com/office/powerpoint/2010/main" val="2195021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46</a:t>
            </a:fld>
            <a:endParaRPr lang="en-US" dirty="0"/>
          </a:p>
        </p:txBody>
      </p:sp>
    </p:spTree>
    <p:extLst>
      <p:ext uri="{BB962C8B-B14F-4D97-AF65-F5344CB8AC3E}">
        <p14:creationId xmlns:p14="http://schemas.microsoft.com/office/powerpoint/2010/main" val="3508184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47</a:t>
            </a:fld>
            <a:endParaRPr lang="en-US" dirty="0"/>
          </a:p>
        </p:txBody>
      </p:sp>
    </p:spTree>
    <p:extLst>
      <p:ext uri="{BB962C8B-B14F-4D97-AF65-F5344CB8AC3E}">
        <p14:creationId xmlns:p14="http://schemas.microsoft.com/office/powerpoint/2010/main" val="875059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48</a:t>
            </a:fld>
            <a:endParaRPr lang="en-US" dirty="0"/>
          </a:p>
        </p:txBody>
      </p:sp>
    </p:spTree>
    <p:extLst>
      <p:ext uri="{BB962C8B-B14F-4D97-AF65-F5344CB8AC3E}">
        <p14:creationId xmlns:p14="http://schemas.microsoft.com/office/powerpoint/2010/main" val="2728872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20</a:t>
            </a:fld>
            <a:endParaRPr lang="en-US" dirty="0"/>
          </a:p>
        </p:txBody>
      </p:sp>
    </p:spTree>
    <p:extLst>
      <p:ext uri="{BB962C8B-B14F-4D97-AF65-F5344CB8AC3E}">
        <p14:creationId xmlns:p14="http://schemas.microsoft.com/office/powerpoint/2010/main" val="1457595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22</a:t>
            </a:fld>
            <a:endParaRPr lang="en-US" dirty="0"/>
          </a:p>
        </p:txBody>
      </p:sp>
    </p:spTree>
    <p:extLst>
      <p:ext uri="{BB962C8B-B14F-4D97-AF65-F5344CB8AC3E}">
        <p14:creationId xmlns:p14="http://schemas.microsoft.com/office/powerpoint/2010/main" val="1722131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23</a:t>
            </a:fld>
            <a:endParaRPr lang="en-US" dirty="0"/>
          </a:p>
        </p:txBody>
      </p:sp>
    </p:spTree>
    <p:extLst>
      <p:ext uri="{BB962C8B-B14F-4D97-AF65-F5344CB8AC3E}">
        <p14:creationId xmlns:p14="http://schemas.microsoft.com/office/powerpoint/2010/main" val="2249933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25</a:t>
            </a:fld>
            <a:endParaRPr lang="en-US" dirty="0"/>
          </a:p>
        </p:txBody>
      </p:sp>
    </p:spTree>
    <p:extLst>
      <p:ext uri="{BB962C8B-B14F-4D97-AF65-F5344CB8AC3E}">
        <p14:creationId xmlns:p14="http://schemas.microsoft.com/office/powerpoint/2010/main" val="312957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26</a:t>
            </a:fld>
            <a:endParaRPr lang="en-US" dirty="0"/>
          </a:p>
        </p:txBody>
      </p:sp>
    </p:spTree>
    <p:extLst>
      <p:ext uri="{BB962C8B-B14F-4D97-AF65-F5344CB8AC3E}">
        <p14:creationId xmlns:p14="http://schemas.microsoft.com/office/powerpoint/2010/main" val="269397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27</a:t>
            </a:fld>
            <a:endParaRPr lang="en-US" dirty="0"/>
          </a:p>
        </p:txBody>
      </p:sp>
    </p:spTree>
    <p:extLst>
      <p:ext uri="{BB962C8B-B14F-4D97-AF65-F5344CB8AC3E}">
        <p14:creationId xmlns:p14="http://schemas.microsoft.com/office/powerpoint/2010/main" val="1337142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980D6-82D6-9845-ABA7-02C8A080D192}" type="slidenum">
              <a:rPr lang="en-US" smtClean="0"/>
              <a:t>28</a:t>
            </a:fld>
            <a:endParaRPr lang="en-US" dirty="0"/>
          </a:p>
        </p:txBody>
      </p:sp>
    </p:spTree>
    <p:extLst>
      <p:ext uri="{BB962C8B-B14F-4D97-AF65-F5344CB8AC3E}">
        <p14:creationId xmlns:p14="http://schemas.microsoft.com/office/powerpoint/2010/main" val="3387092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51942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99287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98223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10"/>
          </p:nvPr>
        </p:nvSpPr>
        <p:spPr/>
        <p:txBody>
          <a:bodyPr/>
          <a:lstStyle/>
          <a:p>
            <a:fld id="{1B4956F7-9C54-434C-85D6-B7C45A955C1E}" type="datetimeFigureOut">
              <a:rPr lang="en-US" smtClean="0"/>
              <a:t>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2470958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4" name="Date Placeholder 3"/>
          <p:cNvSpPr>
            <a:spLocks noGrp="1"/>
          </p:cNvSpPr>
          <p:nvPr>
            <p:ph type="dt" sz="half" idx="10"/>
          </p:nvPr>
        </p:nvSpPr>
        <p:spPr/>
        <p:txBody>
          <a:bodyPr/>
          <a:lstStyle/>
          <a:p>
            <a:fld id="{1B4956F7-9C54-434C-85D6-B7C45A955C1E}" type="datetimeFigureOut">
              <a:rPr lang="en-US" smtClean="0"/>
              <a:t>11/3/21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58383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Date Placeholder 4"/>
          <p:cNvSpPr>
            <a:spLocks noGrp="1"/>
          </p:cNvSpPr>
          <p:nvPr>
            <p:ph type="dt" sz="half" idx="10"/>
          </p:nvPr>
        </p:nvSpPr>
        <p:spPr/>
        <p:txBody>
          <a:bodyPr/>
          <a:lstStyle/>
          <a:p>
            <a:fld id="{1B4956F7-9C54-434C-85D6-B7C45A955C1E}" type="datetimeFigureOut">
              <a:rPr lang="en-US" smtClean="0"/>
              <a:t>11/3/21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73091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Date Placeholder 6"/>
          <p:cNvSpPr>
            <a:spLocks noGrp="1"/>
          </p:cNvSpPr>
          <p:nvPr>
            <p:ph type="dt" sz="half" idx="10"/>
          </p:nvPr>
        </p:nvSpPr>
        <p:spPr/>
        <p:txBody>
          <a:bodyPr/>
          <a:lstStyle/>
          <a:p>
            <a:fld id="{1B4956F7-9C54-434C-85D6-B7C45A955C1E}" type="datetimeFigureOut">
              <a:rPr lang="en-US" smtClean="0"/>
              <a:t>11/3/21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22921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Date Placeholder 2"/>
          <p:cNvSpPr>
            <a:spLocks noGrp="1"/>
          </p:cNvSpPr>
          <p:nvPr>
            <p:ph type="dt" sz="half" idx="10"/>
          </p:nvPr>
        </p:nvSpPr>
        <p:spPr/>
        <p:txBody>
          <a:bodyPr/>
          <a:lstStyle/>
          <a:p>
            <a:fld id="{1B4956F7-9C54-434C-85D6-B7C45A955C1E}" type="datetimeFigureOut">
              <a:rPr lang="en-US" smtClean="0"/>
              <a:t>11/3/21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6308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956F7-9C54-434C-85D6-B7C45A955C1E}" type="datetimeFigureOut">
              <a:rPr lang="en-US" smtClean="0"/>
              <a:t>11/3/21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11338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1B4956F7-9C54-434C-85D6-B7C45A955C1E}" type="datetimeFigureOut">
              <a:rPr lang="en-US" smtClean="0"/>
              <a:t>11/3/21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140787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Date Placeholder 4"/>
          <p:cNvSpPr>
            <a:spLocks noGrp="1"/>
          </p:cNvSpPr>
          <p:nvPr>
            <p:ph type="dt" sz="half" idx="10"/>
          </p:nvPr>
        </p:nvSpPr>
        <p:spPr/>
        <p:txBody>
          <a:bodyPr/>
          <a:lstStyle/>
          <a:p>
            <a:fld id="{1B4956F7-9C54-434C-85D6-B7C45A955C1E}" type="datetimeFigureOut">
              <a:rPr lang="en-US" smtClean="0"/>
              <a:t>11/3/21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1D8ECF-D8D9-6F4A-BCF0-4C5315DAE7F2}" type="slidenum">
              <a:rPr lang="en-US" smtClean="0"/>
              <a:t>‹#›</a:t>
            </a:fld>
            <a:endParaRPr lang="en-US" dirty="0"/>
          </a:p>
        </p:txBody>
      </p:sp>
    </p:spTree>
    <p:extLst>
      <p:ext uri="{BB962C8B-B14F-4D97-AF65-F5344CB8AC3E}">
        <p14:creationId xmlns:p14="http://schemas.microsoft.com/office/powerpoint/2010/main" val="406764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ga-I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956F7-9C54-434C-85D6-B7C45A955C1E}" type="datetimeFigureOut">
              <a:rPr lang="en-US" smtClean="0"/>
              <a:t>11/3/21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D8ECF-D8D9-6F4A-BCF0-4C5315DAE7F2}" type="slidenum">
              <a:rPr lang="en-US" smtClean="0"/>
              <a:t>‹#›</a:t>
            </a:fld>
            <a:endParaRPr lang="en-US" dirty="0"/>
          </a:p>
        </p:txBody>
      </p:sp>
    </p:spTree>
    <p:extLst>
      <p:ext uri="{BB962C8B-B14F-4D97-AF65-F5344CB8AC3E}">
        <p14:creationId xmlns:p14="http://schemas.microsoft.com/office/powerpoint/2010/main" val="3055089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dx.doi.org/10.1080/00223891.2016.1278380"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dx.doi.org/10.1177/0149206311410606" TargetMode="External"/><Relationship Id="rId2" Type="http://schemas.openxmlformats.org/officeDocument/2006/relationships/hyperlink" Target="http://dx.doi.org/10.1037/0033-295X.84.2.191"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dx.doi.org/10.1177/0149206311410606" TargetMode="External"/><Relationship Id="rId2" Type="http://schemas.openxmlformats.org/officeDocument/2006/relationships/hyperlink" Target="http://dx.doi.org/10.1037/0033-295X.84.2.191"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94C59-728F-5243-A316-EBBF8458C8DC}"/>
              </a:ext>
            </a:extLst>
          </p:cNvPr>
          <p:cNvSpPr>
            <a:spLocks noGrp="1"/>
          </p:cNvSpPr>
          <p:nvPr>
            <p:ph type="title"/>
          </p:nvPr>
        </p:nvSpPr>
        <p:spPr>
          <a:xfrm>
            <a:off x="2041819" y="0"/>
            <a:ext cx="4840061" cy="2813937"/>
          </a:xfrm>
        </p:spPr>
        <p:txBody>
          <a:bodyPr>
            <a:normAutofit/>
          </a:bodyPr>
          <a:lstStyle/>
          <a:p>
            <a:r>
              <a:rPr lang="en-GB" b="1" dirty="0">
                <a:solidFill>
                  <a:srgbClr val="0070C0"/>
                </a:solidFill>
                <a:latin typeface="Helvetica" pitchFamily="2" charset="0"/>
                <a:ea typeface="Verdana" panose="020B0604030504040204" pitchFamily="34" charset="0"/>
                <a:cs typeface="Verdana" panose="020B0604030504040204" pitchFamily="34" charset="0"/>
              </a:rPr>
              <a:t>CHAPTER 7. </a:t>
            </a:r>
            <a:br>
              <a:rPr lang="en-GB" b="1" dirty="0">
                <a:solidFill>
                  <a:srgbClr val="0070C0"/>
                </a:solidFill>
                <a:latin typeface="Helvetica" pitchFamily="2" charset="0"/>
                <a:ea typeface="Verdana" panose="020B0604030504040204" pitchFamily="34" charset="0"/>
                <a:cs typeface="Verdana" panose="020B0604030504040204" pitchFamily="34" charset="0"/>
              </a:rPr>
            </a:br>
            <a:r>
              <a:rPr lang="en-GB" b="1" dirty="0">
                <a:solidFill>
                  <a:srgbClr val="0070C0"/>
                </a:solidFill>
                <a:latin typeface="Helvetica" pitchFamily="2" charset="0"/>
                <a:ea typeface="Verdana" panose="020B0604030504040204" pitchFamily="34" charset="0"/>
                <a:cs typeface="Verdana" panose="020B0604030504040204" pitchFamily="34" charset="0"/>
              </a:rPr>
              <a:t>POSITIVE SELF</a:t>
            </a:r>
            <a:br>
              <a:rPr lang="en-GB" b="1" dirty="0">
                <a:solidFill>
                  <a:srgbClr val="0070C0"/>
                </a:solidFill>
                <a:latin typeface="Helvetica" pitchFamily="2" charset="0"/>
                <a:ea typeface="Verdana" panose="020B0604030504040204" pitchFamily="34" charset="0"/>
                <a:cs typeface="Verdana" panose="020B0604030504040204" pitchFamily="34" charset="0"/>
              </a:rPr>
            </a:br>
            <a:br>
              <a:rPr lang="en-IE" b="1" dirty="0"/>
            </a:br>
            <a:endParaRPr lang="en-US" dirty="0"/>
          </a:p>
        </p:txBody>
      </p:sp>
      <p:pic>
        <p:nvPicPr>
          <p:cNvPr id="4" name="Picture 3">
            <a:extLst>
              <a:ext uri="{FF2B5EF4-FFF2-40B4-BE49-F238E27FC236}">
                <a16:creationId xmlns:a16="http://schemas.microsoft.com/office/drawing/2014/main" id="{2D37DAF0-3722-E342-9677-2D52A008F887}"/>
              </a:ext>
            </a:extLst>
          </p:cNvPr>
          <p:cNvPicPr>
            <a:picLocks noChangeAspect="1"/>
          </p:cNvPicPr>
          <p:nvPr/>
        </p:nvPicPr>
        <p:blipFill>
          <a:blip r:embed="rId3"/>
          <a:stretch>
            <a:fillRect/>
          </a:stretch>
        </p:blipFill>
        <p:spPr>
          <a:xfrm>
            <a:off x="2946545" y="2010378"/>
            <a:ext cx="3030611" cy="4284658"/>
          </a:xfrm>
          <a:prstGeom prst="rect">
            <a:avLst/>
          </a:prstGeom>
        </p:spPr>
      </p:pic>
    </p:spTree>
    <p:extLst>
      <p:ext uri="{BB962C8B-B14F-4D97-AF65-F5344CB8AC3E}">
        <p14:creationId xmlns:p14="http://schemas.microsoft.com/office/powerpoint/2010/main" val="82376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2546552" y="857074"/>
            <a:ext cx="4050889" cy="35229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SELF-ESTEEM ASSESSMENT</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38630" y="1722408"/>
            <a:ext cx="5466735" cy="341318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r>
              <a:rPr lang="en-GB" sz="2000" dirty="0">
                <a:solidFill>
                  <a:srgbClr val="002060"/>
                </a:solidFill>
                <a:latin typeface="Helvetica" pitchFamily="2" charset="0"/>
              </a:rPr>
              <a:t>Self-esteem is assessed with multi-item self-report scales such as </a:t>
            </a: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Rosenberg’s Self-Esteem Inventory</a:t>
            </a:r>
          </a:p>
          <a:p>
            <a:pPr marL="857250" lvl="2" indent="-457200">
              <a:spcBef>
                <a:spcPct val="0"/>
              </a:spcBef>
              <a:buFont typeface="Arial" panose="020B0604020202020204" pitchFamily="34" charset="0"/>
              <a:buChar char="•"/>
            </a:pPr>
            <a:endParaRPr lang="en-GB" sz="20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Coopersmith Self-esteem Inventory for children and adults </a:t>
            </a:r>
          </a:p>
          <a:p>
            <a:pPr marL="857250" lvl="2" indent="-457200">
              <a:spcBef>
                <a:spcPct val="0"/>
              </a:spcBef>
              <a:buFont typeface="Arial" panose="020B0604020202020204" pitchFamily="34" charset="0"/>
              <a:buChar char="•"/>
            </a:pPr>
            <a:endParaRPr lang="en-GB" sz="20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Multidimensional Self-Esteem Inventory for adults</a:t>
            </a:r>
            <a:r>
              <a:rPr lang="en-IE" sz="2000" dirty="0">
                <a:solidFill>
                  <a:srgbClr val="002060"/>
                </a:solidFill>
                <a:latin typeface="Helvetica" pitchFamily="2" charset="0"/>
              </a:rPr>
              <a:t> </a:t>
            </a:r>
          </a:p>
          <a:p>
            <a:pPr marL="857250" lvl="2" indent="-457200">
              <a:spcBef>
                <a:spcPct val="0"/>
              </a:spcBef>
              <a:buFont typeface="Arial" panose="020B0604020202020204" pitchFamily="34" charset="0"/>
              <a:buChar char="•"/>
            </a:pPr>
            <a:endParaRPr lang="en-IE" sz="20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IE" sz="2000" dirty="0">
                <a:solidFill>
                  <a:srgbClr val="002060"/>
                </a:solidFill>
                <a:latin typeface="Helvetica" pitchFamily="2" charset="0"/>
              </a:rPr>
              <a:t>The 4-item lifespan self esteem scale for people aged 4-90 is on the next slide</a:t>
            </a:r>
            <a:r>
              <a:rPr lang="en-GB" sz="2000" dirty="0">
                <a:solidFill>
                  <a:srgbClr val="002060"/>
                </a:solidFill>
                <a:latin typeface="Helvetica" pitchFamily="2" charset="0"/>
              </a:rPr>
              <a:t> </a:t>
            </a: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Tree>
    <p:extLst>
      <p:ext uri="{BB962C8B-B14F-4D97-AF65-F5344CB8AC3E}">
        <p14:creationId xmlns:p14="http://schemas.microsoft.com/office/powerpoint/2010/main" val="3821028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770437" y="149844"/>
            <a:ext cx="7095369" cy="67606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PAUSE &amp; PRACTICE  - ASSESS YOUR SELF-ESTEEM</a:t>
            </a:r>
          </a:p>
          <a:p>
            <a:pPr algn="ctr">
              <a:spcBef>
                <a:spcPts val="0"/>
              </a:spcBef>
              <a:defRPr/>
            </a:pPr>
            <a:r>
              <a:rPr lang="en-US" altLang="en-US" sz="2000" b="1" kern="0" dirty="0">
                <a:latin typeface="Helvetica" pitchFamily="2" charset="0"/>
                <a:ea typeface="ＭＳ Ｐゴシック" panose="020B0600070205080204" pitchFamily="34" charset="-128"/>
              </a:rPr>
              <a:t>Lifespan self-esteem scale </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604289" y="1018355"/>
            <a:ext cx="7935419" cy="107752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spcBef>
                <a:spcPct val="0"/>
              </a:spcBef>
              <a:buNone/>
            </a:pPr>
            <a:r>
              <a:rPr lang="en-IE" sz="1500" dirty="0">
                <a:solidFill>
                  <a:srgbClr val="002060"/>
                </a:solidFill>
                <a:latin typeface="Helvetica" pitchFamily="2" charset="0"/>
              </a:rPr>
              <a:t>For each of the 4 items below circle the answer that applies to you</a:t>
            </a:r>
          </a:p>
          <a:p>
            <a:pPr marL="0" lvl="1" indent="0" algn="ctr">
              <a:spcBef>
                <a:spcPct val="0"/>
              </a:spcBef>
              <a:buNone/>
            </a:pPr>
            <a:r>
              <a:rPr lang="en-IE" sz="1500" dirty="0">
                <a:solidFill>
                  <a:srgbClr val="002060"/>
                </a:solidFill>
                <a:latin typeface="Helvetica" pitchFamily="2" charset="0"/>
              </a:rPr>
              <a:t>Score each item as follows: 1 = really sad, 2 = sad, 3 = neutral, 4 = happy, 5 = really happy</a:t>
            </a:r>
          </a:p>
          <a:p>
            <a:pPr marL="0" lvl="1" indent="0" algn="ctr">
              <a:spcBef>
                <a:spcPct val="0"/>
              </a:spcBef>
              <a:buNone/>
            </a:pPr>
            <a:r>
              <a:rPr lang="en-IE" sz="1500" dirty="0">
                <a:solidFill>
                  <a:srgbClr val="002060"/>
                </a:solidFill>
                <a:latin typeface="Helvetica" pitchFamily="2" charset="0"/>
              </a:rPr>
              <a:t>Sum your item scores to get your overall score</a:t>
            </a:r>
          </a:p>
          <a:p>
            <a:pPr marL="0" lvl="1" indent="0" algn="ctr">
              <a:spcBef>
                <a:spcPct val="0"/>
              </a:spcBef>
              <a:buNone/>
            </a:pPr>
            <a:r>
              <a:rPr lang="en-IE" sz="1500" dirty="0">
                <a:solidFill>
                  <a:srgbClr val="002060"/>
                </a:solidFill>
                <a:latin typeface="Helvetica" pitchFamily="2" charset="0"/>
              </a:rPr>
              <a:t>The normal range for self-esteem across the lifespan on this scale 12-18. </a:t>
            </a:r>
            <a:endParaRPr lang="en-GB" sz="1500" dirty="0">
              <a:solidFill>
                <a:srgbClr val="002060"/>
              </a:solidFill>
              <a:latin typeface="Helvetica" pitchFamily="2" charset="0"/>
            </a:endParaRPr>
          </a:p>
        </p:txBody>
      </p:sp>
      <p:pic>
        <p:nvPicPr>
          <p:cNvPr id="3" name="Picture 2" descr="Text&#10;&#10;Description automatically generated">
            <a:extLst>
              <a:ext uri="{FF2B5EF4-FFF2-40B4-BE49-F238E27FC236}">
                <a16:creationId xmlns:a16="http://schemas.microsoft.com/office/drawing/2014/main" id="{F191B956-A73F-BC49-890B-592A2983A11F}"/>
              </a:ext>
            </a:extLst>
          </p:cNvPr>
          <p:cNvPicPr>
            <a:picLocks noChangeAspect="1"/>
          </p:cNvPicPr>
          <p:nvPr/>
        </p:nvPicPr>
        <p:blipFill>
          <a:blip r:embed="rId2"/>
          <a:stretch>
            <a:fillRect/>
          </a:stretch>
        </p:blipFill>
        <p:spPr>
          <a:xfrm>
            <a:off x="770437" y="2189555"/>
            <a:ext cx="7405643" cy="3743769"/>
          </a:xfrm>
          <a:prstGeom prst="rect">
            <a:avLst/>
          </a:prstGeom>
        </p:spPr>
      </p:pic>
      <p:sp>
        <p:nvSpPr>
          <p:cNvPr id="8" name="TextBox 7">
            <a:extLst>
              <a:ext uri="{FF2B5EF4-FFF2-40B4-BE49-F238E27FC236}">
                <a16:creationId xmlns:a16="http://schemas.microsoft.com/office/drawing/2014/main" id="{3D3A83E5-C015-274D-9FAC-B3178A710084}"/>
              </a:ext>
            </a:extLst>
          </p:cNvPr>
          <p:cNvSpPr txBox="1"/>
          <p:nvPr/>
        </p:nvSpPr>
        <p:spPr>
          <a:xfrm>
            <a:off x="75194" y="6027003"/>
            <a:ext cx="8993611" cy="830997"/>
          </a:xfrm>
          <a:prstGeom prst="rect">
            <a:avLst/>
          </a:prstGeom>
          <a:noFill/>
        </p:spPr>
        <p:txBody>
          <a:bodyPr wrap="square" rtlCol="0">
            <a:spAutoFit/>
          </a:bodyPr>
          <a:lstStyle/>
          <a:p>
            <a:r>
              <a:rPr lang="en-IE" sz="1200" b="1" dirty="0">
                <a:solidFill>
                  <a:srgbClr val="002060"/>
                </a:solidFill>
                <a:latin typeface="Helvetica" pitchFamily="2" charset="0"/>
              </a:rPr>
              <a:t>Note: </a:t>
            </a:r>
            <a:r>
              <a:rPr lang="en-IE" sz="1200" dirty="0">
                <a:solidFill>
                  <a:srgbClr val="002060"/>
                </a:solidFill>
                <a:latin typeface="Helvetica" pitchFamily="2" charset="0"/>
              </a:rPr>
              <a:t>Reproduced with permission or Taylor &amp; Francis from Figure1 on page 88 of Harris, M. A., Donnellan, M. B., &amp; Trzesniewski, K. H. (2018). The lifespan self-esteem scale: Initial validation of a new measure of global self-esteem.</a:t>
            </a:r>
            <a:r>
              <a:rPr lang="en-IE" sz="1200" i="1" dirty="0">
                <a:solidFill>
                  <a:srgbClr val="002060"/>
                </a:solidFill>
                <a:latin typeface="Helvetica" pitchFamily="2" charset="0"/>
              </a:rPr>
              <a:t> Journal of Personality Assessment, 100</a:t>
            </a:r>
            <a:r>
              <a:rPr lang="en-IE" sz="1200" dirty="0">
                <a:solidFill>
                  <a:srgbClr val="002060"/>
                </a:solidFill>
                <a:latin typeface="Helvetica" pitchFamily="2" charset="0"/>
              </a:rPr>
              <a:t>(1), 84-95. </a:t>
            </a:r>
            <a:r>
              <a:rPr lang="en-IE" sz="1200" dirty="0">
                <a:solidFill>
                  <a:srgbClr val="002060"/>
                </a:solidFill>
                <a:latin typeface="Helvetica" pitchFamily="2" charset="0"/>
                <a:hlinkClick r:id="rId3">
                  <a:extLst>
                    <a:ext uri="{A12FA001-AC4F-418D-AE19-62706E023703}">
                      <ahyp:hlinkClr xmlns:ahyp="http://schemas.microsoft.com/office/drawing/2018/hyperlinkcolor" val="tx"/>
                    </a:ext>
                  </a:extLst>
                </a:hlinkClick>
              </a:rPr>
              <a:t>https://dx.doi.org/10.1080/00223891.2016.1278380</a:t>
            </a:r>
            <a:r>
              <a:rPr lang="en-IE" sz="1200" dirty="0">
                <a:solidFill>
                  <a:srgbClr val="002060"/>
                </a:solidFill>
                <a:latin typeface="Helvetica" pitchFamily="2" charset="0"/>
              </a:rPr>
              <a:t>, </a:t>
            </a:r>
            <a:r>
              <a:rPr lang="en-GB" sz="1200" dirty="0">
                <a:solidFill>
                  <a:srgbClr val="002060"/>
                </a:solidFill>
                <a:latin typeface="Helvetica" pitchFamily="2" charset="0"/>
              </a:rPr>
              <a:t>Copyright © 2017 Routledge / Taylor &amp; Francis. Permission conveyed through Copyright Clearance Center, Inc.</a:t>
            </a:r>
            <a:r>
              <a:rPr lang="en-IE" sz="1200" dirty="0">
                <a:solidFill>
                  <a:srgbClr val="002060"/>
                </a:solidFill>
                <a:latin typeface="Helvetica" pitchFamily="2" charset="0"/>
              </a:rPr>
              <a:t> </a:t>
            </a:r>
            <a:endParaRPr lang="en-US" dirty="0">
              <a:solidFill>
                <a:srgbClr val="002060"/>
              </a:solidFill>
              <a:latin typeface="Helvetica" pitchFamily="2" charset="0"/>
            </a:endParaRPr>
          </a:p>
        </p:txBody>
      </p:sp>
    </p:spTree>
    <p:extLst>
      <p:ext uri="{BB962C8B-B14F-4D97-AF65-F5344CB8AC3E}">
        <p14:creationId xmlns:p14="http://schemas.microsoft.com/office/powerpoint/2010/main" val="91637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2217411" y="199148"/>
            <a:ext cx="4709177" cy="35229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DEVELOPMENT OF SELF-ESTEEM</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986616" y="811040"/>
            <a:ext cx="7351140" cy="564216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r>
              <a:rPr lang="en-GB" sz="2000" dirty="0">
                <a:solidFill>
                  <a:srgbClr val="002060"/>
                </a:solidFill>
                <a:latin typeface="Helvetica" pitchFamily="2" charset="0"/>
              </a:rPr>
              <a:t>Twin studies show that self-esteem is about 40% heritable</a:t>
            </a:r>
            <a:endParaRPr lang="en-GB" sz="2000" baseline="300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baseline="300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2000" dirty="0">
                <a:solidFill>
                  <a:srgbClr val="002060"/>
                </a:solidFill>
                <a:latin typeface="Helvetica" pitchFamily="2" charset="0"/>
              </a:rPr>
              <a:t>Self-esteem follows a well-defined trajectory over the life span shown on the next slide which is based on a meta-analysis of data from over 300 international longitudinal studies</a:t>
            </a: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2000" dirty="0">
                <a:solidFill>
                  <a:srgbClr val="002060"/>
                </a:solidFill>
                <a:latin typeface="Helvetica" pitchFamily="2" charset="0"/>
              </a:rPr>
              <a:t>Children are more likely to develop high self-esteem </a:t>
            </a: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In families with economic security</a:t>
            </a: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Where both parents are present and have a good relationship</a:t>
            </a: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Where their mothers do not suffer from depression</a:t>
            </a: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Where they experience parental warmth and emotional support, intellectual stimulation, and support for the development of autonomy</a:t>
            </a: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2000" dirty="0">
                <a:solidFill>
                  <a:srgbClr val="002060"/>
                </a:solidFill>
                <a:latin typeface="Helvetica" pitchFamily="2" charset="0"/>
              </a:rPr>
              <a:t>Individual differences in self-esteem are relatively stable over the life span </a:t>
            </a: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Tree>
    <p:extLst>
      <p:ext uri="{BB962C8B-B14F-4D97-AF65-F5344CB8AC3E}">
        <p14:creationId xmlns:p14="http://schemas.microsoft.com/office/powerpoint/2010/main" val="48021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line chart&#10;&#10;Description automatically generated">
            <a:extLst>
              <a:ext uri="{FF2B5EF4-FFF2-40B4-BE49-F238E27FC236}">
                <a16:creationId xmlns:a16="http://schemas.microsoft.com/office/drawing/2014/main" id="{7F508B28-8F59-3646-BA74-81418DD1EB12}"/>
              </a:ext>
            </a:extLst>
          </p:cNvPr>
          <p:cNvPicPr>
            <a:picLocks noChangeAspect="1"/>
          </p:cNvPicPr>
          <p:nvPr/>
        </p:nvPicPr>
        <p:blipFill>
          <a:blip r:embed="rId2"/>
          <a:stretch>
            <a:fillRect/>
          </a:stretch>
        </p:blipFill>
        <p:spPr>
          <a:xfrm>
            <a:off x="78658" y="971038"/>
            <a:ext cx="8750710" cy="4870095"/>
          </a:xfrm>
          <a:prstGeom prst="rect">
            <a:avLst/>
          </a:prstGeom>
        </p:spPr>
      </p:pic>
      <p:sp>
        <p:nvSpPr>
          <p:cNvPr id="3" name="TextBox 2">
            <a:extLst>
              <a:ext uri="{FF2B5EF4-FFF2-40B4-BE49-F238E27FC236}">
                <a16:creationId xmlns:a16="http://schemas.microsoft.com/office/drawing/2014/main" id="{483782FF-168A-354D-8CBE-EFFD38F12574}"/>
              </a:ext>
            </a:extLst>
          </p:cNvPr>
          <p:cNvSpPr txBox="1"/>
          <p:nvPr/>
        </p:nvSpPr>
        <p:spPr>
          <a:xfrm>
            <a:off x="78658" y="6027003"/>
            <a:ext cx="8986683" cy="830997"/>
          </a:xfrm>
          <a:prstGeom prst="rect">
            <a:avLst/>
          </a:prstGeom>
          <a:noFill/>
        </p:spPr>
        <p:txBody>
          <a:bodyPr wrap="square" rtlCol="0">
            <a:spAutoFit/>
          </a:bodyPr>
          <a:lstStyle/>
          <a:p>
            <a:r>
              <a:rPr lang="en-GB" sz="1200" b="1" dirty="0">
                <a:solidFill>
                  <a:srgbClr val="002060"/>
                </a:solidFill>
                <a:latin typeface="Helvetica" pitchFamily="2" charset="0"/>
              </a:rPr>
              <a:t>Note.</a:t>
            </a:r>
            <a:r>
              <a:rPr lang="en-GB" sz="1200" dirty="0">
                <a:solidFill>
                  <a:srgbClr val="002060"/>
                </a:solidFill>
                <a:latin typeface="Helvetica" pitchFamily="2" charset="0"/>
              </a:rPr>
              <a:t> Reproduced with permission of the American Psychological Association from Figure 3, p.1066 in Orth, U., Erol, R. Y., &amp; Luciano, E. C. (2018). Development of self-esteem from age 4 to 94 years: A meta-analysis of longitudinal studies.</a:t>
            </a:r>
            <a:r>
              <a:rPr lang="en-GB" sz="1200" i="1" dirty="0">
                <a:solidFill>
                  <a:srgbClr val="002060"/>
                </a:solidFill>
                <a:latin typeface="Helvetica" pitchFamily="2" charset="0"/>
              </a:rPr>
              <a:t> Psychological Bulletin, 144</a:t>
            </a:r>
            <a:r>
              <a:rPr lang="en-GB" sz="1200" dirty="0">
                <a:solidFill>
                  <a:srgbClr val="002060"/>
                </a:solidFill>
                <a:latin typeface="Helvetica" pitchFamily="2" charset="0"/>
              </a:rPr>
              <a:t>(10), 1045-1080. https://doi.org/10.1037/bul0000161, Copyright © 2018 American Psychological Association.  The graph shows cumulative effect sizes (d) relative to self-esteem at 4 years.</a:t>
            </a:r>
            <a:endParaRPr lang="en-US" dirty="0"/>
          </a:p>
        </p:txBody>
      </p:sp>
      <p:sp>
        <p:nvSpPr>
          <p:cNvPr id="4" name="Title 1">
            <a:extLst>
              <a:ext uri="{FF2B5EF4-FFF2-40B4-BE49-F238E27FC236}">
                <a16:creationId xmlns:a16="http://schemas.microsoft.com/office/drawing/2014/main" id="{AF5EB5F2-FB52-B748-B9C9-3CDFC2322D64}"/>
              </a:ext>
            </a:extLst>
          </p:cNvPr>
          <p:cNvSpPr txBox="1">
            <a:spLocks noChangeArrowheads="1"/>
          </p:cNvSpPr>
          <p:nvPr/>
        </p:nvSpPr>
        <p:spPr>
          <a:xfrm>
            <a:off x="1160206" y="478705"/>
            <a:ext cx="7157884" cy="35229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DEVELOPMENT OF SELF-ESTEEM OVER THE LIFESPAN</a:t>
            </a:r>
          </a:p>
        </p:txBody>
      </p:sp>
    </p:spTree>
    <p:extLst>
      <p:ext uri="{BB962C8B-B14F-4D97-AF65-F5344CB8AC3E}">
        <p14:creationId xmlns:p14="http://schemas.microsoft.com/office/powerpoint/2010/main" val="818159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2217411" y="703884"/>
            <a:ext cx="4709177" cy="35229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DEVELOPMENT OF SELF-ESTEEM</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890038" y="1257632"/>
            <a:ext cx="7363922" cy="476836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1600" dirty="0">
                <a:solidFill>
                  <a:srgbClr val="002060"/>
                </a:solidFill>
                <a:latin typeface="Helvetica" pitchFamily="2" charset="0"/>
              </a:rPr>
              <a:t>Meta-analyses of many studies show that self-esteem improvement programmes for both children and adults are effective at increasing self esteem, but there is very little  evidence that they increase the correlates of self esteem</a:t>
            </a:r>
            <a:endParaRPr lang="en-GB" sz="1600" baseline="300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1600" baseline="300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1600" dirty="0">
                <a:solidFill>
                  <a:srgbClr val="002060"/>
                </a:solidFill>
                <a:latin typeface="Helvetica" pitchFamily="2" charset="0"/>
              </a:rPr>
              <a:t>Self-esteem predicts success and wellbeing in life in important domains notably relationships, education, work, and both physical and mental health</a:t>
            </a:r>
            <a:endParaRPr lang="en-GB" sz="1600" baseline="30000" dirty="0">
              <a:solidFill>
                <a:srgbClr val="002060"/>
              </a:solidFill>
              <a:latin typeface="Helvetica" pitchFamily="2" charset="0"/>
            </a:endParaRPr>
          </a:p>
          <a:p>
            <a:pPr marL="0" lvl="1" indent="0">
              <a:spcBef>
                <a:spcPct val="0"/>
              </a:spcBef>
              <a:buNone/>
            </a:pPr>
            <a:endParaRPr lang="en-GB" sz="1600" baseline="300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1600" dirty="0">
                <a:solidFill>
                  <a:srgbClr val="002060"/>
                </a:solidFill>
                <a:latin typeface="Helvetica" pitchFamily="2" charset="0"/>
              </a:rPr>
              <a:t>Positive relationships enhance self-esteem, and high levels of self-esteem have beneficial effects on relationships.  </a:t>
            </a:r>
          </a:p>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1600" dirty="0">
                <a:solidFill>
                  <a:srgbClr val="002060"/>
                </a:solidFill>
                <a:latin typeface="Helvetica" pitchFamily="2" charset="0"/>
              </a:rPr>
              <a:t>Stressful life events such as having a serious accident, contracting a chronic disease, or suffering criminal victimization have a negative impact on self-esteem</a:t>
            </a:r>
          </a:p>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1600" dirty="0">
                <a:solidFill>
                  <a:srgbClr val="002060"/>
                </a:solidFill>
                <a:latin typeface="Helvetica" pitchFamily="2" charset="0"/>
              </a:rPr>
              <a:t>While work success and socio-economic status are associated with self-esteem, longitudinal studies show that they have limited causal impact on self-esteem</a:t>
            </a:r>
            <a:endParaRPr lang="en-IE" sz="1600" b="1"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Tree>
    <p:extLst>
      <p:ext uri="{BB962C8B-B14F-4D97-AF65-F5344CB8AC3E}">
        <p14:creationId xmlns:p14="http://schemas.microsoft.com/office/powerpoint/2010/main" val="2803886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2217411" y="0"/>
            <a:ext cx="4709177" cy="35229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DEFENSIVE SELF-ESTEEM</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2" name="TextBox 1">
            <a:extLst>
              <a:ext uri="{FF2B5EF4-FFF2-40B4-BE49-F238E27FC236}">
                <a16:creationId xmlns:a16="http://schemas.microsoft.com/office/drawing/2014/main" id="{F3969655-3EBB-2245-B21D-31B46FE8BA07}"/>
              </a:ext>
            </a:extLst>
          </p:cNvPr>
          <p:cNvSpPr txBox="1"/>
          <p:nvPr/>
        </p:nvSpPr>
        <p:spPr>
          <a:xfrm>
            <a:off x="86894" y="561718"/>
            <a:ext cx="7767482" cy="6442789"/>
          </a:xfrm>
          <a:prstGeom prst="rect">
            <a:avLst/>
          </a:prstGeom>
          <a:noFill/>
        </p:spPr>
        <p:txBody>
          <a:bodyPr wrap="square" rtlCol="0">
            <a:spAutoFit/>
          </a:bodyPr>
          <a:lstStyle/>
          <a:p>
            <a:r>
              <a:rPr lang="en-GB" sz="1600" b="1" dirty="0">
                <a:solidFill>
                  <a:srgbClr val="002060"/>
                </a:solidFill>
                <a:latin typeface="Helvetica" pitchFamily="2" charset="0"/>
              </a:rPr>
              <a:t>Christopher Mruck’s </a:t>
            </a:r>
            <a:r>
              <a:rPr lang="en-GB" sz="1600" dirty="0">
                <a:solidFill>
                  <a:srgbClr val="002060"/>
                </a:solidFill>
                <a:latin typeface="Helvetica" pitchFamily="2" charset="0"/>
              </a:rPr>
              <a:t>two factor model of self-esteem in the next slide is a framework for understanding defensive self-esteem</a:t>
            </a:r>
            <a:endParaRPr lang="en-GB" sz="1600" baseline="30000" dirty="0">
              <a:solidFill>
                <a:srgbClr val="002060"/>
              </a:solidFill>
              <a:latin typeface="Helvetica" pitchFamily="2" charset="0"/>
            </a:endParaRPr>
          </a:p>
          <a:p>
            <a:endParaRPr lang="en-GB" sz="1600" baseline="300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The two axes within the model are </a:t>
            </a:r>
          </a:p>
          <a:p>
            <a:pPr marL="742950" lvl="1" indent="-285750">
              <a:buFont typeface="Arial" panose="020B0604020202020204" pitchFamily="34" charset="0"/>
              <a:buChar char="•"/>
            </a:pPr>
            <a:r>
              <a:rPr lang="en-GB" sz="1600" b="1" dirty="0">
                <a:solidFill>
                  <a:srgbClr val="002060"/>
                </a:solidFill>
                <a:latin typeface="Helvetica" pitchFamily="2" charset="0"/>
              </a:rPr>
              <a:t>Competence.</a:t>
            </a:r>
            <a:r>
              <a:rPr lang="en-GB" sz="1600" dirty="0">
                <a:solidFill>
                  <a:srgbClr val="002060"/>
                </a:solidFill>
                <a:latin typeface="Helvetica" pitchFamily="2" charset="0"/>
              </a:rPr>
              <a:t> Skills for competing tasks</a:t>
            </a:r>
          </a:p>
          <a:p>
            <a:pPr marL="742950" lvl="1" indent="-285750">
              <a:buFont typeface="Arial" panose="020B0604020202020204" pitchFamily="34" charset="0"/>
              <a:buChar char="•"/>
            </a:pPr>
            <a:r>
              <a:rPr lang="en-GB" sz="1600" b="1" dirty="0">
                <a:solidFill>
                  <a:srgbClr val="002060"/>
                </a:solidFill>
                <a:latin typeface="Helvetica" pitchFamily="2" charset="0"/>
              </a:rPr>
              <a:t>Worthiness. </a:t>
            </a:r>
            <a:r>
              <a:rPr lang="en-GB" sz="1600" dirty="0">
                <a:solidFill>
                  <a:srgbClr val="002060"/>
                </a:solidFill>
                <a:latin typeface="Helvetica" pitchFamily="2" charset="0"/>
              </a:rPr>
              <a:t>The experience of having a sense of worth</a:t>
            </a:r>
          </a:p>
          <a:p>
            <a:pPr marL="285750" indent="-285750">
              <a:buFont typeface="Arial" panose="020B0604020202020204" pitchFamily="34" charset="0"/>
              <a:buChar char="•"/>
            </a:pPr>
            <a:endParaRPr lang="en-IE"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There are two categories of defensive self-esteem</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742950" lvl="1" indent="-285750">
              <a:buFont typeface="Arial" panose="020B0604020202020204" pitchFamily="34" charset="0"/>
              <a:buChar char="•"/>
            </a:pPr>
            <a:r>
              <a:rPr lang="en-GB" sz="1600" b="1" dirty="0">
                <a:solidFill>
                  <a:srgbClr val="002060"/>
                </a:solidFill>
                <a:latin typeface="Helvetica" pitchFamily="2" charset="0"/>
              </a:rPr>
              <a:t>Type1. Low competence &amp; high sense of worth </a:t>
            </a:r>
          </a:p>
          <a:p>
            <a:pPr marL="1200150" lvl="2" indent="-285750">
              <a:buFont typeface="Arial" panose="020B0604020202020204" pitchFamily="34" charset="0"/>
              <a:buChar char="•"/>
            </a:pPr>
            <a:r>
              <a:rPr lang="en-GB" sz="1600" dirty="0">
                <a:solidFill>
                  <a:srgbClr val="002060"/>
                </a:solidFill>
                <a:latin typeface="Helvetica" pitchFamily="2" charset="0"/>
              </a:rPr>
              <a:t>Extreme sensitivity to criticism of competence because of a sense of incompetence</a:t>
            </a:r>
          </a:p>
          <a:p>
            <a:pPr marL="1200150" lvl="2" indent="-285750">
              <a:buFont typeface="Arial" panose="020B0604020202020204" pitchFamily="34" charset="0"/>
              <a:buChar char="•"/>
            </a:pPr>
            <a:r>
              <a:rPr lang="en-GB" sz="1600" dirty="0">
                <a:solidFill>
                  <a:srgbClr val="002060"/>
                </a:solidFill>
                <a:latin typeface="Helvetica" pitchFamily="2" charset="0"/>
              </a:rPr>
              <a:t>When competence is questioned by others, they brag, criticise and blame others</a:t>
            </a:r>
          </a:p>
          <a:p>
            <a:pPr marL="1200150" lvl="2" indent="-285750">
              <a:buFont typeface="Arial" panose="020B0604020202020204" pitchFamily="34" charset="0"/>
              <a:buChar char="•"/>
            </a:pPr>
            <a:r>
              <a:rPr lang="en-GB" sz="1600" dirty="0">
                <a:solidFill>
                  <a:srgbClr val="002060"/>
                </a:solidFill>
                <a:latin typeface="Helvetica" pitchFamily="2" charset="0"/>
              </a:rPr>
              <a:t>An extreme version of this type of defensive self esteem occurs in narcissistic personality disorder </a:t>
            </a:r>
          </a:p>
          <a:p>
            <a:pPr marL="742950" lvl="1" indent="-285750">
              <a:buFont typeface="Arial" panose="020B0604020202020204" pitchFamily="34" charset="0"/>
              <a:buChar char="•"/>
            </a:pPr>
            <a:endParaRPr lang="en-GB" sz="1600" dirty="0">
              <a:solidFill>
                <a:srgbClr val="002060"/>
              </a:solidFill>
              <a:latin typeface="Helvetica" pitchFamily="2" charset="0"/>
            </a:endParaRPr>
          </a:p>
          <a:p>
            <a:pPr marL="742950" lvl="1" indent="-285750">
              <a:buFont typeface="Arial" panose="020B0604020202020204" pitchFamily="34" charset="0"/>
              <a:buChar char="•"/>
            </a:pPr>
            <a:r>
              <a:rPr lang="en-GB" sz="1600" b="1" dirty="0">
                <a:solidFill>
                  <a:srgbClr val="002060"/>
                </a:solidFill>
                <a:latin typeface="Helvetica" pitchFamily="2" charset="0"/>
              </a:rPr>
              <a:t>Type 2. High competence &amp; low sense of worth</a:t>
            </a:r>
          </a:p>
          <a:p>
            <a:pPr marL="1200150" lvl="2" indent="-285750">
              <a:buFont typeface="Arial" panose="020B0604020202020204" pitchFamily="34" charset="0"/>
              <a:buChar char="•"/>
            </a:pPr>
            <a:r>
              <a:rPr lang="en-GB" sz="1600" dirty="0">
                <a:solidFill>
                  <a:srgbClr val="002060"/>
                </a:solidFill>
                <a:latin typeface="Helvetica" pitchFamily="2" charset="0"/>
              </a:rPr>
              <a:t>Extreme sensitivity to criticism of personal worth</a:t>
            </a:r>
          </a:p>
          <a:p>
            <a:pPr marL="1200150" lvl="2" indent="-285750">
              <a:buFont typeface="Arial" panose="020B0604020202020204" pitchFamily="34" charset="0"/>
              <a:buChar char="•"/>
            </a:pPr>
            <a:r>
              <a:rPr lang="en-GB" sz="1600" dirty="0">
                <a:solidFill>
                  <a:srgbClr val="002060"/>
                </a:solidFill>
                <a:latin typeface="Helvetica" pitchFamily="2" charset="0"/>
              </a:rPr>
              <a:t>When worth is questioned, they become immersed in their work and show workaholic behaviour (compensating for a low sense of worthiness through overachievement)</a:t>
            </a:r>
          </a:p>
          <a:p>
            <a:pPr marL="1200150" lvl="2" indent="-285750">
              <a:buFont typeface="Arial" panose="020B0604020202020204" pitchFamily="34" charset="0"/>
              <a:buChar char="•"/>
            </a:pPr>
            <a:r>
              <a:rPr lang="en-GB" sz="1600" dirty="0">
                <a:solidFill>
                  <a:srgbClr val="002060"/>
                </a:solidFill>
                <a:latin typeface="Helvetica" pitchFamily="2" charset="0"/>
              </a:rPr>
              <a:t>An extreme version of this type of defensive self-esteem leads to bullying and inappropriate aggression, and is referred to as antisocial self-esteem</a:t>
            </a:r>
            <a:endParaRPr lang="en-IE" sz="1600" dirty="0">
              <a:solidFill>
                <a:srgbClr val="002060"/>
              </a:solidFill>
              <a:latin typeface="Helvetica" pitchFamily="2" charset="0"/>
            </a:endParaRPr>
          </a:p>
          <a:p>
            <a:r>
              <a:rPr lang="en-GB" dirty="0">
                <a:solidFill>
                  <a:srgbClr val="002060"/>
                </a:solidFill>
                <a:latin typeface="Helvetica" pitchFamily="2" charset="0"/>
              </a:rPr>
              <a:t> </a:t>
            </a:r>
            <a:endParaRPr lang="en-IE" dirty="0">
              <a:solidFill>
                <a:srgbClr val="002060"/>
              </a:solidFill>
              <a:latin typeface="Helvetica" pitchFamily="2" charset="0"/>
            </a:endParaRPr>
          </a:p>
        </p:txBody>
      </p:sp>
      <p:pic>
        <p:nvPicPr>
          <p:cNvPr id="8" name="Picture 7" descr="A person wearing glasses&#10;&#10;Description automatically generated with medium confidence">
            <a:extLst>
              <a:ext uri="{FF2B5EF4-FFF2-40B4-BE49-F238E27FC236}">
                <a16:creationId xmlns:a16="http://schemas.microsoft.com/office/drawing/2014/main" id="{00FFF7B6-24D1-FC49-A674-93774D80A273}"/>
              </a:ext>
            </a:extLst>
          </p:cNvPr>
          <p:cNvPicPr>
            <a:picLocks noChangeAspect="1"/>
          </p:cNvPicPr>
          <p:nvPr/>
        </p:nvPicPr>
        <p:blipFill>
          <a:blip r:embed="rId2"/>
          <a:stretch>
            <a:fillRect/>
          </a:stretch>
        </p:blipFill>
        <p:spPr>
          <a:xfrm>
            <a:off x="7734298" y="735546"/>
            <a:ext cx="1155700" cy="1739900"/>
          </a:xfrm>
          <a:prstGeom prst="rect">
            <a:avLst/>
          </a:prstGeom>
        </p:spPr>
      </p:pic>
      <p:sp>
        <p:nvSpPr>
          <p:cNvPr id="9" name="TextBox 8">
            <a:extLst>
              <a:ext uri="{FF2B5EF4-FFF2-40B4-BE49-F238E27FC236}">
                <a16:creationId xmlns:a16="http://schemas.microsoft.com/office/drawing/2014/main" id="{37686515-321A-D042-8D22-7AE0E39C6001}"/>
              </a:ext>
            </a:extLst>
          </p:cNvPr>
          <p:cNvSpPr txBox="1"/>
          <p:nvPr/>
        </p:nvSpPr>
        <p:spPr>
          <a:xfrm>
            <a:off x="7702045" y="2475446"/>
            <a:ext cx="1220206" cy="307777"/>
          </a:xfrm>
          <a:prstGeom prst="rect">
            <a:avLst/>
          </a:prstGeom>
          <a:noFill/>
        </p:spPr>
        <p:txBody>
          <a:bodyPr wrap="none" rtlCol="0">
            <a:spAutoFit/>
          </a:bodyPr>
          <a:lstStyle/>
          <a:p>
            <a:r>
              <a:rPr lang="en-US" sz="1400" b="1" dirty="0">
                <a:solidFill>
                  <a:srgbClr val="002060"/>
                </a:solidFill>
                <a:latin typeface="Helvetica" pitchFamily="2" charset="0"/>
              </a:rPr>
              <a:t>Chris Mruck</a:t>
            </a:r>
          </a:p>
        </p:txBody>
      </p:sp>
    </p:spTree>
    <p:extLst>
      <p:ext uri="{BB962C8B-B14F-4D97-AF65-F5344CB8AC3E}">
        <p14:creationId xmlns:p14="http://schemas.microsoft.com/office/powerpoint/2010/main" val="582916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C541C8-D357-A04B-B67B-C58A27002A1F}"/>
              </a:ext>
            </a:extLst>
          </p:cNvPr>
          <p:cNvPicPr>
            <a:picLocks noChangeAspect="1"/>
          </p:cNvPicPr>
          <p:nvPr/>
        </p:nvPicPr>
        <p:blipFill>
          <a:blip r:embed="rId2"/>
          <a:stretch>
            <a:fillRect/>
          </a:stretch>
        </p:blipFill>
        <p:spPr>
          <a:xfrm>
            <a:off x="522597" y="687992"/>
            <a:ext cx="8098805" cy="5722640"/>
          </a:xfrm>
          <a:prstGeom prst="rect">
            <a:avLst/>
          </a:prstGeom>
        </p:spPr>
      </p:pic>
      <p:sp>
        <p:nvSpPr>
          <p:cNvPr id="3" name="TextBox 2">
            <a:extLst>
              <a:ext uri="{FF2B5EF4-FFF2-40B4-BE49-F238E27FC236}">
                <a16:creationId xmlns:a16="http://schemas.microsoft.com/office/drawing/2014/main" id="{40E3AC39-95C6-C447-895F-A09F96EA6673}"/>
              </a:ext>
            </a:extLst>
          </p:cNvPr>
          <p:cNvSpPr txBox="1"/>
          <p:nvPr/>
        </p:nvSpPr>
        <p:spPr>
          <a:xfrm>
            <a:off x="761372" y="6499123"/>
            <a:ext cx="7621254" cy="276999"/>
          </a:xfrm>
          <a:prstGeom prst="rect">
            <a:avLst/>
          </a:prstGeom>
          <a:noFill/>
        </p:spPr>
        <p:txBody>
          <a:bodyPr wrap="none" rtlCol="0">
            <a:spAutoFit/>
          </a:bodyPr>
          <a:lstStyle/>
          <a:p>
            <a:r>
              <a:rPr lang="en-GB" sz="1200" b="1" dirty="0">
                <a:solidFill>
                  <a:srgbClr val="002060"/>
                </a:solidFill>
              </a:rPr>
              <a:t>Note.</a:t>
            </a:r>
            <a:r>
              <a:rPr lang="en-GB" sz="1200" dirty="0">
                <a:solidFill>
                  <a:srgbClr val="002060"/>
                </a:solidFill>
              </a:rPr>
              <a:t> Based on Mruk, C. (2013). </a:t>
            </a:r>
            <a:r>
              <a:rPr lang="en-GB" sz="1200" i="1" dirty="0">
                <a:solidFill>
                  <a:srgbClr val="002060"/>
                </a:solidFill>
              </a:rPr>
              <a:t>Self-esteem and positive psychology </a:t>
            </a:r>
            <a:r>
              <a:rPr lang="en-GB" sz="1200" dirty="0">
                <a:solidFill>
                  <a:srgbClr val="002060"/>
                </a:solidFill>
              </a:rPr>
              <a:t>(4</a:t>
            </a:r>
            <a:r>
              <a:rPr lang="en-GB" sz="1200" baseline="30000" dirty="0">
                <a:solidFill>
                  <a:srgbClr val="002060"/>
                </a:solidFill>
              </a:rPr>
              <a:t>th</a:t>
            </a:r>
            <a:r>
              <a:rPr lang="en-GB" sz="1200" dirty="0">
                <a:solidFill>
                  <a:srgbClr val="002060"/>
                </a:solidFill>
              </a:rPr>
              <a:t> ed.). New York, NY: Springer, Figure 5.6, p.150.</a:t>
            </a:r>
            <a:endParaRPr lang="en-IE" sz="1200" dirty="0">
              <a:solidFill>
                <a:srgbClr val="002060"/>
              </a:solidFill>
            </a:endParaRPr>
          </a:p>
        </p:txBody>
      </p:sp>
      <p:sp>
        <p:nvSpPr>
          <p:cNvPr id="4" name="Title 1">
            <a:extLst>
              <a:ext uri="{FF2B5EF4-FFF2-40B4-BE49-F238E27FC236}">
                <a16:creationId xmlns:a16="http://schemas.microsoft.com/office/drawing/2014/main" id="{AB2B9AA1-6687-324D-9ACF-97C78A4A2E3F}"/>
              </a:ext>
            </a:extLst>
          </p:cNvPr>
          <p:cNvSpPr txBox="1">
            <a:spLocks noChangeArrowheads="1"/>
          </p:cNvSpPr>
          <p:nvPr/>
        </p:nvSpPr>
        <p:spPr>
          <a:xfrm>
            <a:off x="1297857" y="271222"/>
            <a:ext cx="6548284" cy="35229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SELF-ESTEEM </a:t>
            </a:r>
            <a:r>
              <a:rPr lang="en-GB" sz="2000" b="1" dirty="0">
                <a:latin typeface="Helvetica" pitchFamily="2" charset="0"/>
              </a:rPr>
              <a:t>WORTHINESS, AND COMPETENCE </a:t>
            </a:r>
            <a:endParaRPr lang="en-US" altLang="en-US" sz="2000" b="1" kern="0" dirty="0">
              <a:latin typeface="Helvetica" pitchFamily="2" charset="0"/>
              <a:ea typeface="ＭＳ Ｐゴシック" panose="020B0600070205080204" pitchFamily="34" charset="-128"/>
            </a:endParaRPr>
          </a:p>
        </p:txBody>
      </p:sp>
    </p:spTree>
    <p:extLst>
      <p:ext uri="{BB962C8B-B14F-4D97-AF65-F5344CB8AC3E}">
        <p14:creationId xmlns:p14="http://schemas.microsoft.com/office/powerpoint/2010/main" val="889922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2794629" y="365292"/>
            <a:ext cx="3554739" cy="41978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IMPROVING SELF-ESTEEM</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2" name="TextBox 1">
            <a:extLst>
              <a:ext uri="{FF2B5EF4-FFF2-40B4-BE49-F238E27FC236}">
                <a16:creationId xmlns:a16="http://schemas.microsoft.com/office/drawing/2014/main" id="{F3969655-3EBB-2245-B21D-31B46FE8BA07}"/>
              </a:ext>
            </a:extLst>
          </p:cNvPr>
          <p:cNvSpPr txBox="1"/>
          <p:nvPr/>
        </p:nvSpPr>
        <p:spPr>
          <a:xfrm>
            <a:off x="1361767" y="1110228"/>
            <a:ext cx="6420464" cy="4801314"/>
          </a:xfrm>
          <a:prstGeom prst="rect">
            <a:avLst/>
          </a:prstGeom>
          <a:noFill/>
        </p:spPr>
        <p:txBody>
          <a:bodyPr wrap="square" rtlCol="0">
            <a:spAutoFit/>
          </a:bodyPr>
          <a:lstStyle/>
          <a:p>
            <a:pPr marL="285750" indent="-285750">
              <a:buFont typeface="Arial" panose="020B0604020202020204" pitchFamily="34" charset="0"/>
              <a:buChar char="•"/>
            </a:pPr>
            <a:r>
              <a:rPr lang="en-GB" sz="1600" b="1" dirty="0">
                <a:solidFill>
                  <a:srgbClr val="002060"/>
                </a:solidFill>
                <a:latin typeface="Helvetica" pitchFamily="2" charset="0"/>
              </a:rPr>
              <a:t>Skills training. </a:t>
            </a:r>
            <a:r>
              <a:rPr lang="en-GB" sz="1600" dirty="0">
                <a:solidFill>
                  <a:srgbClr val="002060"/>
                </a:solidFill>
                <a:latin typeface="Helvetica" pitchFamily="2" charset="0"/>
              </a:rPr>
              <a:t>Training in problems-solving skills, social skills, assertiveness skills, academic skills, and work-related skills, may increase self-esteem associated with low competence in these areas </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b="1" dirty="0">
                <a:solidFill>
                  <a:srgbClr val="002060"/>
                </a:solidFill>
                <a:latin typeface="Helvetica" pitchFamily="2" charset="0"/>
              </a:rPr>
              <a:t>Environmental changes. </a:t>
            </a:r>
            <a:r>
              <a:rPr lang="en-GB" sz="1600" dirty="0">
                <a:solidFill>
                  <a:srgbClr val="002060"/>
                </a:solidFill>
                <a:latin typeface="Helvetica" pitchFamily="2" charset="0"/>
              </a:rPr>
              <a:t>Where a low sense of worthiness derives from poverty or social disadvantage, environmental changes such as occupational retraining, occupational placement, or social relocation to a less disadvantaged area may enhance self-esteem</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b="1" dirty="0">
                <a:solidFill>
                  <a:srgbClr val="002060"/>
                </a:solidFill>
                <a:latin typeface="Helvetica" pitchFamily="2" charset="0"/>
              </a:rPr>
              <a:t>CBT &amp; Mindfulness. </a:t>
            </a:r>
            <a:r>
              <a:rPr lang="en-GB" sz="1600" dirty="0">
                <a:solidFill>
                  <a:srgbClr val="002060"/>
                </a:solidFill>
                <a:latin typeface="Helvetica" pitchFamily="2" charset="0"/>
              </a:rPr>
              <a:t>Where a low sense of worthiness is due to unrealistically high aspirations, despite a realistic level of achievement, cognitive therapy may help challenge high standards, or mindfulness training may facilitate acceptance that self-critical thoughts are transient mental phenomena rather than accurate representations of reality </a:t>
            </a:r>
          </a:p>
          <a:p>
            <a:endParaRPr lang="en-IE" sz="1600" b="1" dirty="0">
              <a:solidFill>
                <a:srgbClr val="002060"/>
              </a:solidFill>
              <a:latin typeface="Helvetica" pitchFamily="2" charset="0"/>
            </a:endParaRPr>
          </a:p>
          <a:p>
            <a:endParaRPr lang="en-IE" dirty="0">
              <a:solidFill>
                <a:srgbClr val="002060"/>
              </a:solidFill>
              <a:latin typeface="Helvetica" pitchFamily="2" charset="0"/>
            </a:endParaRPr>
          </a:p>
        </p:txBody>
      </p:sp>
    </p:spTree>
    <p:extLst>
      <p:ext uri="{BB962C8B-B14F-4D97-AF65-F5344CB8AC3E}">
        <p14:creationId xmlns:p14="http://schemas.microsoft.com/office/powerpoint/2010/main" val="2912669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1899557" y="296912"/>
            <a:ext cx="5344886" cy="840674"/>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PAUSE &amp; PRACTICE</a:t>
            </a:r>
          </a:p>
          <a:p>
            <a:pPr algn="ctr">
              <a:spcBef>
                <a:spcPts val="0"/>
              </a:spcBef>
              <a:defRPr/>
            </a:pPr>
            <a:r>
              <a:rPr lang="en-US" altLang="en-US" sz="2000" b="1" kern="0" dirty="0">
                <a:latin typeface="Helvetica" pitchFamily="2" charset="0"/>
                <a:ea typeface="ＭＳ Ｐゴシック" panose="020B0600070205080204" pitchFamily="34" charset="-128"/>
              </a:rPr>
              <a:t>FOSTERING SELF-ESTEEM IN CHILDREN</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extBox 5">
            <a:extLst>
              <a:ext uri="{FF2B5EF4-FFF2-40B4-BE49-F238E27FC236}">
                <a16:creationId xmlns:a16="http://schemas.microsoft.com/office/drawing/2014/main" id="{EEBD9E1C-9C41-2240-911E-4F81F1B03E95}"/>
              </a:ext>
            </a:extLst>
          </p:cNvPr>
          <p:cNvSpPr txBox="1"/>
          <p:nvPr/>
        </p:nvSpPr>
        <p:spPr>
          <a:xfrm>
            <a:off x="886598" y="1319209"/>
            <a:ext cx="7370804" cy="4401205"/>
          </a:xfrm>
          <a:prstGeom prst="rect">
            <a:avLst/>
          </a:prstGeom>
          <a:noFill/>
        </p:spPr>
        <p:txBody>
          <a:bodyPr wrap="square" rtlCol="0">
            <a:spAutoFit/>
          </a:bodyPr>
          <a:lstStyle/>
          <a:p>
            <a:pPr marL="342900" lvl="0" indent="-342900">
              <a:buFont typeface="Arial" panose="020B0604020202020204" pitchFamily="34" charset="0"/>
              <a:buChar char="•"/>
            </a:pPr>
            <a:r>
              <a:rPr lang="en-IE" sz="2000" dirty="0">
                <a:solidFill>
                  <a:srgbClr val="002060"/>
                </a:solidFill>
                <a:latin typeface="Helvetica" pitchFamily="2" charset="0"/>
              </a:rPr>
              <a:t>Accept your children’s profile of strengths and limitations</a:t>
            </a:r>
          </a:p>
          <a:p>
            <a:pPr marL="342900" lvl="0" indent="-342900">
              <a:buFont typeface="Arial" panose="020B0604020202020204" pitchFamily="34" charset="0"/>
              <a:buChar char="•"/>
            </a:pPr>
            <a:endParaRPr lang="en-IE" sz="2000" dirty="0">
              <a:solidFill>
                <a:srgbClr val="002060"/>
              </a:solidFill>
              <a:latin typeface="Helvetica" pitchFamily="2" charset="0"/>
            </a:endParaRPr>
          </a:p>
          <a:p>
            <a:pPr marL="342900" lvl="0" indent="-342900">
              <a:buFont typeface="Arial" panose="020B0604020202020204" pitchFamily="34" charset="0"/>
              <a:buChar char="•"/>
            </a:pPr>
            <a:r>
              <a:rPr lang="en-IE" sz="2000" dirty="0">
                <a:solidFill>
                  <a:srgbClr val="002060"/>
                </a:solidFill>
                <a:latin typeface="Helvetica" pitchFamily="2" charset="0"/>
              </a:rPr>
              <a:t>Set explicit high, but attainable standards in their areas of strength</a:t>
            </a:r>
          </a:p>
          <a:p>
            <a:pPr marL="342900" lvl="0" indent="-342900">
              <a:buFont typeface="Arial" panose="020B0604020202020204" pitchFamily="34" charset="0"/>
              <a:buChar char="•"/>
            </a:pPr>
            <a:endParaRPr lang="en-IE" sz="2000" dirty="0">
              <a:solidFill>
                <a:srgbClr val="002060"/>
              </a:solidFill>
              <a:latin typeface="Helvetica" pitchFamily="2" charset="0"/>
            </a:endParaRPr>
          </a:p>
          <a:p>
            <a:pPr marL="342900" lvl="0" indent="-342900">
              <a:buFont typeface="Arial" panose="020B0604020202020204" pitchFamily="34" charset="0"/>
              <a:buChar char="•"/>
            </a:pPr>
            <a:r>
              <a:rPr lang="en-IE" sz="2000" dirty="0">
                <a:solidFill>
                  <a:srgbClr val="002060"/>
                </a:solidFill>
                <a:latin typeface="Helvetica" pitchFamily="2" charset="0"/>
              </a:rPr>
              <a:t>Support children in attaining these standards</a:t>
            </a:r>
          </a:p>
          <a:p>
            <a:pPr marL="342900" lvl="0" indent="-342900">
              <a:buFont typeface="Arial" panose="020B0604020202020204" pitchFamily="34" charset="0"/>
              <a:buChar char="•"/>
            </a:pPr>
            <a:endParaRPr lang="en-IE" sz="2000" dirty="0">
              <a:solidFill>
                <a:srgbClr val="002060"/>
              </a:solidFill>
              <a:latin typeface="Helvetica" pitchFamily="2" charset="0"/>
            </a:endParaRPr>
          </a:p>
          <a:p>
            <a:pPr marL="342900" lvl="0" indent="-342900">
              <a:buFont typeface="Arial" panose="020B0604020202020204" pitchFamily="34" charset="0"/>
              <a:buChar char="•"/>
            </a:pPr>
            <a:r>
              <a:rPr lang="en-IE" sz="2000" dirty="0">
                <a:solidFill>
                  <a:srgbClr val="002060"/>
                </a:solidFill>
                <a:latin typeface="Helvetica" pitchFamily="2" charset="0"/>
              </a:rPr>
              <a:t>Adopt a consistent authoritative parenting style in which you treat your children with warmth and respect and allow them some influence over the way  household routines and rules for good conduct are set and enforced</a:t>
            </a:r>
          </a:p>
          <a:p>
            <a:pPr marL="342900" lvl="0" indent="-342900">
              <a:buFont typeface="Arial" panose="020B0604020202020204" pitchFamily="34" charset="0"/>
              <a:buChar char="•"/>
            </a:pPr>
            <a:endParaRPr lang="en-IE" sz="2000" dirty="0">
              <a:solidFill>
                <a:srgbClr val="002060"/>
              </a:solidFill>
              <a:latin typeface="Helvetica" pitchFamily="2" charset="0"/>
            </a:endParaRPr>
          </a:p>
          <a:p>
            <a:pPr marL="342900" lvl="0" indent="-342900">
              <a:buFont typeface="Arial" panose="020B0604020202020204" pitchFamily="34" charset="0"/>
              <a:buChar char="•"/>
            </a:pPr>
            <a:r>
              <a:rPr lang="en-IE" sz="2000" dirty="0">
                <a:solidFill>
                  <a:srgbClr val="002060"/>
                </a:solidFill>
                <a:latin typeface="Helvetica" pitchFamily="2" charset="0"/>
              </a:rPr>
              <a:t>Be a good role model for your children by coping with life challenges using an active problem-solving coping style </a:t>
            </a:r>
          </a:p>
        </p:txBody>
      </p:sp>
    </p:spTree>
    <p:extLst>
      <p:ext uri="{BB962C8B-B14F-4D97-AF65-F5344CB8AC3E}">
        <p14:creationId xmlns:p14="http://schemas.microsoft.com/office/powerpoint/2010/main" val="3475438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AC124-AC8C-564B-BB35-16E5094A97C9}"/>
              </a:ext>
            </a:extLst>
          </p:cNvPr>
          <p:cNvSpPr txBox="1">
            <a:spLocks noChangeArrowheads="1"/>
          </p:cNvSpPr>
          <p:nvPr/>
        </p:nvSpPr>
        <p:spPr>
          <a:xfrm>
            <a:off x="2968050" y="2716811"/>
            <a:ext cx="3207900" cy="71218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ea typeface="ＭＳ Ｐゴシック" panose="020B0600070205080204" pitchFamily="34" charset="-128"/>
              </a:rPr>
              <a:t>SELF-EFFICACY</a:t>
            </a:r>
          </a:p>
        </p:txBody>
      </p:sp>
    </p:spTree>
    <p:extLst>
      <p:ext uri="{BB962C8B-B14F-4D97-AF65-F5344CB8AC3E}">
        <p14:creationId xmlns:p14="http://schemas.microsoft.com/office/powerpoint/2010/main" val="121832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37E9AC-38C7-DD48-AF6C-0FABF539ABA2}"/>
              </a:ext>
            </a:extLst>
          </p:cNvPr>
          <p:cNvSpPr>
            <a:spLocks noGrp="1"/>
          </p:cNvSpPr>
          <p:nvPr>
            <p:ph idx="1"/>
          </p:nvPr>
        </p:nvSpPr>
        <p:spPr>
          <a:xfrm>
            <a:off x="1626052" y="954417"/>
            <a:ext cx="6312310" cy="4119028"/>
          </a:xfrm>
        </p:spPr>
        <p:txBody>
          <a:bodyPr>
            <a:noAutofit/>
          </a:bodyPr>
          <a:lstStyle/>
          <a:p>
            <a:pPr lvl="0"/>
            <a:r>
              <a:rPr lang="en-GB" sz="1800" dirty="0">
                <a:solidFill>
                  <a:srgbClr val="002060"/>
                </a:solidFill>
                <a:latin typeface="Helvetica" pitchFamily="2" charset="0"/>
              </a:rPr>
              <a:t>Be able to distinguish between self as an agent and self as an object</a:t>
            </a:r>
          </a:p>
          <a:p>
            <a:pPr lvl="0"/>
            <a:endParaRPr lang="en-IE" sz="1800" dirty="0">
              <a:solidFill>
                <a:srgbClr val="002060"/>
              </a:solidFill>
              <a:latin typeface="Helvetica" pitchFamily="2" charset="0"/>
            </a:endParaRPr>
          </a:p>
          <a:p>
            <a:pPr lvl="0"/>
            <a:r>
              <a:rPr lang="en-GB" sz="1800" dirty="0">
                <a:solidFill>
                  <a:srgbClr val="002060"/>
                </a:solidFill>
                <a:latin typeface="Helvetica" pitchFamily="2" charset="0"/>
              </a:rPr>
              <a:t>Be able to describe self-esteem and the concept of defensive self-esteem</a:t>
            </a:r>
          </a:p>
          <a:p>
            <a:pPr lvl="0"/>
            <a:endParaRPr lang="en-IE" sz="1800" dirty="0">
              <a:solidFill>
                <a:srgbClr val="002060"/>
              </a:solidFill>
              <a:latin typeface="Helvetica" pitchFamily="2" charset="0"/>
            </a:endParaRPr>
          </a:p>
          <a:p>
            <a:pPr lvl="0"/>
            <a:r>
              <a:rPr lang="en-GB" sz="1800" dirty="0">
                <a:solidFill>
                  <a:srgbClr val="002060"/>
                </a:solidFill>
                <a:latin typeface="Helvetica" pitchFamily="2" charset="0"/>
              </a:rPr>
              <a:t>Understand the sources and outcomes of self-efficacy</a:t>
            </a:r>
          </a:p>
          <a:p>
            <a:pPr marL="0" lvl="0" indent="0">
              <a:buNone/>
            </a:pPr>
            <a:endParaRPr lang="en-IE" sz="1800" b="1" dirty="0">
              <a:solidFill>
                <a:srgbClr val="002060"/>
              </a:solidFill>
              <a:latin typeface="Helvetica" pitchFamily="2" charset="0"/>
            </a:endParaRPr>
          </a:p>
          <a:p>
            <a:pPr lvl="0"/>
            <a:r>
              <a:rPr lang="en-GB" sz="1800" dirty="0">
                <a:solidFill>
                  <a:srgbClr val="002060"/>
                </a:solidFill>
                <a:latin typeface="Helvetica" pitchFamily="2" charset="0"/>
              </a:rPr>
              <a:t>Be able to describe highly adaptive defences, and their correlates</a:t>
            </a:r>
          </a:p>
          <a:p>
            <a:pPr lvl="0"/>
            <a:endParaRPr lang="en-IE" sz="1800" dirty="0">
              <a:solidFill>
                <a:srgbClr val="002060"/>
              </a:solidFill>
              <a:latin typeface="Helvetica" pitchFamily="2" charset="0"/>
            </a:endParaRPr>
          </a:p>
          <a:p>
            <a:pPr lvl="0"/>
            <a:r>
              <a:rPr lang="en-GB" sz="1800" dirty="0">
                <a:solidFill>
                  <a:srgbClr val="002060"/>
                </a:solidFill>
                <a:latin typeface="Helvetica" pitchFamily="2" charset="0"/>
              </a:rPr>
              <a:t>Be able to give an account of adaptive coping strategies</a:t>
            </a:r>
          </a:p>
          <a:p>
            <a:pPr marL="0" lvl="0" indent="0">
              <a:buNone/>
            </a:pPr>
            <a:r>
              <a:rPr lang="en-GB" sz="1800" dirty="0">
                <a:solidFill>
                  <a:srgbClr val="002060"/>
                </a:solidFill>
                <a:latin typeface="Helvetica" pitchFamily="2" charset="0"/>
              </a:rPr>
              <a:t> </a:t>
            </a:r>
            <a:endParaRPr lang="en-IE" sz="1800" dirty="0">
              <a:solidFill>
                <a:srgbClr val="002060"/>
              </a:solidFill>
              <a:latin typeface="Helvetica" pitchFamily="2" charset="0"/>
            </a:endParaRPr>
          </a:p>
          <a:p>
            <a:pPr lvl="0"/>
            <a:r>
              <a:rPr lang="en-GB" sz="1800" dirty="0">
                <a:solidFill>
                  <a:srgbClr val="002060"/>
                </a:solidFill>
                <a:latin typeface="Helvetica" pitchFamily="2" charset="0"/>
              </a:rPr>
              <a:t>Be able to use information on self-esteem, self-efficacy, adaptive defences, and functional coping strategies to enhance personal wellbeing</a:t>
            </a:r>
            <a:endParaRPr lang="en-US" sz="1600" dirty="0"/>
          </a:p>
        </p:txBody>
      </p:sp>
      <p:sp>
        <p:nvSpPr>
          <p:cNvPr id="5" name="TextBox 4">
            <a:extLst>
              <a:ext uri="{FF2B5EF4-FFF2-40B4-BE49-F238E27FC236}">
                <a16:creationId xmlns:a16="http://schemas.microsoft.com/office/drawing/2014/main" id="{EBE085B0-6671-BA46-8755-AE87DA0D5097}"/>
              </a:ext>
            </a:extLst>
          </p:cNvPr>
          <p:cNvSpPr txBox="1"/>
          <p:nvPr/>
        </p:nvSpPr>
        <p:spPr>
          <a:xfrm>
            <a:off x="3173182" y="282760"/>
            <a:ext cx="3218050" cy="407883"/>
          </a:xfrm>
          <a:prstGeom prst="rect">
            <a:avLst/>
          </a:prstGeom>
          <a:noFill/>
        </p:spPr>
        <p:txBody>
          <a:bodyPr wrap="square" rtlCol="0">
            <a:spAutoFit/>
          </a:bodyPr>
          <a:lstStyle/>
          <a:p>
            <a:r>
              <a:rPr lang="en-GB" sz="2000" b="1" dirty="0">
                <a:solidFill>
                  <a:srgbClr val="0070C0"/>
                </a:solidFill>
                <a:latin typeface="Helvetica" pitchFamily="2" charset="0"/>
              </a:rPr>
              <a:t>LEARNING OBJECTIVES</a:t>
            </a:r>
            <a:endParaRPr lang="en-IE" sz="2000" dirty="0">
              <a:solidFill>
                <a:srgbClr val="0070C0"/>
              </a:solidFill>
              <a:latin typeface="Helvetica" pitchFamily="2" charset="0"/>
            </a:endParaRPr>
          </a:p>
        </p:txBody>
      </p:sp>
    </p:spTree>
    <p:extLst>
      <p:ext uri="{BB962C8B-B14F-4D97-AF65-F5344CB8AC3E}">
        <p14:creationId xmlns:p14="http://schemas.microsoft.com/office/powerpoint/2010/main" val="1347164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3544766" y="156727"/>
            <a:ext cx="2354589" cy="34604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SELF-EFFICACY</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2" name="TextBox 1">
            <a:extLst>
              <a:ext uri="{FF2B5EF4-FFF2-40B4-BE49-F238E27FC236}">
                <a16:creationId xmlns:a16="http://schemas.microsoft.com/office/drawing/2014/main" id="{F3969655-3EBB-2245-B21D-31B46FE8BA07}"/>
              </a:ext>
            </a:extLst>
          </p:cNvPr>
          <p:cNvSpPr txBox="1"/>
          <p:nvPr/>
        </p:nvSpPr>
        <p:spPr>
          <a:xfrm>
            <a:off x="324465" y="720009"/>
            <a:ext cx="3864077" cy="4955203"/>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rgbClr val="002060"/>
                </a:solidFill>
                <a:latin typeface="Helvetica" pitchFamily="2" charset="0"/>
              </a:rPr>
              <a:t>Albert Bandura is the originator of self-efficacy theory</a:t>
            </a:r>
          </a:p>
          <a:p>
            <a:pPr marL="285750" indent="-285750">
              <a:buFont typeface="Arial" panose="020B0604020202020204" pitchFamily="34" charset="0"/>
              <a:buChar char="•"/>
            </a:pPr>
            <a:endParaRPr lang="en-GB" sz="2000" dirty="0">
              <a:solidFill>
                <a:srgbClr val="002060"/>
              </a:solidFill>
              <a:latin typeface="Helvetica" pitchFamily="2" charset="0"/>
            </a:endParaRPr>
          </a:p>
          <a:p>
            <a:pPr marL="285750" indent="-285750">
              <a:buFont typeface="Arial" panose="020B0604020202020204" pitchFamily="34" charset="0"/>
              <a:buChar char="•"/>
            </a:pPr>
            <a:r>
              <a:rPr lang="en-GB" sz="2000" dirty="0">
                <a:solidFill>
                  <a:srgbClr val="002060"/>
                </a:solidFill>
                <a:latin typeface="Helvetica" pitchFamily="2" charset="0"/>
              </a:rPr>
              <a:t>Perceived self-efficacy refers to beliefs about our capacity to perform tasks to achieve specific goals </a:t>
            </a:r>
          </a:p>
          <a:p>
            <a:endParaRPr lang="en-GB" sz="2000" dirty="0">
              <a:solidFill>
                <a:srgbClr val="002060"/>
              </a:solidFill>
              <a:latin typeface="Helvetica" pitchFamily="2" charset="0"/>
            </a:endParaRPr>
          </a:p>
          <a:p>
            <a:pPr marL="285750" indent="-285750">
              <a:buFont typeface="Arial" panose="020B0604020202020204" pitchFamily="34" charset="0"/>
              <a:buChar char="•"/>
            </a:pPr>
            <a:r>
              <a:rPr lang="en-GB" sz="2000" dirty="0">
                <a:solidFill>
                  <a:srgbClr val="002060"/>
                </a:solidFill>
                <a:latin typeface="Helvetica" pitchFamily="2" charset="0"/>
              </a:rPr>
              <a:t>In the next slide it may be seen in right hand side of the diagram that self-efficacy beliefs, affect outcome expectations, and these affect performance</a:t>
            </a:r>
          </a:p>
          <a:p>
            <a:pPr marL="285750" indent="-285750">
              <a:buFont typeface="Arial" panose="020B0604020202020204" pitchFamily="34" charset="0"/>
              <a:buChar char="•"/>
            </a:pPr>
            <a:endParaRPr lang="en-GB" sz="1600" dirty="0">
              <a:solidFill>
                <a:srgbClr val="002060"/>
              </a:solidFill>
              <a:latin typeface="Helvetica" pitchFamily="2" charset="0"/>
            </a:endParaRPr>
          </a:p>
        </p:txBody>
      </p:sp>
      <p:pic>
        <p:nvPicPr>
          <p:cNvPr id="3" name="Picture 2">
            <a:extLst>
              <a:ext uri="{FF2B5EF4-FFF2-40B4-BE49-F238E27FC236}">
                <a16:creationId xmlns:a16="http://schemas.microsoft.com/office/drawing/2014/main" id="{025E4935-B27E-8A43-9FEC-C07C9BD2F596}"/>
              </a:ext>
            </a:extLst>
          </p:cNvPr>
          <p:cNvPicPr>
            <a:picLocks noChangeAspect="1"/>
          </p:cNvPicPr>
          <p:nvPr/>
        </p:nvPicPr>
        <p:blipFill>
          <a:blip r:embed="rId3"/>
          <a:stretch>
            <a:fillRect/>
          </a:stretch>
        </p:blipFill>
        <p:spPr>
          <a:xfrm>
            <a:off x="4629477" y="1494503"/>
            <a:ext cx="4190058" cy="2911735"/>
          </a:xfrm>
          <a:prstGeom prst="rect">
            <a:avLst/>
          </a:prstGeom>
        </p:spPr>
      </p:pic>
    </p:spTree>
    <p:extLst>
      <p:ext uri="{BB962C8B-B14F-4D97-AF65-F5344CB8AC3E}">
        <p14:creationId xmlns:p14="http://schemas.microsoft.com/office/powerpoint/2010/main" val="2046936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05F284-9A1F-3F49-9F2E-D46CD5059828}"/>
              </a:ext>
            </a:extLst>
          </p:cNvPr>
          <p:cNvSpPr txBox="1"/>
          <p:nvPr/>
        </p:nvSpPr>
        <p:spPr>
          <a:xfrm>
            <a:off x="88490" y="6211669"/>
            <a:ext cx="8711381" cy="646331"/>
          </a:xfrm>
          <a:prstGeom prst="rect">
            <a:avLst/>
          </a:prstGeom>
          <a:noFill/>
        </p:spPr>
        <p:txBody>
          <a:bodyPr wrap="square" rtlCol="0">
            <a:spAutoFit/>
          </a:bodyPr>
          <a:lstStyle/>
          <a:p>
            <a:r>
              <a:rPr lang="en-GB" sz="1200" b="1" dirty="0">
                <a:solidFill>
                  <a:srgbClr val="002060"/>
                </a:solidFill>
              </a:rPr>
              <a:t>Note.</a:t>
            </a:r>
            <a:r>
              <a:rPr lang="en-GB" sz="1200" dirty="0">
                <a:solidFill>
                  <a:srgbClr val="002060"/>
                </a:solidFill>
              </a:rPr>
              <a:t> Based on Bandura, A. (1977). Self-efficacy: Toward a unifying theory of behavioural change.</a:t>
            </a:r>
            <a:r>
              <a:rPr lang="en-GB" sz="1200" i="1" dirty="0">
                <a:solidFill>
                  <a:srgbClr val="002060"/>
                </a:solidFill>
              </a:rPr>
              <a:t> Psychological Review, 84</a:t>
            </a:r>
            <a:r>
              <a:rPr lang="en-GB" sz="1200" dirty="0">
                <a:solidFill>
                  <a:srgbClr val="002060"/>
                </a:solidFill>
              </a:rPr>
              <a:t>(2), 191-215. </a:t>
            </a:r>
            <a:r>
              <a:rPr lang="en-GB" sz="1200" dirty="0">
                <a:solidFill>
                  <a:srgbClr val="002060"/>
                </a:solidFill>
                <a:hlinkClick r:id="rId2">
                  <a:extLst>
                    <a:ext uri="{A12FA001-AC4F-418D-AE19-62706E023703}">
                      <ahyp:hlinkClr xmlns:ahyp="http://schemas.microsoft.com/office/drawing/2018/hyperlinkcolor" val="tx"/>
                    </a:ext>
                  </a:extLst>
                </a:hlinkClick>
              </a:rPr>
              <a:t>https://doi.org/10.1037/0033-295X.84.2.191</a:t>
            </a:r>
            <a:r>
              <a:rPr lang="en-GB" sz="1200" dirty="0">
                <a:solidFill>
                  <a:srgbClr val="002060"/>
                </a:solidFill>
              </a:rPr>
              <a:t>, Figure 2, p. 195; and Bandura, A. (2012). On the functional properties of perceived self-efficacy revisited.</a:t>
            </a:r>
            <a:r>
              <a:rPr lang="en-GB" sz="1200" i="1" dirty="0">
                <a:solidFill>
                  <a:srgbClr val="002060"/>
                </a:solidFill>
              </a:rPr>
              <a:t> Journal of Management, 38</a:t>
            </a:r>
            <a:r>
              <a:rPr lang="en-GB" sz="1200" dirty="0">
                <a:solidFill>
                  <a:srgbClr val="002060"/>
                </a:solidFill>
              </a:rPr>
              <a:t>(1), 9-44. </a:t>
            </a:r>
            <a:r>
              <a:rPr lang="en-GB" sz="1200" dirty="0">
                <a:solidFill>
                  <a:srgbClr val="002060"/>
                </a:solidFill>
                <a:hlinkClick r:id="rId3">
                  <a:extLst>
                    <a:ext uri="{A12FA001-AC4F-418D-AE19-62706E023703}">
                      <ahyp:hlinkClr xmlns:ahyp="http://schemas.microsoft.com/office/drawing/2018/hyperlinkcolor" val="tx"/>
                    </a:ext>
                  </a:extLst>
                </a:hlinkClick>
              </a:rPr>
              <a:t>https://doi.org/10.1177/0149206311410606</a:t>
            </a:r>
            <a:r>
              <a:rPr lang="en-GB" sz="1200" dirty="0">
                <a:solidFill>
                  <a:srgbClr val="002060"/>
                </a:solidFill>
              </a:rPr>
              <a:t>, Figure 2, p. 14.</a:t>
            </a:r>
            <a:endParaRPr lang="en-IE" sz="1200" dirty="0">
              <a:solidFill>
                <a:srgbClr val="002060"/>
              </a:solidFill>
            </a:endParaRPr>
          </a:p>
        </p:txBody>
      </p:sp>
      <p:sp>
        <p:nvSpPr>
          <p:cNvPr id="4" name="TextBox 3">
            <a:extLst>
              <a:ext uri="{FF2B5EF4-FFF2-40B4-BE49-F238E27FC236}">
                <a16:creationId xmlns:a16="http://schemas.microsoft.com/office/drawing/2014/main" id="{BFE6A837-3CE8-984A-A19C-ECF05630D1A8}"/>
              </a:ext>
            </a:extLst>
          </p:cNvPr>
          <p:cNvSpPr txBox="1"/>
          <p:nvPr/>
        </p:nvSpPr>
        <p:spPr>
          <a:xfrm>
            <a:off x="2231923" y="226143"/>
            <a:ext cx="5010667" cy="400110"/>
          </a:xfrm>
          <a:prstGeom prst="rect">
            <a:avLst/>
          </a:prstGeom>
          <a:noFill/>
        </p:spPr>
        <p:txBody>
          <a:bodyPr wrap="none" rtlCol="0">
            <a:spAutoFit/>
          </a:bodyPr>
          <a:lstStyle/>
          <a:p>
            <a:r>
              <a:rPr lang="en-GB" sz="2000" b="1" dirty="0">
                <a:solidFill>
                  <a:srgbClr val="0070C0"/>
                </a:solidFill>
                <a:latin typeface="Helvetica" pitchFamily="2" charset="0"/>
              </a:rPr>
              <a:t>BANDURA’S SELF-EFFICACY THEORY</a:t>
            </a:r>
            <a:r>
              <a:rPr lang="en-IE" sz="2000" dirty="0">
                <a:solidFill>
                  <a:srgbClr val="0070C0"/>
                </a:solidFill>
                <a:latin typeface="Helvetica" pitchFamily="2" charset="0"/>
              </a:rPr>
              <a:t> </a:t>
            </a:r>
            <a:endParaRPr lang="en-US" sz="2000" dirty="0">
              <a:solidFill>
                <a:srgbClr val="0070C0"/>
              </a:solidFill>
              <a:latin typeface="Helvetica" pitchFamily="2" charset="0"/>
            </a:endParaRPr>
          </a:p>
        </p:txBody>
      </p:sp>
      <p:pic>
        <p:nvPicPr>
          <p:cNvPr id="6" name="Picture 5" descr="Diagram&#10;&#10;Description automatically generated">
            <a:extLst>
              <a:ext uri="{FF2B5EF4-FFF2-40B4-BE49-F238E27FC236}">
                <a16:creationId xmlns:a16="http://schemas.microsoft.com/office/drawing/2014/main" id="{E44A11F1-51C3-7545-A157-3052AA941912}"/>
              </a:ext>
            </a:extLst>
          </p:cNvPr>
          <p:cNvPicPr>
            <a:picLocks noChangeAspect="1"/>
          </p:cNvPicPr>
          <p:nvPr/>
        </p:nvPicPr>
        <p:blipFill>
          <a:blip r:embed="rId4"/>
          <a:stretch>
            <a:fillRect/>
          </a:stretch>
        </p:blipFill>
        <p:spPr>
          <a:xfrm>
            <a:off x="117989" y="1029566"/>
            <a:ext cx="8957187" cy="4798868"/>
          </a:xfrm>
          <a:prstGeom prst="rect">
            <a:avLst/>
          </a:prstGeom>
        </p:spPr>
      </p:pic>
    </p:spTree>
    <p:extLst>
      <p:ext uri="{BB962C8B-B14F-4D97-AF65-F5344CB8AC3E}">
        <p14:creationId xmlns:p14="http://schemas.microsoft.com/office/powerpoint/2010/main" val="3937495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3544765" y="52186"/>
            <a:ext cx="2354589" cy="34604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SELF-EFFICACY</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2" name="TextBox 1">
            <a:extLst>
              <a:ext uri="{FF2B5EF4-FFF2-40B4-BE49-F238E27FC236}">
                <a16:creationId xmlns:a16="http://schemas.microsoft.com/office/drawing/2014/main" id="{F3969655-3EBB-2245-B21D-31B46FE8BA07}"/>
              </a:ext>
            </a:extLst>
          </p:cNvPr>
          <p:cNvSpPr txBox="1"/>
          <p:nvPr/>
        </p:nvSpPr>
        <p:spPr>
          <a:xfrm>
            <a:off x="0" y="230152"/>
            <a:ext cx="4869543" cy="3539430"/>
          </a:xfrm>
          <a:prstGeom prst="rect">
            <a:avLst/>
          </a:prstGeom>
          <a:noFill/>
        </p:spPr>
        <p:txBody>
          <a:bodyPr wrap="square" rtlCol="0">
            <a:spAutoFit/>
          </a:bodyPr>
          <a:lstStyle/>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This example illustrates other aspects of the diagram on the previous slide</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If I judge myself to be capable of sailing my boat round a race course in a 25 knot per hour wind, this is a self-efficacy belief </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The anticipated physical pleasure of coming ashore after the exertion of doing so and winning a sailing race, the social approval of other competitors for winning, and the self-satisfaction are physical, social and self-evaluative positive outcome expectations respectively</a:t>
            </a:r>
          </a:p>
        </p:txBody>
      </p:sp>
      <p:pic>
        <p:nvPicPr>
          <p:cNvPr id="3" name="Picture 2">
            <a:extLst>
              <a:ext uri="{FF2B5EF4-FFF2-40B4-BE49-F238E27FC236}">
                <a16:creationId xmlns:a16="http://schemas.microsoft.com/office/drawing/2014/main" id="{B5F58769-2BD7-244D-8454-7A62E692A5B7}"/>
              </a:ext>
            </a:extLst>
          </p:cNvPr>
          <p:cNvPicPr>
            <a:picLocks noChangeAspect="1"/>
          </p:cNvPicPr>
          <p:nvPr/>
        </p:nvPicPr>
        <p:blipFill>
          <a:blip r:embed="rId3"/>
          <a:stretch>
            <a:fillRect/>
          </a:stretch>
        </p:blipFill>
        <p:spPr>
          <a:xfrm>
            <a:off x="2046947" y="3921056"/>
            <a:ext cx="5050105" cy="2494313"/>
          </a:xfrm>
          <a:prstGeom prst="rect">
            <a:avLst/>
          </a:prstGeom>
        </p:spPr>
      </p:pic>
      <p:sp>
        <p:nvSpPr>
          <p:cNvPr id="6" name="TextBox 5">
            <a:extLst>
              <a:ext uri="{FF2B5EF4-FFF2-40B4-BE49-F238E27FC236}">
                <a16:creationId xmlns:a16="http://schemas.microsoft.com/office/drawing/2014/main" id="{3BF3FE06-B1F1-1A42-BF16-F290AD747589}"/>
              </a:ext>
            </a:extLst>
          </p:cNvPr>
          <p:cNvSpPr txBox="1"/>
          <p:nvPr/>
        </p:nvSpPr>
        <p:spPr>
          <a:xfrm>
            <a:off x="5443682" y="204673"/>
            <a:ext cx="3519949" cy="3539430"/>
          </a:xfrm>
          <a:prstGeom prst="rect">
            <a:avLst/>
          </a:prstGeom>
          <a:noFill/>
        </p:spPr>
        <p:txBody>
          <a:bodyPr wrap="square" rtlCol="0">
            <a:spAutoFit/>
          </a:bodyPr>
          <a:lstStyle/>
          <a:p>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The act of sailing around the course is a performance</a:t>
            </a:r>
          </a:p>
          <a:p>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The impact of self-efficacy beliefs on performance is also mediated by goals (for example, aiming to win a sailing race), and sociostructural factors that may facilitate or impede performance (for example, the competitiveness of our boat in comparison with that with other competitors in the race). </a:t>
            </a:r>
          </a:p>
        </p:txBody>
      </p:sp>
    </p:spTree>
    <p:extLst>
      <p:ext uri="{BB962C8B-B14F-4D97-AF65-F5344CB8AC3E}">
        <p14:creationId xmlns:p14="http://schemas.microsoft.com/office/powerpoint/2010/main" val="3383499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3544766" y="156727"/>
            <a:ext cx="2354589" cy="34604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SELF-EFFICACY</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2" name="TextBox 1">
            <a:extLst>
              <a:ext uri="{FF2B5EF4-FFF2-40B4-BE49-F238E27FC236}">
                <a16:creationId xmlns:a16="http://schemas.microsoft.com/office/drawing/2014/main" id="{F3969655-3EBB-2245-B21D-31B46FE8BA07}"/>
              </a:ext>
            </a:extLst>
          </p:cNvPr>
          <p:cNvSpPr txBox="1"/>
          <p:nvPr/>
        </p:nvSpPr>
        <p:spPr>
          <a:xfrm>
            <a:off x="1189704" y="502774"/>
            <a:ext cx="6538451" cy="5755422"/>
          </a:xfrm>
          <a:prstGeom prst="rect">
            <a:avLst/>
          </a:prstGeom>
          <a:noFill/>
        </p:spPr>
        <p:txBody>
          <a:bodyPr wrap="square" rtlCol="0">
            <a:spAutoFit/>
          </a:bodyPr>
          <a:lstStyle/>
          <a:p>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The overall strength of self-efficacy beliefs is influenced by mastery, social models of success, social persuasion, and emotional and physical states (listed on the left side of the next slide)</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b="1" dirty="0">
                <a:solidFill>
                  <a:srgbClr val="002060"/>
                </a:solidFill>
                <a:latin typeface="Helvetica" pitchFamily="2" charset="0"/>
              </a:rPr>
              <a:t>Mastery</a:t>
            </a:r>
            <a:r>
              <a:rPr lang="en-GB" sz="1600" dirty="0">
                <a:solidFill>
                  <a:srgbClr val="002060"/>
                </a:solidFill>
                <a:latin typeface="Helvetica" pitchFamily="2" charset="0"/>
              </a:rPr>
              <a:t> refers to past experiences of successful task completion, for example, winning previous sailing races </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b="1" dirty="0">
                <a:solidFill>
                  <a:srgbClr val="002060"/>
                </a:solidFill>
                <a:latin typeface="Helvetica" pitchFamily="2" charset="0"/>
              </a:rPr>
              <a:t>Social models of success</a:t>
            </a:r>
            <a:r>
              <a:rPr lang="en-GB" sz="1600" dirty="0">
                <a:solidFill>
                  <a:srgbClr val="002060"/>
                </a:solidFill>
                <a:latin typeface="Helvetica" pitchFamily="2" charset="0"/>
              </a:rPr>
              <a:t>, refers to having viewed others achieve successful task completion,  for example, watching other expert sailors win similar sailing races </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b="1" dirty="0">
                <a:solidFill>
                  <a:srgbClr val="002060"/>
                </a:solidFill>
                <a:latin typeface="Helvetica" pitchFamily="2" charset="0"/>
              </a:rPr>
              <a:t>Social persuasion </a:t>
            </a:r>
            <a:r>
              <a:rPr lang="en-GB" sz="1600" dirty="0">
                <a:solidFill>
                  <a:srgbClr val="002060"/>
                </a:solidFill>
                <a:latin typeface="Helvetica" pitchFamily="2" charset="0"/>
              </a:rPr>
              <a:t>refers to processes such as being coached to perform better </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b="1" dirty="0">
                <a:solidFill>
                  <a:srgbClr val="002060"/>
                </a:solidFill>
                <a:latin typeface="Helvetica" pitchFamily="2" charset="0"/>
              </a:rPr>
              <a:t>Positive emotional and physiological states</a:t>
            </a:r>
            <a:r>
              <a:rPr lang="en-GB" sz="1600" dirty="0">
                <a:solidFill>
                  <a:srgbClr val="002060"/>
                </a:solidFill>
                <a:latin typeface="Helvetica" pitchFamily="2" charset="0"/>
              </a:rPr>
              <a:t>, such as excitement and joy have a positive impact on self-efficacy beliefs. Its easier to believe that winning a sailing race is possible when feeling happy and excited that when feeling frightened and panicky </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These 4 factors fall on a continuum in terms of their impact on self-efficacy beliefs with  mastery having the greatest impact</a:t>
            </a:r>
            <a:endParaRPr lang="en-IE" sz="1600" dirty="0">
              <a:solidFill>
                <a:srgbClr val="002060"/>
              </a:solidFill>
              <a:latin typeface="Helvetica" pitchFamily="2" charset="0"/>
            </a:endParaRPr>
          </a:p>
        </p:txBody>
      </p:sp>
    </p:spTree>
    <p:extLst>
      <p:ext uri="{BB962C8B-B14F-4D97-AF65-F5344CB8AC3E}">
        <p14:creationId xmlns:p14="http://schemas.microsoft.com/office/powerpoint/2010/main" val="258148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05F284-9A1F-3F49-9F2E-D46CD5059828}"/>
              </a:ext>
            </a:extLst>
          </p:cNvPr>
          <p:cNvSpPr txBox="1"/>
          <p:nvPr/>
        </p:nvSpPr>
        <p:spPr>
          <a:xfrm>
            <a:off x="88490" y="6211669"/>
            <a:ext cx="8711381" cy="646331"/>
          </a:xfrm>
          <a:prstGeom prst="rect">
            <a:avLst/>
          </a:prstGeom>
          <a:noFill/>
        </p:spPr>
        <p:txBody>
          <a:bodyPr wrap="square" rtlCol="0">
            <a:spAutoFit/>
          </a:bodyPr>
          <a:lstStyle/>
          <a:p>
            <a:r>
              <a:rPr lang="en-GB" sz="1200" b="1" dirty="0">
                <a:solidFill>
                  <a:srgbClr val="002060"/>
                </a:solidFill>
              </a:rPr>
              <a:t>Note.</a:t>
            </a:r>
            <a:r>
              <a:rPr lang="en-GB" sz="1200" dirty="0">
                <a:solidFill>
                  <a:srgbClr val="002060"/>
                </a:solidFill>
              </a:rPr>
              <a:t> Based on Bandura, A. (1977). Self-efficacy: Toward a unifying theory of behavioural change.</a:t>
            </a:r>
            <a:r>
              <a:rPr lang="en-GB" sz="1200" i="1" dirty="0">
                <a:solidFill>
                  <a:srgbClr val="002060"/>
                </a:solidFill>
              </a:rPr>
              <a:t> Psychological Review, 84</a:t>
            </a:r>
            <a:r>
              <a:rPr lang="en-GB" sz="1200" dirty="0">
                <a:solidFill>
                  <a:srgbClr val="002060"/>
                </a:solidFill>
              </a:rPr>
              <a:t>(2), 191-215. </a:t>
            </a:r>
            <a:r>
              <a:rPr lang="en-GB" sz="1200" dirty="0">
                <a:solidFill>
                  <a:srgbClr val="002060"/>
                </a:solidFill>
                <a:hlinkClick r:id="rId2">
                  <a:extLst>
                    <a:ext uri="{A12FA001-AC4F-418D-AE19-62706E023703}">
                      <ahyp:hlinkClr xmlns:ahyp="http://schemas.microsoft.com/office/drawing/2018/hyperlinkcolor" val="tx"/>
                    </a:ext>
                  </a:extLst>
                </a:hlinkClick>
              </a:rPr>
              <a:t>https://doi.org/10.1037/0033-295X.84.2.191</a:t>
            </a:r>
            <a:r>
              <a:rPr lang="en-GB" sz="1200" dirty="0">
                <a:solidFill>
                  <a:srgbClr val="002060"/>
                </a:solidFill>
              </a:rPr>
              <a:t>, Figure 2, p. 195; and Bandura, A. (2012). On the functional properties of perceived self-efficacy revisited.</a:t>
            </a:r>
            <a:r>
              <a:rPr lang="en-GB" sz="1200" i="1" dirty="0">
                <a:solidFill>
                  <a:srgbClr val="002060"/>
                </a:solidFill>
              </a:rPr>
              <a:t> Journal of Management, 38</a:t>
            </a:r>
            <a:r>
              <a:rPr lang="en-GB" sz="1200" dirty="0">
                <a:solidFill>
                  <a:srgbClr val="002060"/>
                </a:solidFill>
              </a:rPr>
              <a:t>(1), 9-44. </a:t>
            </a:r>
            <a:r>
              <a:rPr lang="en-GB" sz="1200" dirty="0">
                <a:solidFill>
                  <a:srgbClr val="002060"/>
                </a:solidFill>
                <a:hlinkClick r:id="rId3">
                  <a:extLst>
                    <a:ext uri="{A12FA001-AC4F-418D-AE19-62706E023703}">
                      <ahyp:hlinkClr xmlns:ahyp="http://schemas.microsoft.com/office/drawing/2018/hyperlinkcolor" val="tx"/>
                    </a:ext>
                  </a:extLst>
                </a:hlinkClick>
              </a:rPr>
              <a:t>https://doi.org/10.1177/0149206311410606</a:t>
            </a:r>
            <a:r>
              <a:rPr lang="en-GB" sz="1200" dirty="0">
                <a:solidFill>
                  <a:srgbClr val="002060"/>
                </a:solidFill>
              </a:rPr>
              <a:t>, Figure 2, p. 14.</a:t>
            </a:r>
            <a:endParaRPr lang="en-IE" sz="1200" dirty="0">
              <a:solidFill>
                <a:srgbClr val="002060"/>
              </a:solidFill>
            </a:endParaRPr>
          </a:p>
        </p:txBody>
      </p:sp>
      <p:sp>
        <p:nvSpPr>
          <p:cNvPr id="4" name="TextBox 3">
            <a:extLst>
              <a:ext uri="{FF2B5EF4-FFF2-40B4-BE49-F238E27FC236}">
                <a16:creationId xmlns:a16="http://schemas.microsoft.com/office/drawing/2014/main" id="{BFE6A837-3CE8-984A-A19C-ECF05630D1A8}"/>
              </a:ext>
            </a:extLst>
          </p:cNvPr>
          <p:cNvSpPr txBox="1"/>
          <p:nvPr/>
        </p:nvSpPr>
        <p:spPr>
          <a:xfrm>
            <a:off x="2231923" y="226143"/>
            <a:ext cx="5010667" cy="400110"/>
          </a:xfrm>
          <a:prstGeom prst="rect">
            <a:avLst/>
          </a:prstGeom>
          <a:noFill/>
        </p:spPr>
        <p:txBody>
          <a:bodyPr wrap="none" rtlCol="0">
            <a:spAutoFit/>
          </a:bodyPr>
          <a:lstStyle/>
          <a:p>
            <a:r>
              <a:rPr lang="en-GB" sz="2000" b="1" dirty="0">
                <a:solidFill>
                  <a:srgbClr val="0070C0"/>
                </a:solidFill>
                <a:latin typeface="Helvetica" pitchFamily="2" charset="0"/>
              </a:rPr>
              <a:t>BANDURA’S SELF-EFFICACY THEORY</a:t>
            </a:r>
            <a:r>
              <a:rPr lang="en-IE" sz="2000" dirty="0">
                <a:solidFill>
                  <a:srgbClr val="0070C0"/>
                </a:solidFill>
                <a:latin typeface="Helvetica" pitchFamily="2" charset="0"/>
              </a:rPr>
              <a:t> </a:t>
            </a:r>
            <a:endParaRPr lang="en-US" sz="2000" dirty="0">
              <a:solidFill>
                <a:srgbClr val="0070C0"/>
              </a:solidFill>
              <a:latin typeface="Helvetica" pitchFamily="2" charset="0"/>
            </a:endParaRPr>
          </a:p>
        </p:txBody>
      </p:sp>
      <p:pic>
        <p:nvPicPr>
          <p:cNvPr id="6" name="Picture 5" descr="Diagram&#10;&#10;Description automatically generated">
            <a:extLst>
              <a:ext uri="{FF2B5EF4-FFF2-40B4-BE49-F238E27FC236}">
                <a16:creationId xmlns:a16="http://schemas.microsoft.com/office/drawing/2014/main" id="{E44A11F1-51C3-7545-A157-3052AA941912}"/>
              </a:ext>
            </a:extLst>
          </p:cNvPr>
          <p:cNvPicPr>
            <a:picLocks noChangeAspect="1"/>
          </p:cNvPicPr>
          <p:nvPr/>
        </p:nvPicPr>
        <p:blipFill>
          <a:blip r:embed="rId4"/>
          <a:stretch>
            <a:fillRect/>
          </a:stretch>
        </p:blipFill>
        <p:spPr>
          <a:xfrm>
            <a:off x="117989" y="1029566"/>
            <a:ext cx="8957187" cy="4798868"/>
          </a:xfrm>
          <a:prstGeom prst="rect">
            <a:avLst/>
          </a:prstGeom>
        </p:spPr>
      </p:pic>
    </p:spTree>
    <p:extLst>
      <p:ext uri="{BB962C8B-B14F-4D97-AF65-F5344CB8AC3E}">
        <p14:creationId xmlns:p14="http://schemas.microsoft.com/office/powerpoint/2010/main" val="1636331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3532356" y="359122"/>
            <a:ext cx="2354589" cy="34604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SELF-EFFICACY</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2" name="TextBox 1">
            <a:extLst>
              <a:ext uri="{FF2B5EF4-FFF2-40B4-BE49-F238E27FC236}">
                <a16:creationId xmlns:a16="http://schemas.microsoft.com/office/drawing/2014/main" id="{F3969655-3EBB-2245-B21D-31B46FE8BA07}"/>
              </a:ext>
            </a:extLst>
          </p:cNvPr>
          <p:cNvSpPr txBox="1"/>
          <p:nvPr/>
        </p:nvSpPr>
        <p:spPr>
          <a:xfrm>
            <a:off x="544583" y="766732"/>
            <a:ext cx="5604757" cy="5632311"/>
          </a:xfrm>
          <a:prstGeom prst="rect">
            <a:avLst/>
          </a:prstGeom>
          <a:noFill/>
        </p:spPr>
        <p:txBody>
          <a:bodyPr wrap="square" rtlCol="0">
            <a:spAutoFit/>
          </a:bodyPr>
          <a:lstStyle/>
          <a:p>
            <a:pPr marL="285750" indent="-285750">
              <a:buFont typeface="Arial" panose="020B0604020202020204" pitchFamily="34" charset="0"/>
              <a:buChar char="•"/>
            </a:pPr>
            <a:endParaRPr lang="en-GB" sz="2000" dirty="0">
              <a:solidFill>
                <a:srgbClr val="002060"/>
              </a:solidFill>
              <a:latin typeface="Helvetica" pitchFamily="2" charset="0"/>
            </a:endParaRPr>
          </a:p>
          <a:p>
            <a:pPr marL="285750" indent="-285750">
              <a:buFont typeface="Arial" panose="020B0604020202020204" pitchFamily="34" charset="0"/>
              <a:buChar char="•"/>
            </a:pPr>
            <a:r>
              <a:rPr lang="en-GB" sz="2000" dirty="0">
                <a:solidFill>
                  <a:srgbClr val="002060"/>
                </a:solidFill>
                <a:latin typeface="Helvetica" pitchFamily="2" charset="0"/>
              </a:rPr>
              <a:t>Efficacy beliefs lead to expectations about the positive or negative effects performance</a:t>
            </a:r>
          </a:p>
          <a:p>
            <a:pPr marL="285750" indent="-285750">
              <a:buFont typeface="Arial" panose="020B0604020202020204" pitchFamily="34" charset="0"/>
              <a:buChar char="•"/>
            </a:pPr>
            <a:endParaRPr lang="en-GB" sz="2000" dirty="0">
              <a:solidFill>
                <a:srgbClr val="002060"/>
              </a:solidFill>
              <a:latin typeface="Helvetica" pitchFamily="2" charset="0"/>
            </a:endParaRPr>
          </a:p>
          <a:p>
            <a:pPr marL="285750" indent="-285750">
              <a:buFont typeface="Arial" panose="020B0604020202020204" pitchFamily="34" charset="0"/>
              <a:buChar char="•"/>
            </a:pPr>
            <a:r>
              <a:rPr lang="en-GB" sz="2000" dirty="0">
                <a:solidFill>
                  <a:srgbClr val="002060"/>
                </a:solidFill>
                <a:latin typeface="Helvetica" pitchFamily="2" charset="0"/>
              </a:rPr>
              <a:t>Where performance is linked to outcome, research shows that efficacy beliefs predict expected and actual outcome in a range of domains including </a:t>
            </a:r>
          </a:p>
          <a:p>
            <a:pPr marL="742950" lvl="1" indent="-285750">
              <a:buFont typeface="Arial" panose="020B0604020202020204" pitchFamily="34" charset="0"/>
              <a:buChar char="•"/>
            </a:pPr>
            <a:r>
              <a:rPr lang="en-GB" sz="2000" dirty="0">
                <a:solidFill>
                  <a:srgbClr val="002060"/>
                </a:solidFill>
                <a:latin typeface="Helvetica" pitchFamily="2" charset="0"/>
              </a:rPr>
              <a:t>Academic achievement</a:t>
            </a:r>
          </a:p>
          <a:p>
            <a:pPr marL="742950" lvl="1" indent="-285750">
              <a:buFont typeface="Arial" panose="020B0604020202020204" pitchFamily="34" charset="0"/>
              <a:buChar char="•"/>
            </a:pPr>
            <a:r>
              <a:rPr lang="en-GB" sz="2000" dirty="0">
                <a:solidFill>
                  <a:srgbClr val="002060"/>
                </a:solidFill>
                <a:latin typeface="Helvetica" pitchFamily="2" charset="0"/>
              </a:rPr>
              <a:t>Occupational success</a:t>
            </a:r>
          </a:p>
          <a:p>
            <a:pPr marL="742950" lvl="1" indent="-285750">
              <a:buFont typeface="Arial" panose="020B0604020202020204" pitchFamily="34" charset="0"/>
              <a:buChar char="•"/>
            </a:pPr>
            <a:r>
              <a:rPr lang="en-GB" sz="2000" dirty="0">
                <a:solidFill>
                  <a:srgbClr val="002060"/>
                </a:solidFill>
                <a:latin typeface="Helvetica" pitchFamily="2" charset="0"/>
              </a:rPr>
              <a:t>Sports performance</a:t>
            </a:r>
          </a:p>
          <a:p>
            <a:pPr marL="742950" lvl="1" indent="-285750">
              <a:buFont typeface="Arial" panose="020B0604020202020204" pitchFamily="34" charset="0"/>
              <a:buChar char="•"/>
            </a:pPr>
            <a:r>
              <a:rPr lang="en-GB" sz="2000" dirty="0">
                <a:solidFill>
                  <a:srgbClr val="002060"/>
                </a:solidFill>
                <a:latin typeface="Helvetica" pitchFamily="2" charset="0"/>
              </a:rPr>
              <a:t>Parenting</a:t>
            </a:r>
          </a:p>
          <a:p>
            <a:pPr marL="742950" lvl="1" indent="-285750">
              <a:buFont typeface="Arial" panose="020B0604020202020204" pitchFamily="34" charset="0"/>
              <a:buChar char="•"/>
            </a:pPr>
            <a:r>
              <a:rPr lang="en-GB" sz="2000" dirty="0">
                <a:solidFill>
                  <a:srgbClr val="002060"/>
                </a:solidFill>
                <a:latin typeface="Helvetica" pitchFamily="2" charset="0"/>
              </a:rPr>
              <a:t>Creativity</a:t>
            </a:r>
          </a:p>
          <a:p>
            <a:pPr marL="742950" lvl="1" indent="-285750">
              <a:buFont typeface="Arial" panose="020B0604020202020204" pitchFamily="34" charset="0"/>
              <a:buChar char="•"/>
            </a:pPr>
            <a:r>
              <a:rPr lang="en-GB" sz="2000" dirty="0">
                <a:solidFill>
                  <a:srgbClr val="002060"/>
                </a:solidFill>
                <a:latin typeface="Helvetica" pitchFamily="2" charset="0"/>
              </a:rPr>
              <a:t>Dieting</a:t>
            </a:r>
          </a:p>
          <a:p>
            <a:pPr marL="742950" lvl="1" indent="-285750">
              <a:buFont typeface="Arial" panose="020B0604020202020204" pitchFamily="34" charset="0"/>
              <a:buChar char="•"/>
            </a:pPr>
            <a:r>
              <a:rPr lang="en-GB" sz="2000" dirty="0">
                <a:solidFill>
                  <a:srgbClr val="002060"/>
                </a:solidFill>
                <a:latin typeface="Helvetica" pitchFamily="2" charset="0"/>
              </a:rPr>
              <a:t>Adherence to medical regimes</a:t>
            </a:r>
          </a:p>
          <a:p>
            <a:pPr marL="742950" lvl="1" indent="-285750">
              <a:buFont typeface="Arial" panose="020B0604020202020204" pitchFamily="34" charset="0"/>
              <a:buChar char="•"/>
            </a:pPr>
            <a:r>
              <a:rPr lang="en-GB" sz="2000" dirty="0">
                <a:solidFill>
                  <a:srgbClr val="002060"/>
                </a:solidFill>
                <a:latin typeface="Helvetica" pitchFamily="2" charset="0"/>
              </a:rPr>
              <a:t>Pain management</a:t>
            </a:r>
            <a:endParaRPr lang="en-IE" sz="2000" dirty="0">
              <a:solidFill>
                <a:srgbClr val="002060"/>
              </a:solidFill>
              <a:latin typeface="Helvetica" pitchFamily="2" charset="0"/>
            </a:endParaRPr>
          </a:p>
          <a:p>
            <a:pPr marL="742950" lvl="1" indent="-285750">
              <a:buFont typeface="Arial" panose="020B0604020202020204" pitchFamily="34" charset="0"/>
              <a:buChar char="•"/>
            </a:pPr>
            <a:r>
              <a:rPr lang="en-GB" sz="2000" dirty="0">
                <a:solidFill>
                  <a:srgbClr val="002060"/>
                </a:solidFill>
                <a:latin typeface="Helvetica" pitchFamily="2" charset="0"/>
              </a:rPr>
              <a:t>Smoking cessation</a:t>
            </a:r>
          </a:p>
          <a:p>
            <a:pPr marL="742950" lvl="1" indent="-285750">
              <a:buFont typeface="Arial" panose="020B0604020202020204" pitchFamily="34" charset="0"/>
              <a:buChar char="•"/>
            </a:pPr>
            <a:r>
              <a:rPr lang="en-GB" sz="2000" dirty="0">
                <a:solidFill>
                  <a:srgbClr val="002060"/>
                </a:solidFill>
                <a:latin typeface="Helvetica" pitchFamily="2" charset="0"/>
              </a:rPr>
              <a:t>Anxiety management</a:t>
            </a:r>
          </a:p>
        </p:txBody>
      </p:sp>
      <p:pic>
        <p:nvPicPr>
          <p:cNvPr id="3" name="Picture 2">
            <a:extLst>
              <a:ext uri="{FF2B5EF4-FFF2-40B4-BE49-F238E27FC236}">
                <a16:creationId xmlns:a16="http://schemas.microsoft.com/office/drawing/2014/main" id="{3985BED1-5604-5C44-B4A9-262EE2176E43}"/>
              </a:ext>
            </a:extLst>
          </p:cNvPr>
          <p:cNvPicPr>
            <a:picLocks noChangeAspect="1"/>
          </p:cNvPicPr>
          <p:nvPr/>
        </p:nvPicPr>
        <p:blipFill>
          <a:blip r:embed="rId3"/>
          <a:stretch>
            <a:fillRect/>
          </a:stretch>
        </p:blipFill>
        <p:spPr>
          <a:xfrm>
            <a:off x="6303642" y="2352458"/>
            <a:ext cx="2295775" cy="1990942"/>
          </a:xfrm>
          <a:prstGeom prst="rect">
            <a:avLst/>
          </a:prstGeom>
        </p:spPr>
      </p:pic>
    </p:spTree>
    <p:extLst>
      <p:ext uri="{BB962C8B-B14F-4D97-AF65-F5344CB8AC3E}">
        <p14:creationId xmlns:p14="http://schemas.microsoft.com/office/powerpoint/2010/main" val="1988787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2413819" y="109727"/>
            <a:ext cx="4316361" cy="46545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SELF-EFFICACY - CORRELATES</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2" name="TextBox 1">
            <a:extLst>
              <a:ext uri="{FF2B5EF4-FFF2-40B4-BE49-F238E27FC236}">
                <a16:creationId xmlns:a16="http://schemas.microsoft.com/office/drawing/2014/main" id="{F3969655-3EBB-2245-B21D-31B46FE8BA07}"/>
              </a:ext>
            </a:extLst>
          </p:cNvPr>
          <p:cNvSpPr txBox="1"/>
          <p:nvPr/>
        </p:nvSpPr>
        <p:spPr>
          <a:xfrm>
            <a:off x="180369" y="274290"/>
            <a:ext cx="6549811" cy="6555641"/>
          </a:xfrm>
          <a:prstGeom prst="rect">
            <a:avLst/>
          </a:prstGeom>
          <a:noFill/>
        </p:spPr>
        <p:txBody>
          <a:bodyPr wrap="square" rtlCol="0">
            <a:spAutoFit/>
          </a:bodyPr>
          <a:lstStyle/>
          <a:p>
            <a:endParaRPr lang="en-GB" sz="2000" dirty="0">
              <a:solidFill>
                <a:srgbClr val="002060"/>
              </a:solidFill>
              <a:latin typeface="Helvetica" pitchFamily="2" charset="0"/>
            </a:endParaRPr>
          </a:p>
          <a:p>
            <a:pPr marL="285750" indent="-285750">
              <a:buFont typeface="Arial" panose="020B0604020202020204" pitchFamily="34" charset="0"/>
              <a:buChar char="•"/>
            </a:pPr>
            <a:r>
              <a:rPr lang="en-GB" sz="1600" b="1" dirty="0">
                <a:solidFill>
                  <a:srgbClr val="002060"/>
                </a:solidFill>
                <a:latin typeface="Helvetica" pitchFamily="2" charset="0"/>
              </a:rPr>
              <a:t>Cognitive correlates </a:t>
            </a:r>
          </a:p>
          <a:p>
            <a:pPr marL="742950" lvl="1" indent="-285750">
              <a:buFont typeface="Arial" panose="020B0604020202020204" pitchFamily="34" charset="0"/>
              <a:buChar char="•"/>
            </a:pPr>
            <a:r>
              <a:rPr lang="en-GB" sz="1600" dirty="0">
                <a:solidFill>
                  <a:srgbClr val="002060"/>
                </a:solidFill>
                <a:latin typeface="Helvetica" pitchFamily="2" charset="0"/>
              </a:rPr>
              <a:t>Greater cognitive resourcefulness</a:t>
            </a:r>
          </a:p>
          <a:p>
            <a:pPr marL="742950" lvl="1" indent="-285750">
              <a:buFont typeface="Arial" panose="020B0604020202020204" pitchFamily="34" charset="0"/>
              <a:buChar char="•"/>
            </a:pPr>
            <a:r>
              <a:rPr lang="en-GB" sz="1600" dirty="0">
                <a:solidFill>
                  <a:srgbClr val="002060"/>
                </a:solidFill>
                <a:latin typeface="Helvetica" pitchFamily="2" charset="0"/>
              </a:rPr>
              <a:t>Greater strategic flexibility</a:t>
            </a:r>
          </a:p>
          <a:p>
            <a:pPr marL="742950" lvl="1" indent="-285750">
              <a:buFont typeface="Arial" panose="020B0604020202020204" pitchFamily="34" charset="0"/>
              <a:buChar char="•"/>
            </a:pPr>
            <a:r>
              <a:rPr lang="en-GB" sz="1600" dirty="0">
                <a:solidFill>
                  <a:srgbClr val="002060"/>
                </a:solidFill>
                <a:latin typeface="Helvetica" pitchFamily="2" charset="0"/>
              </a:rPr>
              <a:t>More effective management of challenges</a:t>
            </a:r>
          </a:p>
          <a:p>
            <a:pPr marL="742950" lvl="1" indent="-285750">
              <a:buFont typeface="Arial" panose="020B0604020202020204" pitchFamily="34" charset="0"/>
              <a:buChar char="•"/>
            </a:pPr>
            <a:r>
              <a:rPr lang="en-GB" sz="1600" dirty="0">
                <a:solidFill>
                  <a:srgbClr val="002060"/>
                </a:solidFill>
                <a:latin typeface="Helvetica" pitchFamily="2" charset="0"/>
              </a:rPr>
              <a:t>A future-time perspective </a:t>
            </a:r>
          </a:p>
          <a:p>
            <a:pPr marL="742950" lvl="1" indent="-285750">
              <a:buFont typeface="Arial" panose="020B0604020202020204" pitchFamily="34" charset="0"/>
              <a:buChar char="•"/>
            </a:pPr>
            <a:r>
              <a:rPr lang="en-GB" sz="1600" dirty="0">
                <a:solidFill>
                  <a:srgbClr val="002060"/>
                </a:solidFill>
                <a:latin typeface="Helvetica" pitchFamily="2" charset="0"/>
              </a:rPr>
              <a:t>A focus on potentially beneficial opportunities rather than risks</a:t>
            </a:r>
          </a:p>
          <a:p>
            <a:pPr marL="742950" lvl="1" indent="-285750">
              <a:buFont typeface="Arial" panose="020B0604020202020204" pitchFamily="34" charset="0"/>
              <a:buChar char="•"/>
            </a:pPr>
            <a:r>
              <a:rPr lang="en-GB" sz="1600" dirty="0">
                <a:solidFill>
                  <a:srgbClr val="002060"/>
                </a:solidFill>
                <a:latin typeface="Helvetica" pitchFamily="2" charset="0"/>
              </a:rPr>
              <a:t>Visualise successful outcomes to guide problem-solving</a:t>
            </a:r>
          </a:p>
          <a:p>
            <a:pPr marL="742950" lvl="1"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b="1" dirty="0">
                <a:solidFill>
                  <a:srgbClr val="002060"/>
                </a:solidFill>
                <a:latin typeface="Helvetica" pitchFamily="2" charset="0"/>
              </a:rPr>
              <a:t>Motivational correlates </a:t>
            </a:r>
          </a:p>
          <a:p>
            <a:pPr marL="742950" lvl="1" indent="-285750">
              <a:buFont typeface="Arial" panose="020B0604020202020204" pitchFamily="34" charset="0"/>
              <a:buChar char="•"/>
            </a:pPr>
            <a:r>
              <a:rPr lang="en-GB" sz="1600" dirty="0">
                <a:solidFill>
                  <a:srgbClr val="002060"/>
                </a:solidFill>
                <a:latin typeface="Helvetica" pitchFamily="2" charset="0"/>
              </a:rPr>
              <a:t>Set challenging goals</a:t>
            </a:r>
          </a:p>
          <a:p>
            <a:pPr marL="742950" lvl="1" indent="-285750">
              <a:buFont typeface="Arial" panose="020B0604020202020204" pitchFamily="34" charset="0"/>
              <a:buChar char="•"/>
            </a:pPr>
            <a:r>
              <a:rPr lang="en-GB" sz="1600" dirty="0">
                <a:solidFill>
                  <a:srgbClr val="002060"/>
                </a:solidFill>
                <a:latin typeface="Helvetica" pitchFamily="2" charset="0"/>
              </a:rPr>
              <a:t>Persist in striving to achieve goals</a:t>
            </a:r>
          </a:p>
          <a:p>
            <a:pPr marL="742950" lvl="1" indent="-285750">
              <a:buFont typeface="Arial" panose="020B0604020202020204" pitchFamily="34" charset="0"/>
              <a:buChar char="•"/>
            </a:pPr>
            <a:r>
              <a:rPr lang="en-GB" sz="1600" dirty="0">
                <a:solidFill>
                  <a:srgbClr val="002060"/>
                </a:solidFill>
                <a:latin typeface="Helvetica" pitchFamily="2" charset="0"/>
              </a:rPr>
              <a:t>View obstacles as surmountable </a:t>
            </a:r>
          </a:p>
          <a:p>
            <a:pPr marL="742950" lvl="1" indent="-285750">
              <a:buFont typeface="Arial" panose="020B0604020202020204" pitchFamily="34" charset="0"/>
              <a:buChar char="•"/>
            </a:pPr>
            <a:r>
              <a:rPr lang="en-GB" sz="1600" dirty="0">
                <a:solidFill>
                  <a:srgbClr val="002060"/>
                </a:solidFill>
                <a:latin typeface="Helvetica" pitchFamily="2" charset="0"/>
              </a:rPr>
              <a:t>Attribute failure to controllable factors such as insufficient effort</a:t>
            </a:r>
          </a:p>
          <a:p>
            <a:pPr marL="742950" lvl="1"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b="1" dirty="0">
                <a:solidFill>
                  <a:srgbClr val="002060"/>
                </a:solidFill>
                <a:latin typeface="Helvetica" pitchFamily="2" charset="0"/>
              </a:rPr>
              <a:t>Emotional correlates </a:t>
            </a:r>
          </a:p>
          <a:p>
            <a:pPr marL="742950" lvl="1" indent="-285750">
              <a:buFont typeface="Arial" panose="020B0604020202020204" pitchFamily="34" charset="0"/>
              <a:buChar char="•"/>
            </a:pPr>
            <a:r>
              <a:rPr lang="en-GB" sz="1600" dirty="0">
                <a:solidFill>
                  <a:srgbClr val="002060"/>
                </a:solidFill>
                <a:latin typeface="Helvetica" pitchFamily="2" charset="0"/>
              </a:rPr>
              <a:t>Less worry and negative thinking about potential threats</a:t>
            </a:r>
          </a:p>
          <a:p>
            <a:pPr marL="742950" lvl="1" indent="-285750">
              <a:buFont typeface="Arial" panose="020B0604020202020204" pitchFamily="34" charset="0"/>
              <a:buChar char="•"/>
            </a:pPr>
            <a:r>
              <a:rPr lang="en-GB" sz="1600" dirty="0">
                <a:solidFill>
                  <a:srgbClr val="002060"/>
                </a:solidFill>
                <a:latin typeface="Helvetica" pitchFamily="2" charset="0"/>
              </a:rPr>
              <a:t>Use problem-focused coping to manage solvable problems &amp; stresses</a:t>
            </a:r>
          </a:p>
          <a:p>
            <a:pPr marL="742950" lvl="1" indent="-285750">
              <a:buFont typeface="Arial" panose="020B0604020202020204" pitchFamily="34" charset="0"/>
              <a:buChar char="•"/>
            </a:pPr>
            <a:r>
              <a:rPr lang="en-GB" sz="1600" dirty="0">
                <a:solidFill>
                  <a:srgbClr val="002060"/>
                </a:solidFill>
                <a:latin typeface="Helvetica" pitchFamily="2" charset="0"/>
              </a:rPr>
              <a:t>Use emotion-focused coping to to manage stress responses e.g., social support, humour, relaxation and exercise</a:t>
            </a:r>
            <a:endParaRPr lang="en-IE" sz="1600" dirty="0">
              <a:solidFill>
                <a:srgbClr val="002060"/>
              </a:solidFill>
              <a:latin typeface="Helvetica" pitchFamily="2" charset="0"/>
            </a:endParaRPr>
          </a:p>
          <a:p>
            <a:pPr marL="742950" lvl="1" indent="-285750">
              <a:buFont typeface="Arial" panose="020B0604020202020204" pitchFamily="34" charset="0"/>
              <a:buChar char="•"/>
            </a:pPr>
            <a:endParaRPr lang="en-IE" sz="1600" dirty="0">
              <a:solidFill>
                <a:srgbClr val="002060"/>
              </a:solidFill>
              <a:latin typeface="Helvetica" pitchFamily="2" charset="0"/>
            </a:endParaRPr>
          </a:p>
          <a:p>
            <a:pPr marL="285750" indent="-285750">
              <a:buFont typeface="Arial" panose="020B0604020202020204" pitchFamily="34" charset="0"/>
              <a:buChar char="•"/>
            </a:pPr>
            <a:r>
              <a:rPr lang="en-IE" sz="1600" b="1" dirty="0">
                <a:solidFill>
                  <a:srgbClr val="002060"/>
                </a:solidFill>
                <a:latin typeface="Helvetica" pitchFamily="2" charset="0"/>
              </a:rPr>
              <a:t>Health correlates </a:t>
            </a:r>
          </a:p>
          <a:p>
            <a:pPr marL="742950" lvl="1" indent="-285750">
              <a:buFont typeface="Arial" panose="020B0604020202020204" pitchFamily="34" charset="0"/>
              <a:buChar char="•"/>
            </a:pPr>
            <a:r>
              <a:rPr lang="en-IE" sz="1600" dirty="0">
                <a:solidFill>
                  <a:srgbClr val="002060"/>
                </a:solidFill>
                <a:latin typeface="Helvetica" pitchFamily="2" charset="0"/>
              </a:rPr>
              <a:t>More efficient </a:t>
            </a:r>
            <a:r>
              <a:rPr lang="en-GB" sz="1600" dirty="0">
                <a:solidFill>
                  <a:srgbClr val="002060"/>
                </a:solidFill>
                <a:latin typeface="Helvetica" pitchFamily="2" charset="0"/>
              </a:rPr>
              <a:t>immune system functioning </a:t>
            </a:r>
          </a:p>
          <a:p>
            <a:pPr marL="742950" lvl="1" indent="-285750">
              <a:buFont typeface="Arial" panose="020B0604020202020204" pitchFamily="34" charset="0"/>
              <a:buChar char="•"/>
            </a:pPr>
            <a:r>
              <a:rPr lang="en-GB" sz="1600" dirty="0">
                <a:solidFill>
                  <a:srgbClr val="002060"/>
                </a:solidFill>
                <a:latin typeface="Helvetica" pitchFamily="2" charset="0"/>
              </a:rPr>
              <a:t>Better physical and mental health</a:t>
            </a:r>
            <a:endParaRPr lang="en-IE" sz="1600" dirty="0">
              <a:solidFill>
                <a:srgbClr val="002060"/>
              </a:solidFill>
              <a:latin typeface="Helvetica" pitchFamily="2" charset="0"/>
            </a:endParaRPr>
          </a:p>
        </p:txBody>
      </p:sp>
      <p:pic>
        <p:nvPicPr>
          <p:cNvPr id="6" name="Picture 5">
            <a:extLst>
              <a:ext uri="{FF2B5EF4-FFF2-40B4-BE49-F238E27FC236}">
                <a16:creationId xmlns:a16="http://schemas.microsoft.com/office/drawing/2014/main" id="{865C6624-3341-AB42-B594-FB3EDDDDF5AE}"/>
              </a:ext>
            </a:extLst>
          </p:cNvPr>
          <p:cNvPicPr>
            <a:picLocks noChangeAspect="1"/>
          </p:cNvPicPr>
          <p:nvPr/>
        </p:nvPicPr>
        <p:blipFill>
          <a:blip r:embed="rId3"/>
          <a:stretch>
            <a:fillRect/>
          </a:stretch>
        </p:blipFill>
        <p:spPr>
          <a:xfrm>
            <a:off x="6384058" y="2514606"/>
            <a:ext cx="2334231" cy="1828787"/>
          </a:xfrm>
          <a:prstGeom prst="rect">
            <a:avLst/>
          </a:prstGeom>
        </p:spPr>
      </p:pic>
    </p:spTree>
    <p:extLst>
      <p:ext uri="{BB962C8B-B14F-4D97-AF65-F5344CB8AC3E}">
        <p14:creationId xmlns:p14="http://schemas.microsoft.com/office/powerpoint/2010/main" val="4111941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2413819" y="109727"/>
            <a:ext cx="4940710" cy="46545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SELF-EFFICACY - INTERVENTIONS</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2" name="TextBox 1">
            <a:extLst>
              <a:ext uri="{FF2B5EF4-FFF2-40B4-BE49-F238E27FC236}">
                <a16:creationId xmlns:a16="http://schemas.microsoft.com/office/drawing/2014/main" id="{F3969655-3EBB-2245-B21D-31B46FE8BA07}"/>
              </a:ext>
            </a:extLst>
          </p:cNvPr>
          <p:cNvSpPr txBox="1"/>
          <p:nvPr/>
        </p:nvSpPr>
        <p:spPr>
          <a:xfrm>
            <a:off x="1179869" y="527392"/>
            <a:ext cx="7246376" cy="5509200"/>
          </a:xfrm>
          <a:prstGeom prst="rect">
            <a:avLst/>
          </a:prstGeom>
          <a:noFill/>
        </p:spPr>
        <p:txBody>
          <a:bodyPr wrap="square" rtlCol="0">
            <a:spAutoFit/>
          </a:bodyPr>
          <a:lstStyle/>
          <a:p>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Self-efficacy enhancement programmes are effective for</a:t>
            </a:r>
            <a:endParaRPr lang="en-IE" sz="1600" b="1" dirty="0">
              <a:solidFill>
                <a:srgbClr val="002060"/>
              </a:solidFill>
              <a:latin typeface="Helvetica" pitchFamily="2" charset="0"/>
            </a:endParaRPr>
          </a:p>
          <a:p>
            <a:pPr marL="742950" lvl="1" indent="-285750">
              <a:buFont typeface="Arial" panose="020B0604020202020204" pitchFamily="34" charset="0"/>
              <a:buChar char="•"/>
            </a:pPr>
            <a:r>
              <a:rPr lang="en-GB" sz="1600" dirty="0">
                <a:solidFill>
                  <a:srgbClr val="002060"/>
                </a:solidFill>
                <a:latin typeface="Helvetica" pitchFamily="2" charset="0"/>
              </a:rPr>
              <a:t>Improving reading in school children</a:t>
            </a:r>
          </a:p>
          <a:p>
            <a:pPr marL="742950" lvl="1" indent="-285750">
              <a:buFont typeface="Arial" panose="020B0604020202020204" pitchFamily="34" charset="0"/>
              <a:buChar char="•"/>
            </a:pPr>
            <a:r>
              <a:rPr lang="en-GB" sz="1600" dirty="0">
                <a:solidFill>
                  <a:srgbClr val="002060"/>
                </a:solidFill>
                <a:latin typeface="Helvetica" pitchFamily="2" charset="0"/>
              </a:rPr>
              <a:t>Increasing physical exercise</a:t>
            </a:r>
          </a:p>
          <a:p>
            <a:pPr marL="742950" lvl="1" indent="-285750">
              <a:buFont typeface="Arial" panose="020B0604020202020204" pitchFamily="34" charset="0"/>
              <a:buChar char="•"/>
            </a:pPr>
            <a:r>
              <a:rPr lang="en-GB" sz="1600" dirty="0">
                <a:solidFill>
                  <a:srgbClr val="002060"/>
                </a:solidFill>
                <a:latin typeface="Helvetica" pitchFamily="2" charset="0"/>
              </a:rPr>
              <a:t>Quitting smoking</a:t>
            </a:r>
          </a:p>
          <a:p>
            <a:pPr marL="742950" lvl="1" indent="-285750">
              <a:buFont typeface="Arial" panose="020B0604020202020204" pitchFamily="34" charset="0"/>
              <a:buChar char="•"/>
            </a:pPr>
            <a:r>
              <a:rPr lang="en-GB" sz="1600" dirty="0">
                <a:solidFill>
                  <a:srgbClr val="002060"/>
                </a:solidFill>
                <a:latin typeface="Helvetica" pitchFamily="2" charset="0"/>
              </a:rPr>
              <a:t>Increasing condoms use to prevent HIV infection</a:t>
            </a:r>
          </a:p>
          <a:p>
            <a:pPr marL="742950" lvl="1" indent="-285750">
              <a:buFont typeface="Arial" panose="020B0604020202020204" pitchFamily="34" charset="0"/>
              <a:buChar char="•"/>
            </a:pPr>
            <a:r>
              <a:rPr lang="en-GB" sz="1600" dirty="0">
                <a:solidFill>
                  <a:srgbClr val="002060"/>
                </a:solidFill>
                <a:latin typeface="Helvetica" pitchFamily="2" charset="0"/>
              </a:rPr>
              <a:t>Facilitating a healthy diet</a:t>
            </a:r>
          </a:p>
          <a:p>
            <a:pPr marL="742950" lvl="1" indent="-285750">
              <a:buFont typeface="Arial" panose="020B0604020202020204" pitchFamily="34" charset="0"/>
              <a:buChar char="•"/>
            </a:pPr>
            <a:r>
              <a:rPr lang="en-GB" sz="1600" dirty="0">
                <a:solidFill>
                  <a:srgbClr val="002060"/>
                </a:solidFill>
                <a:latin typeface="Helvetica" pitchFamily="2" charset="0"/>
              </a:rPr>
              <a:t>Fatigue management</a:t>
            </a:r>
          </a:p>
          <a:p>
            <a:pPr marL="742950" lvl="1" indent="-285750">
              <a:buFont typeface="Arial" panose="020B0604020202020204" pitchFamily="34" charset="0"/>
              <a:buChar char="•"/>
            </a:pPr>
            <a:r>
              <a:rPr lang="en-GB" sz="1600" dirty="0">
                <a:solidFill>
                  <a:srgbClr val="002060"/>
                </a:solidFill>
                <a:latin typeface="Helvetica" pitchFamily="2" charset="0"/>
              </a:rPr>
              <a:t>Managing cancer-related pain and distress</a:t>
            </a:r>
          </a:p>
          <a:p>
            <a:pPr marL="742950" lvl="1" indent="-285750">
              <a:buFont typeface="Arial" panose="020B0604020202020204" pitchFamily="34" charset="0"/>
              <a:buChar char="•"/>
            </a:pPr>
            <a:r>
              <a:rPr lang="en-GB" sz="1600" dirty="0">
                <a:solidFill>
                  <a:srgbClr val="002060"/>
                </a:solidFill>
                <a:latin typeface="Helvetica" pitchFamily="2" charset="0"/>
              </a:rPr>
              <a:t>Managing high blood pressure </a:t>
            </a:r>
          </a:p>
          <a:p>
            <a:pPr marL="742950" lvl="1" indent="-285750">
              <a:buFont typeface="Arial" panose="020B0604020202020204" pitchFamily="34" charset="0"/>
              <a:buChar char="•"/>
            </a:pPr>
            <a:r>
              <a:rPr lang="en-GB" sz="1600" dirty="0">
                <a:solidFill>
                  <a:srgbClr val="002060"/>
                </a:solidFill>
                <a:latin typeface="Helvetica" pitchFamily="2" charset="0"/>
              </a:rPr>
              <a:t>Managing diabetes</a:t>
            </a:r>
          </a:p>
          <a:p>
            <a:pPr marL="742950" lvl="1" indent="-285750">
              <a:buFont typeface="Arial" panose="020B0604020202020204" pitchFamily="34" charset="0"/>
              <a:buChar char="•"/>
            </a:pPr>
            <a:r>
              <a:rPr lang="en-GB" sz="1600" dirty="0">
                <a:solidFill>
                  <a:srgbClr val="002060"/>
                </a:solidFill>
                <a:latin typeface="Helvetica" pitchFamily="2" charset="0"/>
              </a:rPr>
              <a:t>Caring for older adults with dementia </a:t>
            </a:r>
          </a:p>
          <a:p>
            <a:pPr marL="742950" lvl="1" indent="-285750">
              <a:buFont typeface="Arial" panose="020B0604020202020204" pitchFamily="34" charset="0"/>
              <a:buChar char="•"/>
            </a:pPr>
            <a:r>
              <a:rPr lang="en-GB" sz="1600" dirty="0">
                <a:solidFill>
                  <a:srgbClr val="002060"/>
                </a:solidFill>
                <a:latin typeface="Helvetica" pitchFamily="2" charset="0"/>
              </a:rPr>
              <a:t>Caring for children</a:t>
            </a:r>
          </a:p>
          <a:p>
            <a:pPr marL="742950" lvl="1"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Effective self-efficacy enhancement programmes </a:t>
            </a:r>
          </a:p>
          <a:p>
            <a:pPr marL="742950" lvl="1" indent="-285750">
              <a:buFont typeface="Arial" panose="020B0604020202020204" pitchFamily="34" charset="0"/>
              <a:buChar char="•"/>
            </a:pPr>
            <a:r>
              <a:rPr lang="en-GB" sz="1600" dirty="0">
                <a:solidFill>
                  <a:srgbClr val="002060"/>
                </a:solidFill>
                <a:latin typeface="Helvetica" pitchFamily="2" charset="0"/>
              </a:rPr>
              <a:t>Help individuals master specific skills relevant to their particular goals</a:t>
            </a:r>
          </a:p>
          <a:p>
            <a:pPr marL="742950" lvl="1" indent="-285750">
              <a:buFont typeface="Arial" panose="020B0604020202020204" pitchFamily="34" charset="0"/>
              <a:buChar char="•"/>
            </a:pPr>
            <a:r>
              <a:rPr lang="en-GB" sz="1600" dirty="0">
                <a:solidFill>
                  <a:srgbClr val="002060"/>
                </a:solidFill>
                <a:latin typeface="Helvetica" pitchFamily="2" charset="0"/>
              </a:rPr>
              <a:t>Provide opportunities to observe skilled role models</a:t>
            </a:r>
          </a:p>
          <a:p>
            <a:pPr marL="742950" lvl="1" indent="-285750">
              <a:buFont typeface="Arial" panose="020B0604020202020204" pitchFamily="34" charset="0"/>
              <a:buChar char="•"/>
            </a:pPr>
            <a:r>
              <a:rPr lang="en-GB" sz="1600" dirty="0">
                <a:solidFill>
                  <a:srgbClr val="002060"/>
                </a:solidFill>
                <a:latin typeface="Helvetica" pitchFamily="2" charset="0"/>
              </a:rPr>
              <a:t>Coach individuals in skills development and use</a:t>
            </a:r>
          </a:p>
          <a:p>
            <a:pPr marL="742950" lvl="1" indent="-285750">
              <a:buFont typeface="Arial" panose="020B0604020202020204" pitchFamily="34" charset="0"/>
              <a:buChar char="•"/>
            </a:pPr>
            <a:r>
              <a:rPr lang="en-GB" sz="1600" dirty="0">
                <a:solidFill>
                  <a:srgbClr val="002060"/>
                </a:solidFill>
                <a:latin typeface="Helvetica" pitchFamily="2" charset="0"/>
              </a:rPr>
              <a:t>Facilitate emotional self-regulation. </a:t>
            </a:r>
          </a:p>
          <a:p>
            <a:pPr marL="742950" lvl="1"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Face-to-face individual and group formats are more effective than digital formats</a:t>
            </a:r>
          </a:p>
        </p:txBody>
      </p:sp>
    </p:spTree>
    <p:extLst>
      <p:ext uri="{BB962C8B-B14F-4D97-AF65-F5344CB8AC3E}">
        <p14:creationId xmlns:p14="http://schemas.microsoft.com/office/powerpoint/2010/main" val="2034735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2413819" y="109727"/>
            <a:ext cx="3932552" cy="761130"/>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PAUSE &amp; PRACTICE </a:t>
            </a:r>
          </a:p>
          <a:p>
            <a:pPr algn="ctr">
              <a:spcBef>
                <a:spcPts val="0"/>
              </a:spcBef>
              <a:defRPr/>
            </a:pPr>
            <a:r>
              <a:rPr lang="en-US" altLang="en-US" sz="2000" b="1" kern="0" dirty="0">
                <a:latin typeface="Helvetica" pitchFamily="2" charset="0"/>
                <a:ea typeface="ＭＳ Ｐゴシック" panose="020B0600070205080204" pitchFamily="34" charset="-128"/>
              </a:rPr>
              <a:t>DEVELOPING SELF-EFFICACY </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2" name="TextBox 1">
            <a:extLst>
              <a:ext uri="{FF2B5EF4-FFF2-40B4-BE49-F238E27FC236}">
                <a16:creationId xmlns:a16="http://schemas.microsoft.com/office/drawing/2014/main" id="{F3969655-3EBB-2245-B21D-31B46FE8BA07}"/>
              </a:ext>
            </a:extLst>
          </p:cNvPr>
          <p:cNvSpPr txBox="1"/>
          <p:nvPr/>
        </p:nvSpPr>
        <p:spPr>
          <a:xfrm>
            <a:off x="948812" y="870857"/>
            <a:ext cx="7246376" cy="5878532"/>
          </a:xfrm>
          <a:prstGeom prst="rect">
            <a:avLst/>
          </a:prstGeom>
          <a:noFill/>
        </p:spPr>
        <p:txBody>
          <a:bodyPr wrap="square" rtlCol="0">
            <a:spAutoFit/>
          </a:bodyPr>
          <a:lstStyle/>
          <a:p>
            <a:pPr marL="342900" lvl="0" indent="-342900">
              <a:buFont typeface="Arial" panose="020B0604020202020204" pitchFamily="34" charset="0"/>
              <a:buChar char="•"/>
            </a:pPr>
            <a:r>
              <a:rPr lang="en-IE" sz="2000" dirty="0">
                <a:solidFill>
                  <a:srgbClr val="002060"/>
                </a:solidFill>
                <a:latin typeface="Helvetica" pitchFamily="2" charset="0"/>
              </a:rPr>
              <a:t>In a specific domain set overall goals, along with a series of intermediate small but achievable goals to insure mastery experiences occur frequently</a:t>
            </a:r>
          </a:p>
          <a:p>
            <a:pPr marL="342900" lvl="0" indent="-342900">
              <a:buFont typeface="Arial" panose="020B0604020202020204" pitchFamily="34" charset="0"/>
              <a:buChar char="•"/>
            </a:pPr>
            <a:endParaRPr lang="en-IE" sz="2000" dirty="0">
              <a:solidFill>
                <a:srgbClr val="002060"/>
              </a:solidFill>
              <a:latin typeface="Helvetica" pitchFamily="2" charset="0"/>
            </a:endParaRPr>
          </a:p>
          <a:p>
            <a:pPr marL="342900" lvl="0" indent="-342900">
              <a:buFont typeface="Arial" panose="020B0604020202020204" pitchFamily="34" charset="0"/>
              <a:buChar char="•"/>
            </a:pPr>
            <a:r>
              <a:rPr lang="en-IE" sz="2000" dirty="0">
                <a:solidFill>
                  <a:srgbClr val="002060"/>
                </a:solidFill>
                <a:latin typeface="Helvetica" pitchFamily="2" charset="0"/>
              </a:rPr>
              <a:t>When you achieve goals, acknowledge your mastery experiences and reflect on how competent you expect to be next time you attempt to achieve a similar goal</a:t>
            </a:r>
          </a:p>
          <a:p>
            <a:pPr marL="342900" lvl="0" indent="-342900">
              <a:buFont typeface="Arial" panose="020B0604020202020204" pitchFamily="34" charset="0"/>
              <a:buChar char="•"/>
            </a:pPr>
            <a:endParaRPr lang="en-IE" sz="2000" dirty="0">
              <a:solidFill>
                <a:srgbClr val="002060"/>
              </a:solidFill>
              <a:latin typeface="Helvetica" pitchFamily="2" charset="0"/>
            </a:endParaRPr>
          </a:p>
          <a:p>
            <a:pPr marL="342900" lvl="0" indent="-342900">
              <a:buFont typeface="Arial" panose="020B0604020202020204" pitchFamily="34" charset="0"/>
              <a:buChar char="•"/>
            </a:pPr>
            <a:r>
              <a:rPr lang="en-IE" sz="2000" dirty="0">
                <a:solidFill>
                  <a:srgbClr val="002060"/>
                </a:solidFill>
                <a:latin typeface="Helvetica" pitchFamily="2" charset="0"/>
              </a:rPr>
              <a:t>Observe other people who have succeeded through sustained effort in working towards goals like yours </a:t>
            </a:r>
          </a:p>
          <a:p>
            <a:pPr marL="342900" lvl="0" indent="-342900">
              <a:buFont typeface="Arial" panose="020B0604020202020204" pitchFamily="34" charset="0"/>
              <a:buChar char="•"/>
            </a:pPr>
            <a:endParaRPr lang="en-IE" sz="2000" dirty="0">
              <a:solidFill>
                <a:srgbClr val="002060"/>
              </a:solidFill>
              <a:latin typeface="Helvetica" pitchFamily="2" charset="0"/>
            </a:endParaRPr>
          </a:p>
          <a:p>
            <a:pPr marL="342900" lvl="0" indent="-342900">
              <a:buFont typeface="Arial" panose="020B0604020202020204" pitchFamily="34" charset="0"/>
              <a:buChar char="•"/>
            </a:pPr>
            <a:r>
              <a:rPr lang="en-IE" sz="2000" dirty="0">
                <a:solidFill>
                  <a:srgbClr val="002060"/>
                </a:solidFill>
                <a:latin typeface="Helvetica" pitchFamily="2" charset="0"/>
              </a:rPr>
              <a:t>Arrange for significant members of your social network or coaches who know the domain in which you wish to excel to persuade you that you can succeed in mastering manageable goals</a:t>
            </a:r>
          </a:p>
          <a:p>
            <a:pPr marL="342900" lvl="0" indent="-342900">
              <a:buFont typeface="Arial" panose="020B0604020202020204" pitchFamily="34" charset="0"/>
              <a:buChar char="•"/>
            </a:pPr>
            <a:endParaRPr lang="en-IE" sz="2000" dirty="0">
              <a:solidFill>
                <a:srgbClr val="002060"/>
              </a:solidFill>
              <a:latin typeface="Helvetica" pitchFamily="2" charset="0"/>
            </a:endParaRPr>
          </a:p>
          <a:p>
            <a:pPr marL="342900" lvl="0" indent="-342900">
              <a:buFont typeface="Arial" panose="020B0604020202020204" pitchFamily="34" charset="0"/>
              <a:buChar char="•"/>
            </a:pPr>
            <a:r>
              <a:rPr lang="en-IE" sz="2000" dirty="0">
                <a:solidFill>
                  <a:srgbClr val="002060"/>
                </a:solidFill>
                <a:latin typeface="Helvetica" pitchFamily="2" charset="0"/>
              </a:rPr>
              <a:t>Pursue goals when you are physically and mentally  fit and in a positive mood</a:t>
            </a:r>
          </a:p>
          <a:p>
            <a:endParaRPr lang="en-GB" sz="1600" dirty="0">
              <a:solidFill>
                <a:srgbClr val="002060"/>
              </a:solidFill>
              <a:latin typeface="Helvetica" pitchFamily="2" charset="0"/>
            </a:endParaRPr>
          </a:p>
        </p:txBody>
      </p:sp>
    </p:spTree>
    <p:extLst>
      <p:ext uri="{BB962C8B-B14F-4D97-AF65-F5344CB8AC3E}">
        <p14:creationId xmlns:p14="http://schemas.microsoft.com/office/powerpoint/2010/main" val="3768985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C5AC82-85BF-9245-8F7F-108AEFD9CE39}"/>
              </a:ext>
            </a:extLst>
          </p:cNvPr>
          <p:cNvSpPr txBox="1">
            <a:spLocks noChangeArrowheads="1"/>
          </p:cNvSpPr>
          <p:nvPr/>
        </p:nvSpPr>
        <p:spPr>
          <a:xfrm>
            <a:off x="2260190" y="2605311"/>
            <a:ext cx="4623619" cy="53793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HIGHLY ADAPTIVE DEFENCE MECHANISMS</a:t>
            </a:r>
          </a:p>
        </p:txBody>
      </p:sp>
    </p:spTree>
    <p:extLst>
      <p:ext uri="{BB962C8B-B14F-4D97-AF65-F5344CB8AC3E}">
        <p14:creationId xmlns:p14="http://schemas.microsoft.com/office/powerpoint/2010/main" val="1352975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AC124-AC8C-564B-BB35-16E5094A97C9}"/>
              </a:ext>
            </a:extLst>
          </p:cNvPr>
          <p:cNvSpPr txBox="1">
            <a:spLocks noChangeArrowheads="1"/>
          </p:cNvSpPr>
          <p:nvPr/>
        </p:nvSpPr>
        <p:spPr>
          <a:xfrm>
            <a:off x="2968050" y="2716811"/>
            <a:ext cx="3207900" cy="71218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ea typeface="ＭＳ Ｐゴシック" panose="020B0600070205080204" pitchFamily="34" charset="-128"/>
              </a:rPr>
              <a:t>SELF</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3102077" y="485298"/>
            <a:ext cx="3352801" cy="45071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DEFENCE MECHANISMS</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extBox 5">
            <a:extLst>
              <a:ext uri="{FF2B5EF4-FFF2-40B4-BE49-F238E27FC236}">
                <a16:creationId xmlns:a16="http://schemas.microsoft.com/office/drawing/2014/main" id="{2855D207-59C1-6948-BD1D-842E7DC54648}"/>
              </a:ext>
            </a:extLst>
          </p:cNvPr>
          <p:cNvSpPr txBox="1"/>
          <p:nvPr/>
        </p:nvSpPr>
        <p:spPr>
          <a:xfrm>
            <a:off x="535613" y="1078945"/>
            <a:ext cx="5065087" cy="5601533"/>
          </a:xfrm>
          <a:prstGeom prst="rect">
            <a:avLst/>
          </a:prstGeom>
          <a:noFill/>
        </p:spPr>
        <p:txBody>
          <a:bodyPr wrap="square" rtlCol="0">
            <a:spAutoFit/>
          </a:bodyPr>
          <a:lstStyle/>
          <a:p>
            <a:r>
              <a:rPr lang="en-GB" sz="2000" dirty="0">
                <a:solidFill>
                  <a:srgbClr val="002060"/>
                </a:solidFill>
                <a:latin typeface="Helvetica" pitchFamily="2" charset="0"/>
              </a:rPr>
              <a:t>Defence mechanisms are </a:t>
            </a:r>
          </a:p>
          <a:p>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Unconscious processes </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That regulate negative affect (especially anxiety)</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Associated with intrapsychic conflict about unacceptable sexual or aggressive impulses, or traumatic memories</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Based in the psychoanalytic tradition</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Described by Sigmund Freud</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They are distinct from coping strategies</a:t>
            </a:r>
          </a:p>
          <a:p>
            <a:endParaRPr lang="en-GB" dirty="0">
              <a:latin typeface="Helvetica" pitchFamily="2" charset="0"/>
            </a:endParaRPr>
          </a:p>
        </p:txBody>
      </p:sp>
      <p:pic>
        <p:nvPicPr>
          <p:cNvPr id="2" name="Picture 1">
            <a:extLst>
              <a:ext uri="{FF2B5EF4-FFF2-40B4-BE49-F238E27FC236}">
                <a16:creationId xmlns:a16="http://schemas.microsoft.com/office/drawing/2014/main" id="{43272145-D0F4-4442-A828-A88DD2775E4A}"/>
              </a:ext>
            </a:extLst>
          </p:cNvPr>
          <p:cNvPicPr>
            <a:picLocks noChangeAspect="1"/>
          </p:cNvPicPr>
          <p:nvPr/>
        </p:nvPicPr>
        <p:blipFill>
          <a:blip r:embed="rId3"/>
          <a:stretch>
            <a:fillRect/>
          </a:stretch>
        </p:blipFill>
        <p:spPr>
          <a:xfrm>
            <a:off x="5837503" y="2649403"/>
            <a:ext cx="2873754" cy="2097950"/>
          </a:xfrm>
          <a:prstGeom prst="rect">
            <a:avLst/>
          </a:prstGeom>
        </p:spPr>
      </p:pic>
    </p:spTree>
    <p:extLst>
      <p:ext uri="{BB962C8B-B14F-4D97-AF65-F5344CB8AC3E}">
        <p14:creationId xmlns:p14="http://schemas.microsoft.com/office/powerpoint/2010/main" val="3114377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AB55B7A-7C48-8244-8256-0D526869B5BA}"/>
              </a:ext>
            </a:extLst>
          </p:cNvPr>
          <p:cNvGraphicFramePr>
            <a:graphicFrameLocks noGrp="1"/>
          </p:cNvGraphicFramePr>
          <p:nvPr>
            <p:extLst>
              <p:ext uri="{D42A27DB-BD31-4B8C-83A1-F6EECF244321}">
                <p14:modId xmlns:p14="http://schemas.microsoft.com/office/powerpoint/2010/main" val="720040874"/>
              </p:ext>
            </p:extLst>
          </p:nvPr>
        </p:nvGraphicFramePr>
        <p:xfrm>
          <a:off x="311084" y="1027219"/>
          <a:ext cx="8521831" cy="4552317"/>
        </p:xfrm>
        <a:graphic>
          <a:graphicData uri="http://schemas.openxmlformats.org/drawingml/2006/table">
            <a:tbl>
              <a:tblPr firstRow="1" bandRow="1">
                <a:tableStyleId>{5C22544A-7EE6-4342-B048-85BDC9FD1C3A}</a:tableStyleId>
              </a:tblPr>
              <a:tblGrid>
                <a:gridCol w="4268771">
                  <a:extLst>
                    <a:ext uri="{9D8B030D-6E8A-4147-A177-3AD203B41FA5}">
                      <a16:colId xmlns:a16="http://schemas.microsoft.com/office/drawing/2014/main" val="3867156602"/>
                    </a:ext>
                  </a:extLst>
                </a:gridCol>
                <a:gridCol w="4253060">
                  <a:extLst>
                    <a:ext uri="{9D8B030D-6E8A-4147-A177-3AD203B41FA5}">
                      <a16:colId xmlns:a16="http://schemas.microsoft.com/office/drawing/2014/main" val="199092478"/>
                    </a:ext>
                  </a:extLst>
                </a:gridCol>
              </a:tblGrid>
              <a:tr h="339465">
                <a:tc>
                  <a:txBody>
                    <a:bodyPr/>
                    <a:lstStyle/>
                    <a:p>
                      <a:pPr algn="ctr">
                        <a:spcBef>
                          <a:spcPts val="200"/>
                        </a:spcBef>
                        <a:spcAft>
                          <a:spcPts val="200"/>
                        </a:spcAft>
                      </a:pPr>
                      <a:r>
                        <a:rPr lang="en-GB" sz="2000" b="1" dirty="0">
                          <a:effectLst/>
                          <a:latin typeface="Helvetica" pitchFamily="2" charset="0"/>
                          <a:ea typeface="Times New Roman" panose="02020603050405020304" pitchFamily="18" charset="0"/>
                        </a:rPr>
                        <a:t>Defence mechanisms</a:t>
                      </a:r>
                      <a:endParaRPr lang="en-IE"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200"/>
                        </a:spcBef>
                        <a:spcAft>
                          <a:spcPts val="200"/>
                        </a:spcAft>
                      </a:pPr>
                      <a:r>
                        <a:rPr lang="en-GB" sz="2000" b="1" dirty="0">
                          <a:effectLst/>
                          <a:latin typeface="Helvetica" pitchFamily="2" charset="0"/>
                          <a:ea typeface="Times New Roman" panose="02020603050405020304" pitchFamily="18" charset="0"/>
                          <a:cs typeface="Helvetica" pitchFamily="2" charset="0"/>
                        </a:rPr>
                        <a:t>Coping strategy  </a:t>
                      </a:r>
                      <a:endParaRPr lang="en-IE"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69682176"/>
                  </a:ext>
                </a:extLst>
              </a:tr>
              <a:tr h="470666">
                <a:tc>
                  <a:txBody>
                    <a:bodyPr/>
                    <a:lstStyle/>
                    <a:p>
                      <a:pPr>
                        <a:spcBef>
                          <a:spcPts val="200"/>
                        </a:spcBef>
                        <a:spcAft>
                          <a:spcPts val="200"/>
                        </a:spcAft>
                      </a:pPr>
                      <a:r>
                        <a:rPr lang="en-GB" sz="1600" dirty="0">
                          <a:solidFill>
                            <a:srgbClr val="002060"/>
                          </a:solidFill>
                          <a:latin typeface="Helvetica" pitchFamily="2" charset="0"/>
                        </a:rPr>
                        <a:t>Defence mechanisms (e.g. repression) are unconscious processes that regulate negative affect (especially anxiety) associated with intrapsychic conflict about unacceptable sexual or aggressive impulses or traumatic memories, and were introduced into modern psychology within the psychoanalytic tradition by Sigmund Freud</a:t>
                      </a:r>
                    </a:p>
                    <a:p>
                      <a:pPr>
                        <a:spcBef>
                          <a:spcPts val="200"/>
                        </a:spcBef>
                        <a:spcAft>
                          <a:spcPts val="200"/>
                        </a:spcAft>
                      </a:pPr>
                      <a:endParaRPr lang="en-IE" sz="1600" dirty="0">
                        <a:solidFill>
                          <a:srgbClr val="002060"/>
                        </a:solidFill>
                        <a:effectLst/>
                        <a:latin typeface="Helvetica" pitchFamily="2" charset="0"/>
                        <a:ea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GB" sz="1600" dirty="0">
                          <a:solidFill>
                            <a:srgbClr val="002060"/>
                          </a:solidFill>
                          <a:latin typeface="Helvetica" pitchFamily="2" charset="0"/>
                        </a:rPr>
                        <a:t>Coping strategies are conscious processes for dealing with external demands (such as exams) that outstrip personal resources (such as our memory of the material being examined) and were introduced into modern psychology within the cognitive-behavioural tradition</a:t>
                      </a: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IE" sz="1600" dirty="0">
                        <a:solidFill>
                          <a:srgbClr val="002060"/>
                        </a:solidFill>
                        <a:effectLst/>
                        <a:latin typeface="Helvetica" pitchFamily="2" charset="0"/>
                        <a:ea typeface="Times New Roman" panose="02020603050405020304" pitchFamily="18" charset="0"/>
                      </a:endParaRPr>
                    </a:p>
                  </a:txBody>
                  <a:tcPr marL="68580" marR="68580" marT="0" marB="0"/>
                </a:tc>
                <a:extLst>
                  <a:ext uri="{0D108BD9-81ED-4DB2-BD59-A6C34878D82A}">
                    <a16:rowId xmlns:a16="http://schemas.microsoft.com/office/drawing/2014/main" val="2619858982"/>
                  </a:ext>
                </a:extLst>
              </a:tr>
              <a:tr h="470666">
                <a:tc>
                  <a:txBody>
                    <a:bodyPr/>
                    <a:lstStyle/>
                    <a:p>
                      <a:pPr>
                        <a:spcBef>
                          <a:spcPts val="200"/>
                        </a:spcBef>
                        <a:spcAft>
                          <a:spcPts val="200"/>
                        </a:spcAft>
                      </a:pPr>
                      <a:r>
                        <a:rPr lang="en-IE" sz="1600" dirty="0">
                          <a:solidFill>
                            <a:srgbClr val="002060"/>
                          </a:solidFill>
                          <a:effectLst/>
                          <a:latin typeface="Helvetica" pitchFamily="2" charset="0"/>
                          <a:ea typeface="Times New Roman" panose="02020603050405020304" pitchFamily="18" charset="0"/>
                        </a:rPr>
                        <a:t>Unconscious</a:t>
                      </a:r>
                    </a:p>
                  </a:txBody>
                  <a:tcPr marL="68580" marR="68580" marT="0" marB="0"/>
                </a:tc>
                <a:tc>
                  <a:txBody>
                    <a:bodyPr/>
                    <a:lstStyle/>
                    <a:p>
                      <a:pPr>
                        <a:spcBef>
                          <a:spcPts val="200"/>
                        </a:spcBef>
                        <a:spcAft>
                          <a:spcPts val="200"/>
                        </a:spcAft>
                      </a:pPr>
                      <a:r>
                        <a:rPr lang="en-IE" sz="1600" dirty="0">
                          <a:solidFill>
                            <a:srgbClr val="002060"/>
                          </a:solidFill>
                          <a:effectLst/>
                          <a:latin typeface="Helvetica" pitchFamily="2" charset="0"/>
                          <a:ea typeface="Times New Roman" panose="02020603050405020304" pitchFamily="18" charset="0"/>
                        </a:rPr>
                        <a:t>Conscious</a:t>
                      </a:r>
                    </a:p>
                  </a:txBody>
                  <a:tcPr marL="68580" marR="68580" marT="0" marB="0"/>
                </a:tc>
                <a:extLst>
                  <a:ext uri="{0D108BD9-81ED-4DB2-BD59-A6C34878D82A}">
                    <a16:rowId xmlns:a16="http://schemas.microsoft.com/office/drawing/2014/main" val="2482557429"/>
                  </a:ext>
                </a:extLst>
              </a:tr>
              <a:tr h="470666">
                <a:tc>
                  <a:txBody>
                    <a:bodyPr/>
                    <a:lstStyle/>
                    <a:p>
                      <a:pPr>
                        <a:spcBef>
                          <a:spcPts val="200"/>
                        </a:spcBef>
                        <a:spcAft>
                          <a:spcPts val="200"/>
                        </a:spcAft>
                      </a:pPr>
                      <a:r>
                        <a:rPr lang="en-IE" sz="1600" dirty="0">
                          <a:solidFill>
                            <a:srgbClr val="002060"/>
                          </a:solidFill>
                          <a:effectLst/>
                          <a:latin typeface="Helvetica" pitchFamily="2" charset="0"/>
                          <a:ea typeface="Times New Roman" panose="02020603050405020304" pitchFamily="18" charset="0"/>
                        </a:rPr>
                        <a:t>Regulate negative affect due to intrapsychic conflict</a:t>
                      </a:r>
                    </a:p>
                  </a:txBody>
                  <a:tcPr marL="68580" marR="68580" marT="0" marB="0"/>
                </a:tc>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IE" sz="1600" dirty="0">
                          <a:solidFill>
                            <a:srgbClr val="002060"/>
                          </a:solidFill>
                          <a:effectLst/>
                          <a:latin typeface="Helvetica" pitchFamily="2" charset="0"/>
                          <a:ea typeface="Times New Roman" panose="02020603050405020304" pitchFamily="18" charset="0"/>
                        </a:rPr>
                        <a:t>Regulate negative affect due to imbalance between excessive external demands and limited personal psychological resources</a:t>
                      </a:r>
                    </a:p>
                    <a:p>
                      <a:pPr marL="0" marR="0" lvl="0" indent="0" algn="l" defTabSz="457200" rtl="0" eaLnBrk="1" fontAlgn="auto" latinLnBrk="0" hangingPunct="1">
                        <a:lnSpc>
                          <a:spcPct val="100000"/>
                        </a:lnSpc>
                        <a:spcBef>
                          <a:spcPts val="200"/>
                        </a:spcBef>
                        <a:spcAft>
                          <a:spcPts val="200"/>
                        </a:spcAft>
                        <a:buClrTx/>
                        <a:buSzTx/>
                        <a:buFontTx/>
                        <a:buNone/>
                        <a:tabLst/>
                        <a:defRPr/>
                      </a:pPr>
                      <a:endParaRPr lang="en-IE" sz="1600" dirty="0">
                        <a:solidFill>
                          <a:srgbClr val="002060"/>
                        </a:solidFill>
                        <a:effectLst/>
                        <a:latin typeface="Helvetica" pitchFamily="2" charset="0"/>
                        <a:ea typeface="Times New Roman" panose="02020603050405020304" pitchFamily="18" charset="0"/>
                      </a:endParaRPr>
                    </a:p>
                  </a:txBody>
                  <a:tcPr marL="68580" marR="68580" marT="0" marB="0"/>
                </a:tc>
                <a:extLst>
                  <a:ext uri="{0D108BD9-81ED-4DB2-BD59-A6C34878D82A}">
                    <a16:rowId xmlns:a16="http://schemas.microsoft.com/office/drawing/2014/main" val="1565008344"/>
                  </a:ext>
                </a:extLst>
              </a:tr>
              <a:tr h="470666">
                <a:tc>
                  <a:txBody>
                    <a:bodyPr/>
                    <a:lstStyle/>
                    <a:p>
                      <a:pPr>
                        <a:spcBef>
                          <a:spcPts val="200"/>
                        </a:spcBef>
                        <a:spcAft>
                          <a:spcPts val="200"/>
                        </a:spcAft>
                      </a:pPr>
                      <a:r>
                        <a:rPr lang="en-IE" sz="1600" dirty="0">
                          <a:solidFill>
                            <a:srgbClr val="002060"/>
                          </a:solidFill>
                          <a:effectLst/>
                          <a:latin typeface="Helvetica" pitchFamily="2" charset="0"/>
                          <a:ea typeface="Times New Roman" panose="02020603050405020304" pitchFamily="18" charset="0"/>
                        </a:rPr>
                        <a:t>Psychanalytic tradition </a:t>
                      </a:r>
                    </a:p>
                  </a:txBody>
                  <a:tcPr marL="68580" marR="68580" marT="0" marB="0"/>
                </a:tc>
                <a:tc>
                  <a:txBody>
                    <a:bodyPr/>
                    <a:lstStyle/>
                    <a:p>
                      <a:pPr>
                        <a:spcBef>
                          <a:spcPts val="200"/>
                        </a:spcBef>
                        <a:spcAft>
                          <a:spcPts val="200"/>
                        </a:spcAft>
                      </a:pPr>
                      <a:r>
                        <a:rPr lang="en-IE" sz="1600" dirty="0">
                          <a:solidFill>
                            <a:srgbClr val="002060"/>
                          </a:solidFill>
                          <a:effectLst/>
                          <a:latin typeface="Helvetica" pitchFamily="2" charset="0"/>
                          <a:ea typeface="Times New Roman" panose="02020603050405020304" pitchFamily="18" charset="0"/>
                        </a:rPr>
                        <a:t>Cognitive behavioural tradition</a:t>
                      </a:r>
                    </a:p>
                  </a:txBody>
                  <a:tcPr marL="68580" marR="68580" marT="0" marB="0"/>
                </a:tc>
                <a:extLst>
                  <a:ext uri="{0D108BD9-81ED-4DB2-BD59-A6C34878D82A}">
                    <a16:rowId xmlns:a16="http://schemas.microsoft.com/office/drawing/2014/main" val="2453365540"/>
                  </a:ext>
                </a:extLst>
              </a:tr>
            </a:tbl>
          </a:graphicData>
        </a:graphic>
      </p:graphicFrame>
      <p:sp>
        <p:nvSpPr>
          <p:cNvPr id="5" name="Title 1">
            <a:extLst>
              <a:ext uri="{FF2B5EF4-FFF2-40B4-BE49-F238E27FC236}">
                <a16:creationId xmlns:a16="http://schemas.microsoft.com/office/drawing/2014/main" id="{837F3E02-CDC4-534A-BBEA-9F506A9D3CC5}"/>
              </a:ext>
            </a:extLst>
          </p:cNvPr>
          <p:cNvSpPr txBox="1">
            <a:spLocks noChangeArrowheads="1"/>
          </p:cNvSpPr>
          <p:nvPr/>
        </p:nvSpPr>
        <p:spPr>
          <a:xfrm>
            <a:off x="1322437" y="424360"/>
            <a:ext cx="6499123" cy="46545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DEFENCE MECHANISMS V COPING STRATEGIES</a:t>
            </a:r>
          </a:p>
        </p:txBody>
      </p:sp>
    </p:spTree>
    <p:extLst>
      <p:ext uri="{BB962C8B-B14F-4D97-AF65-F5344CB8AC3E}">
        <p14:creationId xmlns:p14="http://schemas.microsoft.com/office/powerpoint/2010/main" val="2412762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1677969" y="157244"/>
            <a:ext cx="5788062" cy="45071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HIGHLY ADAPTIVE DEFENCE MECHANISMS</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extBox 5">
            <a:extLst>
              <a:ext uri="{FF2B5EF4-FFF2-40B4-BE49-F238E27FC236}">
                <a16:creationId xmlns:a16="http://schemas.microsoft.com/office/drawing/2014/main" id="{2855D207-59C1-6948-BD1D-842E7DC54648}"/>
              </a:ext>
            </a:extLst>
          </p:cNvPr>
          <p:cNvSpPr txBox="1"/>
          <p:nvPr/>
        </p:nvSpPr>
        <p:spPr>
          <a:xfrm>
            <a:off x="180369" y="852803"/>
            <a:ext cx="5894941" cy="5262979"/>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002060"/>
                </a:solidFill>
                <a:latin typeface="Helvetica" pitchFamily="2" charset="0"/>
              </a:rPr>
              <a:t>George Vaillant developed the defensive functioning scale which organizes defence mechanisms into a series of levels from dysregulated to highly adaptive</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The scale was included in the Appendix DSM-IV</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The highly adaptive level there were 8 defence mechanisms </a:t>
            </a:r>
          </a:p>
          <a:p>
            <a:pPr marL="742950" lvl="1" indent="-285750">
              <a:buFont typeface="Arial" panose="020B0604020202020204" pitchFamily="34" charset="0"/>
              <a:buChar char="•"/>
            </a:pPr>
            <a:r>
              <a:rPr lang="en-GB" sz="1600" dirty="0">
                <a:solidFill>
                  <a:srgbClr val="002060"/>
                </a:solidFill>
                <a:latin typeface="Helvetica" pitchFamily="2" charset="0"/>
              </a:rPr>
              <a:t>Anticipation</a:t>
            </a:r>
          </a:p>
          <a:p>
            <a:pPr marL="742950" lvl="1" indent="-285750">
              <a:buFont typeface="Arial" panose="020B0604020202020204" pitchFamily="34" charset="0"/>
              <a:buChar char="•"/>
            </a:pPr>
            <a:r>
              <a:rPr lang="en-GB" sz="1600" dirty="0">
                <a:solidFill>
                  <a:srgbClr val="002060"/>
                </a:solidFill>
                <a:latin typeface="Helvetica" pitchFamily="2" charset="0"/>
              </a:rPr>
              <a:t>Affiliation</a:t>
            </a:r>
          </a:p>
          <a:p>
            <a:pPr marL="742950" lvl="1" indent="-285750">
              <a:buFont typeface="Arial" panose="020B0604020202020204" pitchFamily="34" charset="0"/>
              <a:buChar char="•"/>
            </a:pPr>
            <a:r>
              <a:rPr lang="en-GB" sz="1600" dirty="0">
                <a:solidFill>
                  <a:srgbClr val="002060"/>
                </a:solidFill>
                <a:latin typeface="Helvetica" pitchFamily="2" charset="0"/>
              </a:rPr>
              <a:t>Altruism</a:t>
            </a:r>
          </a:p>
          <a:p>
            <a:pPr marL="742950" lvl="1" indent="-285750">
              <a:buFont typeface="Arial" panose="020B0604020202020204" pitchFamily="34" charset="0"/>
              <a:buChar char="•"/>
            </a:pPr>
            <a:r>
              <a:rPr lang="en-GB" sz="1600" dirty="0">
                <a:solidFill>
                  <a:srgbClr val="002060"/>
                </a:solidFill>
                <a:latin typeface="Helvetica" pitchFamily="2" charset="0"/>
              </a:rPr>
              <a:t>Humour</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These highly adaptive defences regulate anxiety and maximise the possibility of gratification</a:t>
            </a:r>
            <a:r>
              <a:rPr lang="en-IE" sz="1600" dirty="0">
                <a:solidFill>
                  <a:srgbClr val="002060"/>
                </a:solidFill>
                <a:latin typeface="Helvetica" pitchFamily="2" charset="0"/>
              </a:rPr>
              <a:t> </a:t>
            </a:r>
            <a:r>
              <a:rPr lang="en-GB" sz="1600" dirty="0">
                <a:solidFill>
                  <a:srgbClr val="002060"/>
                </a:solidFill>
                <a:latin typeface="Helvetica" pitchFamily="2" charset="0"/>
              </a:rPr>
              <a:t>by transforming anxiety arising from conflict between unacceptable impulses and injunctions into positive action (shown on next slide)</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Less adaptive defences regulate anxiety by </a:t>
            </a:r>
          </a:p>
          <a:p>
            <a:pPr marL="742950" lvl="1" indent="-285750">
              <a:buFont typeface="Arial" panose="020B0604020202020204" pitchFamily="34" charset="0"/>
              <a:buChar char="•"/>
            </a:pPr>
            <a:r>
              <a:rPr lang="en-GB" sz="1600" dirty="0">
                <a:solidFill>
                  <a:srgbClr val="002060"/>
                </a:solidFill>
                <a:latin typeface="Helvetica" pitchFamily="2" charset="0"/>
              </a:rPr>
              <a:t>Keeping impulses &amp; injunctions out of consciousness</a:t>
            </a:r>
          </a:p>
          <a:p>
            <a:pPr marL="742950" lvl="1" indent="-285750">
              <a:buFont typeface="Arial" panose="020B0604020202020204" pitchFamily="34" charset="0"/>
              <a:buChar char="•"/>
            </a:pPr>
            <a:r>
              <a:rPr lang="en-GB" sz="1600" dirty="0">
                <a:solidFill>
                  <a:srgbClr val="002060"/>
                </a:solidFill>
                <a:latin typeface="Helvetica" pitchFamily="2" charset="0"/>
              </a:rPr>
              <a:t>Distorting the image of self and others</a:t>
            </a:r>
          </a:p>
          <a:p>
            <a:pPr marL="742950" lvl="1" indent="-285750">
              <a:buFont typeface="Arial" panose="020B0604020202020204" pitchFamily="34" charset="0"/>
              <a:buChar char="•"/>
            </a:pPr>
            <a:r>
              <a:rPr lang="en-GB" sz="1600" dirty="0">
                <a:solidFill>
                  <a:srgbClr val="002060"/>
                </a:solidFill>
                <a:latin typeface="Helvetica" pitchFamily="2" charset="0"/>
              </a:rPr>
              <a:t>Acting out negative impulses</a:t>
            </a:r>
          </a:p>
        </p:txBody>
      </p:sp>
      <p:pic>
        <p:nvPicPr>
          <p:cNvPr id="2" name="Picture 1">
            <a:extLst>
              <a:ext uri="{FF2B5EF4-FFF2-40B4-BE49-F238E27FC236}">
                <a16:creationId xmlns:a16="http://schemas.microsoft.com/office/drawing/2014/main" id="{47FFBE8C-4142-364C-98E7-EA2D1B9CC0EA}"/>
              </a:ext>
            </a:extLst>
          </p:cNvPr>
          <p:cNvPicPr>
            <a:picLocks noChangeAspect="1"/>
          </p:cNvPicPr>
          <p:nvPr/>
        </p:nvPicPr>
        <p:blipFill>
          <a:blip r:embed="rId3"/>
          <a:stretch>
            <a:fillRect/>
          </a:stretch>
        </p:blipFill>
        <p:spPr>
          <a:xfrm>
            <a:off x="6075310" y="852803"/>
            <a:ext cx="2726339" cy="2751819"/>
          </a:xfrm>
          <a:prstGeom prst="rect">
            <a:avLst/>
          </a:prstGeom>
        </p:spPr>
      </p:pic>
      <p:sp>
        <p:nvSpPr>
          <p:cNvPr id="3" name="TextBox 2">
            <a:extLst>
              <a:ext uri="{FF2B5EF4-FFF2-40B4-BE49-F238E27FC236}">
                <a16:creationId xmlns:a16="http://schemas.microsoft.com/office/drawing/2014/main" id="{2AF8DEDF-F286-4447-ACD2-E36820BF29D7}"/>
              </a:ext>
            </a:extLst>
          </p:cNvPr>
          <p:cNvSpPr txBox="1"/>
          <p:nvPr/>
        </p:nvSpPr>
        <p:spPr>
          <a:xfrm>
            <a:off x="2185574" y="2590655"/>
            <a:ext cx="1954381" cy="1354217"/>
          </a:xfrm>
          <a:prstGeom prst="rect">
            <a:avLst/>
          </a:prstGeom>
          <a:noFill/>
        </p:spPr>
        <p:txBody>
          <a:bodyPr wrap="none" rtlCol="0">
            <a:spAutoFit/>
          </a:bodyPr>
          <a:lstStyle/>
          <a:p>
            <a:pPr marL="285750" indent="-285750">
              <a:buFont typeface="Arial" panose="020B0604020202020204" pitchFamily="34" charset="0"/>
              <a:buChar char="•"/>
            </a:pPr>
            <a:r>
              <a:rPr lang="en-GB" sz="1600" dirty="0">
                <a:solidFill>
                  <a:srgbClr val="002060"/>
                </a:solidFill>
                <a:latin typeface="Helvetica" pitchFamily="2" charset="0"/>
              </a:rPr>
              <a:t>Self-assertion</a:t>
            </a:r>
          </a:p>
          <a:p>
            <a:pPr marL="285750" indent="-285750">
              <a:buFont typeface="Arial" panose="020B0604020202020204" pitchFamily="34" charset="0"/>
              <a:buChar char="•"/>
            </a:pPr>
            <a:r>
              <a:rPr lang="en-GB" sz="1600" dirty="0">
                <a:solidFill>
                  <a:srgbClr val="002060"/>
                </a:solidFill>
                <a:latin typeface="Helvetica" pitchFamily="2" charset="0"/>
              </a:rPr>
              <a:t>Self-observation</a:t>
            </a:r>
          </a:p>
          <a:p>
            <a:pPr marL="285750" indent="-285750">
              <a:buFont typeface="Arial" panose="020B0604020202020204" pitchFamily="34" charset="0"/>
              <a:buChar char="•"/>
            </a:pPr>
            <a:r>
              <a:rPr lang="en-GB" sz="1600" dirty="0">
                <a:solidFill>
                  <a:srgbClr val="002060"/>
                </a:solidFill>
                <a:latin typeface="Helvetica" pitchFamily="2" charset="0"/>
              </a:rPr>
              <a:t>Sublimation</a:t>
            </a:r>
          </a:p>
          <a:p>
            <a:pPr marL="285750" indent="-285750">
              <a:buFont typeface="Arial" panose="020B0604020202020204" pitchFamily="34" charset="0"/>
              <a:buChar char="•"/>
            </a:pPr>
            <a:r>
              <a:rPr lang="en-GB" sz="1600" dirty="0">
                <a:solidFill>
                  <a:srgbClr val="002060"/>
                </a:solidFill>
                <a:latin typeface="Helvetica" pitchFamily="2" charset="0"/>
              </a:rPr>
              <a:t>Suppression</a:t>
            </a:r>
          </a:p>
          <a:p>
            <a:endParaRPr lang="en-US" dirty="0"/>
          </a:p>
        </p:txBody>
      </p:sp>
      <p:sp>
        <p:nvSpPr>
          <p:cNvPr id="7" name="TextBox 6">
            <a:extLst>
              <a:ext uri="{FF2B5EF4-FFF2-40B4-BE49-F238E27FC236}">
                <a16:creationId xmlns:a16="http://schemas.microsoft.com/office/drawing/2014/main" id="{790118BF-52A5-4949-9811-69C610280D01}"/>
              </a:ext>
            </a:extLst>
          </p:cNvPr>
          <p:cNvSpPr txBox="1"/>
          <p:nvPr/>
        </p:nvSpPr>
        <p:spPr>
          <a:xfrm>
            <a:off x="6728288" y="3697573"/>
            <a:ext cx="1645772" cy="369332"/>
          </a:xfrm>
          <a:prstGeom prst="rect">
            <a:avLst/>
          </a:prstGeom>
          <a:noFill/>
        </p:spPr>
        <p:txBody>
          <a:bodyPr wrap="none" rtlCol="0">
            <a:spAutoFit/>
          </a:bodyPr>
          <a:lstStyle/>
          <a:p>
            <a:r>
              <a:rPr lang="en-US" b="1" dirty="0"/>
              <a:t>George Vaillant</a:t>
            </a:r>
          </a:p>
        </p:txBody>
      </p:sp>
    </p:spTree>
    <p:extLst>
      <p:ext uri="{BB962C8B-B14F-4D97-AF65-F5344CB8AC3E}">
        <p14:creationId xmlns:p14="http://schemas.microsoft.com/office/powerpoint/2010/main" val="1716547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803188-5544-EF44-8955-8F256289C330}"/>
              </a:ext>
            </a:extLst>
          </p:cNvPr>
          <p:cNvPicPr>
            <a:picLocks noChangeAspect="1"/>
          </p:cNvPicPr>
          <p:nvPr/>
        </p:nvPicPr>
        <p:blipFill>
          <a:blip r:embed="rId2"/>
          <a:stretch>
            <a:fillRect/>
          </a:stretch>
        </p:blipFill>
        <p:spPr>
          <a:xfrm>
            <a:off x="508683" y="1209102"/>
            <a:ext cx="8126634" cy="5742304"/>
          </a:xfrm>
          <a:prstGeom prst="rect">
            <a:avLst/>
          </a:prstGeom>
        </p:spPr>
      </p:pic>
      <p:sp>
        <p:nvSpPr>
          <p:cNvPr id="3" name="TextBox 2">
            <a:extLst>
              <a:ext uri="{FF2B5EF4-FFF2-40B4-BE49-F238E27FC236}">
                <a16:creationId xmlns:a16="http://schemas.microsoft.com/office/drawing/2014/main" id="{EC2C2AB9-1979-9C46-B979-EEAD9225E66C}"/>
              </a:ext>
            </a:extLst>
          </p:cNvPr>
          <p:cNvSpPr txBox="1"/>
          <p:nvPr/>
        </p:nvSpPr>
        <p:spPr>
          <a:xfrm>
            <a:off x="3274141" y="574299"/>
            <a:ext cx="2979175" cy="369332"/>
          </a:xfrm>
          <a:prstGeom prst="rect">
            <a:avLst/>
          </a:prstGeom>
          <a:noFill/>
        </p:spPr>
        <p:txBody>
          <a:bodyPr wrap="square" rtlCol="0">
            <a:spAutoFit/>
          </a:bodyPr>
          <a:lstStyle/>
          <a:p>
            <a:r>
              <a:rPr lang="en-GB" b="1" dirty="0">
                <a:solidFill>
                  <a:srgbClr val="0070C0"/>
                </a:solidFill>
                <a:latin typeface="Helvetica" pitchFamily="2" charset="0"/>
              </a:rPr>
              <a:t>DEFENCE MECHANISMS</a:t>
            </a:r>
            <a:endParaRPr lang="en-US" dirty="0"/>
          </a:p>
        </p:txBody>
      </p:sp>
    </p:spTree>
    <p:extLst>
      <p:ext uri="{BB962C8B-B14F-4D97-AF65-F5344CB8AC3E}">
        <p14:creationId xmlns:p14="http://schemas.microsoft.com/office/powerpoint/2010/main" val="1464941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1730477" y="231843"/>
            <a:ext cx="5683045" cy="45071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HIGHLY ADAPTIVE DEFENCE MECHANISMS</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extBox 5">
            <a:extLst>
              <a:ext uri="{FF2B5EF4-FFF2-40B4-BE49-F238E27FC236}">
                <a16:creationId xmlns:a16="http://schemas.microsoft.com/office/drawing/2014/main" id="{2855D207-59C1-6948-BD1D-842E7DC54648}"/>
              </a:ext>
            </a:extLst>
          </p:cNvPr>
          <p:cNvSpPr txBox="1"/>
          <p:nvPr/>
        </p:nvSpPr>
        <p:spPr>
          <a:xfrm>
            <a:off x="427703" y="789924"/>
            <a:ext cx="8288594" cy="6186309"/>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002060"/>
                </a:solidFill>
                <a:latin typeface="Helvetica" pitchFamily="2" charset="0"/>
              </a:rPr>
              <a:t>Anticipation. </a:t>
            </a:r>
            <a:r>
              <a:rPr lang="en-GB" dirty="0">
                <a:solidFill>
                  <a:srgbClr val="002060"/>
                </a:solidFill>
                <a:latin typeface="Helvetica" pitchFamily="2" charset="0"/>
              </a:rPr>
              <a:t>Considering and partially experiencing emotional reactions and the consequences of these before the conflict or stress occurs and exploring the various solutions to these problematic emotional states</a:t>
            </a:r>
          </a:p>
          <a:p>
            <a:pPr marL="285750" indent="-285750">
              <a:buFont typeface="Arial" panose="020B0604020202020204" pitchFamily="34" charset="0"/>
              <a:buChar char="•"/>
            </a:pPr>
            <a:endParaRPr lang="en-GB" dirty="0">
              <a:solidFill>
                <a:srgbClr val="002060"/>
              </a:solidFill>
              <a:latin typeface="Helvetica" pitchFamily="2" charset="0"/>
            </a:endParaRPr>
          </a:p>
          <a:p>
            <a:pPr marL="285750" indent="-285750">
              <a:buFont typeface="Arial" panose="020B0604020202020204" pitchFamily="34" charset="0"/>
              <a:buChar char="•"/>
            </a:pPr>
            <a:r>
              <a:rPr lang="en-GB" b="1" dirty="0">
                <a:solidFill>
                  <a:srgbClr val="002060"/>
                </a:solidFill>
                <a:latin typeface="Helvetica" pitchFamily="2" charset="0"/>
              </a:rPr>
              <a:t>Affiliation. </a:t>
            </a:r>
            <a:r>
              <a:rPr lang="en-GB" dirty="0">
                <a:solidFill>
                  <a:srgbClr val="002060"/>
                </a:solidFill>
                <a:latin typeface="Helvetica" pitchFamily="2" charset="0"/>
              </a:rPr>
              <a:t>Seeking social support from others, sharing problems with them and doing this without making them responsible for the problem</a:t>
            </a:r>
          </a:p>
          <a:p>
            <a:pPr marL="285750" indent="-285750">
              <a:buFont typeface="Arial" panose="020B0604020202020204" pitchFamily="34" charset="0"/>
              <a:buChar char="•"/>
            </a:pPr>
            <a:endParaRPr lang="en-GB" dirty="0">
              <a:solidFill>
                <a:srgbClr val="002060"/>
              </a:solidFill>
              <a:latin typeface="Helvetica" pitchFamily="2" charset="0"/>
            </a:endParaRPr>
          </a:p>
          <a:p>
            <a:pPr marL="285750" indent="-285750">
              <a:buFont typeface="Arial" panose="020B0604020202020204" pitchFamily="34" charset="0"/>
              <a:buChar char="•"/>
            </a:pPr>
            <a:r>
              <a:rPr lang="en-GB" b="1" dirty="0">
                <a:solidFill>
                  <a:srgbClr val="002060"/>
                </a:solidFill>
                <a:latin typeface="Helvetica" pitchFamily="2" charset="0"/>
              </a:rPr>
              <a:t>Altruism. </a:t>
            </a:r>
            <a:r>
              <a:rPr lang="en-GB" dirty="0">
                <a:solidFill>
                  <a:srgbClr val="002060"/>
                </a:solidFill>
                <a:latin typeface="Helvetica" pitchFamily="2" charset="0"/>
              </a:rPr>
              <a:t>Dedication to meeting the needs of others and receiving gratification from this without engaging in excessive self-sacrifice</a:t>
            </a:r>
          </a:p>
          <a:p>
            <a:pPr marL="285750" indent="-285750">
              <a:buFont typeface="Arial" panose="020B0604020202020204" pitchFamily="34" charset="0"/>
              <a:buChar char="•"/>
            </a:pPr>
            <a:endParaRPr lang="en-GB" dirty="0">
              <a:solidFill>
                <a:srgbClr val="002060"/>
              </a:solidFill>
              <a:latin typeface="Helvetica" pitchFamily="2" charset="0"/>
            </a:endParaRPr>
          </a:p>
          <a:p>
            <a:pPr marL="285750" indent="-285750">
              <a:buFont typeface="Arial" panose="020B0604020202020204" pitchFamily="34" charset="0"/>
              <a:buChar char="•"/>
            </a:pPr>
            <a:r>
              <a:rPr lang="en-GB" b="1" dirty="0">
                <a:solidFill>
                  <a:srgbClr val="002060"/>
                </a:solidFill>
                <a:latin typeface="Helvetica" pitchFamily="2" charset="0"/>
              </a:rPr>
              <a:t>Humour. </a:t>
            </a:r>
            <a:r>
              <a:rPr lang="en-GB" dirty="0">
                <a:solidFill>
                  <a:srgbClr val="002060"/>
                </a:solidFill>
                <a:latin typeface="Helvetica" pitchFamily="2" charset="0"/>
              </a:rPr>
              <a:t>Reframe situations that gives rise to conflict or stress in an ironic or amusing way</a:t>
            </a:r>
            <a:r>
              <a:rPr lang="en-IE" dirty="0">
                <a:solidFill>
                  <a:srgbClr val="002060"/>
                </a:solidFill>
                <a:latin typeface="Helvetica" pitchFamily="2" charset="0"/>
              </a:rPr>
              <a:t> </a:t>
            </a:r>
          </a:p>
          <a:p>
            <a:pPr marL="285750" indent="-285750">
              <a:buFont typeface="Arial" panose="020B0604020202020204" pitchFamily="34" charset="0"/>
              <a:buChar char="•"/>
            </a:pPr>
            <a:endParaRPr lang="en-IE" dirty="0">
              <a:solidFill>
                <a:srgbClr val="002060"/>
              </a:solidFill>
              <a:latin typeface="Helvetica" pitchFamily="2" charset="0"/>
            </a:endParaRPr>
          </a:p>
          <a:p>
            <a:pPr marL="285750" indent="-285750">
              <a:buFont typeface="Arial" panose="020B0604020202020204" pitchFamily="34" charset="0"/>
              <a:buChar char="•"/>
            </a:pPr>
            <a:r>
              <a:rPr lang="en-GB" b="1" dirty="0">
                <a:solidFill>
                  <a:srgbClr val="002060"/>
                </a:solidFill>
                <a:latin typeface="Helvetica" pitchFamily="2" charset="0"/>
              </a:rPr>
              <a:t>Self-assertion. </a:t>
            </a:r>
            <a:r>
              <a:rPr lang="en-GB" dirty="0">
                <a:solidFill>
                  <a:srgbClr val="002060"/>
                </a:solidFill>
                <a:latin typeface="Helvetica" pitchFamily="2" charset="0"/>
              </a:rPr>
              <a:t>Expressing conflict-related thoughts or feelings in a direct yet non-coercive way</a:t>
            </a:r>
            <a:r>
              <a:rPr lang="en-IE" dirty="0">
                <a:solidFill>
                  <a:srgbClr val="002060"/>
                </a:solidFill>
                <a:latin typeface="Helvetica" pitchFamily="2" charset="0"/>
              </a:rPr>
              <a:t> </a:t>
            </a:r>
          </a:p>
          <a:p>
            <a:pPr marL="285750" indent="-285750">
              <a:buFont typeface="Arial" panose="020B0604020202020204" pitchFamily="34" charset="0"/>
              <a:buChar char="•"/>
            </a:pPr>
            <a:endParaRPr lang="en-IE" dirty="0">
              <a:solidFill>
                <a:srgbClr val="002060"/>
              </a:solidFill>
              <a:latin typeface="Helvetica" pitchFamily="2" charset="0"/>
            </a:endParaRPr>
          </a:p>
          <a:p>
            <a:pPr marL="285750" indent="-285750">
              <a:buFont typeface="Arial" panose="020B0604020202020204" pitchFamily="34" charset="0"/>
              <a:buChar char="•"/>
            </a:pPr>
            <a:r>
              <a:rPr lang="en-GB" b="1" dirty="0">
                <a:solidFill>
                  <a:srgbClr val="002060"/>
                </a:solidFill>
                <a:latin typeface="Helvetica" pitchFamily="2" charset="0"/>
              </a:rPr>
              <a:t>Sublimation. </a:t>
            </a:r>
            <a:r>
              <a:rPr lang="en-GB" dirty="0">
                <a:solidFill>
                  <a:srgbClr val="002060"/>
                </a:solidFill>
                <a:latin typeface="Helvetica" pitchFamily="2" charset="0"/>
              </a:rPr>
              <a:t>Channelling negative emotions arising from conflict into socially acceptable activities such as work, sports or art </a:t>
            </a:r>
          </a:p>
          <a:p>
            <a:pPr marL="285750" indent="-285750">
              <a:buFont typeface="Arial" panose="020B0604020202020204" pitchFamily="34" charset="0"/>
              <a:buChar char="•"/>
            </a:pPr>
            <a:endParaRPr lang="en-GB" dirty="0">
              <a:solidFill>
                <a:srgbClr val="002060"/>
              </a:solidFill>
              <a:latin typeface="Helvetica" pitchFamily="2" charset="0"/>
            </a:endParaRPr>
          </a:p>
          <a:p>
            <a:pPr marL="285750" indent="-285750">
              <a:buFont typeface="Arial" panose="020B0604020202020204" pitchFamily="34" charset="0"/>
              <a:buChar char="•"/>
            </a:pPr>
            <a:r>
              <a:rPr lang="en-GB" b="1" dirty="0">
                <a:solidFill>
                  <a:srgbClr val="002060"/>
                </a:solidFill>
                <a:latin typeface="Helvetica" pitchFamily="2" charset="0"/>
              </a:rPr>
              <a:t>Suppression. </a:t>
            </a:r>
            <a:r>
              <a:rPr lang="en-GB" dirty="0">
                <a:solidFill>
                  <a:srgbClr val="002060"/>
                </a:solidFill>
                <a:latin typeface="Helvetica" pitchFamily="2" charset="0"/>
              </a:rPr>
              <a:t>Intentional avoidance of thinking about conflict for a brief period (‘parking it’)</a:t>
            </a:r>
            <a:endParaRPr lang="en-GB" sz="2000" dirty="0">
              <a:solidFill>
                <a:srgbClr val="002060"/>
              </a:solidFill>
              <a:latin typeface="Helvetica" pitchFamily="2" charset="0"/>
            </a:endParaRPr>
          </a:p>
          <a:p>
            <a:endParaRPr lang="en-GB" dirty="0">
              <a:latin typeface="Helvetica" pitchFamily="2" charset="0"/>
            </a:endParaRPr>
          </a:p>
        </p:txBody>
      </p:sp>
    </p:spTree>
    <p:extLst>
      <p:ext uri="{BB962C8B-B14F-4D97-AF65-F5344CB8AC3E}">
        <p14:creationId xmlns:p14="http://schemas.microsoft.com/office/powerpoint/2010/main" val="222961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1654276" y="130624"/>
            <a:ext cx="6051754" cy="70792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ASSESSMENT OF DEFENCE MECHANISMS</a:t>
            </a:r>
          </a:p>
          <a:p>
            <a:pPr algn="ctr">
              <a:spcBef>
                <a:spcPts val="0"/>
              </a:spcBef>
              <a:defRPr/>
            </a:pPr>
            <a:r>
              <a:rPr lang="en-US" altLang="en-US" sz="2000" b="1" kern="0" dirty="0">
                <a:latin typeface="Helvetica" pitchFamily="2" charset="0"/>
                <a:ea typeface="ＭＳ Ｐゴシック" panose="020B0600070205080204" pitchFamily="34" charset="-128"/>
              </a:rPr>
              <a:t>DEFENCE MECHANISM RATING SCALE</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extBox 5">
            <a:extLst>
              <a:ext uri="{FF2B5EF4-FFF2-40B4-BE49-F238E27FC236}">
                <a16:creationId xmlns:a16="http://schemas.microsoft.com/office/drawing/2014/main" id="{2855D207-59C1-6948-BD1D-842E7DC54648}"/>
              </a:ext>
            </a:extLst>
          </p:cNvPr>
          <p:cNvSpPr txBox="1"/>
          <p:nvPr/>
        </p:nvSpPr>
        <p:spPr>
          <a:xfrm>
            <a:off x="791497" y="1101909"/>
            <a:ext cx="7561005" cy="5180905"/>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002060"/>
                </a:solidFill>
                <a:latin typeface="Helvetica" pitchFamily="2" charset="0"/>
              </a:rPr>
              <a:t>The Defence Mechanism Rating Scales allows 27 defence mechanisms to be rated from interview recordings</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Defences are grouped into 7 levels </a:t>
            </a:r>
          </a:p>
          <a:p>
            <a:pPr marL="742950" lvl="1" indent="-285750">
              <a:buFont typeface="Arial" panose="020B0604020202020204" pitchFamily="34" charset="0"/>
              <a:buChar char="•"/>
            </a:pPr>
            <a:r>
              <a:rPr lang="en-GB" sz="1600" dirty="0">
                <a:solidFill>
                  <a:srgbClr val="002060"/>
                </a:solidFill>
                <a:latin typeface="Helvetica" pitchFamily="2" charset="0"/>
              </a:rPr>
              <a:t>(1) </a:t>
            </a:r>
            <a:r>
              <a:rPr lang="en-GB" sz="1600" b="1" dirty="0">
                <a:solidFill>
                  <a:srgbClr val="002060"/>
                </a:solidFill>
                <a:latin typeface="Helvetica" pitchFamily="2" charset="0"/>
              </a:rPr>
              <a:t>Mature defences: </a:t>
            </a:r>
            <a:r>
              <a:rPr lang="en-GB" sz="1600" dirty="0">
                <a:solidFill>
                  <a:srgbClr val="002060"/>
                </a:solidFill>
                <a:latin typeface="Helvetica" pitchFamily="2" charset="0"/>
              </a:rPr>
              <a:t>affiliation, altruism, anticipation, humour, self-assertion, self-observation, sublimation and suppression</a:t>
            </a:r>
          </a:p>
          <a:p>
            <a:pPr marL="742950" lvl="1" indent="-285750">
              <a:buFont typeface="Arial" panose="020B0604020202020204" pitchFamily="34" charset="0"/>
              <a:buChar char="•"/>
            </a:pPr>
            <a:r>
              <a:rPr lang="en-GB" sz="1600" dirty="0">
                <a:solidFill>
                  <a:srgbClr val="002060"/>
                </a:solidFill>
                <a:latin typeface="Helvetica" pitchFamily="2" charset="0"/>
              </a:rPr>
              <a:t>(2) </a:t>
            </a:r>
            <a:r>
              <a:rPr lang="en-GB" sz="1600" b="1" dirty="0">
                <a:solidFill>
                  <a:srgbClr val="002060"/>
                </a:solidFill>
                <a:latin typeface="Helvetica" pitchFamily="2" charset="0"/>
              </a:rPr>
              <a:t>Obsessional defences: </a:t>
            </a:r>
            <a:r>
              <a:rPr lang="en-GB" sz="1600" dirty="0">
                <a:solidFill>
                  <a:srgbClr val="002060"/>
                </a:solidFill>
                <a:latin typeface="Helvetica" pitchFamily="2" charset="0"/>
              </a:rPr>
              <a:t>isolation, intellectualisation and undoing; </a:t>
            </a:r>
          </a:p>
          <a:p>
            <a:pPr marL="742950" lvl="1" indent="-285750">
              <a:buFont typeface="Arial" panose="020B0604020202020204" pitchFamily="34" charset="0"/>
              <a:buChar char="•"/>
            </a:pPr>
            <a:r>
              <a:rPr lang="en-GB" sz="1600" dirty="0">
                <a:solidFill>
                  <a:srgbClr val="002060"/>
                </a:solidFill>
                <a:latin typeface="Helvetica" pitchFamily="2" charset="0"/>
              </a:rPr>
              <a:t>(3) </a:t>
            </a:r>
            <a:r>
              <a:rPr lang="en-GB" sz="1600" b="1" dirty="0">
                <a:solidFill>
                  <a:srgbClr val="002060"/>
                </a:solidFill>
                <a:latin typeface="Helvetica" pitchFamily="2" charset="0"/>
              </a:rPr>
              <a:t>Other neurotic defences: </a:t>
            </a:r>
            <a:r>
              <a:rPr lang="en-GB" sz="1600" dirty="0">
                <a:solidFill>
                  <a:srgbClr val="002060"/>
                </a:solidFill>
                <a:latin typeface="Helvetica" pitchFamily="2" charset="0"/>
              </a:rPr>
              <a:t>repression, dissociation, reaction formation and displacement; </a:t>
            </a:r>
          </a:p>
          <a:p>
            <a:pPr marL="742950" lvl="1" indent="-285750">
              <a:buFont typeface="Arial" panose="020B0604020202020204" pitchFamily="34" charset="0"/>
              <a:buChar char="•"/>
            </a:pPr>
            <a:r>
              <a:rPr lang="en-GB" sz="1600" dirty="0">
                <a:solidFill>
                  <a:srgbClr val="002060"/>
                </a:solidFill>
                <a:latin typeface="Helvetica" pitchFamily="2" charset="0"/>
              </a:rPr>
              <a:t>(4) </a:t>
            </a:r>
            <a:r>
              <a:rPr lang="en-GB" sz="1600" b="1" dirty="0">
                <a:solidFill>
                  <a:srgbClr val="002060"/>
                </a:solidFill>
                <a:latin typeface="Helvetica" pitchFamily="2" charset="0"/>
              </a:rPr>
              <a:t>Minor image distorting narcissistic defences: </a:t>
            </a:r>
            <a:r>
              <a:rPr lang="en-GB" sz="1600" dirty="0">
                <a:solidFill>
                  <a:srgbClr val="002060"/>
                </a:solidFill>
                <a:latin typeface="Helvetica" pitchFamily="2" charset="0"/>
              </a:rPr>
              <a:t>omnipotence, idealisation and devaluation; </a:t>
            </a:r>
          </a:p>
          <a:p>
            <a:pPr marL="742950" lvl="1" indent="-285750">
              <a:buFont typeface="Arial" panose="020B0604020202020204" pitchFamily="34" charset="0"/>
              <a:buChar char="•"/>
            </a:pPr>
            <a:r>
              <a:rPr lang="en-GB" sz="1600" dirty="0">
                <a:solidFill>
                  <a:srgbClr val="002060"/>
                </a:solidFill>
                <a:latin typeface="Helvetica" pitchFamily="2" charset="0"/>
              </a:rPr>
              <a:t>(5) </a:t>
            </a:r>
            <a:r>
              <a:rPr lang="en-GB" sz="1600" b="1" dirty="0">
                <a:solidFill>
                  <a:srgbClr val="002060"/>
                </a:solidFill>
                <a:latin typeface="Helvetica" pitchFamily="2" charset="0"/>
              </a:rPr>
              <a:t>Disavowal defences: </a:t>
            </a:r>
            <a:r>
              <a:rPr lang="en-GB" sz="1600" dirty="0">
                <a:solidFill>
                  <a:srgbClr val="002060"/>
                </a:solidFill>
                <a:latin typeface="Helvetica" pitchFamily="2" charset="0"/>
              </a:rPr>
              <a:t>denial, projection, rationalisation and fantasy; </a:t>
            </a:r>
          </a:p>
          <a:p>
            <a:pPr marL="742950" lvl="1" indent="-285750">
              <a:buFont typeface="Arial" panose="020B0604020202020204" pitchFamily="34" charset="0"/>
              <a:buChar char="•"/>
            </a:pPr>
            <a:r>
              <a:rPr lang="en-GB" sz="1600" dirty="0">
                <a:solidFill>
                  <a:srgbClr val="002060"/>
                </a:solidFill>
                <a:latin typeface="Helvetica" pitchFamily="2" charset="0"/>
              </a:rPr>
              <a:t>(6) </a:t>
            </a:r>
            <a:r>
              <a:rPr lang="en-GB" sz="1600" b="1" dirty="0">
                <a:solidFill>
                  <a:srgbClr val="002060"/>
                </a:solidFill>
                <a:latin typeface="Helvetica" pitchFamily="2" charset="0"/>
              </a:rPr>
              <a:t>Major image distorting borderline defences: </a:t>
            </a:r>
            <a:r>
              <a:rPr lang="en-GB" sz="1600" dirty="0">
                <a:solidFill>
                  <a:srgbClr val="002060"/>
                </a:solidFill>
                <a:latin typeface="Helvetica" pitchFamily="2" charset="0"/>
              </a:rPr>
              <a:t>splitting and projective identification; and </a:t>
            </a:r>
          </a:p>
          <a:p>
            <a:pPr marL="742950" lvl="1" indent="-285750">
              <a:buFont typeface="Arial" panose="020B0604020202020204" pitchFamily="34" charset="0"/>
              <a:buChar char="•"/>
            </a:pPr>
            <a:r>
              <a:rPr lang="en-GB" sz="1600" dirty="0">
                <a:solidFill>
                  <a:srgbClr val="002060"/>
                </a:solidFill>
                <a:latin typeface="Helvetica" pitchFamily="2" charset="0"/>
              </a:rPr>
              <a:t>(7) </a:t>
            </a:r>
            <a:r>
              <a:rPr lang="en-GB" sz="1600" b="1" dirty="0">
                <a:solidFill>
                  <a:srgbClr val="002060"/>
                </a:solidFill>
                <a:latin typeface="Helvetica" pitchFamily="2" charset="0"/>
              </a:rPr>
              <a:t>Action defences: </a:t>
            </a:r>
            <a:r>
              <a:rPr lang="en-GB" sz="1600" dirty="0">
                <a:solidFill>
                  <a:srgbClr val="002060"/>
                </a:solidFill>
                <a:latin typeface="Helvetica" pitchFamily="2" charset="0"/>
              </a:rPr>
              <a:t>acting out, passive aggression and hypochondriasis</a:t>
            </a:r>
            <a:endParaRPr lang="en-GB" sz="1600" baseline="30000" dirty="0">
              <a:solidFill>
                <a:srgbClr val="002060"/>
              </a:solidFill>
              <a:latin typeface="Helvetica" pitchFamily="2" charset="0"/>
            </a:endParaRPr>
          </a:p>
          <a:p>
            <a:endParaRPr lang="en-GB" sz="1600" baseline="300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The rating scales have criteria for rating the presence or absence of the defences</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They correlate with measures of adaptive functioning and mental health </a:t>
            </a:r>
          </a:p>
        </p:txBody>
      </p:sp>
    </p:spTree>
    <p:extLst>
      <p:ext uri="{BB962C8B-B14F-4D97-AF65-F5344CB8AC3E}">
        <p14:creationId xmlns:p14="http://schemas.microsoft.com/office/powerpoint/2010/main" val="2664600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180370" y="124474"/>
            <a:ext cx="8963630" cy="45071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HIGHLY ADAPTIVE DEFENCE MECHANISMS - RESEARCH FINDINGS</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extBox 5">
            <a:extLst>
              <a:ext uri="{FF2B5EF4-FFF2-40B4-BE49-F238E27FC236}">
                <a16:creationId xmlns:a16="http://schemas.microsoft.com/office/drawing/2014/main" id="{2855D207-59C1-6948-BD1D-842E7DC54648}"/>
              </a:ext>
            </a:extLst>
          </p:cNvPr>
          <p:cNvSpPr txBox="1"/>
          <p:nvPr/>
        </p:nvSpPr>
        <p:spPr>
          <a:xfrm>
            <a:off x="973394" y="789924"/>
            <a:ext cx="7561005" cy="6217087"/>
          </a:xfrm>
          <a:prstGeom prst="rect">
            <a:avLst/>
          </a:prstGeom>
          <a:noFill/>
        </p:spPr>
        <p:txBody>
          <a:bodyPr wrap="square" rtlCol="0">
            <a:spAutoFit/>
          </a:bodyPr>
          <a:lstStyle/>
          <a:p>
            <a:r>
              <a:rPr lang="en-GB" sz="2000" dirty="0">
                <a:solidFill>
                  <a:srgbClr val="002060"/>
                </a:solidFill>
                <a:latin typeface="Helvetica" pitchFamily="2" charset="0"/>
              </a:rPr>
              <a:t>In a 50 year  longitudinal study of three large cohorts George Vaillant used the defence mechanism rating scales to assess defences from interview transcripts and found that using highly adaptive defence mechanisms in the 20s  was predictive in middle and later life of </a:t>
            </a:r>
          </a:p>
          <a:p>
            <a:pPr marL="285750" indent="-285750">
              <a:buFont typeface="Arial" panose="020B0604020202020204" pitchFamily="34" charset="0"/>
              <a:buChar char="•"/>
            </a:pPr>
            <a:endParaRPr lang="en-IE" sz="2000" dirty="0">
              <a:solidFill>
                <a:srgbClr val="002060"/>
              </a:solidFill>
              <a:latin typeface="Helvetica" pitchFamily="2" charset="0"/>
            </a:endParaRPr>
          </a:p>
          <a:p>
            <a:pPr marL="742950" lvl="1" indent="-285750">
              <a:buFont typeface="Arial" panose="020B0604020202020204" pitchFamily="34" charset="0"/>
              <a:buChar char="•"/>
            </a:pPr>
            <a:r>
              <a:rPr lang="en-GB" sz="2000" dirty="0">
                <a:solidFill>
                  <a:srgbClr val="002060"/>
                </a:solidFill>
                <a:latin typeface="Helvetica" pitchFamily="2" charset="0"/>
              </a:rPr>
              <a:t>Greater well-being</a:t>
            </a:r>
          </a:p>
          <a:p>
            <a:pPr marL="742950" lvl="1" indent="-285750">
              <a:buFont typeface="Arial" panose="020B0604020202020204" pitchFamily="34" charset="0"/>
              <a:buChar char="•"/>
            </a:pPr>
            <a:endParaRPr lang="en-IE" sz="2000" dirty="0">
              <a:solidFill>
                <a:srgbClr val="002060"/>
              </a:solidFill>
              <a:latin typeface="Helvetica" pitchFamily="2" charset="0"/>
            </a:endParaRPr>
          </a:p>
          <a:p>
            <a:pPr marL="742950" lvl="1" indent="-285750">
              <a:buFont typeface="Arial" panose="020B0604020202020204" pitchFamily="34" charset="0"/>
              <a:buChar char="•"/>
            </a:pPr>
            <a:r>
              <a:rPr lang="en-GB" sz="2000" dirty="0">
                <a:solidFill>
                  <a:srgbClr val="002060"/>
                </a:solidFill>
                <a:latin typeface="Helvetica" pitchFamily="2" charset="0"/>
              </a:rPr>
              <a:t>Better personal adjustment</a:t>
            </a:r>
          </a:p>
          <a:p>
            <a:pPr marL="742950" lvl="1" indent="-285750">
              <a:buFont typeface="Arial" panose="020B0604020202020204" pitchFamily="34" charset="0"/>
              <a:buChar char="•"/>
            </a:pPr>
            <a:endParaRPr lang="en-IE" sz="2000" dirty="0">
              <a:solidFill>
                <a:srgbClr val="002060"/>
              </a:solidFill>
              <a:latin typeface="Helvetica" pitchFamily="2" charset="0"/>
            </a:endParaRPr>
          </a:p>
          <a:p>
            <a:pPr marL="742950" lvl="1" indent="-285750">
              <a:buFont typeface="Arial" panose="020B0604020202020204" pitchFamily="34" charset="0"/>
              <a:buChar char="•"/>
            </a:pPr>
            <a:r>
              <a:rPr lang="en-GB" sz="2000" dirty="0">
                <a:solidFill>
                  <a:srgbClr val="002060"/>
                </a:solidFill>
                <a:latin typeface="Helvetica" pitchFamily="2" charset="0"/>
              </a:rPr>
              <a:t>Better social support</a:t>
            </a:r>
          </a:p>
          <a:p>
            <a:pPr marL="742950" lvl="1" indent="-285750">
              <a:buFont typeface="Arial" panose="020B0604020202020204" pitchFamily="34" charset="0"/>
              <a:buChar char="•"/>
            </a:pPr>
            <a:endParaRPr lang="en-IE" sz="2000" dirty="0">
              <a:solidFill>
                <a:srgbClr val="002060"/>
              </a:solidFill>
              <a:latin typeface="Helvetica" pitchFamily="2" charset="0"/>
            </a:endParaRPr>
          </a:p>
          <a:p>
            <a:pPr marL="742950" lvl="1" indent="-285750">
              <a:buFont typeface="Arial" panose="020B0604020202020204" pitchFamily="34" charset="0"/>
              <a:buChar char="•"/>
            </a:pPr>
            <a:r>
              <a:rPr lang="en-GB" sz="2000" dirty="0">
                <a:solidFill>
                  <a:srgbClr val="002060"/>
                </a:solidFill>
                <a:latin typeface="Helvetica" pitchFamily="2" charset="0"/>
              </a:rPr>
              <a:t>Higher marital satisfaction </a:t>
            </a:r>
          </a:p>
          <a:p>
            <a:pPr marL="742950" lvl="1" indent="-285750">
              <a:buFont typeface="Arial" panose="020B0604020202020204" pitchFamily="34" charset="0"/>
              <a:buChar char="•"/>
            </a:pPr>
            <a:endParaRPr lang="en-IE" sz="2000" dirty="0">
              <a:solidFill>
                <a:srgbClr val="002060"/>
              </a:solidFill>
              <a:latin typeface="Helvetica" pitchFamily="2" charset="0"/>
            </a:endParaRPr>
          </a:p>
          <a:p>
            <a:pPr marL="742950" lvl="1" indent="-285750">
              <a:buFont typeface="Arial" panose="020B0604020202020204" pitchFamily="34" charset="0"/>
              <a:buChar char="•"/>
            </a:pPr>
            <a:r>
              <a:rPr lang="en-GB" sz="2000" dirty="0">
                <a:solidFill>
                  <a:srgbClr val="002060"/>
                </a:solidFill>
                <a:latin typeface="Helvetica" pitchFamily="2" charset="0"/>
              </a:rPr>
              <a:t>Higher income</a:t>
            </a:r>
          </a:p>
          <a:p>
            <a:pPr marL="742950" lvl="1" indent="-285750">
              <a:buFont typeface="Arial" panose="020B0604020202020204" pitchFamily="34" charset="0"/>
              <a:buChar char="•"/>
            </a:pPr>
            <a:endParaRPr lang="en-IE" sz="2000" dirty="0">
              <a:solidFill>
                <a:srgbClr val="002060"/>
              </a:solidFill>
              <a:latin typeface="Helvetica" pitchFamily="2" charset="0"/>
            </a:endParaRPr>
          </a:p>
          <a:p>
            <a:pPr marL="742950" lvl="1" indent="-285750">
              <a:buFont typeface="Arial" panose="020B0604020202020204" pitchFamily="34" charset="0"/>
              <a:buChar char="•"/>
            </a:pPr>
            <a:r>
              <a:rPr lang="en-GB" sz="2000" dirty="0">
                <a:solidFill>
                  <a:srgbClr val="002060"/>
                </a:solidFill>
                <a:latin typeface="Helvetica" pitchFamily="2" charset="0"/>
              </a:rPr>
              <a:t>Less disability </a:t>
            </a:r>
          </a:p>
          <a:p>
            <a:pPr marL="742950" lvl="1" indent="-285750">
              <a:buFont typeface="Arial" panose="020B0604020202020204" pitchFamily="34" charset="0"/>
              <a:buChar char="•"/>
            </a:pPr>
            <a:endParaRPr lang="en-IE" sz="2000" dirty="0">
              <a:solidFill>
                <a:srgbClr val="002060"/>
              </a:solidFill>
              <a:latin typeface="Helvetica" pitchFamily="2" charset="0"/>
            </a:endParaRPr>
          </a:p>
          <a:p>
            <a:pPr marL="742950" lvl="1" indent="-285750">
              <a:buFont typeface="Arial" panose="020B0604020202020204" pitchFamily="34" charset="0"/>
              <a:buChar char="•"/>
            </a:pPr>
            <a:r>
              <a:rPr lang="en-GB" sz="2000" dirty="0">
                <a:solidFill>
                  <a:srgbClr val="002060"/>
                </a:solidFill>
                <a:latin typeface="Helvetica" pitchFamily="2" charset="0"/>
              </a:rPr>
              <a:t>Greater resilience in the face of life stresses</a:t>
            </a:r>
            <a:endParaRPr lang="en-IE" sz="2000" dirty="0">
              <a:solidFill>
                <a:srgbClr val="002060"/>
              </a:solidFill>
              <a:latin typeface="Helvetica" pitchFamily="2" charset="0"/>
            </a:endParaRPr>
          </a:p>
          <a:p>
            <a:pPr marL="285750" indent="-285750">
              <a:buFont typeface="Arial" panose="020B0604020202020204" pitchFamily="34" charset="0"/>
              <a:buChar char="•"/>
            </a:pPr>
            <a:endParaRPr lang="en-GB" dirty="0">
              <a:solidFill>
                <a:srgbClr val="002060"/>
              </a:solidFill>
              <a:latin typeface="Helvetica" pitchFamily="2" charset="0"/>
            </a:endParaRPr>
          </a:p>
        </p:txBody>
      </p:sp>
    </p:spTree>
    <p:extLst>
      <p:ext uri="{BB962C8B-B14F-4D97-AF65-F5344CB8AC3E}">
        <p14:creationId xmlns:p14="http://schemas.microsoft.com/office/powerpoint/2010/main" val="4136098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extBox 5">
            <a:extLst>
              <a:ext uri="{FF2B5EF4-FFF2-40B4-BE49-F238E27FC236}">
                <a16:creationId xmlns:a16="http://schemas.microsoft.com/office/drawing/2014/main" id="{2855D207-59C1-6948-BD1D-842E7DC54648}"/>
              </a:ext>
            </a:extLst>
          </p:cNvPr>
          <p:cNvSpPr txBox="1"/>
          <p:nvPr/>
        </p:nvSpPr>
        <p:spPr>
          <a:xfrm>
            <a:off x="1395416" y="1243786"/>
            <a:ext cx="6628470" cy="4370427"/>
          </a:xfrm>
          <a:prstGeom prst="rect">
            <a:avLst/>
          </a:prstGeom>
          <a:noFill/>
        </p:spPr>
        <p:txBody>
          <a:bodyPr wrap="square" rtlCol="0">
            <a:spAutoFit/>
          </a:bodyPr>
          <a:lstStyle/>
          <a:p>
            <a:pPr marL="285750" indent="-285750">
              <a:buFont typeface="Arial" panose="020B0604020202020204" pitchFamily="34" charset="0"/>
              <a:buChar char="•"/>
            </a:pPr>
            <a:endParaRPr lang="en-GB" dirty="0">
              <a:solidFill>
                <a:srgbClr val="002060"/>
              </a:solidFill>
              <a:latin typeface="Helvetica" pitchFamily="2" charset="0"/>
            </a:endParaRPr>
          </a:p>
          <a:p>
            <a:r>
              <a:rPr lang="en-GB" sz="2000" dirty="0">
                <a:solidFill>
                  <a:srgbClr val="002060"/>
                </a:solidFill>
                <a:latin typeface="Helvetica" pitchFamily="2" charset="0"/>
              </a:rPr>
              <a:t>Subsequent research of adaptive defences  has shown the following</a:t>
            </a:r>
          </a:p>
          <a:p>
            <a:pPr marL="285750" indent="-285750">
              <a:buFont typeface="Arial" panose="020B0604020202020204" pitchFamily="34" charset="0"/>
              <a:buChar char="•"/>
            </a:pPr>
            <a:endParaRPr lang="en-GB" sz="2000" dirty="0">
              <a:solidFill>
                <a:srgbClr val="002060"/>
              </a:solidFill>
              <a:latin typeface="Helvetica" pitchFamily="2" charset="0"/>
            </a:endParaRPr>
          </a:p>
          <a:p>
            <a:pPr marL="742950" lvl="1" indent="-285750">
              <a:buFont typeface="Arial" panose="020B0604020202020204" pitchFamily="34" charset="0"/>
              <a:buChar char="•"/>
            </a:pPr>
            <a:r>
              <a:rPr lang="en-GB" sz="2000" dirty="0">
                <a:solidFill>
                  <a:srgbClr val="002060"/>
                </a:solidFill>
                <a:latin typeface="Helvetica" pitchFamily="2" charset="0"/>
              </a:rPr>
              <a:t>For cancer patients, adaptive defences lead to better physical and emotional functioning during recovery</a:t>
            </a:r>
          </a:p>
          <a:p>
            <a:pPr marL="742950" lvl="1" indent="-285750">
              <a:buFont typeface="Arial" panose="020B0604020202020204" pitchFamily="34" charset="0"/>
              <a:buChar char="•"/>
            </a:pPr>
            <a:endParaRPr lang="en-GB" sz="2000" dirty="0">
              <a:solidFill>
                <a:srgbClr val="002060"/>
              </a:solidFill>
              <a:latin typeface="Helvetica" pitchFamily="2" charset="0"/>
            </a:endParaRPr>
          </a:p>
          <a:p>
            <a:pPr marL="742950" lvl="1" indent="-285750">
              <a:buFont typeface="Arial" panose="020B0604020202020204" pitchFamily="34" charset="0"/>
              <a:buChar char="•"/>
            </a:pPr>
            <a:r>
              <a:rPr lang="en-GB" sz="2000" dirty="0">
                <a:solidFill>
                  <a:srgbClr val="002060"/>
                </a:solidFill>
                <a:latin typeface="Helvetica" pitchFamily="2" charset="0"/>
              </a:rPr>
              <a:t>For mental health problems, adaptive  defences facilitate a positive therapeutic alliance in psychotherapy which promotes recovery</a:t>
            </a:r>
            <a:endParaRPr lang="en-GB" sz="2000" baseline="30000" dirty="0">
              <a:solidFill>
                <a:srgbClr val="002060"/>
              </a:solidFill>
              <a:latin typeface="Helvetica" pitchFamily="2" charset="0"/>
            </a:endParaRPr>
          </a:p>
          <a:p>
            <a:pPr marL="742950" lvl="1" indent="-285750">
              <a:buFont typeface="Arial" panose="020B0604020202020204" pitchFamily="34" charset="0"/>
              <a:buChar char="•"/>
            </a:pPr>
            <a:endParaRPr lang="en-GB" sz="2000" dirty="0">
              <a:solidFill>
                <a:srgbClr val="002060"/>
              </a:solidFill>
              <a:latin typeface="Helvetica" pitchFamily="2" charset="0"/>
            </a:endParaRPr>
          </a:p>
          <a:p>
            <a:pPr marL="742950" lvl="1" indent="-285750">
              <a:buFont typeface="Arial" panose="020B0604020202020204" pitchFamily="34" charset="0"/>
              <a:buChar char="•"/>
            </a:pPr>
            <a:r>
              <a:rPr lang="en-GB" sz="2000" dirty="0">
                <a:solidFill>
                  <a:srgbClr val="002060"/>
                </a:solidFill>
                <a:latin typeface="Helvetica" pitchFamily="2" charset="0"/>
              </a:rPr>
              <a:t>Psychotherapy leads to an increase in the use of adaptive defence mechanisms</a:t>
            </a:r>
          </a:p>
        </p:txBody>
      </p:sp>
      <p:sp>
        <p:nvSpPr>
          <p:cNvPr id="7" name="Title 1">
            <a:extLst>
              <a:ext uri="{FF2B5EF4-FFF2-40B4-BE49-F238E27FC236}">
                <a16:creationId xmlns:a16="http://schemas.microsoft.com/office/drawing/2014/main" id="{A260F4E7-C813-4849-B343-15DB052B1DEB}"/>
              </a:ext>
            </a:extLst>
          </p:cNvPr>
          <p:cNvSpPr txBox="1">
            <a:spLocks noChangeArrowheads="1"/>
          </p:cNvSpPr>
          <p:nvPr/>
        </p:nvSpPr>
        <p:spPr>
          <a:xfrm>
            <a:off x="357351" y="575186"/>
            <a:ext cx="8963630" cy="45071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HIGHLY ADAPTIVE DEFENCE MECHANISMS - RESEARCH FINDINGS</a:t>
            </a:r>
          </a:p>
        </p:txBody>
      </p:sp>
    </p:spTree>
    <p:extLst>
      <p:ext uri="{BB962C8B-B14F-4D97-AF65-F5344CB8AC3E}">
        <p14:creationId xmlns:p14="http://schemas.microsoft.com/office/powerpoint/2010/main" val="1528619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1730477" y="231842"/>
            <a:ext cx="5820697" cy="69344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PAUSE &amp; PRACTICE </a:t>
            </a:r>
          </a:p>
          <a:p>
            <a:pPr algn="ctr">
              <a:spcBef>
                <a:spcPts val="0"/>
              </a:spcBef>
              <a:defRPr/>
            </a:pPr>
            <a:r>
              <a:rPr lang="en-US" altLang="en-US" sz="2000" b="1" kern="0" dirty="0">
                <a:latin typeface="Helvetica" pitchFamily="2" charset="0"/>
                <a:ea typeface="ＭＳ Ｐゴシック" panose="020B0600070205080204" pitchFamily="34" charset="-128"/>
              </a:rPr>
              <a:t>HIGHLY ADAPTIVE DEFENCE MECHANISMS</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extBox 5">
            <a:extLst>
              <a:ext uri="{FF2B5EF4-FFF2-40B4-BE49-F238E27FC236}">
                <a16:creationId xmlns:a16="http://schemas.microsoft.com/office/drawing/2014/main" id="{2855D207-59C1-6948-BD1D-842E7DC54648}"/>
              </a:ext>
            </a:extLst>
          </p:cNvPr>
          <p:cNvSpPr txBox="1"/>
          <p:nvPr/>
        </p:nvSpPr>
        <p:spPr>
          <a:xfrm>
            <a:off x="427703" y="1268629"/>
            <a:ext cx="8288594" cy="507831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2060"/>
                </a:solidFill>
                <a:latin typeface="Helvetica" pitchFamily="2" charset="0"/>
              </a:rPr>
              <a:t>Make point of noticing situations in which you are feeling an internal conflict between an unacceptable impulse or emotion and a wish not to express that impulse or emotion</a:t>
            </a:r>
          </a:p>
          <a:p>
            <a:pPr marL="285750" indent="-285750">
              <a:buFont typeface="Arial" panose="020B0604020202020204" pitchFamily="34" charset="0"/>
              <a:buChar char="•"/>
            </a:pPr>
            <a:endParaRPr lang="en-GB" b="1" dirty="0">
              <a:solidFill>
                <a:srgbClr val="002060"/>
              </a:solidFill>
              <a:latin typeface="Helvetica" pitchFamily="2" charset="0"/>
            </a:endParaRPr>
          </a:p>
          <a:p>
            <a:pPr marL="285750" indent="-285750">
              <a:buFont typeface="Arial" panose="020B0604020202020204" pitchFamily="34" charset="0"/>
              <a:buChar char="•"/>
            </a:pPr>
            <a:r>
              <a:rPr lang="en-GB" dirty="0">
                <a:solidFill>
                  <a:srgbClr val="002060"/>
                </a:solidFill>
                <a:latin typeface="Helvetica" pitchFamily="2" charset="0"/>
              </a:rPr>
              <a:t>When you notice these conflict situations, pause before reacting, and consider using one of the highly adaptive defence mechanisms</a:t>
            </a:r>
          </a:p>
          <a:p>
            <a:pPr marL="285750" indent="-285750">
              <a:buFont typeface="Arial" panose="020B0604020202020204" pitchFamily="34" charset="0"/>
              <a:buChar char="•"/>
            </a:pPr>
            <a:r>
              <a:rPr lang="en-GB" dirty="0">
                <a:solidFill>
                  <a:srgbClr val="002060"/>
                </a:solidFill>
                <a:latin typeface="Helvetica" pitchFamily="2" charset="0"/>
              </a:rPr>
              <a:t>Anticipation</a:t>
            </a:r>
          </a:p>
          <a:p>
            <a:pPr marL="285750" indent="-285750">
              <a:buFont typeface="Arial" panose="020B0604020202020204" pitchFamily="34" charset="0"/>
              <a:buChar char="•"/>
            </a:pPr>
            <a:r>
              <a:rPr lang="en-GB" dirty="0">
                <a:solidFill>
                  <a:srgbClr val="002060"/>
                </a:solidFill>
                <a:latin typeface="Helvetica" pitchFamily="2" charset="0"/>
              </a:rPr>
              <a:t>Affiliation</a:t>
            </a:r>
          </a:p>
          <a:p>
            <a:pPr marL="285750" indent="-285750">
              <a:buFont typeface="Arial" panose="020B0604020202020204" pitchFamily="34" charset="0"/>
              <a:buChar char="•"/>
            </a:pPr>
            <a:r>
              <a:rPr lang="en-GB" dirty="0">
                <a:solidFill>
                  <a:srgbClr val="002060"/>
                </a:solidFill>
                <a:latin typeface="Helvetica" pitchFamily="2" charset="0"/>
              </a:rPr>
              <a:t>Altruism</a:t>
            </a:r>
          </a:p>
          <a:p>
            <a:pPr marL="285750" indent="-285750">
              <a:buFont typeface="Arial" panose="020B0604020202020204" pitchFamily="34" charset="0"/>
              <a:buChar char="•"/>
            </a:pPr>
            <a:r>
              <a:rPr lang="en-GB" dirty="0">
                <a:solidFill>
                  <a:srgbClr val="002060"/>
                </a:solidFill>
                <a:latin typeface="Helvetica" pitchFamily="2" charset="0"/>
              </a:rPr>
              <a:t>Humour</a:t>
            </a:r>
            <a:endParaRPr lang="en-IE" dirty="0">
              <a:solidFill>
                <a:srgbClr val="002060"/>
              </a:solidFill>
              <a:latin typeface="Helvetica" pitchFamily="2" charset="0"/>
            </a:endParaRPr>
          </a:p>
          <a:p>
            <a:pPr marL="285750" indent="-285750">
              <a:buFont typeface="Arial" panose="020B0604020202020204" pitchFamily="34" charset="0"/>
              <a:buChar char="•"/>
            </a:pPr>
            <a:r>
              <a:rPr lang="en-GB" dirty="0">
                <a:solidFill>
                  <a:srgbClr val="002060"/>
                </a:solidFill>
                <a:latin typeface="Helvetica" pitchFamily="2" charset="0"/>
              </a:rPr>
              <a:t>Self-assertion</a:t>
            </a:r>
            <a:endParaRPr lang="en-IE" dirty="0">
              <a:solidFill>
                <a:srgbClr val="002060"/>
              </a:solidFill>
              <a:latin typeface="Helvetica" pitchFamily="2" charset="0"/>
            </a:endParaRPr>
          </a:p>
          <a:p>
            <a:pPr marL="285750" indent="-285750">
              <a:buFont typeface="Arial" panose="020B0604020202020204" pitchFamily="34" charset="0"/>
              <a:buChar char="•"/>
            </a:pPr>
            <a:r>
              <a:rPr lang="en-GB" dirty="0">
                <a:solidFill>
                  <a:srgbClr val="002060"/>
                </a:solidFill>
                <a:latin typeface="Helvetica" pitchFamily="2" charset="0"/>
              </a:rPr>
              <a:t>Sublimation</a:t>
            </a:r>
          </a:p>
          <a:p>
            <a:pPr marL="285750" indent="-285750">
              <a:buFont typeface="Arial" panose="020B0604020202020204" pitchFamily="34" charset="0"/>
              <a:buChar char="•"/>
            </a:pPr>
            <a:r>
              <a:rPr lang="en-GB" dirty="0">
                <a:solidFill>
                  <a:srgbClr val="002060"/>
                </a:solidFill>
                <a:latin typeface="Helvetica" pitchFamily="2" charset="0"/>
              </a:rPr>
              <a:t>Suppression</a:t>
            </a:r>
          </a:p>
          <a:p>
            <a:pPr marL="285750" indent="-285750">
              <a:buFont typeface="Arial" panose="020B0604020202020204" pitchFamily="34" charset="0"/>
              <a:buChar char="•"/>
            </a:pPr>
            <a:endParaRPr lang="en-GB" dirty="0">
              <a:solidFill>
                <a:srgbClr val="002060"/>
              </a:solidFill>
              <a:latin typeface="Helvetica" pitchFamily="2" charset="0"/>
            </a:endParaRPr>
          </a:p>
          <a:p>
            <a:pPr marL="285750" indent="-285750">
              <a:buFont typeface="Arial" panose="020B0604020202020204" pitchFamily="34" charset="0"/>
              <a:buChar char="•"/>
            </a:pPr>
            <a:r>
              <a:rPr lang="en-GB" dirty="0">
                <a:solidFill>
                  <a:srgbClr val="002060"/>
                </a:solidFill>
                <a:latin typeface="Helvetica" pitchFamily="2" charset="0"/>
              </a:rPr>
              <a:t>Write down the adaptive defence you used and rate on a scale of 1 to 10 how effective it was in helping you deal with the internal conflict.</a:t>
            </a:r>
          </a:p>
          <a:p>
            <a:pPr marL="285750" indent="-285750">
              <a:buFont typeface="Arial" panose="020B0604020202020204" pitchFamily="34" charset="0"/>
              <a:buChar char="•"/>
            </a:pPr>
            <a:endParaRPr lang="en-GB" dirty="0">
              <a:solidFill>
                <a:srgbClr val="002060"/>
              </a:solidFill>
              <a:latin typeface="Helvetica" pitchFamily="2" charset="0"/>
            </a:endParaRPr>
          </a:p>
          <a:p>
            <a:pPr marL="285750" indent="-285750">
              <a:buFont typeface="Arial" panose="020B0604020202020204" pitchFamily="34" charset="0"/>
              <a:buChar char="•"/>
            </a:pPr>
            <a:endParaRPr lang="en-GB" dirty="0">
              <a:latin typeface="Helvetica" pitchFamily="2" charset="0"/>
            </a:endParaRPr>
          </a:p>
        </p:txBody>
      </p:sp>
    </p:spTree>
    <p:extLst>
      <p:ext uri="{BB962C8B-B14F-4D97-AF65-F5344CB8AC3E}">
        <p14:creationId xmlns:p14="http://schemas.microsoft.com/office/powerpoint/2010/main" val="1199478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C5AC82-85BF-9245-8F7F-108AEFD9CE39}"/>
              </a:ext>
            </a:extLst>
          </p:cNvPr>
          <p:cNvSpPr txBox="1">
            <a:spLocks noChangeArrowheads="1"/>
          </p:cNvSpPr>
          <p:nvPr/>
        </p:nvSpPr>
        <p:spPr>
          <a:xfrm>
            <a:off x="1174531" y="2673891"/>
            <a:ext cx="6794938" cy="53793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FUNCTIONAL COPING STRATEGIES</a:t>
            </a:r>
          </a:p>
        </p:txBody>
      </p:sp>
    </p:spTree>
    <p:extLst>
      <p:ext uri="{BB962C8B-B14F-4D97-AF65-F5344CB8AC3E}">
        <p14:creationId xmlns:p14="http://schemas.microsoft.com/office/powerpoint/2010/main" val="27952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2363207" y="95570"/>
            <a:ext cx="4417586" cy="41052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THE SELF &amp; SELF DEVELOPMENT</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40388" y="745661"/>
            <a:ext cx="5995995" cy="575402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r>
              <a:rPr lang="en-GB" sz="1600" dirty="0">
                <a:solidFill>
                  <a:srgbClr val="002060"/>
                </a:solidFill>
                <a:latin typeface="Helvetica" pitchFamily="2" charset="0"/>
              </a:rPr>
              <a:t>The modern conception of the self &amp; the idea in positive psychology that the self may be developed through psychological practices is a recent phenomenon</a:t>
            </a:r>
          </a:p>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1600" dirty="0">
                <a:solidFill>
                  <a:srgbClr val="002060"/>
                </a:solidFill>
                <a:latin typeface="Helvetica" pitchFamily="2" charset="0"/>
              </a:rPr>
              <a:t>In westernised countries, before about 1500 AD people’s identities were viewed as relatively fixed and defined not by personal choice and effort but by individual’s</a:t>
            </a:r>
          </a:p>
          <a:p>
            <a:pPr marL="857250" lvl="2" indent="-457200">
              <a:spcBef>
                <a:spcPct val="0"/>
              </a:spcBef>
              <a:buFont typeface="Arial" panose="020B0604020202020204" pitchFamily="34" charset="0"/>
              <a:buChar char="•"/>
            </a:pPr>
            <a:r>
              <a:rPr lang="en-GB" sz="1600" dirty="0">
                <a:solidFill>
                  <a:srgbClr val="002060"/>
                </a:solidFill>
                <a:latin typeface="Helvetica" pitchFamily="2" charset="0"/>
              </a:rPr>
              <a:t>Occupation, </a:t>
            </a:r>
          </a:p>
          <a:p>
            <a:pPr marL="857250" lvl="2" indent="-457200">
              <a:spcBef>
                <a:spcPct val="0"/>
              </a:spcBef>
              <a:buFont typeface="Arial" panose="020B0604020202020204" pitchFamily="34" charset="0"/>
              <a:buChar char="•"/>
            </a:pPr>
            <a:r>
              <a:rPr lang="en-GB" sz="1600" dirty="0">
                <a:solidFill>
                  <a:srgbClr val="002060"/>
                </a:solidFill>
                <a:latin typeface="Helvetica" pitchFamily="2" charset="0"/>
              </a:rPr>
              <a:t>Position in their families</a:t>
            </a:r>
          </a:p>
          <a:p>
            <a:pPr marL="857250" lvl="2" indent="-457200">
              <a:spcBef>
                <a:spcPct val="0"/>
              </a:spcBef>
              <a:buFont typeface="Arial" panose="020B0604020202020204" pitchFamily="34" charset="0"/>
              <a:buChar char="•"/>
            </a:pPr>
            <a:r>
              <a:rPr lang="en-GB" sz="1600" dirty="0">
                <a:solidFill>
                  <a:srgbClr val="002060"/>
                </a:solidFill>
                <a:latin typeface="Helvetica" pitchFamily="2" charset="0"/>
              </a:rPr>
              <a:t>Position in their society, country, and relationship to their monarch</a:t>
            </a:r>
          </a:p>
          <a:p>
            <a:pPr marL="857250" lvl="2" indent="-457200">
              <a:spcBef>
                <a:spcPct val="0"/>
              </a:spcBef>
              <a:buFont typeface="Arial" panose="020B0604020202020204" pitchFamily="34" charset="0"/>
              <a:buChar char="•"/>
            </a:pPr>
            <a:r>
              <a:rPr lang="en-GB" sz="1600" dirty="0">
                <a:solidFill>
                  <a:srgbClr val="002060"/>
                </a:solidFill>
                <a:latin typeface="Helvetica" pitchFamily="2" charset="0"/>
              </a:rPr>
              <a:t>Position in the universe defined by religious beliefs and relationship to their deity</a:t>
            </a:r>
          </a:p>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1600" dirty="0">
                <a:solidFill>
                  <a:srgbClr val="002060"/>
                </a:solidFill>
                <a:latin typeface="Helvetica" pitchFamily="2" charset="0"/>
              </a:rPr>
              <a:t>The modern interest in the self and self-development arose partly through </a:t>
            </a:r>
          </a:p>
          <a:p>
            <a:pPr marL="857250" lvl="2" indent="-457200">
              <a:spcBef>
                <a:spcPct val="0"/>
              </a:spcBef>
              <a:buFont typeface="Arial" panose="020B0604020202020204" pitchFamily="34" charset="0"/>
              <a:buChar char="•"/>
            </a:pPr>
            <a:r>
              <a:rPr lang="en-GB" sz="1600" dirty="0">
                <a:solidFill>
                  <a:srgbClr val="002060"/>
                </a:solidFill>
                <a:latin typeface="Helvetica" pitchFamily="2" charset="0"/>
              </a:rPr>
              <a:t>Availability of autobiographic writing and arts</a:t>
            </a:r>
          </a:p>
          <a:p>
            <a:pPr marL="857250" lvl="2" indent="-457200">
              <a:spcBef>
                <a:spcPct val="0"/>
              </a:spcBef>
              <a:buFont typeface="Arial" panose="020B0604020202020204" pitchFamily="34" charset="0"/>
              <a:buChar char="•"/>
            </a:pPr>
            <a:r>
              <a:rPr lang="en-GB" sz="1600" dirty="0">
                <a:solidFill>
                  <a:srgbClr val="002060"/>
                </a:solidFill>
                <a:latin typeface="Helvetica" pitchFamily="2" charset="0"/>
              </a:rPr>
              <a:t>Questioning the prevailing faith in deities, monarchs, and values</a:t>
            </a:r>
          </a:p>
          <a:p>
            <a:pPr marL="857250" lvl="2" indent="-457200">
              <a:spcBef>
                <a:spcPct val="0"/>
              </a:spcBef>
              <a:buFont typeface="Arial" panose="020B0604020202020204" pitchFamily="34" charset="0"/>
              <a:buChar char="•"/>
            </a:pPr>
            <a:r>
              <a:rPr lang="en-GB" sz="1600" dirty="0">
                <a:solidFill>
                  <a:srgbClr val="002060"/>
                </a:solidFill>
                <a:latin typeface="Helvetica" pitchFamily="2" charset="0"/>
              </a:rPr>
              <a:t>Rise of democracy, social &amp; occupational mobility, literacy, &amp; increased wealth of ‘ordinary people’</a:t>
            </a:r>
          </a:p>
          <a:p>
            <a:pPr marL="857250" lvl="2" indent="-457200">
              <a:spcBef>
                <a:spcPct val="0"/>
              </a:spcBef>
              <a:buFont typeface="Arial" panose="020B0604020202020204" pitchFamily="34" charset="0"/>
              <a:buChar char="•"/>
            </a:pPr>
            <a:r>
              <a:rPr lang="en-GB" sz="1600" dirty="0">
                <a:solidFill>
                  <a:srgbClr val="002060"/>
                </a:solidFill>
                <a:latin typeface="Helvetica" pitchFamily="2" charset="0"/>
              </a:rPr>
              <a:t>Popularization of psychology and self-reflection following Freud’s ‘discover of the unconscious’</a:t>
            </a:r>
          </a:p>
        </p:txBody>
      </p:sp>
      <p:pic>
        <p:nvPicPr>
          <p:cNvPr id="2" name="Picture 1">
            <a:extLst>
              <a:ext uri="{FF2B5EF4-FFF2-40B4-BE49-F238E27FC236}">
                <a16:creationId xmlns:a16="http://schemas.microsoft.com/office/drawing/2014/main" id="{CC9078B9-CD19-D745-B2F1-131F57F08263}"/>
              </a:ext>
            </a:extLst>
          </p:cNvPr>
          <p:cNvPicPr>
            <a:picLocks noChangeAspect="1"/>
          </p:cNvPicPr>
          <p:nvPr/>
        </p:nvPicPr>
        <p:blipFill>
          <a:blip r:embed="rId2"/>
          <a:stretch>
            <a:fillRect/>
          </a:stretch>
        </p:blipFill>
        <p:spPr>
          <a:xfrm>
            <a:off x="6288680" y="1124900"/>
            <a:ext cx="2421017" cy="1608121"/>
          </a:xfrm>
          <a:prstGeom prst="rect">
            <a:avLst/>
          </a:prstGeom>
        </p:spPr>
      </p:pic>
      <p:pic>
        <p:nvPicPr>
          <p:cNvPr id="3" name="Picture 2">
            <a:extLst>
              <a:ext uri="{FF2B5EF4-FFF2-40B4-BE49-F238E27FC236}">
                <a16:creationId xmlns:a16="http://schemas.microsoft.com/office/drawing/2014/main" id="{C14211E9-C455-DC49-B314-5202C26B32D7}"/>
              </a:ext>
            </a:extLst>
          </p:cNvPr>
          <p:cNvPicPr>
            <a:picLocks noChangeAspect="1"/>
          </p:cNvPicPr>
          <p:nvPr/>
        </p:nvPicPr>
        <p:blipFill>
          <a:blip r:embed="rId3"/>
          <a:stretch>
            <a:fillRect/>
          </a:stretch>
        </p:blipFill>
        <p:spPr>
          <a:xfrm>
            <a:off x="6264064" y="3622675"/>
            <a:ext cx="2445633" cy="137795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3103772" y="443236"/>
            <a:ext cx="2936456" cy="45071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COPING STRATEGIES</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extBox 5">
            <a:extLst>
              <a:ext uri="{FF2B5EF4-FFF2-40B4-BE49-F238E27FC236}">
                <a16:creationId xmlns:a16="http://schemas.microsoft.com/office/drawing/2014/main" id="{2855D207-59C1-6948-BD1D-842E7DC54648}"/>
              </a:ext>
            </a:extLst>
          </p:cNvPr>
          <p:cNvSpPr txBox="1"/>
          <p:nvPr/>
        </p:nvSpPr>
        <p:spPr>
          <a:xfrm>
            <a:off x="406443" y="1144130"/>
            <a:ext cx="5274268" cy="5601533"/>
          </a:xfrm>
          <a:prstGeom prst="rect">
            <a:avLst/>
          </a:prstGeom>
          <a:noFill/>
        </p:spPr>
        <p:txBody>
          <a:bodyPr wrap="square" rtlCol="0">
            <a:spAutoFit/>
          </a:bodyPr>
          <a:lstStyle/>
          <a:p>
            <a:r>
              <a:rPr lang="en-GB" sz="2000" dirty="0">
                <a:solidFill>
                  <a:srgbClr val="002060"/>
                </a:solidFill>
                <a:latin typeface="Helvetica" pitchFamily="2" charset="0"/>
              </a:rPr>
              <a:t>Coping strategies are </a:t>
            </a:r>
          </a:p>
          <a:p>
            <a:endParaRPr lang="en-GB" sz="2000" dirty="0">
              <a:solidFill>
                <a:srgbClr val="002060"/>
              </a:solidFill>
              <a:latin typeface="Helvetica" pitchFamily="2" charset="0"/>
            </a:endParaRPr>
          </a:p>
          <a:p>
            <a:pPr marL="285750" indent="-285750">
              <a:buFont typeface="Arial" panose="020B0604020202020204" pitchFamily="34" charset="0"/>
              <a:buChar char="•"/>
            </a:pPr>
            <a:r>
              <a:rPr lang="en-GB" sz="2000" dirty="0">
                <a:solidFill>
                  <a:srgbClr val="002060"/>
                </a:solidFill>
                <a:latin typeface="Helvetica" pitchFamily="2" charset="0"/>
              </a:rPr>
              <a:t>Conscious processes</a:t>
            </a:r>
          </a:p>
          <a:p>
            <a:pPr marL="285750" indent="-285750">
              <a:buFont typeface="Arial" panose="020B0604020202020204" pitchFamily="34" charset="0"/>
              <a:buChar char="•"/>
            </a:pPr>
            <a:endParaRPr lang="en-GB" sz="2000" dirty="0">
              <a:solidFill>
                <a:srgbClr val="002060"/>
              </a:solidFill>
              <a:latin typeface="Helvetica" pitchFamily="2" charset="0"/>
            </a:endParaRPr>
          </a:p>
          <a:p>
            <a:pPr marL="285750" indent="-285750">
              <a:buFont typeface="Arial" panose="020B0604020202020204" pitchFamily="34" charset="0"/>
              <a:buChar char="•"/>
            </a:pPr>
            <a:r>
              <a:rPr lang="en-GB" sz="2000" dirty="0">
                <a:solidFill>
                  <a:srgbClr val="002060"/>
                </a:solidFill>
                <a:latin typeface="Helvetica" pitchFamily="2" charset="0"/>
              </a:rPr>
              <a:t>For dealing with external demands (such as exams), not intrapsychic conflict</a:t>
            </a:r>
          </a:p>
          <a:p>
            <a:pPr marL="285750" indent="-285750">
              <a:buFont typeface="Arial" panose="020B0604020202020204" pitchFamily="34" charset="0"/>
              <a:buChar char="•"/>
            </a:pPr>
            <a:endParaRPr lang="en-GB" sz="2000" dirty="0">
              <a:solidFill>
                <a:srgbClr val="002060"/>
              </a:solidFill>
              <a:latin typeface="Helvetica" pitchFamily="2" charset="0"/>
            </a:endParaRPr>
          </a:p>
          <a:p>
            <a:pPr marL="285750" indent="-285750">
              <a:buFont typeface="Arial" panose="020B0604020202020204" pitchFamily="34" charset="0"/>
              <a:buChar char="•"/>
            </a:pPr>
            <a:r>
              <a:rPr lang="en-GB" sz="2000" dirty="0">
                <a:solidFill>
                  <a:srgbClr val="002060"/>
                </a:solidFill>
                <a:latin typeface="Helvetica" pitchFamily="2" charset="0"/>
              </a:rPr>
              <a:t>They are used when demands tax personal resources (such as our memory of the material being examined) </a:t>
            </a:r>
          </a:p>
          <a:p>
            <a:pPr marL="285750" indent="-285750">
              <a:buFont typeface="Arial" panose="020B0604020202020204" pitchFamily="34" charset="0"/>
              <a:buChar char="•"/>
            </a:pPr>
            <a:endParaRPr lang="en-GB" sz="2000" dirty="0">
              <a:solidFill>
                <a:srgbClr val="002060"/>
              </a:solidFill>
              <a:latin typeface="Helvetica" pitchFamily="2" charset="0"/>
            </a:endParaRPr>
          </a:p>
          <a:p>
            <a:pPr marL="285750" indent="-285750">
              <a:buFont typeface="Arial" panose="020B0604020202020204" pitchFamily="34" charset="0"/>
              <a:buChar char="•"/>
            </a:pPr>
            <a:r>
              <a:rPr lang="en-GB" sz="2000" dirty="0">
                <a:solidFill>
                  <a:srgbClr val="002060"/>
                </a:solidFill>
                <a:latin typeface="Helvetica" pitchFamily="2" charset="0"/>
              </a:rPr>
              <a:t>They were introduced into modern psychology within the cognitive-behavioural tradition</a:t>
            </a:r>
          </a:p>
          <a:p>
            <a:pPr marL="285750" indent="-285750">
              <a:buFont typeface="Arial" panose="020B0604020202020204" pitchFamily="34" charset="0"/>
              <a:buChar char="•"/>
            </a:pPr>
            <a:endParaRPr lang="en-GB" sz="2000" dirty="0">
              <a:solidFill>
                <a:srgbClr val="002060"/>
              </a:solidFill>
              <a:latin typeface="Helvetica" pitchFamily="2" charset="0"/>
            </a:endParaRPr>
          </a:p>
          <a:p>
            <a:pPr marL="285750" indent="-285750">
              <a:buFont typeface="Arial" panose="020B0604020202020204" pitchFamily="34" charset="0"/>
              <a:buChar char="•"/>
            </a:pPr>
            <a:r>
              <a:rPr lang="en-GB" sz="2000" dirty="0">
                <a:solidFill>
                  <a:srgbClr val="002060"/>
                </a:solidFill>
                <a:latin typeface="Helvetica" pitchFamily="2" charset="0"/>
              </a:rPr>
              <a:t>They are distinct from defence mechanisms</a:t>
            </a:r>
          </a:p>
          <a:p>
            <a:endParaRPr lang="en-GB" dirty="0">
              <a:solidFill>
                <a:srgbClr val="002060"/>
              </a:solidFill>
              <a:latin typeface="Helvetica" pitchFamily="2" charset="0"/>
            </a:endParaRPr>
          </a:p>
        </p:txBody>
      </p:sp>
      <p:pic>
        <p:nvPicPr>
          <p:cNvPr id="2" name="Picture 1">
            <a:extLst>
              <a:ext uri="{FF2B5EF4-FFF2-40B4-BE49-F238E27FC236}">
                <a16:creationId xmlns:a16="http://schemas.microsoft.com/office/drawing/2014/main" id="{180C1C8C-373A-794C-A959-6BD621E4CD0B}"/>
              </a:ext>
            </a:extLst>
          </p:cNvPr>
          <p:cNvPicPr>
            <a:picLocks noChangeAspect="1"/>
          </p:cNvPicPr>
          <p:nvPr/>
        </p:nvPicPr>
        <p:blipFill>
          <a:blip r:embed="rId3"/>
          <a:stretch>
            <a:fillRect/>
          </a:stretch>
        </p:blipFill>
        <p:spPr>
          <a:xfrm>
            <a:off x="5664435" y="2407284"/>
            <a:ext cx="3073122" cy="2301875"/>
          </a:xfrm>
          <a:prstGeom prst="rect">
            <a:avLst/>
          </a:prstGeom>
        </p:spPr>
      </p:pic>
    </p:spTree>
    <p:extLst>
      <p:ext uri="{BB962C8B-B14F-4D97-AF65-F5344CB8AC3E}">
        <p14:creationId xmlns:p14="http://schemas.microsoft.com/office/powerpoint/2010/main" val="4052674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1742767" y="273901"/>
            <a:ext cx="5658464" cy="45071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CLASSIFICATION OF COPING STRATEGIES</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70" y="575185"/>
            <a:ext cx="7220862" cy="600891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extBox 5">
            <a:extLst>
              <a:ext uri="{FF2B5EF4-FFF2-40B4-BE49-F238E27FC236}">
                <a16:creationId xmlns:a16="http://schemas.microsoft.com/office/drawing/2014/main" id="{2855D207-59C1-6948-BD1D-842E7DC54648}"/>
              </a:ext>
            </a:extLst>
          </p:cNvPr>
          <p:cNvSpPr txBox="1"/>
          <p:nvPr/>
        </p:nvSpPr>
        <p:spPr>
          <a:xfrm>
            <a:off x="2264247" y="724613"/>
            <a:ext cx="4822354" cy="6032421"/>
          </a:xfrm>
          <a:prstGeom prst="rect">
            <a:avLst/>
          </a:prstGeom>
          <a:noFill/>
        </p:spPr>
        <p:txBody>
          <a:bodyPr wrap="square" rtlCol="0">
            <a:spAutoFit/>
          </a:bodyPr>
          <a:lstStyle/>
          <a:p>
            <a:r>
              <a:rPr lang="en-GB" sz="1600" dirty="0">
                <a:solidFill>
                  <a:srgbClr val="002060"/>
                </a:solidFill>
                <a:latin typeface="Helvetica" pitchFamily="2" charset="0"/>
              </a:rPr>
              <a:t>Coping strategies may be classified as </a:t>
            </a:r>
          </a:p>
          <a:p>
            <a:endParaRPr lang="en-GB" sz="1600" dirty="0">
              <a:solidFill>
                <a:srgbClr val="002060"/>
              </a:solidFill>
              <a:latin typeface="Helvetica" pitchFamily="2" charset="0"/>
            </a:endParaRPr>
          </a:p>
          <a:p>
            <a:pPr marL="342900" indent="-342900">
              <a:buFont typeface="Arial" panose="020B0604020202020204" pitchFamily="34" charset="0"/>
              <a:buChar char="•"/>
            </a:pPr>
            <a:r>
              <a:rPr lang="en-GB" sz="1600" b="1" dirty="0">
                <a:solidFill>
                  <a:srgbClr val="002060"/>
                </a:solidFill>
                <a:latin typeface="Helvetica" pitchFamily="2" charset="0"/>
              </a:rPr>
              <a:t>Problem-focused</a:t>
            </a:r>
          </a:p>
          <a:p>
            <a:pPr marL="800100" lvl="1" indent="-342900">
              <a:buFont typeface="Arial" panose="020B0604020202020204" pitchFamily="34" charset="0"/>
              <a:buChar char="•"/>
            </a:pPr>
            <a:r>
              <a:rPr lang="en-GB" sz="1600" dirty="0">
                <a:solidFill>
                  <a:srgbClr val="002060"/>
                </a:solidFill>
                <a:latin typeface="Helvetica" pitchFamily="2" charset="0"/>
              </a:rPr>
              <a:t>Aim to reduce stress</a:t>
            </a:r>
          </a:p>
          <a:p>
            <a:pPr marL="800100" lvl="1" indent="-342900">
              <a:buFont typeface="Arial" panose="020B0604020202020204" pitchFamily="34" charset="0"/>
              <a:buChar char="•"/>
            </a:pPr>
            <a:r>
              <a:rPr lang="en-GB" sz="1600" dirty="0">
                <a:solidFill>
                  <a:srgbClr val="002060"/>
                </a:solidFill>
                <a:latin typeface="Helvetica" pitchFamily="2" charset="0"/>
              </a:rPr>
              <a:t>Useful for controllable stresses </a:t>
            </a:r>
          </a:p>
          <a:p>
            <a:pPr marL="800100" lvl="1" indent="-342900">
              <a:buFont typeface="Arial" panose="020B0604020202020204" pitchFamily="34" charset="0"/>
              <a:buChar char="•"/>
            </a:pPr>
            <a:endParaRPr lang="en-GB" sz="1600" dirty="0">
              <a:solidFill>
                <a:srgbClr val="002060"/>
              </a:solidFill>
              <a:latin typeface="Helvetica" pitchFamily="2" charset="0"/>
            </a:endParaRPr>
          </a:p>
          <a:p>
            <a:pPr marL="342900" indent="-342900">
              <a:buFont typeface="Arial" panose="020B0604020202020204" pitchFamily="34" charset="0"/>
              <a:buChar char="•"/>
            </a:pPr>
            <a:r>
              <a:rPr lang="en-GB" sz="1600" b="1" dirty="0">
                <a:solidFill>
                  <a:srgbClr val="002060"/>
                </a:solidFill>
                <a:latin typeface="Helvetica" pitchFamily="2" charset="0"/>
              </a:rPr>
              <a:t>Emotion focused </a:t>
            </a:r>
          </a:p>
          <a:p>
            <a:pPr marL="800100" lvl="1" indent="-342900">
              <a:buFont typeface="Arial" panose="020B0604020202020204" pitchFamily="34" charset="0"/>
              <a:buChar char="•"/>
            </a:pPr>
            <a:r>
              <a:rPr lang="en-GB" sz="1600" dirty="0">
                <a:solidFill>
                  <a:srgbClr val="002060"/>
                </a:solidFill>
                <a:latin typeface="Helvetica" pitchFamily="2" charset="0"/>
              </a:rPr>
              <a:t>Aim to reduce stress responses</a:t>
            </a:r>
          </a:p>
          <a:p>
            <a:pPr marL="800100" lvl="1" indent="-342900">
              <a:buFont typeface="Arial" panose="020B0604020202020204" pitchFamily="34" charset="0"/>
              <a:buChar char="•"/>
            </a:pPr>
            <a:r>
              <a:rPr lang="en-GB" sz="1600" dirty="0">
                <a:solidFill>
                  <a:srgbClr val="002060"/>
                </a:solidFill>
                <a:latin typeface="Helvetica" pitchFamily="2" charset="0"/>
              </a:rPr>
              <a:t>Useful for uncontrollable stresses</a:t>
            </a:r>
          </a:p>
          <a:p>
            <a:pPr marL="800100" lvl="1" indent="-342900">
              <a:buFont typeface="Arial" panose="020B0604020202020204" pitchFamily="34" charset="0"/>
              <a:buChar char="•"/>
            </a:pPr>
            <a:endParaRPr lang="en-GB" sz="1600" dirty="0">
              <a:solidFill>
                <a:srgbClr val="002060"/>
              </a:solidFill>
              <a:latin typeface="Helvetica" pitchFamily="2" charset="0"/>
            </a:endParaRPr>
          </a:p>
          <a:p>
            <a:pPr marL="342900" indent="-342900">
              <a:buFont typeface="Arial" panose="020B0604020202020204" pitchFamily="34" charset="0"/>
              <a:buChar char="•"/>
            </a:pPr>
            <a:r>
              <a:rPr lang="en-GB" sz="1600" b="1" dirty="0">
                <a:solidFill>
                  <a:srgbClr val="002060"/>
                </a:solidFill>
                <a:latin typeface="Helvetica" pitchFamily="2" charset="0"/>
              </a:rPr>
              <a:t>Avoidant</a:t>
            </a:r>
          </a:p>
          <a:p>
            <a:pPr marL="800100" lvl="1" indent="-342900">
              <a:buFont typeface="Arial" panose="020B0604020202020204" pitchFamily="34" charset="0"/>
              <a:buChar char="•"/>
            </a:pPr>
            <a:r>
              <a:rPr lang="en-GB" sz="1600" dirty="0">
                <a:solidFill>
                  <a:srgbClr val="002060"/>
                </a:solidFill>
                <a:latin typeface="Helvetica" pitchFamily="2" charset="0"/>
              </a:rPr>
              <a:t>Aim to avoid source of stress</a:t>
            </a:r>
          </a:p>
          <a:p>
            <a:pPr marL="800100" lvl="1" indent="-342900">
              <a:buFont typeface="Arial" panose="020B0604020202020204" pitchFamily="34" charset="0"/>
              <a:buChar char="•"/>
            </a:pPr>
            <a:r>
              <a:rPr lang="en-GB" sz="1600" dirty="0">
                <a:solidFill>
                  <a:srgbClr val="002060"/>
                </a:solidFill>
                <a:latin typeface="Helvetica" pitchFamily="2" charset="0"/>
              </a:rPr>
              <a:t>Useful in short-term  </a:t>
            </a:r>
          </a:p>
          <a:p>
            <a:endParaRPr lang="en-GB" sz="1600" dirty="0">
              <a:solidFill>
                <a:srgbClr val="002060"/>
              </a:solidFill>
              <a:latin typeface="Helvetica" pitchFamily="2" charset="0"/>
            </a:endParaRPr>
          </a:p>
          <a:p>
            <a:endParaRPr lang="en-GB" sz="1600" dirty="0">
              <a:solidFill>
                <a:srgbClr val="002060"/>
              </a:solidFill>
              <a:latin typeface="Helvetica" pitchFamily="2" charset="0"/>
            </a:endParaRPr>
          </a:p>
          <a:p>
            <a:r>
              <a:rPr lang="en-GB" sz="1600" dirty="0">
                <a:solidFill>
                  <a:srgbClr val="002060"/>
                </a:solidFill>
                <a:latin typeface="Helvetica" pitchFamily="2" charset="0"/>
              </a:rPr>
              <a:t>Coping strategies may be classified as </a:t>
            </a:r>
          </a:p>
          <a:p>
            <a:endParaRPr lang="en-GB" sz="1600" dirty="0">
              <a:solidFill>
                <a:srgbClr val="002060"/>
              </a:solidFill>
              <a:latin typeface="Helvetica" pitchFamily="2" charset="0"/>
            </a:endParaRPr>
          </a:p>
          <a:p>
            <a:pPr marL="342900" indent="-342900">
              <a:buFont typeface="Arial" panose="020B0604020202020204" pitchFamily="34" charset="0"/>
              <a:buChar char="•"/>
            </a:pPr>
            <a:r>
              <a:rPr lang="en-GB" sz="1600" b="1" dirty="0">
                <a:solidFill>
                  <a:srgbClr val="002060"/>
                </a:solidFill>
                <a:latin typeface="Helvetica" pitchFamily="2" charset="0"/>
              </a:rPr>
              <a:t>Functional </a:t>
            </a:r>
          </a:p>
          <a:p>
            <a:pPr marL="800100" lvl="1" indent="-342900">
              <a:buFont typeface="Arial" panose="020B0604020202020204" pitchFamily="34" charset="0"/>
              <a:buChar char="•"/>
            </a:pPr>
            <a:r>
              <a:rPr lang="en-GB" sz="1600" dirty="0">
                <a:solidFill>
                  <a:srgbClr val="002060"/>
                </a:solidFill>
                <a:latin typeface="Helvetica" pitchFamily="2" charset="0"/>
              </a:rPr>
              <a:t>Lead to long-term well-being</a:t>
            </a:r>
          </a:p>
          <a:p>
            <a:pPr marL="800100" lvl="1" indent="-342900">
              <a:buFont typeface="Arial" panose="020B0604020202020204" pitchFamily="34" charset="0"/>
              <a:buChar char="•"/>
            </a:pPr>
            <a:endParaRPr lang="en-GB" sz="1600" dirty="0">
              <a:solidFill>
                <a:srgbClr val="002060"/>
              </a:solidFill>
              <a:latin typeface="Helvetica" pitchFamily="2" charset="0"/>
            </a:endParaRPr>
          </a:p>
          <a:p>
            <a:pPr marL="342900" indent="-342900">
              <a:buFont typeface="Arial" panose="020B0604020202020204" pitchFamily="34" charset="0"/>
              <a:buChar char="•"/>
            </a:pPr>
            <a:r>
              <a:rPr lang="en-GB" sz="1600" b="1" dirty="0">
                <a:solidFill>
                  <a:srgbClr val="002060"/>
                </a:solidFill>
                <a:latin typeface="Helvetica" pitchFamily="2" charset="0"/>
              </a:rPr>
              <a:t>Dysfunctional </a:t>
            </a:r>
          </a:p>
          <a:p>
            <a:pPr marL="800100" lvl="1" indent="-342900">
              <a:buFont typeface="Arial" panose="020B0604020202020204" pitchFamily="34" charset="0"/>
              <a:buChar char="•"/>
            </a:pPr>
            <a:r>
              <a:rPr lang="en-GB" sz="1600" dirty="0">
                <a:solidFill>
                  <a:srgbClr val="002060"/>
                </a:solidFill>
                <a:latin typeface="Helvetica" pitchFamily="2" charset="0"/>
              </a:rPr>
              <a:t>Lead to short-term well-being, but long-term increased stress</a:t>
            </a:r>
          </a:p>
          <a:p>
            <a:endParaRPr lang="en-GB" dirty="0">
              <a:solidFill>
                <a:srgbClr val="002060"/>
              </a:solidFill>
              <a:latin typeface="Helvetica" pitchFamily="2" charset="0"/>
            </a:endParaRPr>
          </a:p>
        </p:txBody>
      </p:sp>
    </p:spTree>
    <p:extLst>
      <p:ext uri="{BB962C8B-B14F-4D97-AF65-F5344CB8AC3E}">
        <p14:creationId xmlns:p14="http://schemas.microsoft.com/office/powerpoint/2010/main" val="602945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772E940-B35E-CC4E-8389-0B836554DD75}"/>
              </a:ext>
            </a:extLst>
          </p:cNvPr>
          <p:cNvGraphicFramePr>
            <a:graphicFrameLocks noGrp="1"/>
          </p:cNvGraphicFramePr>
          <p:nvPr>
            <p:extLst>
              <p:ext uri="{D42A27DB-BD31-4B8C-83A1-F6EECF244321}">
                <p14:modId xmlns:p14="http://schemas.microsoft.com/office/powerpoint/2010/main" val="4286379781"/>
              </p:ext>
            </p:extLst>
          </p:nvPr>
        </p:nvGraphicFramePr>
        <p:xfrm>
          <a:off x="398208" y="717760"/>
          <a:ext cx="8411497" cy="5950483"/>
        </p:xfrm>
        <a:graphic>
          <a:graphicData uri="http://schemas.openxmlformats.org/drawingml/2006/table">
            <a:tbl>
              <a:tblPr firstRow="1" bandRow="1">
                <a:tableStyleId>{5C22544A-7EE6-4342-B048-85BDC9FD1C3A}</a:tableStyleId>
              </a:tblPr>
              <a:tblGrid>
                <a:gridCol w="1907459">
                  <a:extLst>
                    <a:ext uri="{9D8B030D-6E8A-4147-A177-3AD203B41FA5}">
                      <a16:colId xmlns:a16="http://schemas.microsoft.com/office/drawing/2014/main" val="430756988"/>
                    </a:ext>
                  </a:extLst>
                </a:gridCol>
                <a:gridCol w="2128681">
                  <a:extLst>
                    <a:ext uri="{9D8B030D-6E8A-4147-A177-3AD203B41FA5}">
                      <a16:colId xmlns:a16="http://schemas.microsoft.com/office/drawing/2014/main" val="1418550731"/>
                    </a:ext>
                  </a:extLst>
                </a:gridCol>
                <a:gridCol w="2448233">
                  <a:extLst>
                    <a:ext uri="{9D8B030D-6E8A-4147-A177-3AD203B41FA5}">
                      <a16:colId xmlns:a16="http://schemas.microsoft.com/office/drawing/2014/main" val="2760026022"/>
                    </a:ext>
                  </a:extLst>
                </a:gridCol>
                <a:gridCol w="1927124">
                  <a:extLst>
                    <a:ext uri="{9D8B030D-6E8A-4147-A177-3AD203B41FA5}">
                      <a16:colId xmlns:a16="http://schemas.microsoft.com/office/drawing/2014/main" val="3933608607"/>
                    </a:ext>
                  </a:extLst>
                </a:gridCol>
              </a:tblGrid>
              <a:tr h="410353">
                <a:tc>
                  <a:txBody>
                    <a:bodyPr/>
                    <a:lstStyle/>
                    <a:p>
                      <a:pPr algn="ctr"/>
                      <a:r>
                        <a:rPr lang="en-GB" sz="1400" b="1" dirty="0">
                          <a:effectLst/>
                          <a:latin typeface="Helvetica" pitchFamily="2" charset="0"/>
                          <a:ea typeface="Times New Roman" panose="02020603050405020304" pitchFamily="18" charset="0"/>
                          <a:cs typeface="Helvetica" pitchFamily="2" charset="0"/>
                        </a:rPr>
                        <a:t> </a:t>
                      </a:r>
                      <a:endParaRPr lang="en-IE" sz="1400" dirty="0">
                        <a:effectLst/>
                        <a:latin typeface="Helvetica" pitchFamily="2" charset="0"/>
                        <a:ea typeface="Times New Roman" panose="02020603050405020304" pitchFamily="18" charset="0"/>
                      </a:endParaRPr>
                    </a:p>
                    <a:p>
                      <a:pPr algn="ctr"/>
                      <a:r>
                        <a:rPr lang="en-GB" sz="1400" b="1" dirty="0">
                          <a:effectLst/>
                          <a:latin typeface="Helvetica" pitchFamily="2" charset="0"/>
                          <a:ea typeface="Times New Roman" panose="02020603050405020304" pitchFamily="18" charset="0"/>
                          <a:cs typeface="Helvetica" pitchFamily="2" charset="0"/>
                        </a:rPr>
                        <a:t>Type </a:t>
                      </a:r>
                      <a:endParaRPr lang="en-IE" sz="1400" dirty="0">
                        <a:effectLst/>
                        <a:latin typeface="Helvetica" pitchFamily="2" charset="0"/>
                        <a:ea typeface="Times New Roman" panose="02020603050405020304" pitchFamily="18" charset="0"/>
                      </a:endParaRPr>
                    </a:p>
                    <a:p>
                      <a:pPr algn="ctr"/>
                      <a:r>
                        <a:rPr lang="en-GB" sz="1400" b="1" dirty="0">
                          <a:effectLst/>
                          <a:latin typeface="Helvetica" pitchFamily="2" charset="0"/>
                          <a:ea typeface="Times New Roman" panose="02020603050405020304" pitchFamily="18" charset="0"/>
                          <a:cs typeface="Helvetica" pitchFamily="2" charset="0"/>
                        </a:rPr>
                        <a:t> </a:t>
                      </a:r>
                      <a:endParaRPr lang="en-IE" sz="1400" dirty="0">
                        <a:effectLst/>
                        <a:latin typeface="Helvetica" pitchFamily="2" charset="0"/>
                        <a:ea typeface="Times New Roman" panose="02020603050405020304" pitchFamily="18" charset="0"/>
                      </a:endParaRPr>
                    </a:p>
                  </a:txBody>
                  <a:tcPr marL="50800" marR="50800" marT="0" marB="0"/>
                </a:tc>
                <a:tc>
                  <a:txBody>
                    <a:bodyPr/>
                    <a:lstStyle/>
                    <a:p>
                      <a:pPr algn="ctr"/>
                      <a:r>
                        <a:rPr lang="en-GB" sz="1400" b="1" dirty="0">
                          <a:effectLst/>
                          <a:latin typeface="Helvetica" pitchFamily="2" charset="0"/>
                          <a:ea typeface="Times New Roman" panose="02020603050405020304" pitchFamily="18" charset="0"/>
                          <a:cs typeface="Helvetica" pitchFamily="2" charset="0"/>
                        </a:rPr>
                        <a:t> </a:t>
                      </a:r>
                      <a:endParaRPr lang="en-IE" sz="1400" dirty="0">
                        <a:effectLst/>
                        <a:latin typeface="Helvetica" pitchFamily="2" charset="0"/>
                        <a:ea typeface="Times New Roman" panose="02020603050405020304" pitchFamily="18" charset="0"/>
                      </a:endParaRPr>
                    </a:p>
                    <a:p>
                      <a:pPr algn="ctr"/>
                      <a:r>
                        <a:rPr lang="en-GB" sz="1400" b="1" dirty="0">
                          <a:effectLst/>
                          <a:latin typeface="Helvetica" pitchFamily="2" charset="0"/>
                          <a:ea typeface="Times New Roman" panose="02020603050405020304" pitchFamily="18" charset="0"/>
                          <a:cs typeface="Helvetica" pitchFamily="2" charset="0"/>
                        </a:rPr>
                        <a:t>Aim</a:t>
                      </a:r>
                      <a:endParaRPr lang="en-IE" sz="1400" dirty="0">
                        <a:effectLst/>
                        <a:latin typeface="Helvetica" pitchFamily="2" charset="0"/>
                        <a:ea typeface="Times New Roman" panose="02020603050405020304" pitchFamily="18" charset="0"/>
                      </a:endParaRPr>
                    </a:p>
                  </a:txBody>
                  <a:tcPr marL="50800" marR="50800" marT="0" marB="0"/>
                </a:tc>
                <a:tc>
                  <a:txBody>
                    <a:bodyPr/>
                    <a:lstStyle/>
                    <a:p>
                      <a:pPr algn="ctr"/>
                      <a:r>
                        <a:rPr lang="en-GB" sz="1400" b="1" dirty="0">
                          <a:effectLst/>
                          <a:latin typeface="Helvetica" pitchFamily="2" charset="0"/>
                          <a:ea typeface="Times New Roman" panose="02020603050405020304" pitchFamily="18" charset="0"/>
                          <a:cs typeface="Helvetica" pitchFamily="2" charset="0"/>
                        </a:rPr>
                        <a:t> </a:t>
                      </a:r>
                      <a:endParaRPr lang="en-IE" sz="1400" dirty="0">
                        <a:effectLst/>
                        <a:latin typeface="Helvetica" pitchFamily="2" charset="0"/>
                        <a:ea typeface="Times New Roman" panose="02020603050405020304" pitchFamily="18" charset="0"/>
                      </a:endParaRPr>
                    </a:p>
                    <a:p>
                      <a:pPr algn="ctr"/>
                      <a:r>
                        <a:rPr lang="en-GB" sz="1400" b="1" dirty="0">
                          <a:effectLst/>
                          <a:latin typeface="Helvetica" pitchFamily="2" charset="0"/>
                          <a:ea typeface="Times New Roman" panose="02020603050405020304" pitchFamily="18" charset="0"/>
                          <a:cs typeface="Helvetica" pitchFamily="2" charset="0"/>
                        </a:rPr>
                        <a:t>Functional </a:t>
                      </a:r>
                      <a:endParaRPr lang="en-IE" sz="1400" dirty="0">
                        <a:effectLst/>
                        <a:latin typeface="Helvetica" pitchFamily="2" charset="0"/>
                        <a:ea typeface="Times New Roman" panose="02020603050405020304" pitchFamily="18" charset="0"/>
                      </a:endParaRPr>
                    </a:p>
                    <a:p>
                      <a:pPr algn="ctr"/>
                      <a:r>
                        <a:rPr lang="en-GB" sz="1400" b="1" dirty="0">
                          <a:effectLst/>
                          <a:latin typeface="Helvetica" pitchFamily="2" charset="0"/>
                          <a:ea typeface="Times New Roman" panose="02020603050405020304" pitchFamily="18" charset="0"/>
                          <a:cs typeface="Helvetica" pitchFamily="2" charset="0"/>
                        </a:rPr>
                        <a:t> </a:t>
                      </a:r>
                      <a:endParaRPr lang="en-IE" sz="1400" dirty="0">
                        <a:effectLst/>
                        <a:latin typeface="Helvetica" pitchFamily="2" charset="0"/>
                        <a:ea typeface="Times New Roman" panose="02020603050405020304" pitchFamily="18" charset="0"/>
                      </a:endParaRPr>
                    </a:p>
                  </a:txBody>
                  <a:tcPr marL="50800" marR="50800" marT="0" marB="0"/>
                </a:tc>
                <a:tc>
                  <a:txBody>
                    <a:bodyPr/>
                    <a:lstStyle/>
                    <a:p>
                      <a:pPr algn="ctr"/>
                      <a:r>
                        <a:rPr lang="en-GB" sz="1400" b="1" dirty="0">
                          <a:effectLst/>
                          <a:latin typeface="Helvetica" pitchFamily="2" charset="0"/>
                          <a:ea typeface="Times New Roman" panose="02020603050405020304" pitchFamily="18" charset="0"/>
                          <a:cs typeface="Helvetica" pitchFamily="2" charset="0"/>
                        </a:rPr>
                        <a:t> </a:t>
                      </a:r>
                      <a:endParaRPr lang="en-IE" sz="1400" dirty="0">
                        <a:effectLst/>
                        <a:latin typeface="Helvetica" pitchFamily="2" charset="0"/>
                        <a:ea typeface="Times New Roman" panose="02020603050405020304" pitchFamily="18" charset="0"/>
                      </a:endParaRPr>
                    </a:p>
                    <a:p>
                      <a:pPr algn="ctr"/>
                      <a:r>
                        <a:rPr lang="en-GB" sz="1400" b="1" dirty="0">
                          <a:effectLst/>
                          <a:latin typeface="Helvetica" pitchFamily="2" charset="0"/>
                          <a:ea typeface="Times New Roman" panose="02020603050405020304" pitchFamily="18" charset="0"/>
                          <a:cs typeface="Helvetica" pitchFamily="2" charset="0"/>
                        </a:rPr>
                        <a:t>Dysfunctional </a:t>
                      </a:r>
                      <a:endParaRPr lang="en-IE" sz="1400" dirty="0">
                        <a:effectLst/>
                        <a:latin typeface="Helvetica" pitchFamily="2" charset="0"/>
                        <a:ea typeface="Times New Roman" panose="02020603050405020304" pitchFamily="18" charset="0"/>
                      </a:endParaRPr>
                    </a:p>
                  </a:txBody>
                  <a:tcPr marL="50800" marR="50800" marT="0" marB="0"/>
                </a:tc>
                <a:extLst>
                  <a:ext uri="{0D108BD9-81ED-4DB2-BD59-A6C34878D82A}">
                    <a16:rowId xmlns:a16="http://schemas.microsoft.com/office/drawing/2014/main" val="626257807"/>
                  </a:ext>
                </a:extLst>
              </a:tr>
              <a:tr h="410353">
                <a:tc>
                  <a:txBody>
                    <a:bodyPr/>
                    <a:lstStyle/>
                    <a:p>
                      <a:r>
                        <a:rPr lang="en-GB" sz="1400" b="1" dirty="0">
                          <a:solidFill>
                            <a:srgbClr val="002060"/>
                          </a:solidFill>
                          <a:effectLst/>
                          <a:latin typeface="Helvetica" pitchFamily="2" charset="0"/>
                          <a:ea typeface="Times New Roman" panose="02020603050405020304" pitchFamily="18" charset="0"/>
                          <a:cs typeface="Helvetica" pitchFamily="2" charset="0"/>
                        </a:rPr>
                        <a:t>Problem-focused</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r>
                        <a:rPr lang="en-GB" sz="1400" dirty="0">
                          <a:solidFill>
                            <a:srgbClr val="002060"/>
                          </a:solidFill>
                          <a:effectLst/>
                          <a:latin typeface="Helvetica" pitchFamily="2" charset="0"/>
                          <a:ea typeface="Times New Roman" panose="02020603050405020304" pitchFamily="18" charset="0"/>
                        </a:rPr>
                        <a:t>Reduce source of  stress</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342900" lvl="0" indent="-342900">
                        <a:buFont typeface="Symbol" pitchFamily="2" charset="2"/>
                        <a:buChar char=""/>
                        <a:tabLst>
                          <a:tab pos="228600" algn="l"/>
                        </a:tabLst>
                      </a:pPr>
                      <a:r>
                        <a:rPr lang="en-IE" sz="1400" dirty="0">
                          <a:solidFill>
                            <a:srgbClr val="002060"/>
                          </a:solidFill>
                          <a:effectLst/>
                          <a:latin typeface="Helvetica" pitchFamily="2" charset="0"/>
                          <a:ea typeface="Times New Roman" panose="02020603050405020304" pitchFamily="18" charset="0"/>
                        </a:rPr>
                        <a:t>Systematic problem solving</a:t>
                      </a:r>
                    </a:p>
                  </a:txBody>
                  <a:tcPr marL="50800" marR="50800" marT="0" marB="0"/>
                </a:tc>
                <a:tc>
                  <a:txBody>
                    <a:bodyPr/>
                    <a:lstStyle/>
                    <a:p>
                      <a:pPr marL="342900" lvl="0" indent="-342900">
                        <a:buFont typeface="Symbol" pitchFamily="2" charset="2"/>
                        <a:buChar char=""/>
                        <a:tabLst>
                          <a:tab pos="228600" algn="l"/>
                        </a:tabLst>
                      </a:pPr>
                      <a:r>
                        <a:rPr lang="en-IE" sz="1400" dirty="0">
                          <a:solidFill>
                            <a:srgbClr val="002060"/>
                          </a:solidFill>
                          <a:effectLst/>
                          <a:latin typeface="Helvetica" pitchFamily="2" charset="0"/>
                          <a:ea typeface="Times New Roman" panose="02020603050405020304" pitchFamily="18" charset="0"/>
                        </a:rPr>
                        <a:t>Ineffective problem solving</a:t>
                      </a:r>
                    </a:p>
                    <a:p>
                      <a:pPr marL="342900" lvl="0" indent="-342900">
                        <a:buFont typeface="Symbol" pitchFamily="2" charset="2"/>
                        <a:buChar char=""/>
                        <a:tabLst>
                          <a:tab pos="228600" algn="l"/>
                        </a:tabLst>
                      </a:pP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extLst>
                  <a:ext uri="{0D108BD9-81ED-4DB2-BD59-A6C34878D82A}">
                    <a16:rowId xmlns:a16="http://schemas.microsoft.com/office/drawing/2014/main" val="2540623447"/>
                  </a:ext>
                </a:extLst>
              </a:tr>
              <a:tr h="547137">
                <a:tc>
                  <a:txBody>
                    <a:bodyPr/>
                    <a:lstStyle/>
                    <a:p>
                      <a:r>
                        <a:rPr lang="en-GB" sz="1400" b="1" dirty="0">
                          <a:solidFill>
                            <a:srgbClr val="002060"/>
                          </a:solidFill>
                          <a:effectLst/>
                          <a:latin typeface="Helvetica" pitchFamily="2" charset="0"/>
                          <a:ea typeface="Times New Roman" panose="02020603050405020304" pitchFamily="18" charset="0"/>
                          <a:cs typeface="Helvetica" pitchFamily="2" charset="0"/>
                        </a:rPr>
                        <a:t>Emotion-focused</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r>
                        <a:rPr lang="en-GB" sz="1400" dirty="0">
                          <a:solidFill>
                            <a:srgbClr val="002060"/>
                          </a:solidFill>
                          <a:effectLst/>
                          <a:latin typeface="Helvetica" pitchFamily="2" charset="0"/>
                          <a:ea typeface="Times New Roman" panose="02020603050405020304" pitchFamily="18" charset="0"/>
                        </a:rPr>
                        <a:t>Reduce stress responses</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342900" lvl="0" indent="-342900">
                        <a:buFont typeface="Symbol" pitchFamily="2" charset="2"/>
                        <a:buChar char=""/>
                        <a:tabLst>
                          <a:tab pos="228600" algn="l"/>
                        </a:tabLst>
                      </a:pPr>
                      <a:r>
                        <a:rPr lang="en-GB" sz="1400" dirty="0">
                          <a:solidFill>
                            <a:srgbClr val="002060"/>
                          </a:solidFill>
                          <a:effectLst/>
                          <a:latin typeface="Helvetica" pitchFamily="2" charset="0"/>
                          <a:ea typeface="Times New Roman" panose="02020603050405020304" pitchFamily="18" charset="0"/>
                        </a:rPr>
                        <a:t>Social support</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342900" lvl="0" indent="-342900">
                        <a:buFont typeface="Symbol" pitchFamily="2" charset="2"/>
                        <a:buChar char=""/>
                        <a:tabLst>
                          <a:tab pos="228600" algn="l"/>
                        </a:tabLst>
                      </a:pPr>
                      <a:r>
                        <a:rPr lang="en-GB" sz="1400" dirty="0">
                          <a:solidFill>
                            <a:srgbClr val="002060"/>
                          </a:solidFill>
                          <a:effectLst/>
                          <a:latin typeface="Helvetica" pitchFamily="2" charset="0"/>
                          <a:ea typeface="Times New Roman" panose="02020603050405020304" pitchFamily="18" charset="0"/>
                          <a:cs typeface="Helvetica" pitchFamily="2" charset="0"/>
                        </a:rPr>
                        <a:t>Destructive relationships</a:t>
                      </a:r>
                    </a:p>
                    <a:p>
                      <a:pPr marL="342900" lvl="0" indent="-342900">
                        <a:buFont typeface="Symbol" pitchFamily="2" charset="2"/>
                        <a:buChar char=""/>
                        <a:tabLst>
                          <a:tab pos="228600" algn="l"/>
                        </a:tabLst>
                      </a:pP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extLst>
                  <a:ext uri="{0D108BD9-81ED-4DB2-BD59-A6C34878D82A}">
                    <a16:rowId xmlns:a16="http://schemas.microsoft.com/office/drawing/2014/main" val="3182423922"/>
                  </a:ext>
                </a:extLst>
              </a:tr>
              <a:tr h="342683">
                <a:tc>
                  <a:txBody>
                    <a:bodyPr/>
                    <a:lstStyle/>
                    <a:p>
                      <a:r>
                        <a:rPr lang="en-GB" sz="1400" b="1" dirty="0">
                          <a:solidFill>
                            <a:srgbClr val="002060"/>
                          </a:solidFill>
                          <a:effectLst/>
                          <a:latin typeface="Helvetica" pitchFamily="2" charset="0"/>
                          <a:ea typeface="Times New Roman" panose="02020603050405020304" pitchFamily="18" charset="0"/>
                          <a:cs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228600" indent="-228600"/>
                      <a:r>
                        <a:rPr lang="en-GB" sz="1400" dirty="0">
                          <a:solidFill>
                            <a:srgbClr val="002060"/>
                          </a:solidFill>
                          <a:effectLst/>
                          <a:latin typeface="Helvetica" pitchFamily="2" charset="0"/>
                          <a:ea typeface="Times New Roman" panose="02020603050405020304" pitchFamily="18" charset="0"/>
                          <a:cs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342900" lvl="0" indent="-342900">
                        <a:buFont typeface="Symbol" pitchFamily="2" charset="2"/>
                        <a:buChar char=""/>
                        <a:tabLst>
                          <a:tab pos="228600" algn="l"/>
                        </a:tabLst>
                      </a:pPr>
                      <a:r>
                        <a:rPr lang="en-GB" sz="1400" dirty="0">
                          <a:solidFill>
                            <a:srgbClr val="002060"/>
                          </a:solidFill>
                          <a:effectLst/>
                          <a:latin typeface="Helvetica" pitchFamily="2" charset="0"/>
                          <a:ea typeface="Times New Roman" panose="02020603050405020304" pitchFamily="18" charset="0"/>
                          <a:cs typeface="Helvetica" pitchFamily="2" charset="0"/>
                        </a:rPr>
                        <a:t>Spiritual or religious support</a:t>
                      </a:r>
                    </a:p>
                    <a:p>
                      <a:pPr marL="342900" lvl="0" indent="-342900">
                        <a:buFont typeface="Symbol" pitchFamily="2" charset="2"/>
                        <a:buChar char=""/>
                        <a:tabLst>
                          <a:tab pos="228600" algn="l"/>
                        </a:tabLst>
                      </a:pP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342900" lvl="0" indent="-342900">
                        <a:buFont typeface="Symbol" pitchFamily="2" charset="2"/>
                        <a:buChar char=""/>
                        <a:tabLst>
                          <a:tab pos="228600" algn="l"/>
                        </a:tabLst>
                      </a:pPr>
                      <a:r>
                        <a:rPr lang="en-IE" sz="1400" dirty="0">
                          <a:solidFill>
                            <a:srgbClr val="002060"/>
                          </a:solidFill>
                          <a:effectLst/>
                          <a:latin typeface="Helvetica" pitchFamily="2" charset="0"/>
                          <a:ea typeface="Times New Roman" panose="02020603050405020304" pitchFamily="18" charset="0"/>
                        </a:rPr>
                        <a:t>Joining cults</a:t>
                      </a:r>
                    </a:p>
                  </a:txBody>
                  <a:tcPr marL="50800" marR="50800" marT="0" marB="0"/>
                </a:tc>
                <a:extLst>
                  <a:ext uri="{0D108BD9-81ED-4DB2-BD59-A6C34878D82A}">
                    <a16:rowId xmlns:a16="http://schemas.microsoft.com/office/drawing/2014/main" val="456820417"/>
                  </a:ext>
                </a:extLst>
              </a:tr>
              <a:tr h="335453">
                <a:tc>
                  <a:txBody>
                    <a:bodyPr/>
                    <a:lstStyle/>
                    <a:p>
                      <a:r>
                        <a:rPr lang="en-GB" sz="1400" b="1" dirty="0">
                          <a:solidFill>
                            <a:srgbClr val="002060"/>
                          </a:solidFill>
                          <a:effectLst/>
                          <a:latin typeface="Helvetica" pitchFamily="2" charset="0"/>
                          <a:ea typeface="Times New Roman" panose="02020603050405020304" pitchFamily="18" charset="0"/>
                          <a:cs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228600" indent="-228600"/>
                      <a:r>
                        <a:rPr lang="en-GB" sz="1400" dirty="0">
                          <a:solidFill>
                            <a:srgbClr val="002060"/>
                          </a:solidFill>
                          <a:effectLst/>
                          <a:latin typeface="Helvetica" pitchFamily="2" charset="0"/>
                          <a:ea typeface="Times New Roman" panose="02020603050405020304" pitchFamily="18" charset="0"/>
                          <a:cs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342900" lvl="0" indent="-342900">
                        <a:buFont typeface="Symbol" pitchFamily="2" charset="2"/>
                        <a:buChar char=""/>
                        <a:tabLst>
                          <a:tab pos="228600" algn="l"/>
                        </a:tabLst>
                      </a:pPr>
                      <a:r>
                        <a:rPr lang="en-GB" sz="1400" dirty="0">
                          <a:solidFill>
                            <a:srgbClr val="002060"/>
                          </a:solidFill>
                          <a:effectLst/>
                          <a:latin typeface="Helvetica" pitchFamily="2" charset="0"/>
                          <a:ea typeface="Times New Roman" panose="02020603050405020304" pitchFamily="18" charset="0"/>
                          <a:cs typeface="Helvetica" pitchFamily="2" charset="0"/>
                        </a:rPr>
                        <a:t>Catharsis</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342900" lvl="0" indent="-342900">
                        <a:buFont typeface="Symbol" pitchFamily="2" charset="2"/>
                        <a:buChar char=""/>
                        <a:tabLst>
                          <a:tab pos="228600" algn="l"/>
                        </a:tabLst>
                      </a:pPr>
                      <a:r>
                        <a:rPr lang="en-GB" sz="1400" dirty="0">
                          <a:solidFill>
                            <a:srgbClr val="002060"/>
                          </a:solidFill>
                          <a:effectLst/>
                          <a:latin typeface="Helvetica" pitchFamily="2" charset="0"/>
                          <a:ea typeface="Times New Roman" panose="02020603050405020304" pitchFamily="18" charset="0"/>
                          <a:cs typeface="Helvetica" pitchFamily="2" charset="0"/>
                        </a:rPr>
                        <a:t>Denial</a:t>
                      </a:r>
                    </a:p>
                    <a:p>
                      <a:pPr marL="342900" lvl="0" indent="-342900">
                        <a:buFont typeface="Symbol" pitchFamily="2" charset="2"/>
                        <a:buChar char=""/>
                        <a:tabLst>
                          <a:tab pos="228600" algn="l"/>
                        </a:tabLst>
                      </a:pP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extLst>
                  <a:ext uri="{0D108BD9-81ED-4DB2-BD59-A6C34878D82A}">
                    <a16:rowId xmlns:a16="http://schemas.microsoft.com/office/drawing/2014/main" val="2733163359"/>
                  </a:ext>
                </a:extLst>
              </a:tr>
              <a:tr h="344129">
                <a:tc>
                  <a:txBody>
                    <a:bodyPr/>
                    <a:lstStyle/>
                    <a:p>
                      <a:r>
                        <a:rPr lang="en-GB" sz="1400" b="1" dirty="0">
                          <a:solidFill>
                            <a:srgbClr val="002060"/>
                          </a:solidFill>
                          <a:effectLst/>
                          <a:latin typeface="Helvetica" pitchFamily="2" charset="0"/>
                          <a:ea typeface="Times New Roman" panose="02020603050405020304" pitchFamily="18" charset="0"/>
                          <a:cs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228600" indent="-228600"/>
                      <a:r>
                        <a:rPr lang="en-GB" sz="1400" dirty="0">
                          <a:solidFill>
                            <a:srgbClr val="002060"/>
                          </a:solidFill>
                          <a:effectLst/>
                          <a:latin typeface="Helvetica" pitchFamily="2" charset="0"/>
                          <a:ea typeface="Times New Roman" panose="02020603050405020304" pitchFamily="18" charset="0"/>
                          <a:cs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342900" lvl="0" indent="-342900">
                        <a:buFont typeface="Symbol" pitchFamily="2" charset="2"/>
                        <a:buChar char=""/>
                        <a:tabLst>
                          <a:tab pos="228600" algn="l"/>
                        </a:tabLst>
                      </a:pPr>
                      <a:r>
                        <a:rPr lang="en-GB" sz="1400" dirty="0">
                          <a:solidFill>
                            <a:srgbClr val="002060"/>
                          </a:solidFill>
                          <a:effectLst/>
                          <a:latin typeface="Helvetica" pitchFamily="2" charset="0"/>
                          <a:ea typeface="Times New Roman" panose="02020603050405020304" pitchFamily="18" charset="0"/>
                          <a:cs typeface="Helvetica" pitchFamily="2" charset="0"/>
                        </a:rPr>
                        <a:t>Positive reinterpretation</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342900" lvl="0" indent="-342900">
                        <a:buFont typeface="Symbol" pitchFamily="2" charset="2"/>
                        <a:buChar char=""/>
                        <a:tabLst>
                          <a:tab pos="228600" algn="l"/>
                        </a:tabLst>
                      </a:pPr>
                      <a:r>
                        <a:rPr lang="en-GB" sz="1400" dirty="0">
                          <a:solidFill>
                            <a:srgbClr val="002060"/>
                          </a:solidFill>
                          <a:effectLst/>
                          <a:latin typeface="Helvetica" pitchFamily="2" charset="0"/>
                          <a:ea typeface="Times New Roman" panose="02020603050405020304" pitchFamily="18" charset="0"/>
                          <a:cs typeface="Helvetica" pitchFamily="2" charset="0"/>
                        </a:rPr>
                        <a:t>Self-blaming or blaming others</a:t>
                      </a:r>
                    </a:p>
                    <a:p>
                      <a:pPr marL="342900" lvl="0" indent="-342900">
                        <a:buFont typeface="Symbol" pitchFamily="2" charset="2"/>
                        <a:buChar char=""/>
                        <a:tabLst>
                          <a:tab pos="228600" algn="l"/>
                        </a:tabLst>
                      </a:pP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extLst>
                  <a:ext uri="{0D108BD9-81ED-4DB2-BD59-A6C34878D82A}">
                    <a16:rowId xmlns:a16="http://schemas.microsoft.com/office/drawing/2014/main" val="916076631"/>
                  </a:ext>
                </a:extLst>
              </a:tr>
              <a:tr h="323308">
                <a:tc>
                  <a:txBody>
                    <a:bodyPr/>
                    <a:lstStyle/>
                    <a:p>
                      <a:r>
                        <a:rPr lang="en-GB" sz="1400" b="1" dirty="0">
                          <a:solidFill>
                            <a:srgbClr val="002060"/>
                          </a:solidFill>
                          <a:effectLst/>
                          <a:latin typeface="Helvetica" pitchFamily="2" charset="0"/>
                          <a:ea typeface="Times New Roman" panose="02020603050405020304" pitchFamily="18" charset="0"/>
                          <a:cs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228600" indent="-228600"/>
                      <a:r>
                        <a:rPr lang="en-GB" sz="1400" dirty="0">
                          <a:solidFill>
                            <a:srgbClr val="002060"/>
                          </a:solidFill>
                          <a:effectLst/>
                          <a:latin typeface="Helvetica" pitchFamily="2" charset="0"/>
                          <a:ea typeface="Times New Roman" panose="02020603050405020304" pitchFamily="18" charset="0"/>
                          <a:cs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342900" lvl="0" indent="-342900">
                        <a:buFont typeface="Symbol" pitchFamily="2" charset="2"/>
                        <a:buChar char=""/>
                        <a:tabLst>
                          <a:tab pos="228600" algn="l"/>
                        </a:tabLst>
                      </a:pPr>
                      <a:r>
                        <a:rPr lang="en-GB" sz="1400" dirty="0">
                          <a:solidFill>
                            <a:srgbClr val="002060"/>
                          </a:solidFill>
                          <a:effectLst/>
                          <a:latin typeface="Helvetica" pitchFamily="2" charset="0"/>
                          <a:ea typeface="Times New Roman" panose="02020603050405020304" pitchFamily="18" charset="0"/>
                          <a:cs typeface="Helvetica" pitchFamily="2" charset="0"/>
                        </a:rPr>
                        <a:t>Meditation &amp; relaxation</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342900" lvl="0" indent="-342900">
                        <a:buFont typeface="Symbol" pitchFamily="2" charset="2"/>
                        <a:buChar char=""/>
                        <a:tabLst>
                          <a:tab pos="228600" algn="l"/>
                        </a:tabLst>
                      </a:pPr>
                      <a:r>
                        <a:rPr lang="en-GB" sz="1400" dirty="0">
                          <a:solidFill>
                            <a:srgbClr val="002060"/>
                          </a:solidFill>
                          <a:effectLst/>
                          <a:latin typeface="Helvetica" pitchFamily="2" charset="0"/>
                          <a:ea typeface="Times New Roman" panose="02020603050405020304" pitchFamily="18" charset="0"/>
                          <a:cs typeface="Helvetica" pitchFamily="2" charset="0"/>
                        </a:rPr>
                        <a:t>Drug and alcohol misuse </a:t>
                      </a:r>
                    </a:p>
                    <a:p>
                      <a:pPr marL="342900" lvl="0" indent="-342900">
                        <a:buFont typeface="Symbol" pitchFamily="2" charset="2"/>
                        <a:buChar char=""/>
                        <a:tabLst>
                          <a:tab pos="228600" algn="l"/>
                        </a:tabLst>
                      </a:pP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extLst>
                  <a:ext uri="{0D108BD9-81ED-4DB2-BD59-A6C34878D82A}">
                    <a16:rowId xmlns:a16="http://schemas.microsoft.com/office/drawing/2014/main" val="991968961"/>
                  </a:ext>
                </a:extLst>
              </a:tr>
              <a:tr h="403123">
                <a:tc>
                  <a:txBody>
                    <a:bodyPr/>
                    <a:lstStyle/>
                    <a:p>
                      <a:r>
                        <a:rPr lang="en-GB" sz="1400" b="1" dirty="0">
                          <a:solidFill>
                            <a:srgbClr val="002060"/>
                          </a:solidFill>
                          <a:effectLst/>
                          <a:latin typeface="Helvetica" pitchFamily="2" charset="0"/>
                          <a:ea typeface="Times New Roman" panose="02020603050405020304" pitchFamily="18" charset="0"/>
                          <a:cs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228600" indent="-228600"/>
                      <a:r>
                        <a:rPr lang="en-GB" sz="1400" dirty="0">
                          <a:solidFill>
                            <a:srgbClr val="002060"/>
                          </a:solidFill>
                          <a:effectLst/>
                          <a:latin typeface="Helvetica" pitchFamily="2" charset="0"/>
                          <a:ea typeface="Times New Roman" panose="02020603050405020304" pitchFamily="18" charset="0"/>
                          <a:cs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342900" lvl="0" indent="-342900">
                        <a:buFont typeface="Symbol" pitchFamily="2" charset="2"/>
                        <a:buChar char=""/>
                        <a:tabLst>
                          <a:tab pos="228600" algn="l"/>
                        </a:tabLst>
                      </a:pPr>
                      <a:r>
                        <a:rPr lang="en-GB" sz="1400" dirty="0">
                          <a:solidFill>
                            <a:srgbClr val="002060"/>
                          </a:solidFill>
                          <a:effectLst/>
                          <a:latin typeface="Helvetica" pitchFamily="2" charset="0"/>
                          <a:ea typeface="Times New Roman" panose="02020603050405020304" pitchFamily="18" charset="0"/>
                          <a:cs typeface="Helvetica" pitchFamily="2" charset="0"/>
                        </a:rPr>
                        <a:t>Physical exercise</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342900" lvl="0" indent="-342900">
                        <a:buFont typeface="Symbol" pitchFamily="2" charset="2"/>
                        <a:buChar char=""/>
                        <a:tabLst>
                          <a:tab pos="228600" algn="l"/>
                        </a:tabLst>
                      </a:pPr>
                      <a:r>
                        <a:rPr lang="en-GB" sz="1400" dirty="0">
                          <a:solidFill>
                            <a:srgbClr val="002060"/>
                          </a:solidFill>
                          <a:effectLst/>
                          <a:latin typeface="Helvetica" pitchFamily="2" charset="0"/>
                          <a:ea typeface="Times New Roman" panose="02020603050405020304" pitchFamily="18" charset="0"/>
                          <a:cs typeface="Helvetica" pitchFamily="2" charset="0"/>
                        </a:rPr>
                        <a:t>Aggression</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extLst>
                  <a:ext uri="{0D108BD9-81ED-4DB2-BD59-A6C34878D82A}">
                    <a16:rowId xmlns:a16="http://schemas.microsoft.com/office/drawing/2014/main" val="2676517017"/>
                  </a:ext>
                </a:extLst>
              </a:tr>
              <a:tr h="294968">
                <a:tc>
                  <a:txBody>
                    <a:bodyPr/>
                    <a:lstStyle/>
                    <a:p>
                      <a:r>
                        <a:rPr lang="en-GB" sz="1400" b="1" dirty="0">
                          <a:solidFill>
                            <a:srgbClr val="002060"/>
                          </a:solidFill>
                          <a:effectLst/>
                          <a:latin typeface="Helvetica" pitchFamily="2" charset="0"/>
                          <a:ea typeface="Times New Roman" panose="02020603050405020304" pitchFamily="18" charset="0"/>
                          <a:cs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228600" indent="-228600"/>
                      <a:r>
                        <a:rPr lang="en-GB" sz="1400" dirty="0">
                          <a:solidFill>
                            <a:srgbClr val="002060"/>
                          </a:solidFill>
                          <a:effectLst/>
                          <a:latin typeface="Helvetica" pitchFamily="2" charset="0"/>
                          <a:ea typeface="Times New Roman" panose="02020603050405020304" pitchFamily="18" charset="0"/>
                          <a:cs typeface="Helvetica" pitchFamily="2" charset="0"/>
                        </a:rPr>
                        <a:t> </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342900" lvl="0" indent="-342900">
                        <a:buFont typeface="Symbol" pitchFamily="2" charset="2"/>
                        <a:buChar char=""/>
                        <a:tabLst>
                          <a:tab pos="228600" algn="l"/>
                        </a:tabLst>
                      </a:pPr>
                      <a:r>
                        <a:rPr lang="en-GB" sz="1400" dirty="0">
                          <a:solidFill>
                            <a:srgbClr val="002060"/>
                          </a:solidFill>
                          <a:effectLst/>
                          <a:latin typeface="Helvetica" pitchFamily="2" charset="0"/>
                          <a:ea typeface="Times New Roman" panose="02020603050405020304" pitchFamily="18" charset="0"/>
                          <a:cs typeface="Helvetica" pitchFamily="2" charset="0"/>
                        </a:rPr>
                        <a:t>Meaningful work (in a balanced lifestyle)</a:t>
                      </a:r>
                    </a:p>
                    <a:p>
                      <a:pPr marL="342900" lvl="0" indent="-342900">
                        <a:buFont typeface="Symbol" pitchFamily="2" charset="2"/>
                        <a:buChar char=""/>
                        <a:tabLst>
                          <a:tab pos="228600" algn="l"/>
                        </a:tabLst>
                      </a:pP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342900" lvl="0" indent="-342900">
                        <a:buFont typeface="Symbol" pitchFamily="2" charset="2"/>
                        <a:buChar char=""/>
                        <a:tabLst>
                          <a:tab pos="228600" algn="l"/>
                        </a:tabLst>
                      </a:pPr>
                      <a:r>
                        <a:rPr lang="en-GB" sz="1400" dirty="0">
                          <a:solidFill>
                            <a:srgbClr val="002060"/>
                          </a:solidFill>
                          <a:effectLst/>
                          <a:latin typeface="Helvetica" pitchFamily="2" charset="0"/>
                          <a:ea typeface="Times New Roman" panose="02020603050405020304" pitchFamily="18" charset="0"/>
                          <a:cs typeface="Helvetica" pitchFamily="2" charset="0"/>
                        </a:rPr>
                        <a:t>Workaholism</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extLst>
                  <a:ext uri="{0D108BD9-81ED-4DB2-BD59-A6C34878D82A}">
                    <a16:rowId xmlns:a16="http://schemas.microsoft.com/office/drawing/2014/main" val="999709714"/>
                  </a:ext>
                </a:extLst>
              </a:tr>
              <a:tr h="410353">
                <a:tc>
                  <a:txBody>
                    <a:bodyPr/>
                    <a:lstStyle/>
                    <a:p>
                      <a:r>
                        <a:rPr lang="en-GB" sz="1400" b="1" dirty="0">
                          <a:solidFill>
                            <a:srgbClr val="002060"/>
                          </a:solidFill>
                          <a:effectLst/>
                          <a:latin typeface="Helvetica" pitchFamily="2" charset="0"/>
                          <a:ea typeface="Times New Roman" panose="02020603050405020304" pitchFamily="18" charset="0"/>
                          <a:cs typeface="Helvetica" pitchFamily="2" charset="0"/>
                        </a:rPr>
                        <a:t>Avoidance-focused</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228600" indent="-228600"/>
                      <a:r>
                        <a:rPr lang="en-GB" sz="1400" dirty="0">
                          <a:solidFill>
                            <a:srgbClr val="002060"/>
                          </a:solidFill>
                          <a:effectLst/>
                          <a:latin typeface="Helvetica" pitchFamily="2" charset="0"/>
                          <a:ea typeface="Times New Roman" panose="02020603050405020304" pitchFamily="18" charset="0"/>
                          <a:cs typeface="Helvetica" pitchFamily="2" charset="0"/>
                        </a:rPr>
                        <a:t>Avoid source of stress </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342900" lvl="0" indent="-342900">
                        <a:buFont typeface="Symbol" pitchFamily="2" charset="2"/>
                        <a:buChar char=""/>
                      </a:pPr>
                      <a:r>
                        <a:rPr lang="en-GB" sz="1400" dirty="0">
                          <a:solidFill>
                            <a:srgbClr val="002060"/>
                          </a:solidFill>
                          <a:effectLst/>
                          <a:latin typeface="Helvetica" pitchFamily="2" charset="0"/>
                          <a:ea typeface="Times New Roman" panose="02020603050405020304" pitchFamily="18" charset="0"/>
                          <a:cs typeface="Helvetica" pitchFamily="2" charset="0"/>
                        </a:rPr>
                        <a:t>Temporary distraction</a:t>
                      </a: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tc>
                  <a:txBody>
                    <a:bodyPr/>
                    <a:lstStyle/>
                    <a:p>
                      <a:pPr marL="342900" lvl="0" indent="-342900">
                        <a:buFont typeface="Symbol" pitchFamily="2" charset="2"/>
                        <a:buChar char=""/>
                        <a:tabLst>
                          <a:tab pos="228600" algn="l"/>
                        </a:tabLst>
                      </a:pPr>
                      <a:r>
                        <a:rPr lang="en-GB" sz="1400" dirty="0">
                          <a:solidFill>
                            <a:srgbClr val="002060"/>
                          </a:solidFill>
                          <a:effectLst/>
                          <a:latin typeface="Helvetica" pitchFamily="2" charset="0"/>
                          <a:ea typeface="Times New Roman" panose="02020603050405020304" pitchFamily="18" charset="0"/>
                          <a:cs typeface="Helvetica" pitchFamily="2" charset="0"/>
                        </a:rPr>
                        <a:t>Long-term distraction</a:t>
                      </a:r>
                    </a:p>
                    <a:p>
                      <a:pPr marL="342900" lvl="0" indent="-342900">
                        <a:buFont typeface="Symbol" pitchFamily="2" charset="2"/>
                        <a:buChar char=""/>
                        <a:tabLst>
                          <a:tab pos="228600" algn="l"/>
                        </a:tabLst>
                      </a:pPr>
                      <a:endParaRPr lang="en-IE" sz="1400" dirty="0">
                        <a:solidFill>
                          <a:srgbClr val="002060"/>
                        </a:solidFill>
                        <a:effectLst/>
                        <a:latin typeface="Helvetica" pitchFamily="2" charset="0"/>
                        <a:ea typeface="Times New Roman" panose="02020603050405020304" pitchFamily="18" charset="0"/>
                      </a:endParaRPr>
                    </a:p>
                  </a:txBody>
                  <a:tcPr marL="50800" marR="50800" marT="0" marB="0"/>
                </a:tc>
                <a:extLst>
                  <a:ext uri="{0D108BD9-81ED-4DB2-BD59-A6C34878D82A}">
                    <a16:rowId xmlns:a16="http://schemas.microsoft.com/office/drawing/2014/main" val="2944919566"/>
                  </a:ext>
                </a:extLst>
              </a:tr>
            </a:tbl>
          </a:graphicData>
        </a:graphic>
      </p:graphicFrame>
      <p:sp>
        <p:nvSpPr>
          <p:cNvPr id="5" name="Title 1">
            <a:extLst>
              <a:ext uri="{FF2B5EF4-FFF2-40B4-BE49-F238E27FC236}">
                <a16:creationId xmlns:a16="http://schemas.microsoft.com/office/drawing/2014/main" id="{D59E434E-3B03-1F40-B4F5-8E356FA23EB4}"/>
              </a:ext>
            </a:extLst>
          </p:cNvPr>
          <p:cNvSpPr txBox="1">
            <a:spLocks noChangeArrowheads="1"/>
          </p:cNvSpPr>
          <p:nvPr/>
        </p:nvSpPr>
        <p:spPr>
          <a:xfrm>
            <a:off x="1646904" y="78658"/>
            <a:ext cx="6297561" cy="40312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EXAMPLES OF TYPES OF COPING STRATEGIES</a:t>
            </a:r>
          </a:p>
        </p:txBody>
      </p:sp>
    </p:spTree>
    <p:extLst>
      <p:ext uri="{BB962C8B-B14F-4D97-AF65-F5344CB8AC3E}">
        <p14:creationId xmlns:p14="http://schemas.microsoft.com/office/powerpoint/2010/main" val="1731912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3099702" y="61451"/>
            <a:ext cx="3183112" cy="452284"/>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THE COPING PROCESS</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extBox 5">
            <a:extLst>
              <a:ext uri="{FF2B5EF4-FFF2-40B4-BE49-F238E27FC236}">
                <a16:creationId xmlns:a16="http://schemas.microsoft.com/office/drawing/2014/main" id="{2855D207-59C1-6948-BD1D-842E7DC54648}"/>
              </a:ext>
            </a:extLst>
          </p:cNvPr>
          <p:cNvSpPr txBox="1"/>
          <p:nvPr/>
        </p:nvSpPr>
        <p:spPr>
          <a:xfrm>
            <a:off x="180369" y="452284"/>
            <a:ext cx="5638573" cy="6555641"/>
          </a:xfrm>
          <a:prstGeom prst="rect">
            <a:avLst/>
          </a:prstGeom>
          <a:noFill/>
        </p:spPr>
        <p:txBody>
          <a:bodyPr wrap="square" rtlCol="0">
            <a:spAutoFit/>
          </a:bodyPr>
          <a:lstStyle/>
          <a:p>
            <a:r>
              <a:rPr lang="en-GB" sz="1500" dirty="0">
                <a:solidFill>
                  <a:srgbClr val="002060"/>
                </a:solidFill>
                <a:latin typeface="Helvetica" pitchFamily="2" charset="0"/>
              </a:rPr>
              <a:t>The diagram on the next slide is a model of the coping process</a:t>
            </a:r>
          </a:p>
          <a:p>
            <a:endParaRPr lang="en-GB" sz="1500" dirty="0">
              <a:solidFill>
                <a:srgbClr val="002060"/>
              </a:solidFill>
              <a:latin typeface="Helvetica" pitchFamily="2" charset="0"/>
            </a:endParaRPr>
          </a:p>
          <a:p>
            <a:pPr marL="285750" indent="-285750">
              <a:buFont typeface="Arial" panose="020B0604020202020204" pitchFamily="34" charset="0"/>
              <a:buChar char="•"/>
            </a:pPr>
            <a:r>
              <a:rPr lang="en-GB" sz="1500" dirty="0">
                <a:solidFill>
                  <a:srgbClr val="002060"/>
                </a:solidFill>
                <a:latin typeface="Helvetica" pitchFamily="2" charset="0"/>
              </a:rPr>
              <a:t>We respond to challenging life events, like going to university for the first time, by appraising the demands that this places upon us, and then coping with these demands using functional or dysfunctional coping strategies </a:t>
            </a:r>
          </a:p>
          <a:p>
            <a:pPr marL="285750" indent="-285750">
              <a:buFont typeface="Arial" panose="020B0604020202020204" pitchFamily="34" charset="0"/>
              <a:buChar char="•"/>
            </a:pPr>
            <a:endParaRPr lang="en-GB" sz="1500" dirty="0">
              <a:solidFill>
                <a:srgbClr val="002060"/>
              </a:solidFill>
              <a:latin typeface="Helvetica" pitchFamily="2" charset="0"/>
            </a:endParaRPr>
          </a:p>
          <a:p>
            <a:pPr marL="285750" indent="-285750">
              <a:buFont typeface="Arial" panose="020B0604020202020204" pitchFamily="34" charset="0"/>
              <a:buChar char="•"/>
            </a:pPr>
            <a:r>
              <a:rPr lang="en-GB" sz="1500" dirty="0">
                <a:solidFill>
                  <a:srgbClr val="002060"/>
                </a:solidFill>
                <a:latin typeface="Helvetica" pitchFamily="2" charset="0"/>
              </a:rPr>
              <a:t>We may appraise the demands positively and use of functional coping strategies (attending lectures, studying well, making friends) which enhances wellbeing</a:t>
            </a:r>
          </a:p>
          <a:p>
            <a:pPr marL="285750" indent="-285750">
              <a:buFont typeface="Arial" panose="020B0604020202020204" pitchFamily="34" charset="0"/>
              <a:buChar char="•"/>
            </a:pPr>
            <a:endParaRPr lang="en-GB" sz="1500" dirty="0">
              <a:solidFill>
                <a:srgbClr val="002060"/>
              </a:solidFill>
              <a:latin typeface="Helvetica" pitchFamily="2" charset="0"/>
            </a:endParaRPr>
          </a:p>
          <a:p>
            <a:pPr marL="285750" indent="-285750">
              <a:buFont typeface="Arial" panose="020B0604020202020204" pitchFamily="34" charset="0"/>
              <a:buChar char="•"/>
            </a:pPr>
            <a:r>
              <a:rPr lang="en-GB" sz="1500" dirty="0">
                <a:solidFill>
                  <a:srgbClr val="002060"/>
                </a:solidFill>
                <a:latin typeface="Helvetica" pitchFamily="2" charset="0"/>
              </a:rPr>
              <a:t>We may appraise the demands as exceeding personal resources, and use dysfunctional coping strategies (isolating ourselves, procrastinating doing assignments, drinking too much) which in the short-term may reduce distress but in the long term may have a negative effect on wellbeing</a:t>
            </a:r>
          </a:p>
          <a:p>
            <a:pPr marL="285750" indent="-285750">
              <a:buFont typeface="Arial" panose="020B0604020202020204" pitchFamily="34" charset="0"/>
              <a:buChar char="•"/>
            </a:pPr>
            <a:endParaRPr lang="en-GB" sz="1500" dirty="0">
              <a:solidFill>
                <a:srgbClr val="002060"/>
              </a:solidFill>
              <a:latin typeface="Helvetica" pitchFamily="2" charset="0"/>
            </a:endParaRPr>
          </a:p>
          <a:p>
            <a:pPr marL="285750" indent="-285750">
              <a:buFont typeface="Arial" panose="020B0604020202020204" pitchFamily="34" charset="0"/>
              <a:buChar char="•"/>
            </a:pPr>
            <a:r>
              <a:rPr lang="en-GB" sz="1500" dirty="0">
                <a:solidFill>
                  <a:srgbClr val="002060"/>
                </a:solidFill>
                <a:latin typeface="Helvetica" pitchFamily="2" charset="0"/>
              </a:rPr>
              <a:t>The cognitive process of appraisal influences how the body reacts at a neurobiological level, and ultimately how stress impacts on health </a:t>
            </a:r>
          </a:p>
          <a:p>
            <a:pPr marL="285750" indent="-285750">
              <a:buFont typeface="Arial" panose="020B0604020202020204" pitchFamily="34" charset="0"/>
              <a:buChar char="•"/>
            </a:pPr>
            <a:endParaRPr lang="en-GB" sz="1500" dirty="0">
              <a:solidFill>
                <a:srgbClr val="002060"/>
              </a:solidFill>
              <a:latin typeface="Helvetica" pitchFamily="2" charset="0"/>
            </a:endParaRPr>
          </a:p>
          <a:p>
            <a:pPr marL="285750" indent="-285750">
              <a:buFont typeface="Arial" panose="020B0604020202020204" pitchFamily="34" charset="0"/>
              <a:buChar char="•"/>
            </a:pPr>
            <a:r>
              <a:rPr lang="en-GB" sz="1500" dirty="0">
                <a:solidFill>
                  <a:srgbClr val="002060"/>
                </a:solidFill>
                <a:latin typeface="Helvetica" pitchFamily="2" charset="0"/>
              </a:rPr>
              <a:t>This process of coping with transitory demanding  life events, is influenced by </a:t>
            </a:r>
          </a:p>
          <a:p>
            <a:pPr marL="742950" lvl="1" indent="-285750">
              <a:buFont typeface="Arial" panose="020B0604020202020204" pitchFamily="34" charset="0"/>
              <a:buChar char="•"/>
            </a:pPr>
            <a:r>
              <a:rPr lang="en-GB" sz="1500" dirty="0">
                <a:solidFill>
                  <a:srgbClr val="002060"/>
                </a:solidFill>
                <a:latin typeface="Helvetica" pitchFamily="2" charset="0"/>
              </a:rPr>
              <a:t>The environmental system (e.g. financial difficulties &amp; supportive relationships)</a:t>
            </a:r>
          </a:p>
          <a:p>
            <a:pPr marL="742950" lvl="1" indent="-285750">
              <a:buFont typeface="Arial" panose="020B0604020202020204" pitchFamily="34" charset="0"/>
              <a:buChar char="•"/>
            </a:pPr>
            <a:r>
              <a:rPr lang="en-GB" sz="1500" dirty="0">
                <a:solidFill>
                  <a:srgbClr val="002060"/>
                </a:solidFill>
                <a:latin typeface="Helvetica" pitchFamily="2" charset="0"/>
              </a:rPr>
              <a:t>The personal systems (e.g. personality traits &amp; self-efficacy)</a:t>
            </a:r>
          </a:p>
        </p:txBody>
      </p:sp>
      <p:pic>
        <p:nvPicPr>
          <p:cNvPr id="2" name="Picture 1">
            <a:extLst>
              <a:ext uri="{FF2B5EF4-FFF2-40B4-BE49-F238E27FC236}">
                <a16:creationId xmlns:a16="http://schemas.microsoft.com/office/drawing/2014/main" id="{F4BA880E-1BA2-1D4D-8AE8-963E84B4A1ED}"/>
              </a:ext>
            </a:extLst>
          </p:cNvPr>
          <p:cNvPicPr>
            <a:picLocks noChangeAspect="1"/>
          </p:cNvPicPr>
          <p:nvPr/>
        </p:nvPicPr>
        <p:blipFill>
          <a:blip r:embed="rId3"/>
          <a:stretch>
            <a:fillRect/>
          </a:stretch>
        </p:blipFill>
        <p:spPr>
          <a:xfrm>
            <a:off x="5879690" y="1371353"/>
            <a:ext cx="2769438" cy="1780353"/>
          </a:xfrm>
          <a:prstGeom prst="rect">
            <a:avLst/>
          </a:prstGeom>
        </p:spPr>
      </p:pic>
      <p:pic>
        <p:nvPicPr>
          <p:cNvPr id="7" name="Picture 6">
            <a:extLst>
              <a:ext uri="{FF2B5EF4-FFF2-40B4-BE49-F238E27FC236}">
                <a16:creationId xmlns:a16="http://schemas.microsoft.com/office/drawing/2014/main" id="{F0BF09B7-D5E6-F140-A371-B75DF0BD7EB4}"/>
              </a:ext>
            </a:extLst>
          </p:cNvPr>
          <p:cNvPicPr>
            <a:picLocks noChangeAspect="1"/>
          </p:cNvPicPr>
          <p:nvPr/>
        </p:nvPicPr>
        <p:blipFill>
          <a:blip r:embed="rId4"/>
          <a:stretch>
            <a:fillRect/>
          </a:stretch>
        </p:blipFill>
        <p:spPr>
          <a:xfrm>
            <a:off x="5879690" y="3429000"/>
            <a:ext cx="2769438" cy="1839554"/>
          </a:xfrm>
          <a:prstGeom prst="rect">
            <a:avLst/>
          </a:prstGeom>
        </p:spPr>
      </p:pic>
    </p:spTree>
    <p:extLst>
      <p:ext uri="{BB962C8B-B14F-4D97-AF65-F5344CB8AC3E}">
        <p14:creationId xmlns:p14="http://schemas.microsoft.com/office/powerpoint/2010/main" val="1452454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CF8C45-C83F-B947-9350-668F1CBEA5E8}"/>
              </a:ext>
            </a:extLst>
          </p:cNvPr>
          <p:cNvPicPr>
            <a:picLocks noChangeAspect="1"/>
          </p:cNvPicPr>
          <p:nvPr/>
        </p:nvPicPr>
        <p:blipFill>
          <a:blip r:embed="rId2"/>
          <a:stretch>
            <a:fillRect/>
          </a:stretch>
        </p:blipFill>
        <p:spPr>
          <a:xfrm>
            <a:off x="924232" y="812267"/>
            <a:ext cx="7295536" cy="5471653"/>
          </a:xfrm>
          <a:prstGeom prst="rect">
            <a:avLst/>
          </a:prstGeom>
        </p:spPr>
      </p:pic>
      <p:sp>
        <p:nvSpPr>
          <p:cNvPr id="3" name="Title 1">
            <a:extLst>
              <a:ext uri="{FF2B5EF4-FFF2-40B4-BE49-F238E27FC236}">
                <a16:creationId xmlns:a16="http://schemas.microsoft.com/office/drawing/2014/main" id="{C95EA6C7-166C-5F4E-B89E-77C5BB8753A8}"/>
              </a:ext>
            </a:extLst>
          </p:cNvPr>
          <p:cNvSpPr txBox="1">
            <a:spLocks noChangeArrowheads="1"/>
          </p:cNvSpPr>
          <p:nvPr/>
        </p:nvSpPr>
        <p:spPr>
          <a:xfrm>
            <a:off x="3339745" y="236759"/>
            <a:ext cx="3247867" cy="45071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US" altLang="en-US" sz="2000" b="1" kern="0" dirty="0">
                <a:latin typeface="Helvetica" pitchFamily="2" charset="0"/>
                <a:ea typeface="ＭＳ Ｐゴシック" panose="020B0600070205080204" pitchFamily="34" charset="-128"/>
              </a:rPr>
              <a:t>THE COPING PROCESS</a:t>
            </a:r>
          </a:p>
        </p:txBody>
      </p:sp>
      <p:sp>
        <p:nvSpPr>
          <p:cNvPr id="4" name="TextBox 3">
            <a:extLst>
              <a:ext uri="{FF2B5EF4-FFF2-40B4-BE49-F238E27FC236}">
                <a16:creationId xmlns:a16="http://schemas.microsoft.com/office/drawing/2014/main" id="{77ED14F5-1A37-6E43-A754-4660FFA778EB}"/>
              </a:ext>
            </a:extLst>
          </p:cNvPr>
          <p:cNvSpPr txBox="1"/>
          <p:nvPr/>
        </p:nvSpPr>
        <p:spPr>
          <a:xfrm>
            <a:off x="113071" y="6390408"/>
            <a:ext cx="8917858" cy="461665"/>
          </a:xfrm>
          <a:prstGeom prst="rect">
            <a:avLst/>
          </a:prstGeom>
          <a:noFill/>
        </p:spPr>
        <p:txBody>
          <a:bodyPr wrap="square" rtlCol="0">
            <a:spAutoFit/>
          </a:bodyPr>
          <a:lstStyle/>
          <a:p>
            <a:r>
              <a:rPr lang="en-GB" sz="1200" b="1" dirty="0">
                <a:solidFill>
                  <a:srgbClr val="002060"/>
                </a:solidFill>
              </a:rPr>
              <a:t>Note.</a:t>
            </a:r>
            <a:r>
              <a:rPr lang="en-GB" sz="1200" dirty="0">
                <a:solidFill>
                  <a:srgbClr val="002060"/>
                </a:solidFill>
              </a:rPr>
              <a:t> Based on Moos, R. H., &amp; Holahan, C. J. (2003). Dispositional and contextual perspectives on coping: Toward an integrative framework.</a:t>
            </a:r>
            <a:r>
              <a:rPr lang="en-GB" sz="1200" i="1" dirty="0">
                <a:solidFill>
                  <a:srgbClr val="002060"/>
                </a:solidFill>
              </a:rPr>
              <a:t> Journal of Clinical Psychology, 59</a:t>
            </a:r>
            <a:r>
              <a:rPr lang="en-GB" sz="1200" dirty="0">
                <a:solidFill>
                  <a:srgbClr val="002060"/>
                </a:solidFill>
              </a:rPr>
              <a:t>(12), 1387-1403. https://doi.org/10.1002/jclp.10229, Figure 1, p.1393.</a:t>
            </a:r>
            <a:endParaRPr lang="en-IE" sz="1200" dirty="0">
              <a:solidFill>
                <a:srgbClr val="002060"/>
              </a:solidFill>
            </a:endParaRPr>
          </a:p>
        </p:txBody>
      </p:sp>
    </p:spTree>
    <p:extLst>
      <p:ext uri="{BB962C8B-B14F-4D97-AF65-F5344CB8AC3E}">
        <p14:creationId xmlns:p14="http://schemas.microsoft.com/office/powerpoint/2010/main" val="1382064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931074" y="372923"/>
            <a:ext cx="7451922" cy="4045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GB" sz="2000" b="1" dirty="0">
                <a:latin typeface="Helvetica" pitchFamily="2" charset="0"/>
              </a:rPr>
              <a:t>FUNCTIONAL PROBLEM-FOCUSED COPING STRATEGIES </a:t>
            </a:r>
            <a:endParaRPr lang="en-US" altLang="en-US" sz="2000" b="1" kern="0" dirty="0">
              <a:latin typeface="Helvetica" pitchFamily="2" charset="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extBox 5">
            <a:extLst>
              <a:ext uri="{FF2B5EF4-FFF2-40B4-BE49-F238E27FC236}">
                <a16:creationId xmlns:a16="http://schemas.microsoft.com/office/drawing/2014/main" id="{2855D207-59C1-6948-BD1D-842E7DC54648}"/>
              </a:ext>
            </a:extLst>
          </p:cNvPr>
          <p:cNvSpPr txBox="1"/>
          <p:nvPr/>
        </p:nvSpPr>
        <p:spPr>
          <a:xfrm>
            <a:off x="1389503" y="1078033"/>
            <a:ext cx="6535063" cy="5016758"/>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rgbClr val="002060"/>
                </a:solidFill>
                <a:latin typeface="Helvetica" pitchFamily="2" charset="0"/>
              </a:rPr>
              <a:t>Accepting responsibility for solving the problem</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Seeking accurate information about the problem</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Seeking dependable advice and help</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Developing realistic action plans</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Carrying out plans either alone or with the help of other people </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Staying focused by postponing engaging in competing activities</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dirty="0">
                <a:solidFill>
                  <a:srgbClr val="002060"/>
                </a:solidFill>
                <a:latin typeface="Helvetica" pitchFamily="2" charset="0"/>
              </a:rPr>
              <a:t>Maintaining an optimistic view of one’s capacity to solve the problem</a:t>
            </a:r>
            <a:r>
              <a:rPr lang="en-IE" sz="2000" dirty="0">
                <a:solidFill>
                  <a:srgbClr val="002060"/>
                </a:solidFill>
                <a:latin typeface="Helvetica" pitchFamily="2" charset="0"/>
              </a:rPr>
              <a:t> </a:t>
            </a:r>
            <a:endParaRPr lang="en-GB" sz="2000" dirty="0">
              <a:solidFill>
                <a:srgbClr val="002060"/>
              </a:solidFill>
              <a:latin typeface="Helvetica" pitchFamily="2" charset="0"/>
            </a:endParaRPr>
          </a:p>
        </p:txBody>
      </p:sp>
    </p:spTree>
    <p:extLst>
      <p:ext uri="{BB962C8B-B14F-4D97-AF65-F5344CB8AC3E}">
        <p14:creationId xmlns:p14="http://schemas.microsoft.com/office/powerpoint/2010/main" val="7634731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1105246" y="89508"/>
            <a:ext cx="7451922" cy="4045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GB" sz="2000" b="1" dirty="0">
                <a:latin typeface="Helvetica" pitchFamily="2" charset="0"/>
              </a:rPr>
              <a:t>FUNCTIONAL EMOTION-FOCUSED COPING STRATEGIES </a:t>
            </a:r>
            <a:endParaRPr lang="en-US" altLang="en-US" sz="2000" b="1" kern="0" dirty="0">
              <a:latin typeface="Helvetica" pitchFamily="2" charset="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553761" y="978653"/>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extBox 5">
            <a:extLst>
              <a:ext uri="{FF2B5EF4-FFF2-40B4-BE49-F238E27FC236}">
                <a16:creationId xmlns:a16="http://schemas.microsoft.com/office/drawing/2014/main" id="{2855D207-59C1-6948-BD1D-842E7DC54648}"/>
              </a:ext>
            </a:extLst>
          </p:cNvPr>
          <p:cNvSpPr txBox="1"/>
          <p:nvPr/>
        </p:nvSpPr>
        <p:spPr>
          <a:xfrm>
            <a:off x="170303" y="593413"/>
            <a:ext cx="8766868" cy="6247864"/>
          </a:xfrm>
          <a:prstGeom prst="rect">
            <a:avLst/>
          </a:prstGeom>
          <a:noFill/>
        </p:spPr>
        <p:txBody>
          <a:bodyPr wrap="square" rtlCol="0">
            <a:spAutoFit/>
          </a:bodyPr>
          <a:lstStyle/>
          <a:p>
            <a:pPr marL="342900" indent="-342900">
              <a:buFont typeface="Arial" panose="020B0604020202020204" pitchFamily="34" charset="0"/>
              <a:buChar char="•"/>
            </a:pPr>
            <a:r>
              <a:rPr lang="en-GB" sz="2000" b="1" dirty="0">
                <a:solidFill>
                  <a:srgbClr val="002060"/>
                </a:solidFill>
                <a:latin typeface="Helvetica" pitchFamily="2" charset="0"/>
              </a:rPr>
              <a:t>Social support. </a:t>
            </a:r>
            <a:r>
              <a:rPr lang="en-GB" sz="2000" dirty="0">
                <a:solidFill>
                  <a:srgbClr val="002060"/>
                </a:solidFill>
                <a:latin typeface="Helvetica" pitchFamily="2" charset="0"/>
              </a:rPr>
              <a:t>Engaging in close confiding relationships</a:t>
            </a:r>
          </a:p>
          <a:p>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b="1" dirty="0">
                <a:solidFill>
                  <a:srgbClr val="002060"/>
                </a:solidFill>
                <a:latin typeface="Helvetica" pitchFamily="2" charset="0"/>
              </a:rPr>
              <a:t>Catharsis. </a:t>
            </a:r>
            <a:r>
              <a:rPr lang="en-GB" sz="2000" dirty="0">
                <a:solidFill>
                  <a:srgbClr val="002060"/>
                </a:solidFill>
                <a:latin typeface="Helvetica" pitchFamily="2" charset="0"/>
              </a:rPr>
              <a:t>Processing of emotionally charged thoughts and memories within the context of a confiding relationship, or by writing</a:t>
            </a:r>
            <a:r>
              <a:rPr lang="en-IE" sz="2000" dirty="0">
                <a:solidFill>
                  <a:srgbClr val="002060"/>
                </a:solidFill>
                <a:latin typeface="Helvetica" pitchFamily="2" charset="0"/>
              </a:rPr>
              <a:t> </a:t>
            </a:r>
          </a:p>
          <a:p>
            <a:pPr marL="342900" indent="-342900">
              <a:buFont typeface="Arial" panose="020B0604020202020204" pitchFamily="34" charset="0"/>
              <a:buChar char="•"/>
            </a:pPr>
            <a:endParaRPr lang="en-IE" sz="2000" dirty="0">
              <a:solidFill>
                <a:srgbClr val="002060"/>
              </a:solidFill>
              <a:latin typeface="Helvetica" pitchFamily="2" charset="0"/>
            </a:endParaRPr>
          </a:p>
          <a:p>
            <a:pPr marL="342900" indent="-342900">
              <a:buFont typeface="Arial" panose="020B0604020202020204" pitchFamily="34" charset="0"/>
              <a:buChar char="•"/>
            </a:pPr>
            <a:r>
              <a:rPr lang="en-GB" sz="2000" b="1" dirty="0">
                <a:solidFill>
                  <a:srgbClr val="002060"/>
                </a:solidFill>
                <a:latin typeface="Helvetica" pitchFamily="2" charset="0"/>
              </a:rPr>
              <a:t>Seeking meaningful spiritual or religious support </a:t>
            </a:r>
            <a:r>
              <a:rPr lang="en-GB" sz="2000" dirty="0">
                <a:solidFill>
                  <a:srgbClr val="002060"/>
                </a:solidFill>
                <a:latin typeface="Helvetica" pitchFamily="2" charset="0"/>
              </a:rPr>
              <a:t>which provides long-term membership of a socially supportive community, encourages a balanced moral lifestyle, and provides meaning an purpose in life</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b="1" dirty="0">
                <a:solidFill>
                  <a:srgbClr val="002060"/>
                </a:solidFill>
                <a:latin typeface="Helvetica" pitchFamily="2" charset="0"/>
              </a:rPr>
              <a:t>Positive reinterpretation </a:t>
            </a:r>
            <a:r>
              <a:rPr lang="en-GB" sz="2000" dirty="0">
                <a:solidFill>
                  <a:srgbClr val="002060"/>
                </a:solidFill>
                <a:latin typeface="Helvetica" pitchFamily="2" charset="0"/>
              </a:rPr>
              <a:t>of challenging situations though benefit-finding; taking an ironic humorous perspective, or finding meaning or purpose in life by facing adversity</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b="1" dirty="0">
                <a:solidFill>
                  <a:srgbClr val="002060"/>
                </a:solidFill>
                <a:latin typeface="Helvetica" pitchFamily="2" charset="0"/>
              </a:rPr>
              <a:t>Post-traumatic growth </a:t>
            </a:r>
            <a:r>
              <a:rPr lang="en-GB" sz="2000" dirty="0">
                <a:solidFill>
                  <a:srgbClr val="002060"/>
                </a:solidFill>
                <a:latin typeface="Helvetica" pitchFamily="2" charset="0"/>
              </a:rPr>
              <a:t>which involves 5 processes: recognition of personal strength, improved relationships with other people, a greater appreciation of life, spiritual and existential transformation, and an increased openness to new possibilities.</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b="1" dirty="0">
                <a:solidFill>
                  <a:srgbClr val="002060"/>
                </a:solidFill>
                <a:latin typeface="Helvetica" pitchFamily="2" charset="0"/>
              </a:rPr>
              <a:t>Meaningful work </a:t>
            </a:r>
            <a:r>
              <a:rPr lang="en-GB" sz="2000" dirty="0">
                <a:solidFill>
                  <a:srgbClr val="002060"/>
                </a:solidFill>
                <a:latin typeface="Helvetica" pitchFamily="2" charset="0"/>
              </a:rPr>
              <a:t>paid or voluntary within the context of a balanced lifestyle</a:t>
            </a:r>
          </a:p>
        </p:txBody>
      </p:sp>
    </p:spTree>
    <p:extLst>
      <p:ext uri="{BB962C8B-B14F-4D97-AF65-F5344CB8AC3E}">
        <p14:creationId xmlns:p14="http://schemas.microsoft.com/office/powerpoint/2010/main" val="33461390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1050817" y="221617"/>
            <a:ext cx="7451922" cy="404525"/>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spcBef>
                <a:spcPts val="0"/>
              </a:spcBef>
              <a:defRPr/>
            </a:pPr>
            <a:r>
              <a:rPr lang="en-GB" sz="2000" b="1" dirty="0">
                <a:latin typeface="Helvetica" pitchFamily="2" charset="0"/>
              </a:rPr>
              <a:t>FUNCTIONAL EMOTION-FOCUSED COPING STRATEGIES </a:t>
            </a:r>
            <a:endParaRPr lang="en-US" altLang="en-US" sz="2000" b="1" kern="0" dirty="0">
              <a:latin typeface="Helvetica" pitchFamily="2" charset="0"/>
              <a:ea typeface="ＭＳ Ｐゴシック" panose="020B0600070205080204" pitchFamily="34" charset="-128"/>
            </a:endParaRP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553761" y="978653"/>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extBox 5">
            <a:extLst>
              <a:ext uri="{FF2B5EF4-FFF2-40B4-BE49-F238E27FC236}">
                <a16:creationId xmlns:a16="http://schemas.microsoft.com/office/drawing/2014/main" id="{2855D207-59C1-6948-BD1D-842E7DC54648}"/>
              </a:ext>
            </a:extLst>
          </p:cNvPr>
          <p:cNvSpPr txBox="1"/>
          <p:nvPr/>
        </p:nvSpPr>
        <p:spPr>
          <a:xfrm>
            <a:off x="188566" y="291770"/>
            <a:ext cx="8766868" cy="5940088"/>
          </a:xfrm>
          <a:prstGeom prst="rect">
            <a:avLst/>
          </a:prstGeom>
          <a:noFill/>
        </p:spPr>
        <p:txBody>
          <a:bodyPr wrap="square" rtlCol="0">
            <a:spAutoFit/>
          </a:bodyPr>
          <a:lstStyle/>
          <a:p>
            <a:endParaRPr lang="en-GB" sz="2000" dirty="0">
              <a:solidFill>
                <a:srgbClr val="002060"/>
              </a:solidFill>
              <a:latin typeface="Helvetica" pitchFamily="2" charset="0"/>
            </a:endParaRP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b="1" dirty="0">
                <a:solidFill>
                  <a:srgbClr val="002060"/>
                </a:solidFill>
                <a:latin typeface="Helvetica" pitchFamily="2" charset="0"/>
              </a:rPr>
              <a:t>Self-forgiveness</a:t>
            </a:r>
            <a:r>
              <a:rPr lang="en-GB" sz="2000" dirty="0">
                <a:solidFill>
                  <a:srgbClr val="002060"/>
                </a:solidFill>
                <a:latin typeface="Helvetica" pitchFamily="2" charset="0"/>
              </a:rPr>
              <a:t> by accepting responsibility for wrongdoing, making a commitment to moral values and accepting that one has violated these; and compassionately accepting the self as someone who has done wrong but is committed to good moral values in the future</a:t>
            </a:r>
          </a:p>
          <a:p>
            <a:r>
              <a:rPr lang="en-GB" sz="2000" dirty="0">
                <a:solidFill>
                  <a:srgbClr val="002060"/>
                </a:solidFill>
                <a:latin typeface="Helvetica" pitchFamily="2" charset="0"/>
              </a:rPr>
              <a:t> </a:t>
            </a:r>
          </a:p>
          <a:p>
            <a:pPr marL="342900" indent="-342900">
              <a:buFont typeface="Arial" panose="020B0604020202020204" pitchFamily="34" charset="0"/>
              <a:buChar char="•"/>
            </a:pPr>
            <a:r>
              <a:rPr lang="en-GB" sz="2000" b="1" dirty="0">
                <a:solidFill>
                  <a:srgbClr val="002060"/>
                </a:solidFill>
                <a:latin typeface="Helvetica" pitchFamily="2" charset="0"/>
              </a:rPr>
              <a:t>Mindfulness meditation </a:t>
            </a:r>
            <a:r>
              <a:rPr lang="en-GB" sz="2000" dirty="0">
                <a:solidFill>
                  <a:srgbClr val="002060"/>
                </a:solidFill>
                <a:latin typeface="Helvetica" pitchFamily="2" charset="0"/>
              </a:rPr>
              <a:t>paying attention, on purpose, in the present moment, without judgment to immediate sensory experience with an attitude of curiosity, openness and acceptance during practices such as mindfulness of the breath and body or the body scan (described in chapter 4) </a:t>
            </a:r>
            <a:endParaRPr lang="en-IE" sz="2000" dirty="0">
              <a:solidFill>
                <a:srgbClr val="002060"/>
              </a:solidFill>
              <a:latin typeface="Helvetica" pitchFamily="2" charset="0"/>
            </a:endParaRPr>
          </a:p>
          <a:p>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b="1" dirty="0">
                <a:solidFill>
                  <a:srgbClr val="002060"/>
                </a:solidFill>
                <a:latin typeface="Helvetica" pitchFamily="2" charset="0"/>
              </a:rPr>
              <a:t>Progressive muscle relaxation. </a:t>
            </a:r>
            <a:r>
              <a:rPr lang="en-GB" sz="2000" dirty="0">
                <a:solidFill>
                  <a:srgbClr val="002060"/>
                </a:solidFill>
                <a:latin typeface="Helvetica" pitchFamily="2" charset="0"/>
              </a:rPr>
              <a:t>A series of exercises for reducing muscle tension. The exercises involve tensing and relaxing muscles groups, one at a time, in all areas for the body including the hands, arms, shoulders, back, feet, legs, buttocks, hips, stomach, chest, neck and face</a:t>
            </a:r>
          </a:p>
          <a:p>
            <a:pPr marL="342900" indent="-342900">
              <a:buFont typeface="Arial" panose="020B0604020202020204" pitchFamily="34" charset="0"/>
              <a:buChar char="•"/>
            </a:pPr>
            <a:endParaRPr lang="en-GB" sz="2000" dirty="0">
              <a:solidFill>
                <a:srgbClr val="002060"/>
              </a:solidFill>
              <a:latin typeface="Helvetica" pitchFamily="2" charset="0"/>
            </a:endParaRPr>
          </a:p>
          <a:p>
            <a:pPr marL="342900" indent="-342900">
              <a:buFont typeface="Arial" panose="020B0604020202020204" pitchFamily="34" charset="0"/>
              <a:buChar char="•"/>
            </a:pPr>
            <a:r>
              <a:rPr lang="en-GB" sz="2000" b="1" dirty="0">
                <a:solidFill>
                  <a:srgbClr val="002060"/>
                </a:solidFill>
                <a:latin typeface="Helvetica" pitchFamily="2" charset="0"/>
              </a:rPr>
              <a:t>Energising routines </a:t>
            </a:r>
            <a:r>
              <a:rPr lang="en-GB" sz="2000" dirty="0">
                <a:solidFill>
                  <a:srgbClr val="002060"/>
                </a:solidFill>
                <a:latin typeface="Helvetica" pitchFamily="2" charset="0"/>
              </a:rPr>
              <a:t>including physical exercise, sport, or yoga</a:t>
            </a:r>
          </a:p>
        </p:txBody>
      </p:sp>
    </p:spTree>
    <p:extLst>
      <p:ext uri="{BB962C8B-B14F-4D97-AF65-F5344CB8AC3E}">
        <p14:creationId xmlns:p14="http://schemas.microsoft.com/office/powerpoint/2010/main" val="3278640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38100" y="0"/>
            <a:ext cx="9067799" cy="693443"/>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PAUSE &amp; PRACTICE - FUNCTIONAL COPING STRATEGIES</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180369" y="575186"/>
            <a:ext cx="7370805" cy="44160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endParaRPr lang="en-GB" sz="1600" dirty="0">
              <a:solidFill>
                <a:srgbClr val="002060"/>
              </a:solidFill>
              <a:latin typeface="Helvetica" pitchFamily="2" charset="0"/>
            </a:endParaRP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extBox 5">
            <a:extLst>
              <a:ext uri="{FF2B5EF4-FFF2-40B4-BE49-F238E27FC236}">
                <a16:creationId xmlns:a16="http://schemas.microsoft.com/office/drawing/2014/main" id="{2855D207-59C1-6948-BD1D-842E7DC54648}"/>
              </a:ext>
            </a:extLst>
          </p:cNvPr>
          <p:cNvSpPr txBox="1"/>
          <p:nvPr/>
        </p:nvSpPr>
        <p:spPr>
          <a:xfrm>
            <a:off x="558333" y="445201"/>
            <a:ext cx="8288594" cy="6494085"/>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002060"/>
                </a:solidFill>
                <a:latin typeface="Helvetica" pitchFamily="2" charset="0"/>
              </a:rPr>
              <a:t>Make a point of noticing situations in which there are intense external demands on you, that are difficult to cope with</a:t>
            </a:r>
          </a:p>
          <a:p>
            <a:pPr marL="285750" indent="-285750">
              <a:buFont typeface="Arial" panose="020B0604020202020204" pitchFamily="34" charset="0"/>
              <a:buChar char="•"/>
            </a:pPr>
            <a:endParaRPr lang="en-GB" sz="1600" b="1"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When you notice these demanding situations, consider using one of the functional coping strategies</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For controllable demands, consider using problem-focused coping strategies</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For uncontrollable demands or for controlling stress responses use emotion-focused coping strategies</a:t>
            </a: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endParaRPr lang="en-GB" sz="1600" dirty="0">
              <a:solidFill>
                <a:srgbClr val="002060"/>
              </a:solidFill>
              <a:latin typeface="Helvetica" pitchFamily="2" charset="0"/>
            </a:endParaRPr>
          </a:p>
          <a:p>
            <a:endParaRPr lang="en-GB" sz="1600" dirty="0">
              <a:solidFill>
                <a:srgbClr val="002060"/>
              </a:solidFill>
              <a:latin typeface="Helvetica" pitchFamily="2" charset="0"/>
            </a:endParaRPr>
          </a:p>
          <a:p>
            <a:pPr marL="285750" indent="-285750">
              <a:buFont typeface="Arial" panose="020B0604020202020204" pitchFamily="34" charset="0"/>
              <a:buChar char="•"/>
            </a:pPr>
            <a:endParaRPr lang="en-GB" sz="1600" dirty="0">
              <a:solidFill>
                <a:srgbClr val="002060"/>
              </a:solidFill>
              <a:latin typeface="Helvetica" pitchFamily="2" charset="0"/>
            </a:endParaRPr>
          </a:p>
          <a:p>
            <a:pPr marL="285750" indent="-285750">
              <a:buFont typeface="Arial" panose="020B0604020202020204" pitchFamily="34" charset="0"/>
              <a:buChar char="•"/>
            </a:pPr>
            <a:r>
              <a:rPr lang="en-GB" sz="1600" dirty="0">
                <a:solidFill>
                  <a:srgbClr val="002060"/>
                </a:solidFill>
                <a:latin typeface="Helvetica" pitchFamily="2" charset="0"/>
              </a:rPr>
              <a:t>Write down the coping strategy you used and rate on a scale of 1 to 10 how effective it was in helping you deal with stressful demands</a:t>
            </a:r>
            <a:endParaRPr lang="en-GB" dirty="0">
              <a:latin typeface="Helvetica" pitchFamily="2" charset="0"/>
            </a:endParaRPr>
          </a:p>
        </p:txBody>
      </p:sp>
      <p:sp>
        <p:nvSpPr>
          <p:cNvPr id="7" name="TextBox 6">
            <a:extLst>
              <a:ext uri="{FF2B5EF4-FFF2-40B4-BE49-F238E27FC236}">
                <a16:creationId xmlns:a16="http://schemas.microsoft.com/office/drawing/2014/main" id="{8586400F-2C1C-F943-99DE-CC8F2B75D011}"/>
              </a:ext>
            </a:extLst>
          </p:cNvPr>
          <p:cNvSpPr txBox="1"/>
          <p:nvPr/>
        </p:nvSpPr>
        <p:spPr>
          <a:xfrm>
            <a:off x="870523" y="3120963"/>
            <a:ext cx="4239231" cy="2677656"/>
          </a:xfrm>
          <a:prstGeom prst="rect">
            <a:avLst/>
          </a:prstGeom>
          <a:noFill/>
        </p:spPr>
        <p:txBody>
          <a:bodyPr wrap="square" rtlCol="0">
            <a:spAutoFit/>
          </a:bodyPr>
          <a:lstStyle/>
          <a:p>
            <a:r>
              <a:rPr lang="en-GB" sz="1400" b="1" dirty="0">
                <a:solidFill>
                  <a:srgbClr val="002060"/>
                </a:solidFill>
                <a:latin typeface="Helvetica" pitchFamily="2" charset="0"/>
              </a:rPr>
              <a:t>PROBLEM-FOCUSED COPING</a:t>
            </a:r>
          </a:p>
          <a:p>
            <a:pPr marL="285750" indent="-285750">
              <a:buFont typeface="Arial" panose="020B0604020202020204" pitchFamily="34" charset="0"/>
              <a:buChar char="•"/>
            </a:pPr>
            <a:r>
              <a:rPr lang="en-GB" sz="1400" dirty="0">
                <a:solidFill>
                  <a:srgbClr val="002060"/>
                </a:solidFill>
                <a:latin typeface="Helvetica" pitchFamily="2" charset="0"/>
              </a:rPr>
              <a:t>Accepting responsibility for solving the problem</a:t>
            </a:r>
          </a:p>
          <a:p>
            <a:pPr marL="342900" indent="-342900">
              <a:buFont typeface="Arial" panose="020B0604020202020204" pitchFamily="34" charset="0"/>
              <a:buChar char="•"/>
            </a:pPr>
            <a:r>
              <a:rPr lang="en-GB" sz="1400" dirty="0">
                <a:solidFill>
                  <a:srgbClr val="002060"/>
                </a:solidFill>
                <a:latin typeface="Helvetica" pitchFamily="2" charset="0"/>
              </a:rPr>
              <a:t>Seeking accurate information about the problem</a:t>
            </a:r>
          </a:p>
          <a:p>
            <a:pPr marL="342900" indent="-342900">
              <a:buFont typeface="Arial" panose="020B0604020202020204" pitchFamily="34" charset="0"/>
              <a:buChar char="•"/>
            </a:pPr>
            <a:r>
              <a:rPr lang="en-GB" sz="1400" dirty="0">
                <a:solidFill>
                  <a:srgbClr val="002060"/>
                </a:solidFill>
                <a:latin typeface="Helvetica" pitchFamily="2" charset="0"/>
              </a:rPr>
              <a:t>Seeking dependable advice and help</a:t>
            </a:r>
          </a:p>
          <a:p>
            <a:pPr marL="342900" indent="-342900">
              <a:buFont typeface="Arial" panose="020B0604020202020204" pitchFamily="34" charset="0"/>
              <a:buChar char="•"/>
            </a:pPr>
            <a:r>
              <a:rPr lang="en-GB" sz="1400" dirty="0">
                <a:solidFill>
                  <a:srgbClr val="002060"/>
                </a:solidFill>
                <a:latin typeface="Helvetica" pitchFamily="2" charset="0"/>
              </a:rPr>
              <a:t>Developing realistic action plans</a:t>
            </a:r>
          </a:p>
          <a:p>
            <a:pPr marL="342900" indent="-342900">
              <a:buFont typeface="Arial" panose="020B0604020202020204" pitchFamily="34" charset="0"/>
              <a:buChar char="•"/>
            </a:pPr>
            <a:r>
              <a:rPr lang="en-GB" sz="1400" dirty="0">
                <a:solidFill>
                  <a:srgbClr val="002060"/>
                </a:solidFill>
                <a:latin typeface="Helvetica" pitchFamily="2" charset="0"/>
              </a:rPr>
              <a:t>Carrying out plans either alone or with the help of other people </a:t>
            </a:r>
          </a:p>
          <a:p>
            <a:pPr marL="342900" indent="-342900">
              <a:buFont typeface="Arial" panose="020B0604020202020204" pitchFamily="34" charset="0"/>
              <a:buChar char="•"/>
            </a:pPr>
            <a:r>
              <a:rPr lang="en-GB" sz="1400" dirty="0">
                <a:solidFill>
                  <a:srgbClr val="002060"/>
                </a:solidFill>
                <a:latin typeface="Helvetica" pitchFamily="2" charset="0"/>
              </a:rPr>
              <a:t>Staying focused by postponing engaging in competing activities</a:t>
            </a:r>
          </a:p>
          <a:p>
            <a:pPr marL="342900" indent="-342900">
              <a:buFont typeface="Arial" panose="020B0604020202020204" pitchFamily="34" charset="0"/>
              <a:buChar char="•"/>
            </a:pPr>
            <a:r>
              <a:rPr lang="en-GB" sz="1400" dirty="0">
                <a:solidFill>
                  <a:srgbClr val="002060"/>
                </a:solidFill>
                <a:latin typeface="Helvetica" pitchFamily="2" charset="0"/>
              </a:rPr>
              <a:t>Maintaining an optimistic view of one’s capacity to solve the problem</a:t>
            </a:r>
            <a:r>
              <a:rPr lang="en-IE" sz="1400" dirty="0">
                <a:solidFill>
                  <a:srgbClr val="002060"/>
                </a:solidFill>
                <a:latin typeface="Helvetica" pitchFamily="2" charset="0"/>
              </a:rPr>
              <a:t> </a:t>
            </a:r>
            <a:endParaRPr lang="en-GB" sz="1400" dirty="0">
              <a:solidFill>
                <a:srgbClr val="002060"/>
              </a:solidFill>
              <a:latin typeface="Helvetica" pitchFamily="2" charset="0"/>
            </a:endParaRPr>
          </a:p>
        </p:txBody>
      </p:sp>
      <p:sp>
        <p:nvSpPr>
          <p:cNvPr id="8" name="TextBox 7">
            <a:extLst>
              <a:ext uri="{FF2B5EF4-FFF2-40B4-BE49-F238E27FC236}">
                <a16:creationId xmlns:a16="http://schemas.microsoft.com/office/drawing/2014/main" id="{5066C796-1FE9-6C42-A9B5-1FA525015556}"/>
              </a:ext>
            </a:extLst>
          </p:cNvPr>
          <p:cNvSpPr txBox="1"/>
          <p:nvPr/>
        </p:nvSpPr>
        <p:spPr>
          <a:xfrm>
            <a:off x="5253868" y="3120963"/>
            <a:ext cx="3641097" cy="2923877"/>
          </a:xfrm>
          <a:prstGeom prst="rect">
            <a:avLst/>
          </a:prstGeom>
          <a:noFill/>
        </p:spPr>
        <p:txBody>
          <a:bodyPr wrap="square" rtlCol="0">
            <a:spAutoFit/>
          </a:bodyPr>
          <a:lstStyle/>
          <a:p>
            <a:r>
              <a:rPr lang="en-GB" sz="1400" b="1" dirty="0">
                <a:solidFill>
                  <a:srgbClr val="002060"/>
                </a:solidFill>
                <a:latin typeface="Helvetica" pitchFamily="2" charset="0"/>
              </a:rPr>
              <a:t>EMOTION-FOCUSED COPING</a:t>
            </a:r>
          </a:p>
          <a:p>
            <a:pPr marL="342900" indent="-342900">
              <a:buFont typeface="Arial" panose="020B0604020202020204" pitchFamily="34" charset="0"/>
              <a:buChar char="•"/>
            </a:pPr>
            <a:r>
              <a:rPr lang="en-GB" sz="1400" dirty="0">
                <a:solidFill>
                  <a:srgbClr val="002060"/>
                </a:solidFill>
                <a:latin typeface="Helvetica" pitchFamily="2" charset="0"/>
              </a:rPr>
              <a:t>Social support</a:t>
            </a:r>
          </a:p>
          <a:p>
            <a:pPr marL="342900" indent="-342900">
              <a:buFont typeface="Arial" panose="020B0604020202020204" pitchFamily="34" charset="0"/>
              <a:buChar char="•"/>
            </a:pPr>
            <a:r>
              <a:rPr lang="en-GB" sz="1400" dirty="0">
                <a:solidFill>
                  <a:srgbClr val="002060"/>
                </a:solidFill>
                <a:latin typeface="Helvetica" pitchFamily="2" charset="0"/>
              </a:rPr>
              <a:t>Catharsis</a:t>
            </a:r>
            <a:endParaRPr lang="en-IE" sz="1400" dirty="0">
              <a:solidFill>
                <a:srgbClr val="002060"/>
              </a:solidFill>
              <a:latin typeface="Helvetica" pitchFamily="2" charset="0"/>
            </a:endParaRPr>
          </a:p>
          <a:p>
            <a:pPr marL="342900" indent="-342900">
              <a:buFont typeface="Arial" panose="020B0604020202020204" pitchFamily="34" charset="0"/>
              <a:buChar char="•"/>
            </a:pPr>
            <a:r>
              <a:rPr lang="en-GB" sz="1400" dirty="0">
                <a:solidFill>
                  <a:srgbClr val="002060"/>
                </a:solidFill>
                <a:latin typeface="Helvetica" pitchFamily="2" charset="0"/>
              </a:rPr>
              <a:t>Seeking meaningful spiritual or religious support</a:t>
            </a:r>
          </a:p>
          <a:p>
            <a:pPr marL="342900" indent="-342900">
              <a:buFont typeface="Arial" panose="020B0604020202020204" pitchFamily="34" charset="0"/>
              <a:buChar char="•"/>
            </a:pPr>
            <a:r>
              <a:rPr lang="en-GB" sz="1400" dirty="0">
                <a:solidFill>
                  <a:srgbClr val="002060"/>
                </a:solidFill>
                <a:latin typeface="Helvetica" pitchFamily="2" charset="0"/>
              </a:rPr>
              <a:t>Positive reinterpretation </a:t>
            </a:r>
          </a:p>
          <a:p>
            <a:pPr marL="342900" indent="-342900">
              <a:buFont typeface="Arial" panose="020B0604020202020204" pitchFamily="34" charset="0"/>
              <a:buChar char="•"/>
            </a:pPr>
            <a:r>
              <a:rPr lang="en-GB" sz="1400" dirty="0">
                <a:solidFill>
                  <a:srgbClr val="002060"/>
                </a:solidFill>
                <a:latin typeface="Helvetica" pitchFamily="2" charset="0"/>
              </a:rPr>
              <a:t>Post-traumatic growth </a:t>
            </a:r>
          </a:p>
          <a:p>
            <a:pPr marL="342900" indent="-342900">
              <a:buFont typeface="Arial" panose="020B0604020202020204" pitchFamily="34" charset="0"/>
              <a:buChar char="•"/>
            </a:pPr>
            <a:r>
              <a:rPr lang="en-GB" sz="1400" dirty="0">
                <a:solidFill>
                  <a:srgbClr val="002060"/>
                </a:solidFill>
                <a:latin typeface="Helvetica" pitchFamily="2" charset="0"/>
              </a:rPr>
              <a:t>Meaningful work</a:t>
            </a:r>
          </a:p>
          <a:p>
            <a:pPr marL="342900" indent="-342900">
              <a:buFont typeface="Arial" panose="020B0604020202020204" pitchFamily="34" charset="0"/>
              <a:buChar char="•"/>
            </a:pPr>
            <a:r>
              <a:rPr lang="en-GB" sz="1400" dirty="0">
                <a:solidFill>
                  <a:srgbClr val="002060"/>
                </a:solidFill>
                <a:latin typeface="Helvetica" pitchFamily="2" charset="0"/>
              </a:rPr>
              <a:t>Self-forgiveness </a:t>
            </a:r>
          </a:p>
          <a:p>
            <a:pPr marL="342900" indent="-342900">
              <a:buFont typeface="Arial" panose="020B0604020202020204" pitchFamily="34" charset="0"/>
              <a:buChar char="•"/>
            </a:pPr>
            <a:r>
              <a:rPr lang="en-GB" sz="1400" dirty="0">
                <a:solidFill>
                  <a:srgbClr val="002060"/>
                </a:solidFill>
                <a:latin typeface="Helvetica" pitchFamily="2" charset="0"/>
              </a:rPr>
              <a:t>Mindfulness meditation </a:t>
            </a:r>
          </a:p>
          <a:p>
            <a:pPr marL="342900" indent="-342900">
              <a:buFont typeface="Arial" panose="020B0604020202020204" pitchFamily="34" charset="0"/>
              <a:buChar char="•"/>
            </a:pPr>
            <a:r>
              <a:rPr lang="en-GB" sz="1400" dirty="0">
                <a:solidFill>
                  <a:srgbClr val="002060"/>
                </a:solidFill>
                <a:latin typeface="Helvetica" pitchFamily="2" charset="0"/>
              </a:rPr>
              <a:t>Progressive muscle relaxation</a:t>
            </a:r>
          </a:p>
          <a:p>
            <a:pPr marL="342900" indent="-342900">
              <a:buFont typeface="Arial" panose="020B0604020202020204" pitchFamily="34" charset="0"/>
              <a:buChar char="•"/>
            </a:pPr>
            <a:r>
              <a:rPr lang="en-GB" sz="1400" dirty="0">
                <a:solidFill>
                  <a:srgbClr val="002060"/>
                </a:solidFill>
                <a:latin typeface="Helvetica" pitchFamily="2" charset="0"/>
              </a:rPr>
              <a:t>Energising routines</a:t>
            </a:r>
          </a:p>
          <a:p>
            <a:pPr marL="342900" indent="-342900">
              <a:buFont typeface="Arial" panose="020B0604020202020204" pitchFamily="34" charset="0"/>
              <a:buChar char="•"/>
            </a:pPr>
            <a:endParaRPr lang="en-GB" sz="1600" dirty="0">
              <a:solidFill>
                <a:srgbClr val="002060"/>
              </a:solidFill>
              <a:latin typeface="Helvetica" pitchFamily="2" charset="0"/>
            </a:endParaRPr>
          </a:p>
        </p:txBody>
      </p:sp>
    </p:spTree>
    <p:extLst>
      <p:ext uri="{BB962C8B-B14F-4D97-AF65-F5344CB8AC3E}">
        <p14:creationId xmlns:p14="http://schemas.microsoft.com/office/powerpoint/2010/main" val="3131317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C5AC82-85BF-9245-8F7F-108AEFD9CE39}"/>
              </a:ext>
            </a:extLst>
          </p:cNvPr>
          <p:cNvSpPr txBox="1">
            <a:spLocks noChangeArrowheads="1"/>
          </p:cNvSpPr>
          <p:nvPr/>
        </p:nvSpPr>
        <p:spPr>
          <a:xfrm>
            <a:off x="707571" y="2903702"/>
            <a:ext cx="7728857" cy="52529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latin typeface="Helvetica" pitchFamily="2" charset="0"/>
                <a:ea typeface="ＭＳ Ｐゴシック" panose="020B0600070205080204" pitchFamily="34" charset="-128"/>
              </a:rPr>
              <a:t>CONTROVERSIES ABOUT THE SELF</a:t>
            </a:r>
          </a:p>
        </p:txBody>
      </p:sp>
    </p:spTree>
    <p:extLst>
      <p:ext uri="{BB962C8B-B14F-4D97-AF65-F5344CB8AC3E}">
        <p14:creationId xmlns:p14="http://schemas.microsoft.com/office/powerpoint/2010/main" val="1586463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2574294" y="239821"/>
            <a:ext cx="4417586" cy="41052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SELF AS SUBJECT &amp; OBJECT </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520028" y="811862"/>
            <a:ext cx="4051972" cy="355282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ct val="0"/>
              </a:spcBef>
              <a:buNone/>
            </a:pPr>
            <a:r>
              <a:rPr lang="en-GB" sz="2000" dirty="0">
                <a:solidFill>
                  <a:srgbClr val="002060"/>
                </a:solidFill>
                <a:latin typeface="Helvetica" pitchFamily="2" charset="0"/>
              </a:rPr>
              <a:t>The distinction between </a:t>
            </a:r>
          </a:p>
          <a:p>
            <a:pPr marL="857250" lvl="2" indent="-457200">
              <a:spcBef>
                <a:spcPct val="0"/>
              </a:spcBef>
              <a:buFont typeface="Arial" panose="020B0604020202020204" pitchFamily="34" charset="0"/>
              <a:buChar char="•"/>
            </a:pPr>
            <a:r>
              <a:rPr lang="en-GB" sz="2000" b="1" dirty="0">
                <a:solidFill>
                  <a:srgbClr val="002060"/>
                </a:solidFill>
                <a:latin typeface="Helvetica" pitchFamily="2" charset="0"/>
              </a:rPr>
              <a:t>self-as-subject</a:t>
            </a:r>
            <a:r>
              <a:rPr lang="en-GB" sz="2000" dirty="0">
                <a:solidFill>
                  <a:srgbClr val="002060"/>
                </a:solidFill>
                <a:latin typeface="Helvetica" pitchFamily="2" charset="0"/>
              </a:rPr>
              <a:t> or agent </a:t>
            </a:r>
          </a:p>
          <a:p>
            <a:pPr marL="857250" lvl="2" indent="-457200">
              <a:spcBef>
                <a:spcPct val="0"/>
              </a:spcBef>
              <a:buFont typeface="Arial" panose="020B0604020202020204" pitchFamily="34" charset="0"/>
              <a:buChar char="•"/>
            </a:pPr>
            <a:r>
              <a:rPr lang="en-GB" sz="2000" b="1" dirty="0">
                <a:solidFill>
                  <a:srgbClr val="002060"/>
                </a:solidFill>
                <a:latin typeface="Helvetica" pitchFamily="2" charset="0"/>
              </a:rPr>
              <a:t>self-as-object</a:t>
            </a:r>
            <a:r>
              <a:rPr lang="en-GB" sz="2000" dirty="0">
                <a:solidFill>
                  <a:srgbClr val="002060"/>
                </a:solidFill>
                <a:latin typeface="Helvetica" pitchFamily="2" charset="0"/>
              </a:rPr>
              <a:t> </a:t>
            </a:r>
          </a:p>
          <a:p>
            <a:pPr marL="0" lvl="1" indent="0">
              <a:spcBef>
                <a:spcPct val="0"/>
              </a:spcBef>
              <a:buNone/>
            </a:pPr>
            <a:r>
              <a:rPr lang="en-GB" sz="2000" dirty="0">
                <a:solidFill>
                  <a:srgbClr val="002060"/>
                </a:solidFill>
                <a:latin typeface="Helvetica" pitchFamily="2" charset="0"/>
              </a:rPr>
              <a:t>was first introduced by </a:t>
            </a:r>
          </a:p>
          <a:p>
            <a:pPr marL="0" lvl="1" indent="0">
              <a:spcBef>
                <a:spcPct val="0"/>
              </a:spcBef>
              <a:buNone/>
            </a:pPr>
            <a:r>
              <a:rPr lang="en-GB" sz="2000" b="1" dirty="0">
                <a:solidFill>
                  <a:srgbClr val="002060"/>
                </a:solidFill>
                <a:latin typeface="Helvetica" pitchFamily="2" charset="0"/>
              </a:rPr>
              <a:t>William James </a:t>
            </a:r>
            <a:r>
              <a:rPr lang="en-GB" sz="2000" dirty="0">
                <a:solidFill>
                  <a:srgbClr val="002060"/>
                </a:solidFill>
                <a:latin typeface="Helvetica" pitchFamily="2" charset="0"/>
              </a:rPr>
              <a:t>(1842-1910) </a:t>
            </a:r>
          </a:p>
          <a:p>
            <a:pPr marL="0" lvl="1" indent="0">
              <a:spcBef>
                <a:spcPct val="0"/>
              </a:spcBef>
              <a:buNone/>
            </a:pPr>
            <a:r>
              <a:rPr lang="en-GB" sz="2000" dirty="0">
                <a:solidFill>
                  <a:srgbClr val="002060"/>
                </a:solidFill>
                <a:latin typeface="Helvetica" pitchFamily="2" charset="0"/>
              </a:rPr>
              <a:t>in his seminal work: </a:t>
            </a:r>
          </a:p>
          <a:p>
            <a:pPr marL="0" lvl="1" indent="0">
              <a:spcBef>
                <a:spcPct val="0"/>
              </a:spcBef>
              <a:buNone/>
            </a:pPr>
            <a:r>
              <a:rPr lang="en-GB" sz="2000" b="1" i="1" dirty="0">
                <a:solidFill>
                  <a:srgbClr val="002060"/>
                </a:solidFill>
                <a:latin typeface="Helvetica" pitchFamily="2" charset="0"/>
              </a:rPr>
              <a:t>Principles of Psychology. </a:t>
            </a:r>
          </a:p>
          <a:p>
            <a:pPr marL="0" lvl="1" indent="0">
              <a:spcBef>
                <a:spcPct val="0"/>
              </a:spcBef>
              <a:buNone/>
            </a:pPr>
            <a:r>
              <a:rPr lang="en-GB" sz="2000" dirty="0">
                <a:solidFill>
                  <a:srgbClr val="002060"/>
                </a:solidFill>
                <a:latin typeface="Helvetica" pitchFamily="2" charset="0"/>
              </a:rPr>
              <a:t>Some features of these two aspects of the self are on the next slide</a:t>
            </a:r>
          </a:p>
        </p:txBody>
      </p:sp>
      <p:pic>
        <p:nvPicPr>
          <p:cNvPr id="6" name="Picture 5">
            <a:extLst>
              <a:ext uri="{FF2B5EF4-FFF2-40B4-BE49-F238E27FC236}">
                <a16:creationId xmlns:a16="http://schemas.microsoft.com/office/drawing/2014/main" id="{F76537D6-CEDA-EB4F-A01D-AE96D63ADC3E}"/>
              </a:ext>
            </a:extLst>
          </p:cNvPr>
          <p:cNvPicPr>
            <a:picLocks noChangeAspect="1"/>
          </p:cNvPicPr>
          <p:nvPr/>
        </p:nvPicPr>
        <p:blipFill>
          <a:blip r:embed="rId2"/>
          <a:stretch>
            <a:fillRect/>
          </a:stretch>
        </p:blipFill>
        <p:spPr>
          <a:xfrm>
            <a:off x="520028" y="4269725"/>
            <a:ext cx="5107774" cy="2604965"/>
          </a:xfrm>
          <a:prstGeom prst="rect">
            <a:avLst/>
          </a:prstGeom>
        </p:spPr>
      </p:pic>
      <p:pic>
        <p:nvPicPr>
          <p:cNvPr id="8" name="Picture 7">
            <a:extLst>
              <a:ext uri="{FF2B5EF4-FFF2-40B4-BE49-F238E27FC236}">
                <a16:creationId xmlns:a16="http://schemas.microsoft.com/office/drawing/2014/main" id="{B562DD2E-7A07-A247-9DB0-277DCF7C3228}"/>
              </a:ext>
            </a:extLst>
          </p:cNvPr>
          <p:cNvPicPr>
            <a:picLocks noChangeAspect="1"/>
          </p:cNvPicPr>
          <p:nvPr/>
        </p:nvPicPr>
        <p:blipFill>
          <a:blip r:embed="rId3"/>
          <a:stretch>
            <a:fillRect/>
          </a:stretch>
        </p:blipFill>
        <p:spPr>
          <a:xfrm>
            <a:off x="5995905" y="811862"/>
            <a:ext cx="2753797" cy="3552826"/>
          </a:xfrm>
          <a:prstGeom prst="rect">
            <a:avLst/>
          </a:prstGeom>
        </p:spPr>
      </p:pic>
    </p:spTree>
    <p:extLst>
      <p:ext uri="{BB962C8B-B14F-4D97-AF65-F5344CB8AC3E}">
        <p14:creationId xmlns:p14="http://schemas.microsoft.com/office/powerpoint/2010/main" val="4043154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1F9A4A2-B2A0-0B40-9622-7BDB90D13F19}"/>
              </a:ext>
            </a:extLst>
          </p:cNvPr>
          <p:cNvSpPr txBox="1">
            <a:spLocks noChangeArrowheads="1"/>
          </p:cNvSpPr>
          <p:nvPr/>
        </p:nvSpPr>
        <p:spPr>
          <a:xfrm>
            <a:off x="385110" y="596734"/>
            <a:ext cx="8519404" cy="5433951"/>
          </a:xfrm>
          <a:prstGeom prst="rect">
            <a:avLst/>
          </a:prstGeom>
        </p:spPr>
        <p:txBody>
          <a:bodyPr/>
          <a:lstStyle>
            <a:lvl1pPr marL="342900" indent="-342900" algn="l" rtl="0" eaLnBrk="0" fontAlgn="base" hangingPunct="0">
              <a:lnSpc>
                <a:spcPct val="110000"/>
              </a:lnSpc>
              <a:spcBef>
                <a:spcPct val="40000"/>
              </a:spcBef>
              <a:spcAft>
                <a:spcPct val="0"/>
              </a:spcAft>
              <a:buChar char="•"/>
              <a:defRPr sz="2200">
                <a:solidFill>
                  <a:srgbClr val="333366"/>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000">
                <a:solidFill>
                  <a:srgbClr val="333366"/>
                </a:solidFill>
                <a:latin typeface="+mn-lt"/>
                <a:ea typeface="ＭＳ Ｐゴシック" pitchFamily="-110" charset="-128"/>
              </a:defRPr>
            </a:lvl2pPr>
            <a:lvl3pPr marL="1143000" indent="-228600" algn="l" rtl="0" eaLnBrk="0" fontAlgn="base" hangingPunct="0">
              <a:spcBef>
                <a:spcPct val="20000"/>
              </a:spcBef>
              <a:spcAft>
                <a:spcPct val="0"/>
              </a:spcAft>
              <a:buChar char="•"/>
              <a:defRPr>
                <a:solidFill>
                  <a:srgbClr val="333366"/>
                </a:solidFill>
                <a:latin typeface="+mn-lt"/>
                <a:ea typeface="ＭＳ Ｐゴシック" pitchFamily="-110" charset="-128"/>
              </a:defRPr>
            </a:lvl3pPr>
            <a:lvl4pPr marL="1600200" indent="-228600" algn="l" rtl="0" eaLnBrk="0" fontAlgn="base" hangingPunct="0">
              <a:spcBef>
                <a:spcPct val="20000"/>
              </a:spcBef>
              <a:spcAft>
                <a:spcPct val="0"/>
              </a:spcAft>
              <a:buChar char="–"/>
              <a:defRPr sz="1600">
                <a:solidFill>
                  <a:srgbClr val="333366"/>
                </a:solidFill>
                <a:latin typeface="+mn-lt"/>
                <a:ea typeface="ＭＳ Ｐゴシック" pitchFamily="-110" charset="-128"/>
              </a:defRPr>
            </a:lvl4pPr>
            <a:lvl5pPr marL="2057400" indent="-228600" algn="l" rtl="0" eaLnBrk="0" fontAlgn="base" hangingPunct="0">
              <a:spcBef>
                <a:spcPct val="20000"/>
              </a:spcBef>
              <a:spcAft>
                <a:spcPct val="0"/>
              </a:spcAft>
              <a:buChar char="»"/>
              <a:defRPr sz="1200">
                <a:solidFill>
                  <a:srgbClr val="333366"/>
                </a:solidFill>
                <a:latin typeface="+mn-lt"/>
                <a:ea typeface="ＭＳ Ｐゴシック" pitchFamily="-110" charset="-128"/>
              </a:defRPr>
            </a:lvl5pPr>
            <a:lvl6pPr marL="2514600" indent="-228600" algn="l" rtl="0" fontAlgn="base">
              <a:spcBef>
                <a:spcPct val="20000"/>
              </a:spcBef>
              <a:spcAft>
                <a:spcPct val="0"/>
              </a:spcAft>
              <a:buChar char="»"/>
              <a:defRPr sz="1200">
                <a:solidFill>
                  <a:srgbClr val="333366"/>
                </a:solidFill>
                <a:latin typeface="+mn-lt"/>
                <a:ea typeface="ＭＳ Ｐゴシック" pitchFamily="-110" charset="-128"/>
              </a:defRPr>
            </a:lvl6pPr>
            <a:lvl7pPr marL="2971800" indent="-228600" algn="l" rtl="0" fontAlgn="base">
              <a:spcBef>
                <a:spcPct val="20000"/>
              </a:spcBef>
              <a:spcAft>
                <a:spcPct val="0"/>
              </a:spcAft>
              <a:buChar char="»"/>
              <a:defRPr sz="1200">
                <a:solidFill>
                  <a:srgbClr val="333366"/>
                </a:solidFill>
                <a:latin typeface="+mn-lt"/>
                <a:ea typeface="ＭＳ Ｐゴシック" pitchFamily="-110" charset="-128"/>
              </a:defRPr>
            </a:lvl7pPr>
            <a:lvl8pPr marL="3429000" indent="-228600" algn="l" rtl="0" fontAlgn="base">
              <a:spcBef>
                <a:spcPct val="20000"/>
              </a:spcBef>
              <a:spcAft>
                <a:spcPct val="0"/>
              </a:spcAft>
              <a:buChar char="»"/>
              <a:defRPr sz="1200">
                <a:solidFill>
                  <a:srgbClr val="333366"/>
                </a:solidFill>
                <a:latin typeface="+mn-lt"/>
                <a:ea typeface="ＭＳ Ｐゴシック" pitchFamily="-110" charset="-128"/>
              </a:defRPr>
            </a:lvl8pPr>
            <a:lvl9pPr marL="3886200" indent="-228600" algn="l" rtl="0" fontAlgn="base">
              <a:spcBef>
                <a:spcPct val="20000"/>
              </a:spcBef>
              <a:spcAft>
                <a:spcPct val="0"/>
              </a:spcAft>
              <a:buChar char="»"/>
              <a:defRPr sz="1200">
                <a:solidFill>
                  <a:srgbClr val="333366"/>
                </a:solidFill>
                <a:latin typeface="+mn-lt"/>
                <a:ea typeface="ＭＳ Ｐゴシック" pitchFamily="-110" charset="-128"/>
              </a:defRPr>
            </a:lvl9pPr>
          </a:lstStyle>
          <a:p>
            <a:pPr>
              <a:spcBef>
                <a:spcPts val="0"/>
              </a:spcBef>
              <a:defRPr/>
            </a:pPr>
            <a:endParaRPr lang="en-IE" sz="1600" dirty="0">
              <a:latin typeface="Helvetica" pitchFamily="2" charset="0"/>
            </a:endParaRPr>
          </a:p>
          <a:p>
            <a:r>
              <a:rPr lang="en-GB" sz="1800" b="1" dirty="0">
                <a:solidFill>
                  <a:srgbClr val="002060"/>
                </a:solidFill>
                <a:latin typeface="Helvetica" pitchFamily="2" charset="0"/>
              </a:rPr>
              <a:t>Dualism. </a:t>
            </a:r>
            <a:r>
              <a:rPr lang="en-GB" sz="1800" dirty="0">
                <a:solidFill>
                  <a:srgbClr val="002060"/>
                </a:solidFill>
                <a:latin typeface="Helvetica" pitchFamily="2" charset="0"/>
              </a:rPr>
              <a:t>Any psychological theory that proposes the self if the main ‘driver’ of the body is open to the problem faced by  René Descartes’ (1596-1650) who proposed that material-body was directed by non-material soul, even though by definition the immaterial cannot influence the material</a:t>
            </a:r>
          </a:p>
          <a:p>
            <a:pPr marL="0" indent="0">
              <a:buNone/>
            </a:pPr>
            <a:endParaRPr lang="en-GB" sz="1800" dirty="0">
              <a:solidFill>
                <a:srgbClr val="002060"/>
              </a:solidFill>
              <a:latin typeface="Helvetica" pitchFamily="2" charset="0"/>
            </a:endParaRPr>
          </a:p>
          <a:p>
            <a:r>
              <a:rPr lang="en-GB" sz="1800" b="1" dirty="0">
                <a:solidFill>
                  <a:srgbClr val="002060"/>
                </a:solidFill>
                <a:latin typeface="Helvetica" pitchFamily="2" charset="0"/>
              </a:rPr>
              <a:t>Self-esteem and self-efficacy. </a:t>
            </a:r>
            <a:r>
              <a:rPr lang="en-GB" sz="1800" dirty="0">
                <a:solidFill>
                  <a:srgbClr val="002060"/>
                </a:solidFill>
                <a:latin typeface="Helvetica" pitchFamily="2" charset="0"/>
              </a:rPr>
              <a:t>There are arguments that these are distinct constructs, since predictions based on measure of self-efficacy are more accurate than those based on self-esteem. There is also an argument that self-evaluative beliefs may be hierarchically organised with global beliefs about self-worth at the top of the hierarchy and specific efficacy beliefs beneath this</a:t>
            </a:r>
          </a:p>
          <a:p>
            <a:endParaRPr lang="en-GB" sz="1800" dirty="0">
              <a:solidFill>
                <a:srgbClr val="002060"/>
              </a:solidFill>
              <a:latin typeface="Helvetica" pitchFamily="2" charset="0"/>
            </a:endParaRPr>
          </a:p>
          <a:p>
            <a:r>
              <a:rPr lang="en-GB" sz="1800" b="1" dirty="0">
                <a:solidFill>
                  <a:srgbClr val="002060"/>
                </a:solidFill>
                <a:latin typeface="Helvetica" pitchFamily="2" charset="0"/>
              </a:rPr>
              <a:t>Defence mechanisms and coping styles.  </a:t>
            </a:r>
            <a:r>
              <a:rPr lang="en-GB" sz="1800" dirty="0">
                <a:solidFill>
                  <a:srgbClr val="002060"/>
                </a:solidFill>
                <a:latin typeface="Helvetica" pitchFamily="2" charset="0"/>
              </a:rPr>
              <a:t>There is an argument that these are quite distinct phenomena. There is an alternative viewpoint that all self-regulatory procedures fall along a number of continua including the degree to which we are consciously aware of them,  and the degree to which we deliberately use them</a:t>
            </a:r>
          </a:p>
          <a:p>
            <a:pPr>
              <a:spcBef>
                <a:spcPts val="0"/>
              </a:spcBef>
              <a:defRPr/>
            </a:pPr>
            <a:endParaRPr lang="en-IE" sz="2000" dirty="0">
              <a:latin typeface="Helvetica" pitchFamily="2" charset="0"/>
            </a:endParaRPr>
          </a:p>
          <a:p>
            <a:pPr>
              <a:spcBef>
                <a:spcPts val="0"/>
              </a:spcBef>
              <a:defRPr/>
            </a:pPr>
            <a:endParaRPr lang="en-IE" dirty="0"/>
          </a:p>
          <a:p>
            <a:pPr>
              <a:spcBef>
                <a:spcPts val="0"/>
              </a:spcBef>
              <a:defRPr/>
            </a:pPr>
            <a:endParaRPr lang="en-US" altLang="en-US" sz="1600" kern="0" dirty="0">
              <a:ea typeface="ＭＳ Ｐゴシック" panose="020B0600070205080204" pitchFamily="34" charset="-128"/>
            </a:endParaRPr>
          </a:p>
          <a:p>
            <a:pPr>
              <a:spcBef>
                <a:spcPts val="0"/>
              </a:spcBef>
              <a:defRPr/>
            </a:pPr>
            <a:endParaRPr lang="en-US" altLang="en-US" sz="1600" kern="0" dirty="0">
              <a:ea typeface="ＭＳ Ｐゴシック" panose="020B0600070205080204" pitchFamily="34" charset="-128"/>
            </a:endParaRPr>
          </a:p>
        </p:txBody>
      </p:sp>
      <p:sp>
        <p:nvSpPr>
          <p:cNvPr id="8" name="Title 1">
            <a:extLst>
              <a:ext uri="{FF2B5EF4-FFF2-40B4-BE49-F238E27FC236}">
                <a16:creationId xmlns:a16="http://schemas.microsoft.com/office/drawing/2014/main" id="{D7B5CDFC-10D2-CE45-A2D1-4DB3C20BD575}"/>
              </a:ext>
            </a:extLst>
          </p:cNvPr>
          <p:cNvSpPr txBox="1">
            <a:spLocks noChangeArrowheads="1"/>
          </p:cNvSpPr>
          <p:nvPr/>
        </p:nvSpPr>
        <p:spPr>
          <a:xfrm>
            <a:off x="1464624" y="486371"/>
            <a:ext cx="5974401" cy="567564"/>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sz="2000" b="1" kern="0" dirty="0">
                <a:latin typeface="Helvetica" pitchFamily="2" charset="0"/>
                <a:ea typeface="ＭＳ Ｐゴシック" panose="020B0600070205080204" pitchFamily="34" charset="-128"/>
              </a:rPr>
              <a:t>CONTROVERSIES ABOUT THE SELF</a:t>
            </a:r>
            <a:endParaRPr lang="en-IE" sz="2000" b="1" dirty="0">
              <a:latin typeface="Helvetica" pitchFamily="2" charset="0"/>
            </a:endParaRPr>
          </a:p>
        </p:txBody>
      </p:sp>
    </p:spTree>
    <p:extLst>
      <p:ext uri="{BB962C8B-B14F-4D97-AF65-F5344CB8AC3E}">
        <p14:creationId xmlns:p14="http://schemas.microsoft.com/office/powerpoint/2010/main" val="952054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2622297" y="56827"/>
            <a:ext cx="3899405" cy="375478"/>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SELF AS SUBJECT &amp; OBJECT</a:t>
            </a:r>
          </a:p>
        </p:txBody>
      </p:sp>
      <p:graphicFrame>
        <p:nvGraphicFramePr>
          <p:cNvPr id="6" name="Table 6">
            <a:extLst>
              <a:ext uri="{FF2B5EF4-FFF2-40B4-BE49-F238E27FC236}">
                <a16:creationId xmlns:a16="http://schemas.microsoft.com/office/drawing/2014/main" id="{7AB55B7A-7C48-8244-8256-0D526869B5BA}"/>
              </a:ext>
            </a:extLst>
          </p:cNvPr>
          <p:cNvGraphicFramePr>
            <a:graphicFrameLocks noGrp="1"/>
          </p:cNvGraphicFramePr>
          <p:nvPr>
            <p:extLst>
              <p:ext uri="{D42A27DB-BD31-4B8C-83A1-F6EECF244321}">
                <p14:modId xmlns:p14="http://schemas.microsoft.com/office/powerpoint/2010/main" val="1650735483"/>
              </p:ext>
            </p:extLst>
          </p:nvPr>
        </p:nvGraphicFramePr>
        <p:xfrm>
          <a:off x="405353" y="574935"/>
          <a:ext cx="8521831" cy="6038499"/>
        </p:xfrm>
        <a:graphic>
          <a:graphicData uri="http://schemas.openxmlformats.org/drawingml/2006/table">
            <a:tbl>
              <a:tblPr firstRow="1" bandRow="1">
                <a:tableStyleId>{5C22544A-7EE6-4342-B048-85BDC9FD1C3A}</a:tableStyleId>
              </a:tblPr>
              <a:tblGrid>
                <a:gridCol w="4268771">
                  <a:extLst>
                    <a:ext uri="{9D8B030D-6E8A-4147-A177-3AD203B41FA5}">
                      <a16:colId xmlns:a16="http://schemas.microsoft.com/office/drawing/2014/main" val="3867156602"/>
                    </a:ext>
                  </a:extLst>
                </a:gridCol>
                <a:gridCol w="4253060">
                  <a:extLst>
                    <a:ext uri="{9D8B030D-6E8A-4147-A177-3AD203B41FA5}">
                      <a16:colId xmlns:a16="http://schemas.microsoft.com/office/drawing/2014/main" val="199092478"/>
                    </a:ext>
                  </a:extLst>
                </a:gridCol>
              </a:tblGrid>
              <a:tr h="339465">
                <a:tc>
                  <a:txBody>
                    <a:bodyPr/>
                    <a:lstStyle/>
                    <a:p>
                      <a:pPr algn="ctr">
                        <a:spcBef>
                          <a:spcPts val="200"/>
                        </a:spcBef>
                        <a:spcAft>
                          <a:spcPts val="200"/>
                        </a:spcAft>
                      </a:pPr>
                      <a:r>
                        <a:rPr lang="en-GB" sz="2000" b="1" dirty="0">
                          <a:effectLst/>
                          <a:latin typeface="Helvetica" pitchFamily="2" charset="0"/>
                          <a:ea typeface="Times New Roman" panose="02020603050405020304" pitchFamily="18" charset="0"/>
                          <a:cs typeface="Helvetica" pitchFamily="2" charset="0"/>
                        </a:rPr>
                        <a:t>Self as subject</a:t>
                      </a:r>
                      <a:endParaRPr lang="en-IE"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Bef>
                          <a:spcPts val="200"/>
                        </a:spcBef>
                        <a:spcAft>
                          <a:spcPts val="200"/>
                        </a:spcAft>
                      </a:pPr>
                      <a:r>
                        <a:rPr lang="en-GB" sz="2000" b="1" dirty="0">
                          <a:effectLst/>
                          <a:latin typeface="Helvetica" pitchFamily="2" charset="0"/>
                          <a:ea typeface="Times New Roman" panose="02020603050405020304" pitchFamily="18" charset="0"/>
                          <a:cs typeface="Helvetica" pitchFamily="2" charset="0"/>
                        </a:rPr>
                        <a:t>Self as object </a:t>
                      </a:r>
                      <a:endParaRPr lang="en-IE"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69682176"/>
                  </a:ext>
                </a:extLst>
              </a:tr>
              <a:tr h="470666">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Self-awareness</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Self-representation</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19858982"/>
                  </a:ext>
                </a:extLst>
              </a:tr>
              <a:tr h="470666">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Self as ‘I ‘ </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Self as ‘Me’</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82557429"/>
                  </a:ext>
                </a:extLst>
              </a:tr>
              <a:tr h="470666">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Self as consciousness </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Self-concept </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65008344"/>
                  </a:ext>
                </a:extLst>
              </a:tr>
              <a:tr h="470666">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Self as collection of states of consciousness</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Self-schemas</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53365540"/>
                  </a:ext>
                </a:extLst>
              </a:tr>
              <a:tr h="470666">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Self as a perceiver</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Self as an object of perception</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71445500"/>
                  </a:ext>
                </a:extLst>
              </a:tr>
              <a:tr h="470666">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Self as biological organism adapting to environment </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Self as a concept socially constructed in a community and culture</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8487463"/>
                  </a:ext>
                </a:extLst>
              </a:tr>
              <a:tr h="470666">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Self as organism with capacity to learn </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Self as a repertoire of learned skills</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96758268"/>
                  </a:ext>
                </a:extLst>
              </a:tr>
              <a:tr h="470666">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Self as speaker </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Self constructed in language</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819862"/>
                  </a:ext>
                </a:extLst>
              </a:tr>
              <a:tr h="470666">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Subjective experience</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Narrative self and autobiographical memory</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04181254"/>
                  </a:ext>
                </a:extLst>
              </a:tr>
              <a:tr h="470666">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Self as organism motivated to achieve (conflicting) goals </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Ideal self and possible selves as goals to be pursued</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45480981"/>
                  </a:ext>
                </a:extLst>
              </a:tr>
              <a:tr h="470666">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Self-regulation</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Self-evaluative beliefs</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83756163"/>
                  </a:ext>
                </a:extLst>
              </a:tr>
              <a:tr h="470666">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Self as user of coping strategies and defence mechanisms</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Bef>
                          <a:spcPts val="200"/>
                        </a:spcBef>
                        <a:spcAft>
                          <a:spcPts val="200"/>
                        </a:spcAft>
                      </a:pPr>
                      <a:r>
                        <a:rPr lang="en-GB" sz="1600" dirty="0">
                          <a:solidFill>
                            <a:srgbClr val="002060"/>
                          </a:solidFill>
                          <a:effectLst/>
                          <a:latin typeface="Helvetica" pitchFamily="2" charset="0"/>
                          <a:ea typeface="Times New Roman" panose="02020603050405020304" pitchFamily="18" charset="0"/>
                          <a:cs typeface="Helvetica" pitchFamily="2" charset="0"/>
                        </a:rPr>
                        <a:t>Self-esteem and self-efficacy</a:t>
                      </a:r>
                      <a:endParaRPr lang="en-IE" sz="16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11636402"/>
                  </a:ext>
                </a:extLst>
              </a:tr>
            </a:tbl>
          </a:graphicData>
        </a:graphic>
      </p:graphicFrame>
    </p:spTree>
    <p:extLst>
      <p:ext uri="{BB962C8B-B14F-4D97-AF65-F5344CB8AC3E}">
        <p14:creationId xmlns:p14="http://schemas.microsoft.com/office/powerpoint/2010/main" val="2275815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502569" y="557637"/>
            <a:ext cx="7944202" cy="608319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ct val="0"/>
              </a:spcBef>
              <a:buNone/>
            </a:pPr>
            <a:r>
              <a:rPr lang="en-GB" sz="2000" dirty="0">
                <a:solidFill>
                  <a:srgbClr val="002060"/>
                </a:solidFill>
                <a:latin typeface="Helvetica" pitchFamily="2" charset="0"/>
              </a:rPr>
              <a:t>Within positive psychology research there has been a focus on self as both subject &amp; object</a:t>
            </a: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2000" b="1" dirty="0">
                <a:solidFill>
                  <a:srgbClr val="002060"/>
                </a:solidFill>
                <a:latin typeface="Helvetica" pitchFamily="2" charset="0"/>
              </a:rPr>
              <a:t>Self as object </a:t>
            </a:r>
          </a:p>
          <a:p>
            <a:pPr marL="457200" lvl="1" indent="-457200">
              <a:spcBef>
                <a:spcPct val="0"/>
              </a:spcBef>
              <a:buFont typeface="Arial" panose="020B0604020202020204" pitchFamily="34" charset="0"/>
              <a:buChar char="•"/>
            </a:pPr>
            <a:endParaRPr lang="en-GB" sz="2000" b="1"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2000" b="1" dirty="0">
                <a:solidFill>
                  <a:srgbClr val="002060"/>
                </a:solidFill>
                <a:latin typeface="Helvetica" pitchFamily="2" charset="0"/>
              </a:rPr>
              <a:t>Self-esteem</a:t>
            </a:r>
            <a:r>
              <a:rPr lang="en-GB" sz="2000" dirty="0">
                <a:solidFill>
                  <a:srgbClr val="002060"/>
                </a:solidFill>
                <a:latin typeface="Helvetica" pitchFamily="2" charset="0"/>
              </a:rPr>
              <a:t> – positive evaluation of the self</a:t>
            </a:r>
          </a:p>
          <a:p>
            <a:pPr marL="857250" lvl="2" indent="-457200">
              <a:spcBef>
                <a:spcPct val="0"/>
              </a:spcBef>
              <a:buFont typeface="Arial" panose="020B0604020202020204" pitchFamily="34" charset="0"/>
              <a:buChar char="•"/>
            </a:pPr>
            <a:endParaRPr lang="en-GB" sz="20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2000" b="1" dirty="0">
                <a:solidFill>
                  <a:srgbClr val="002060"/>
                </a:solidFill>
                <a:latin typeface="Helvetica" pitchFamily="2" charset="0"/>
              </a:rPr>
              <a:t>Self-efficacy</a:t>
            </a:r>
            <a:r>
              <a:rPr lang="en-GB" sz="2000" dirty="0">
                <a:solidFill>
                  <a:srgbClr val="002060"/>
                </a:solidFill>
                <a:latin typeface="Helvetica" pitchFamily="2" charset="0"/>
              </a:rPr>
              <a:t> – positive beliefs about our ability to uses skills to achieve goals</a:t>
            </a:r>
          </a:p>
          <a:p>
            <a:pPr marL="0" lvl="1" indent="0">
              <a:spcBef>
                <a:spcPct val="0"/>
              </a:spcBef>
              <a:buNone/>
            </a:pPr>
            <a:r>
              <a:rPr lang="en-GB" sz="2000" dirty="0">
                <a:solidFill>
                  <a:srgbClr val="002060"/>
                </a:solidFill>
                <a:latin typeface="Helvetica" pitchFamily="2" charset="0"/>
              </a:rPr>
              <a:t> </a:t>
            </a:r>
          </a:p>
          <a:p>
            <a:pPr marL="0" lvl="1" indent="0">
              <a:spcBef>
                <a:spcPct val="0"/>
              </a:spcBef>
              <a:buNone/>
            </a:pPr>
            <a:endParaRPr lang="en-GB" sz="20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2000" b="1" dirty="0">
                <a:solidFill>
                  <a:srgbClr val="002060"/>
                </a:solidFill>
                <a:latin typeface="Helvetica" pitchFamily="2" charset="0"/>
              </a:rPr>
              <a:t>Self as subject</a:t>
            </a:r>
          </a:p>
          <a:p>
            <a:pPr marL="457200" lvl="1" indent="-457200">
              <a:spcBef>
                <a:spcPct val="0"/>
              </a:spcBef>
              <a:buFont typeface="Arial" panose="020B0604020202020204" pitchFamily="34" charset="0"/>
              <a:buChar char="•"/>
            </a:pPr>
            <a:endParaRPr lang="en-GB" sz="2000" b="1"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2000" b="1" dirty="0">
                <a:solidFill>
                  <a:srgbClr val="002060"/>
                </a:solidFill>
                <a:latin typeface="Helvetica" pitchFamily="2" charset="0"/>
              </a:rPr>
              <a:t>Self-regulation</a:t>
            </a:r>
            <a:r>
              <a:rPr lang="en-GB" sz="2000" dirty="0">
                <a:solidFill>
                  <a:srgbClr val="002060"/>
                </a:solidFill>
                <a:latin typeface="Helvetica" pitchFamily="2" charset="0"/>
              </a:rPr>
              <a:t> – capacity to regulate emotions</a:t>
            </a:r>
          </a:p>
          <a:p>
            <a:pPr marL="857250" lvl="2" indent="-457200">
              <a:spcBef>
                <a:spcPct val="0"/>
              </a:spcBef>
              <a:buFont typeface="Arial" panose="020B0604020202020204" pitchFamily="34" charset="0"/>
              <a:buChar char="•"/>
            </a:pPr>
            <a:endParaRPr lang="en-GB" sz="20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2000" b="1" dirty="0">
                <a:solidFill>
                  <a:srgbClr val="002060"/>
                </a:solidFill>
                <a:latin typeface="Helvetica" pitchFamily="2" charset="0"/>
              </a:rPr>
              <a:t>Adaptive defence mechanisms </a:t>
            </a:r>
            <a:r>
              <a:rPr lang="en-GB" sz="2000" dirty="0">
                <a:solidFill>
                  <a:srgbClr val="002060"/>
                </a:solidFill>
                <a:latin typeface="Helvetica" pitchFamily="2" charset="0"/>
              </a:rPr>
              <a:t>– unconscious strategies for managing intrapsychic conflict</a:t>
            </a:r>
          </a:p>
          <a:p>
            <a:pPr marL="857250" lvl="2" indent="-457200">
              <a:spcBef>
                <a:spcPct val="0"/>
              </a:spcBef>
              <a:buFont typeface="Arial" panose="020B0604020202020204" pitchFamily="34" charset="0"/>
              <a:buChar char="•"/>
            </a:pPr>
            <a:endParaRPr lang="en-GB" sz="2000" dirty="0">
              <a:solidFill>
                <a:srgbClr val="002060"/>
              </a:solidFill>
              <a:latin typeface="Helvetica" pitchFamily="2" charset="0"/>
            </a:endParaRPr>
          </a:p>
          <a:p>
            <a:pPr marL="857250" lvl="2" indent="-457200">
              <a:spcBef>
                <a:spcPct val="0"/>
              </a:spcBef>
              <a:buFont typeface="Arial" panose="020B0604020202020204" pitchFamily="34" charset="0"/>
              <a:buChar char="•"/>
            </a:pPr>
            <a:r>
              <a:rPr lang="en-GB" sz="2000" b="1" dirty="0">
                <a:solidFill>
                  <a:srgbClr val="002060"/>
                </a:solidFill>
                <a:latin typeface="Helvetica" pitchFamily="2" charset="0"/>
              </a:rPr>
              <a:t>Functional coping strategies </a:t>
            </a:r>
            <a:r>
              <a:rPr lang="en-GB" sz="2000" dirty="0">
                <a:solidFill>
                  <a:srgbClr val="002060"/>
                </a:solidFill>
                <a:latin typeface="Helvetica" pitchFamily="2" charset="0"/>
              </a:rPr>
              <a:t>– conscious strategies for dealing with external demands </a:t>
            </a: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p:txBody>
      </p:sp>
      <p:sp>
        <p:nvSpPr>
          <p:cNvPr id="6" name="Title 1">
            <a:extLst>
              <a:ext uri="{FF2B5EF4-FFF2-40B4-BE49-F238E27FC236}">
                <a16:creationId xmlns:a16="http://schemas.microsoft.com/office/drawing/2014/main" id="{9E5C513A-0F9F-4248-BD25-18128CB99344}"/>
              </a:ext>
            </a:extLst>
          </p:cNvPr>
          <p:cNvSpPr txBox="1">
            <a:spLocks noChangeArrowheads="1"/>
          </p:cNvSpPr>
          <p:nvPr/>
        </p:nvSpPr>
        <p:spPr>
          <a:xfrm>
            <a:off x="1000941" y="135840"/>
            <a:ext cx="7347857" cy="421797"/>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SELF AS SUBJECT &amp; OBJECT IN POSITIVE PSYCHOLOGY</a:t>
            </a:r>
          </a:p>
        </p:txBody>
      </p:sp>
    </p:spTree>
    <p:extLst>
      <p:ext uri="{BB962C8B-B14F-4D97-AF65-F5344CB8AC3E}">
        <p14:creationId xmlns:p14="http://schemas.microsoft.com/office/powerpoint/2010/main" val="2703528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8AC124-AC8C-564B-BB35-16E5094A97C9}"/>
              </a:ext>
            </a:extLst>
          </p:cNvPr>
          <p:cNvSpPr txBox="1">
            <a:spLocks noChangeArrowheads="1"/>
          </p:cNvSpPr>
          <p:nvPr/>
        </p:nvSpPr>
        <p:spPr>
          <a:xfrm>
            <a:off x="2968050" y="2716811"/>
            <a:ext cx="3207900" cy="712189"/>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lgn="ctr">
              <a:spcBef>
                <a:spcPts val="0"/>
              </a:spcBef>
              <a:defRPr/>
            </a:pPr>
            <a:r>
              <a:rPr lang="en-US" altLang="en-US" b="1" kern="0" dirty="0">
                <a:ea typeface="ＭＳ Ｐゴシック" panose="020B0600070205080204" pitchFamily="34" charset="-128"/>
              </a:rPr>
              <a:t>SELF-ESTEEM</a:t>
            </a:r>
          </a:p>
        </p:txBody>
      </p:sp>
    </p:spTree>
    <p:extLst>
      <p:ext uri="{BB962C8B-B14F-4D97-AF65-F5344CB8AC3E}">
        <p14:creationId xmlns:p14="http://schemas.microsoft.com/office/powerpoint/2010/main" val="1959521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22A6B8-1390-D844-B58D-C923F53FC2D5}"/>
              </a:ext>
            </a:extLst>
          </p:cNvPr>
          <p:cNvSpPr txBox="1">
            <a:spLocks noChangeArrowheads="1"/>
          </p:cNvSpPr>
          <p:nvPr/>
        </p:nvSpPr>
        <p:spPr>
          <a:xfrm>
            <a:off x="3618746" y="217978"/>
            <a:ext cx="2074132" cy="352292"/>
          </a:xfrm>
          <a:prstGeom prst="rect">
            <a:avLst/>
          </a:prstGeom>
        </p:spPr>
        <p:txBody>
          <a:bodyPr/>
          <a:lstStyle>
            <a:lvl1pPr algn="l" rtl="0" eaLnBrk="0" fontAlgn="base" hangingPunct="0">
              <a:lnSpc>
                <a:spcPct val="110000"/>
              </a:lnSpc>
              <a:spcBef>
                <a:spcPct val="50000"/>
              </a:spcBef>
              <a:spcAft>
                <a:spcPct val="0"/>
              </a:spcAft>
              <a:defRPr sz="2800">
                <a:solidFill>
                  <a:srgbClr val="337FCC"/>
                </a:solidFill>
                <a:latin typeface="+mj-lt"/>
                <a:ea typeface="ＭＳ Ｐゴシック" pitchFamily="-108" charset="-128"/>
                <a:cs typeface="ＭＳ Ｐゴシック" pitchFamily="-108" charset="-128"/>
              </a:defRPr>
            </a:lvl1pPr>
            <a:lvl2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2pPr>
            <a:lvl3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3pPr>
            <a:lvl4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4pPr>
            <a:lvl5pPr algn="l" rtl="0" eaLnBrk="0" fontAlgn="base" hangingPunct="0">
              <a:lnSpc>
                <a:spcPct val="110000"/>
              </a:lnSpc>
              <a:spcBef>
                <a:spcPct val="50000"/>
              </a:spcBef>
              <a:spcAft>
                <a:spcPct val="0"/>
              </a:spcAft>
              <a:defRPr sz="2800">
                <a:solidFill>
                  <a:srgbClr val="337FCC"/>
                </a:solidFill>
                <a:latin typeface="Verdana" pitchFamily="-110" charset="0"/>
                <a:ea typeface="ＭＳ Ｐゴシック" pitchFamily="-108" charset="-128"/>
                <a:cs typeface="ＭＳ Ｐゴシック" pitchFamily="-108" charset="-128"/>
              </a:defRPr>
            </a:lvl5pPr>
            <a:lvl6pPr marL="457200" algn="l" rtl="0" fontAlgn="base">
              <a:lnSpc>
                <a:spcPct val="110000"/>
              </a:lnSpc>
              <a:spcBef>
                <a:spcPct val="50000"/>
              </a:spcBef>
              <a:spcAft>
                <a:spcPct val="0"/>
              </a:spcAft>
              <a:defRPr sz="2800">
                <a:solidFill>
                  <a:srgbClr val="337FCC"/>
                </a:solidFill>
                <a:latin typeface="Verdana" pitchFamily="-110" charset="0"/>
              </a:defRPr>
            </a:lvl6pPr>
            <a:lvl7pPr marL="914400" algn="l" rtl="0" fontAlgn="base">
              <a:lnSpc>
                <a:spcPct val="110000"/>
              </a:lnSpc>
              <a:spcBef>
                <a:spcPct val="50000"/>
              </a:spcBef>
              <a:spcAft>
                <a:spcPct val="0"/>
              </a:spcAft>
              <a:defRPr sz="2800">
                <a:solidFill>
                  <a:srgbClr val="337FCC"/>
                </a:solidFill>
                <a:latin typeface="Verdana" pitchFamily="-110" charset="0"/>
              </a:defRPr>
            </a:lvl7pPr>
            <a:lvl8pPr marL="1371600" algn="l" rtl="0" fontAlgn="base">
              <a:lnSpc>
                <a:spcPct val="110000"/>
              </a:lnSpc>
              <a:spcBef>
                <a:spcPct val="50000"/>
              </a:spcBef>
              <a:spcAft>
                <a:spcPct val="0"/>
              </a:spcAft>
              <a:defRPr sz="2800">
                <a:solidFill>
                  <a:srgbClr val="337FCC"/>
                </a:solidFill>
                <a:latin typeface="Verdana" pitchFamily="-110" charset="0"/>
              </a:defRPr>
            </a:lvl8pPr>
            <a:lvl9pPr marL="1828800" algn="l" rtl="0" fontAlgn="base">
              <a:lnSpc>
                <a:spcPct val="110000"/>
              </a:lnSpc>
              <a:spcBef>
                <a:spcPct val="50000"/>
              </a:spcBef>
              <a:spcAft>
                <a:spcPct val="0"/>
              </a:spcAft>
              <a:defRPr sz="2800">
                <a:solidFill>
                  <a:srgbClr val="337FCC"/>
                </a:solidFill>
                <a:latin typeface="Verdana" pitchFamily="-110" charset="0"/>
              </a:defRPr>
            </a:lvl9pPr>
          </a:lstStyle>
          <a:p>
            <a:pPr>
              <a:defRPr/>
            </a:pPr>
            <a:r>
              <a:rPr lang="en-US" altLang="en-US" sz="2000" b="1" kern="0" dirty="0">
                <a:latin typeface="Helvetica" pitchFamily="2" charset="0"/>
                <a:ea typeface="ＭＳ Ｐゴシック" panose="020B0600070205080204" pitchFamily="34" charset="-128"/>
              </a:rPr>
              <a:t>SELF-ESTEEM</a:t>
            </a:r>
          </a:p>
        </p:txBody>
      </p:sp>
      <p:sp>
        <p:nvSpPr>
          <p:cNvPr id="5" name="Content Placeholder 2">
            <a:extLst>
              <a:ext uri="{FF2B5EF4-FFF2-40B4-BE49-F238E27FC236}">
                <a16:creationId xmlns:a16="http://schemas.microsoft.com/office/drawing/2014/main" id="{AB510957-11D7-FD40-9E63-05A575ABF9C5}"/>
              </a:ext>
            </a:extLst>
          </p:cNvPr>
          <p:cNvSpPr txBox="1">
            <a:spLocks/>
          </p:cNvSpPr>
          <p:nvPr/>
        </p:nvSpPr>
        <p:spPr>
          <a:xfrm>
            <a:off x="966950" y="913010"/>
            <a:ext cx="7654536" cy="564216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buFont typeface="Arial" panose="020B0604020202020204" pitchFamily="34" charset="0"/>
              <a:buChar char="•"/>
            </a:pPr>
            <a:r>
              <a:rPr lang="en-GB" sz="2000" dirty="0">
                <a:solidFill>
                  <a:srgbClr val="002060"/>
                </a:solidFill>
                <a:latin typeface="Helvetica" pitchFamily="2" charset="0"/>
              </a:rPr>
              <a:t>In 1890 William James defined self-esteem as the feeling of self-worth that derives from the ratio of our actual successes to our pretensions</a:t>
            </a:r>
          </a:p>
          <a:p>
            <a:pPr marL="457200" lvl="1" indent="-457200">
              <a:spcBef>
                <a:spcPct val="0"/>
              </a:spcBef>
              <a:buFont typeface="Arial" panose="020B0604020202020204" pitchFamily="34" charset="0"/>
              <a:buChar char="•"/>
            </a:pPr>
            <a:endParaRPr lang="en-GB" sz="20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2000" dirty="0">
                <a:solidFill>
                  <a:srgbClr val="002060"/>
                </a:solidFill>
                <a:latin typeface="Helvetica" pitchFamily="2" charset="0"/>
              </a:rPr>
              <a:t>Self-worth is based on a comparison of how we are, and how we aspire to be in the future</a:t>
            </a:r>
            <a:r>
              <a:rPr lang="en-IE" sz="2000" dirty="0">
                <a:solidFill>
                  <a:srgbClr val="002060"/>
                </a:solidFill>
                <a:latin typeface="Helvetica" pitchFamily="2" charset="0"/>
              </a:rPr>
              <a:t>  </a:t>
            </a:r>
          </a:p>
          <a:p>
            <a:pPr marL="457200" lvl="1" indent="-457200">
              <a:spcBef>
                <a:spcPct val="0"/>
              </a:spcBef>
              <a:buFont typeface="Arial" panose="020B0604020202020204" pitchFamily="34" charset="0"/>
              <a:buChar char="•"/>
            </a:pPr>
            <a:endParaRPr lang="en-IE" sz="2000" dirty="0">
              <a:solidFill>
                <a:srgbClr val="002060"/>
              </a:solidFill>
              <a:latin typeface="Helvetica" pitchFamily="2" charset="0"/>
            </a:endParaRPr>
          </a:p>
          <a:p>
            <a:pPr marL="457200" lvl="1" indent="-457200">
              <a:spcBef>
                <a:spcPct val="0"/>
              </a:spcBef>
              <a:buFont typeface="Arial" panose="020B0604020202020204" pitchFamily="34" charset="0"/>
              <a:buChar char="•"/>
            </a:pPr>
            <a:r>
              <a:rPr lang="en-GB" sz="2000" dirty="0">
                <a:solidFill>
                  <a:srgbClr val="002060"/>
                </a:solidFill>
                <a:latin typeface="Helvetica" pitchFamily="2" charset="0"/>
              </a:rPr>
              <a:t>Self-esteem is hierarchically organised, with overall global self-esteem based on general judgements of self-worth and beneath this, sub-types of self-esteem based on evaluations of self-worth in within the </a:t>
            </a: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Family</a:t>
            </a: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School</a:t>
            </a: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Work-setting</a:t>
            </a: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Leisure setting</a:t>
            </a:r>
          </a:p>
          <a:p>
            <a:pPr marL="857250" lvl="2" indent="-457200">
              <a:spcBef>
                <a:spcPct val="0"/>
              </a:spcBef>
              <a:buFont typeface="Arial" panose="020B0604020202020204" pitchFamily="34" charset="0"/>
              <a:buChar char="•"/>
            </a:pPr>
            <a:r>
              <a:rPr lang="en-GB" sz="2000" dirty="0">
                <a:solidFill>
                  <a:srgbClr val="002060"/>
                </a:solidFill>
                <a:latin typeface="Helvetica" pitchFamily="2" charset="0"/>
              </a:rPr>
              <a:t>Peer group</a:t>
            </a:r>
            <a:r>
              <a:rPr lang="en-IE" sz="2000" dirty="0">
                <a:solidFill>
                  <a:srgbClr val="002060"/>
                </a:solidFill>
                <a:latin typeface="Helvetica" pitchFamily="2" charset="0"/>
              </a:rPr>
              <a:t> </a:t>
            </a:r>
            <a:endParaRPr lang="en-GB" sz="2000" dirty="0">
              <a:solidFill>
                <a:srgbClr val="002060"/>
              </a:solidFill>
              <a:latin typeface="Helvetica" pitchFamily="2" charset="0"/>
            </a:endParaRPr>
          </a:p>
        </p:txBody>
      </p:sp>
    </p:spTree>
    <p:extLst>
      <p:ext uri="{BB962C8B-B14F-4D97-AF65-F5344CB8AC3E}">
        <p14:creationId xmlns:p14="http://schemas.microsoft.com/office/powerpoint/2010/main" val="2238382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13602</TotalTime>
  <Words>4389</Words>
  <Application>Microsoft Macintosh PowerPoint</Application>
  <PresentationFormat>On-screen Show (4:3)</PresentationFormat>
  <Paragraphs>608</Paragraphs>
  <Slides>50</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Helvetica</vt:lpstr>
      <vt:lpstr>Symbol</vt:lpstr>
      <vt:lpstr>Times New Roman</vt:lpstr>
      <vt:lpstr>Office Theme</vt:lpstr>
      <vt:lpstr>CHAPTER 7.  POSITIVE SELF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Carr</dc:creator>
  <cp:lastModifiedBy>Alan Carr</cp:lastModifiedBy>
  <cp:revision>98</cp:revision>
  <cp:lastPrinted>2016-02-23T12:27:47Z</cp:lastPrinted>
  <dcterms:created xsi:type="dcterms:W3CDTF">2016-02-23T11:18:01Z</dcterms:created>
  <dcterms:modified xsi:type="dcterms:W3CDTF">2021-11-04T09:52:52Z</dcterms:modified>
</cp:coreProperties>
</file>