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8"/>
  </p:notesMasterIdLst>
  <p:sldIdLst>
    <p:sldId id="263" r:id="rId2"/>
    <p:sldId id="272" r:id="rId3"/>
    <p:sldId id="571" r:id="rId4"/>
    <p:sldId id="683" r:id="rId5"/>
    <p:sldId id="685" r:id="rId6"/>
    <p:sldId id="686" r:id="rId7"/>
    <p:sldId id="782" r:id="rId8"/>
    <p:sldId id="614" r:id="rId9"/>
    <p:sldId id="750" r:id="rId10"/>
    <p:sldId id="783" r:id="rId11"/>
    <p:sldId id="752" r:id="rId12"/>
    <p:sldId id="751" r:id="rId13"/>
    <p:sldId id="753" r:id="rId14"/>
    <p:sldId id="754" r:id="rId15"/>
    <p:sldId id="784" r:id="rId16"/>
    <p:sldId id="755" r:id="rId17"/>
    <p:sldId id="785" r:id="rId18"/>
    <p:sldId id="757" r:id="rId19"/>
    <p:sldId id="759" r:id="rId20"/>
    <p:sldId id="760" r:id="rId21"/>
    <p:sldId id="756" r:id="rId22"/>
    <p:sldId id="758" r:id="rId23"/>
    <p:sldId id="761" r:id="rId24"/>
    <p:sldId id="764" r:id="rId25"/>
    <p:sldId id="810" r:id="rId26"/>
    <p:sldId id="765" r:id="rId27"/>
    <p:sldId id="786" r:id="rId28"/>
    <p:sldId id="762" r:id="rId29"/>
    <p:sldId id="811" r:id="rId30"/>
    <p:sldId id="787" r:id="rId31"/>
    <p:sldId id="766" r:id="rId32"/>
    <p:sldId id="812" r:id="rId33"/>
    <p:sldId id="788" r:id="rId34"/>
    <p:sldId id="767" r:id="rId35"/>
    <p:sldId id="768" r:id="rId36"/>
    <p:sldId id="789" r:id="rId37"/>
    <p:sldId id="769" r:id="rId38"/>
    <p:sldId id="790" r:id="rId39"/>
    <p:sldId id="770" r:id="rId40"/>
    <p:sldId id="791" r:id="rId41"/>
    <p:sldId id="771" r:id="rId42"/>
    <p:sldId id="773" r:id="rId43"/>
    <p:sldId id="772" r:id="rId44"/>
    <p:sldId id="774" r:id="rId45"/>
    <p:sldId id="792" r:id="rId46"/>
    <p:sldId id="775" r:id="rId47"/>
    <p:sldId id="778" r:id="rId48"/>
    <p:sldId id="779" r:id="rId49"/>
    <p:sldId id="780" r:id="rId50"/>
    <p:sldId id="781" r:id="rId51"/>
    <p:sldId id="776" r:id="rId52"/>
    <p:sldId id="777" r:id="rId53"/>
    <p:sldId id="793" r:id="rId54"/>
    <p:sldId id="794" r:id="rId55"/>
    <p:sldId id="813" r:id="rId56"/>
    <p:sldId id="795" r:id="rId57"/>
    <p:sldId id="799" r:id="rId58"/>
    <p:sldId id="800" r:id="rId59"/>
    <p:sldId id="801" r:id="rId60"/>
    <p:sldId id="814" r:id="rId61"/>
    <p:sldId id="802" r:id="rId62"/>
    <p:sldId id="803" r:id="rId63"/>
    <p:sldId id="804" r:id="rId64"/>
    <p:sldId id="805" r:id="rId65"/>
    <p:sldId id="796" r:id="rId66"/>
    <p:sldId id="797" r:id="rId67"/>
    <p:sldId id="798" r:id="rId68"/>
    <p:sldId id="806" r:id="rId69"/>
    <p:sldId id="746" r:id="rId70"/>
    <p:sldId id="807" r:id="rId71"/>
    <p:sldId id="815" r:id="rId72"/>
    <p:sldId id="809" r:id="rId73"/>
    <p:sldId id="816" r:id="rId74"/>
    <p:sldId id="599" r:id="rId75"/>
    <p:sldId id="600" r:id="rId76"/>
    <p:sldId id="808"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6"/>
    <p:restoredTop sz="91411"/>
  </p:normalViewPr>
  <p:slideViewPr>
    <p:cSldViewPr snapToGrid="0" snapToObjects="1">
      <p:cViewPr varScale="1">
        <p:scale>
          <a:sx n="113" d="100"/>
          <a:sy n="113" d="100"/>
        </p:scale>
        <p:origin x="176" y="5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8532-E685-F64B-8718-79FEDB262DAC}" type="datetimeFigureOut">
              <a:rPr lang="en-US" smtClean="0"/>
              <a:t>11/4/21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980D6-82D6-9845-ABA7-02C8A080D192}" type="slidenum">
              <a:rPr lang="en-US" smtClean="0"/>
              <a:t>‹#›</a:t>
            </a:fld>
            <a:endParaRPr lang="en-US" dirty="0"/>
          </a:p>
        </p:txBody>
      </p:sp>
    </p:spTree>
    <p:extLst>
      <p:ext uri="{BB962C8B-B14F-4D97-AF65-F5344CB8AC3E}">
        <p14:creationId xmlns:p14="http://schemas.microsoft.com/office/powerpoint/2010/main" val="9358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12</a:t>
            </a:fld>
            <a:endParaRPr lang="en-US" dirty="0"/>
          </a:p>
        </p:txBody>
      </p:sp>
    </p:spTree>
    <p:extLst>
      <p:ext uri="{BB962C8B-B14F-4D97-AF65-F5344CB8AC3E}">
        <p14:creationId xmlns:p14="http://schemas.microsoft.com/office/powerpoint/2010/main" val="240844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F7C980D6-82D6-9845-ABA7-02C8A080D192}" type="slidenum">
              <a:rPr lang="en-US" smtClean="0"/>
              <a:t>18</a:t>
            </a:fld>
            <a:endParaRPr lang="en-US" dirty="0"/>
          </a:p>
        </p:txBody>
      </p:sp>
    </p:spTree>
    <p:extLst>
      <p:ext uri="{BB962C8B-B14F-4D97-AF65-F5344CB8AC3E}">
        <p14:creationId xmlns:p14="http://schemas.microsoft.com/office/powerpoint/2010/main" val="3119522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60</a:t>
            </a:fld>
            <a:endParaRPr lang="en-US" dirty="0"/>
          </a:p>
        </p:txBody>
      </p:sp>
    </p:spTree>
    <p:extLst>
      <p:ext uri="{BB962C8B-B14F-4D97-AF65-F5344CB8AC3E}">
        <p14:creationId xmlns:p14="http://schemas.microsoft.com/office/powerpoint/2010/main" val="2146066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C980D6-82D6-9845-ABA7-02C8A080D192}" type="slidenum">
              <a:rPr lang="en-US" smtClean="0"/>
              <a:t>64</a:t>
            </a:fld>
            <a:endParaRPr lang="en-US" dirty="0"/>
          </a:p>
        </p:txBody>
      </p:sp>
    </p:spTree>
    <p:extLst>
      <p:ext uri="{BB962C8B-B14F-4D97-AF65-F5344CB8AC3E}">
        <p14:creationId xmlns:p14="http://schemas.microsoft.com/office/powerpoint/2010/main" val="1848453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519420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99287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98223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247095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1B4956F7-9C54-434C-85D6-B7C45A955C1E}" type="datetimeFigureOut">
              <a:rPr lang="en-US" smtClean="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58383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1B4956F7-9C54-434C-85D6-B7C45A955C1E}" type="datetimeFigureOut">
              <a:rPr lang="en-US" smtClean="0"/>
              <a:t>11/4/21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730917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1B4956F7-9C54-434C-85D6-B7C45A955C1E}" type="datetimeFigureOut">
              <a:rPr lang="en-US" smtClean="0"/>
              <a:t>11/4/21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422921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1B4956F7-9C54-434C-85D6-B7C45A955C1E}" type="datetimeFigureOut">
              <a:rPr lang="en-US" smtClean="0"/>
              <a:t>11/4/21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46308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956F7-9C54-434C-85D6-B7C45A955C1E}" type="datetimeFigureOut">
              <a:rPr lang="en-US" smtClean="0"/>
              <a:t>11/4/21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11338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1B4956F7-9C54-434C-85D6-B7C45A955C1E}" type="datetimeFigureOut">
              <a:rPr lang="en-US" smtClean="0"/>
              <a:t>11/4/21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407875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1B4956F7-9C54-434C-85D6-B7C45A955C1E}" type="datetimeFigureOut">
              <a:rPr lang="en-US" smtClean="0"/>
              <a:t>11/4/21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406764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956F7-9C54-434C-85D6-B7C45A955C1E}" type="datetimeFigureOut">
              <a:rPr lang="en-US" smtClean="0"/>
              <a:t>11/4/21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D8ECF-D8D9-6F4A-BCF0-4C5315DAE7F2}" type="slidenum">
              <a:rPr lang="en-US" smtClean="0"/>
              <a:t>‹#›</a:t>
            </a:fld>
            <a:endParaRPr lang="en-US" dirty="0"/>
          </a:p>
        </p:txBody>
      </p:sp>
    </p:spTree>
    <p:extLst>
      <p:ext uri="{BB962C8B-B14F-4D97-AF65-F5344CB8AC3E}">
        <p14:creationId xmlns:p14="http://schemas.microsoft.com/office/powerpoint/2010/main" val="3055089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pLt-E4YNVHU"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doi.org/10.1027/1015-5759/a000243"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www.evworthington-forgiveness.com/diy-workbooks"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7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7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tif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4C59-728F-5243-A316-EBBF8458C8DC}"/>
              </a:ext>
            </a:extLst>
          </p:cNvPr>
          <p:cNvSpPr>
            <a:spLocks noGrp="1"/>
          </p:cNvSpPr>
          <p:nvPr>
            <p:ph type="title"/>
          </p:nvPr>
        </p:nvSpPr>
        <p:spPr>
          <a:xfrm>
            <a:off x="336164" y="259916"/>
            <a:ext cx="8251371" cy="2813937"/>
          </a:xfrm>
        </p:spPr>
        <p:txBody>
          <a:bodyPr>
            <a:normAutofit/>
          </a:bodyPr>
          <a:lstStyle/>
          <a:p>
            <a:r>
              <a:rPr lang="en-GB" b="1" dirty="0">
                <a:solidFill>
                  <a:srgbClr val="0070C0"/>
                </a:solidFill>
                <a:latin typeface="Helvetica" pitchFamily="2" charset="0"/>
                <a:ea typeface="Verdana" panose="020B0604030504040204" pitchFamily="34" charset="0"/>
                <a:cs typeface="Verdana" panose="020B0604030504040204" pitchFamily="34" charset="0"/>
              </a:rPr>
              <a:t>CHAPTER 8. </a:t>
            </a:r>
            <a:br>
              <a:rPr lang="en-GB" b="1" dirty="0">
                <a:solidFill>
                  <a:srgbClr val="0070C0"/>
                </a:solidFill>
                <a:latin typeface="Helvetica" pitchFamily="2" charset="0"/>
                <a:ea typeface="Verdana" panose="020B0604030504040204" pitchFamily="34" charset="0"/>
                <a:cs typeface="Verdana" panose="020B0604030504040204" pitchFamily="34" charset="0"/>
              </a:rPr>
            </a:br>
            <a:r>
              <a:rPr lang="en-GB" b="1" dirty="0">
                <a:solidFill>
                  <a:srgbClr val="0070C0"/>
                </a:solidFill>
                <a:latin typeface="Helvetica" pitchFamily="2" charset="0"/>
                <a:ea typeface="Verdana" panose="020B0604030504040204" pitchFamily="34" charset="0"/>
                <a:cs typeface="Verdana" panose="020B0604030504040204" pitchFamily="34" charset="0"/>
              </a:rPr>
              <a:t>POSITIVE RELATIONSHIPS</a:t>
            </a:r>
            <a:br>
              <a:rPr lang="en-GB" b="1" dirty="0">
                <a:solidFill>
                  <a:srgbClr val="0070C0"/>
                </a:solidFill>
                <a:latin typeface="Helvetica" pitchFamily="2" charset="0"/>
                <a:ea typeface="Verdana" panose="020B0604030504040204" pitchFamily="34" charset="0"/>
                <a:cs typeface="Verdana" panose="020B0604030504040204" pitchFamily="34" charset="0"/>
              </a:rPr>
            </a:br>
            <a:br>
              <a:rPr lang="en-IE" b="1" dirty="0"/>
            </a:br>
            <a:endParaRPr lang="en-US" dirty="0"/>
          </a:p>
        </p:txBody>
      </p:sp>
      <p:pic>
        <p:nvPicPr>
          <p:cNvPr id="4" name="Picture 3">
            <a:extLst>
              <a:ext uri="{FF2B5EF4-FFF2-40B4-BE49-F238E27FC236}">
                <a16:creationId xmlns:a16="http://schemas.microsoft.com/office/drawing/2014/main" id="{2D37DAF0-3722-E342-9677-2D52A008F887}"/>
              </a:ext>
            </a:extLst>
          </p:cNvPr>
          <p:cNvPicPr>
            <a:picLocks noChangeAspect="1"/>
          </p:cNvPicPr>
          <p:nvPr/>
        </p:nvPicPr>
        <p:blipFill>
          <a:blip r:embed="rId2"/>
          <a:stretch>
            <a:fillRect/>
          </a:stretch>
        </p:blipFill>
        <p:spPr>
          <a:xfrm>
            <a:off x="2946545" y="2010378"/>
            <a:ext cx="3030611" cy="4284658"/>
          </a:xfrm>
          <a:prstGeom prst="rect">
            <a:avLst/>
          </a:prstGeom>
        </p:spPr>
      </p:pic>
    </p:spTree>
    <p:extLst>
      <p:ext uri="{BB962C8B-B14F-4D97-AF65-F5344CB8AC3E}">
        <p14:creationId xmlns:p14="http://schemas.microsoft.com/office/powerpoint/2010/main" val="823762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624EC77-167F-6940-98B5-5001CF3D3A9D}"/>
              </a:ext>
            </a:extLst>
          </p:cNvPr>
          <p:cNvSpPr txBox="1">
            <a:spLocks noChangeArrowheads="1"/>
          </p:cNvSpPr>
          <p:nvPr/>
        </p:nvSpPr>
        <p:spPr>
          <a:xfrm>
            <a:off x="3683386" y="2689840"/>
            <a:ext cx="1777228" cy="4540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LOVE 2.0</a:t>
            </a:r>
          </a:p>
        </p:txBody>
      </p:sp>
    </p:spTree>
    <p:extLst>
      <p:ext uri="{BB962C8B-B14F-4D97-AF65-F5344CB8AC3E}">
        <p14:creationId xmlns:p14="http://schemas.microsoft.com/office/powerpoint/2010/main" val="772032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339969" y="732961"/>
            <a:ext cx="8210142" cy="287706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spcBef>
                <a:spcPct val="0"/>
              </a:spcBef>
              <a:buFont typeface="Arial" panose="020B0604020202020204" pitchFamily="34" charset="0"/>
              <a:buChar char="•"/>
            </a:pPr>
            <a:r>
              <a:rPr lang="en-GB" sz="2000" b="1" dirty="0">
                <a:solidFill>
                  <a:srgbClr val="002060"/>
                </a:solidFill>
                <a:latin typeface="Helvetica" pitchFamily="2" charset="0"/>
              </a:rPr>
              <a:t>Moments of connection. </a:t>
            </a:r>
            <a:r>
              <a:rPr lang="en-GB" sz="2000" dirty="0">
                <a:solidFill>
                  <a:srgbClr val="002060"/>
                </a:solidFill>
                <a:latin typeface="Helvetica" pitchFamily="2" charset="0"/>
              </a:rPr>
              <a:t>Love 2.0 is a term coined by Barbara Frederickson for brief moments of positive social connection that enhance wellbeing, by broadening thought-action repertoires and creating opportunities for building lasting resources. (This is an extension of her Broaden and Build Theory discussed in chapter 1.) </a:t>
            </a:r>
          </a:p>
          <a:p>
            <a:pPr marL="342900" lvl="1" indent="-342900">
              <a:spcBef>
                <a:spcPct val="0"/>
              </a:spcBef>
              <a:buFont typeface="Arial" panose="020B0604020202020204" pitchFamily="34" charset="0"/>
              <a:buChar char="•"/>
            </a:pPr>
            <a:endParaRPr lang="en-GB" sz="2000" dirty="0">
              <a:solidFill>
                <a:srgbClr val="002060"/>
              </a:solidFill>
              <a:latin typeface="Helvetica" pitchFamily="2" charset="0"/>
            </a:endParaRPr>
          </a:p>
          <a:p>
            <a:pPr marL="342900" lvl="1" indent="-342900">
              <a:spcBef>
                <a:spcPct val="0"/>
              </a:spcBef>
              <a:buFont typeface="Arial" panose="020B0604020202020204" pitchFamily="34" charset="0"/>
              <a:buChar char="•"/>
            </a:pPr>
            <a:r>
              <a:rPr lang="en-GB" sz="2000" dirty="0">
                <a:solidFill>
                  <a:srgbClr val="002060"/>
                </a:solidFill>
                <a:latin typeface="Helvetica" pitchFamily="2" charset="0"/>
              </a:rPr>
              <a:t>For example - You meet a colleague in the corridor at work, smile at each other, and briefly joke about an email that was circulated to all staff that morning about not wasting time talking in corridors</a:t>
            </a:r>
            <a:r>
              <a:rPr lang="en-IE" sz="2000" dirty="0">
                <a:solidFill>
                  <a:srgbClr val="002060"/>
                </a:solidFill>
                <a:latin typeface="Helvetica" pitchFamily="2" charset="0"/>
              </a:rPr>
              <a:t> </a:t>
            </a:r>
          </a:p>
          <a:p>
            <a:pPr marL="0" lvl="1" indent="0">
              <a:spcBef>
                <a:spcPct val="0"/>
              </a:spcBef>
              <a:buNone/>
            </a:pPr>
            <a:endParaRPr lang="en-GB" sz="2000" dirty="0">
              <a:solidFill>
                <a:srgbClr val="002060"/>
              </a:solidFill>
              <a:latin typeface="Helvetica" pitchFamily="2" charset="0"/>
            </a:endParaRPr>
          </a:p>
          <a:p>
            <a:pPr marL="857250" lvl="2" indent="-457200">
              <a:spcBef>
                <a:spcPct val="0"/>
              </a:spcBef>
              <a:buFont typeface="Arial" panose="020B0604020202020204" pitchFamily="34" charset="0"/>
              <a:buChar char="•"/>
            </a:pPr>
            <a:endParaRPr lang="en-IE" sz="1800" dirty="0">
              <a:solidFill>
                <a:srgbClr val="002060"/>
              </a:solidFill>
              <a:latin typeface="Helvetica" pitchFamily="2" charset="0"/>
            </a:endParaRP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3176849" y="183953"/>
            <a:ext cx="2790301" cy="4540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LOVE 2.0</a:t>
            </a:r>
          </a:p>
        </p:txBody>
      </p:sp>
      <p:pic>
        <p:nvPicPr>
          <p:cNvPr id="2" name="Picture 1">
            <a:extLst>
              <a:ext uri="{FF2B5EF4-FFF2-40B4-BE49-F238E27FC236}">
                <a16:creationId xmlns:a16="http://schemas.microsoft.com/office/drawing/2014/main" id="{F1086EDB-EA7D-3F45-96C2-DEB32CA2C705}"/>
              </a:ext>
            </a:extLst>
          </p:cNvPr>
          <p:cNvPicPr>
            <a:picLocks noChangeAspect="1"/>
          </p:cNvPicPr>
          <p:nvPr/>
        </p:nvPicPr>
        <p:blipFill>
          <a:blip r:embed="rId2"/>
          <a:stretch>
            <a:fillRect/>
          </a:stretch>
        </p:blipFill>
        <p:spPr>
          <a:xfrm>
            <a:off x="2003196" y="3796986"/>
            <a:ext cx="5137608" cy="2877061"/>
          </a:xfrm>
          <a:prstGeom prst="rect">
            <a:avLst/>
          </a:prstGeom>
        </p:spPr>
      </p:pic>
    </p:spTree>
    <p:extLst>
      <p:ext uri="{BB962C8B-B14F-4D97-AF65-F5344CB8AC3E}">
        <p14:creationId xmlns:p14="http://schemas.microsoft.com/office/powerpoint/2010/main" val="3277223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70286" y="637978"/>
            <a:ext cx="5294080" cy="603606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ct val="0"/>
              </a:spcBef>
              <a:buNone/>
            </a:pPr>
            <a:r>
              <a:rPr lang="en-GB" sz="1800" dirty="0">
                <a:solidFill>
                  <a:srgbClr val="002060"/>
                </a:solidFill>
                <a:latin typeface="Helvetica" pitchFamily="2" charset="0"/>
              </a:rPr>
              <a:t>During Love 2.0 moments of connection </a:t>
            </a:r>
          </a:p>
          <a:p>
            <a:pPr marL="342900" lvl="1" indent="-342900">
              <a:spcBef>
                <a:spcPct val="0"/>
              </a:spcBef>
              <a:buFont typeface="Arial" panose="020B0604020202020204" pitchFamily="34" charset="0"/>
              <a:buChar char="•"/>
            </a:pPr>
            <a:endParaRPr lang="en-GB" sz="1800" dirty="0">
              <a:solidFill>
                <a:srgbClr val="002060"/>
              </a:solidFill>
              <a:latin typeface="Helvetica" pitchFamily="2" charset="0"/>
            </a:endParaRPr>
          </a:p>
          <a:p>
            <a:pPr marL="285750" lvl="1">
              <a:spcBef>
                <a:spcPct val="0"/>
              </a:spcBef>
              <a:buFont typeface="Arial" panose="020B0604020202020204" pitchFamily="34" charset="0"/>
              <a:buChar char="•"/>
            </a:pPr>
            <a:r>
              <a:rPr lang="en-GB" sz="1800" b="1" dirty="0">
                <a:solidFill>
                  <a:srgbClr val="002060"/>
                </a:solidFill>
                <a:latin typeface="Helvetica" pitchFamily="2" charset="0"/>
              </a:rPr>
              <a:t>Positive emotion </a:t>
            </a:r>
            <a:r>
              <a:rPr lang="en-GB" sz="1800" dirty="0">
                <a:solidFill>
                  <a:srgbClr val="002060"/>
                </a:solidFill>
                <a:latin typeface="Helvetica" pitchFamily="2" charset="0"/>
              </a:rPr>
              <a:t>is shared </a:t>
            </a:r>
          </a:p>
          <a:p>
            <a:pPr marL="342900" lvl="1" indent="-342900">
              <a:spcBef>
                <a:spcPct val="0"/>
              </a:spcBef>
              <a:buFont typeface="Arial" panose="020B0604020202020204" pitchFamily="34" charset="0"/>
              <a:buChar char="•"/>
            </a:pPr>
            <a:endParaRPr lang="en-GB" sz="1800" dirty="0">
              <a:solidFill>
                <a:srgbClr val="002060"/>
              </a:solidFill>
              <a:latin typeface="Helvetica" pitchFamily="2" charset="0"/>
            </a:endParaRPr>
          </a:p>
          <a:p>
            <a:pPr marL="342900" lvl="1" indent="-342900">
              <a:spcBef>
                <a:spcPct val="0"/>
              </a:spcBef>
              <a:buFont typeface="Arial" panose="020B0604020202020204" pitchFamily="34" charset="0"/>
              <a:buChar char="•"/>
            </a:pPr>
            <a:r>
              <a:rPr lang="en-GB" sz="1800" b="1" dirty="0">
                <a:solidFill>
                  <a:srgbClr val="002060"/>
                </a:solidFill>
                <a:latin typeface="Helvetica" pitchFamily="2" charset="0"/>
              </a:rPr>
              <a:t>Mutual care </a:t>
            </a:r>
            <a:r>
              <a:rPr lang="en-GB" sz="1800" dirty="0">
                <a:solidFill>
                  <a:srgbClr val="002060"/>
                </a:solidFill>
                <a:latin typeface="Helvetica" pitchFamily="2" charset="0"/>
              </a:rPr>
              <a:t>is expressed</a:t>
            </a:r>
          </a:p>
          <a:p>
            <a:pPr marL="342900" lvl="1" indent="-342900">
              <a:spcBef>
                <a:spcPct val="0"/>
              </a:spcBef>
              <a:buFont typeface="Arial" panose="020B0604020202020204" pitchFamily="34" charset="0"/>
              <a:buChar char="•"/>
            </a:pPr>
            <a:endParaRPr lang="en-GB" sz="1800" dirty="0">
              <a:solidFill>
                <a:srgbClr val="002060"/>
              </a:solidFill>
              <a:latin typeface="Helvetica" pitchFamily="2" charset="0"/>
            </a:endParaRPr>
          </a:p>
          <a:p>
            <a:pPr marL="342900" lvl="1" indent="-342900">
              <a:spcBef>
                <a:spcPct val="0"/>
              </a:spcBef>
              <a:buFont typeface="Arial" panose="020B0604020202020204" pitchFamily="34" charset="0"/>
              <a:buChar char="•"/>
            </a:pPr>
            <a:r>
              <a:rPr lang="en-GB" sz="1800" b="1" dirty="0">
                <a:solidFill>
                  <a:srgbClr val="002060"/>
                </a:solidFill>
                <a:latin typeface="Helvetica" pitchFamily="2" charset="0"/>
              </a:rPr>
              <a:t>Behavioural synchrony </a:t>
            </a:r>
            <a:r>
              <a:rPr lang="en-GB" sz="1800" dirty="0">
                <a:solidFill>
                  <a:srgbClr val="002060"/>
                </a:solidFill>
                <a:latin typeface="Helvetica" pitchFamily="2" charset="0"/>
              </a:rPr>
              <a:t>occurs between 2 people’s actions where they mirror each other’s gestures </a:t>
            </a:r>
          </a:p>
          <a:p>
            <a:pPr marL="342900" lvl="1" indent="-342900">
              <a:spcBef>
                <a:spcPct val="0"/>
              </a:spcBef>
              <a:buFont typeface="Arial" panose="020B0604020202020204" pitchFamily="34" charset="0"/>
              <a:buChar char="•"/>
            </a:pPr>
            <a:endParaRPr lang="en-GB" sz="1800" dirty="0">
              <a:solidFill>
                <a:srgbClr val="002060"/>
              </a:solidFill>
              <a:latin typeface="Helvetica" pitchFamily="2" charset="0"/>
            </a:endParaRPr>
          </a:p>
          <a:p>
            <a:pPr marL="342900" lvl="1" indent="-342900">
              <a:spcBef>
                <a:spcPct val="0"/>
              </a:spcBef>
              <a:buFont typeface="Arial" panose="020B0604020202020204" pitchFamily="34" charset="0"/>
              <a:buChar char="•"/>
            </a:pPr>
            <a:r>
              <a:rPr lang="en-GB" sz="1800" b="1" dirty="0">
                <a:solidFill>
                  <a:srgbClr val="002060"/>
                </a:solidFill>
                <a:latin typeface="Helvetica" pitchFamily="2" charset="0"/>
              </a:rPr>
              <a:t>Biological synchrony </a:t>
            </a:r>
            <a:r>
              <a:rPr lang="en-GB" sz="1800" dirty="0">
                <a:solidFill>
                  <a:srgbClr val="002060"/>
                </a:solidFill>
                <a:latin typeface="Helvetica" pitchFamily="2" charset="0"/>
              </a:rPr>
              <a:t>occurs between certain neurobiological processes: an overlap between the areas of both individuals’ brains that become particularly active and their oxytocin waves also synchronise</a:t>
            </a:r>
            <a:r>
              <a:rPr lang="en-GB" sz="1800" baseline="30000" dirty="0">
                <a:solidFill>
                  <a:srgbClr val="002060"/>
                </a:solidFill>
                <a:latin typeface="Helvetica" pitchFamily="2" charset="0"/>
              </a:rPr>
              <a:t> </a:t>
            </a:r>
            <a:r>
              <a:rPr lang="en-GB" sz="1800" dirty="0">
                <a:solidFill>
                  <a:srgbClr val="002060"/>
                </a:solidFill>
                <a:latin typeface="Helvetica" pitchFamily="2" charset="0"/>
              </a:rPr>
              <a:t>(Oxytocin is the hormone that regulates the calm-and-connect response)</a:t>
            </a:r>
          </a:p>
          <a:p>
            <a:pPr marL="342900" lvl="1" indent="-342900">
              <a:spcBef>
                <a:spcPct val="0"/>
              </a:spcBef>
              <a:buFont typeface="Arial" panose="020B0604020202020204" pitchFamily="34" charset="0"/>
              <a:buChar char="•"/>
            </a:pPr>
            <a:endParaRPr lang="en-GB" sz="1800" dirty="0">
              <a:solidFill>
                <a:srgbClr val="002060"/>
              </a:solidFill>
              <a:latin typeface="Helvetica" pitchFamily="2" charset="0"/>
            </a:endParaRPr>
          </a:p>
          <a:p>
            <a:pPr marL="342900" lvl="1" indent="-342900">
              <a:spcBef>
                <a:spcPct val="0"/>
              </a:spcBef>
              <a:buFont typeface="Arial" panose="020B0604020202020204" pitchFamily="34" charset="0"/>
              <a:buChar char="•"/>
            </a:pPr>
            <a:r>
              <a:rPr lang="en-GB" sz="1800" b="1" dirty="0">
                <a:solidFill>
                  <a:srgbClr val="002060"/>
                </a:solidFill>
                <a:latin typeface="Helvetica" pitchFamily="2" charset="0"/>
              </a:rPr>
              <a:t>Positivity resonance </a:t>
            </a:r>
            <a:r>
              <a:rPr lang="en-GB" sz="1800" dirty="0">
                <a:solidFill>
                  <a:srgbClr val="002060"/>
                </a:solidFill>
                <a:latin typeface="Helvetica" pitchFamily="2" charset="0"/>
              </a:rPr>
              <a:t>occurs, where each person amplifies the positive emotional experience of the other and the impulse to express care</a:t>
            </a:r>
          </a:p>
          <a:p>
            <a:pPr marL="0" lvl="1" indent="0">
              <a:spcBef>
                <a:spcPct val="0"/>
              </a:spcBef>
              <a:buNone/>
            </a:pPr>
            <a:endParaRPr lang="en-GB" sz="1800" dirty="0">
              <a:solidFill>
                <a:srgbClr val="002060"/>
              </a:solidFill>
              <a:latin typeface="Helvetica" pitchFamily="2" charset="0"/>
            </a:endParaRPr>
          </a:p>
          <a:p>
            <a:pPr marL="857250" lvl="2" indent="-457200">
              <a:spcBef>
                <a:spcPct val="0"/>
              </a:spcBef>
              <a:buFont typeface="Arial" panose="020B0604020202020204" pitchFamily="34" charset="0"/>
              <a:buChar char="•"/>
            </a:pPr>
            <a:endParaRPr lang="en-IE" sz="1800" dirty="0">
              <a:solidFill>
                <a:srgbClr val="002060"/>
              </a:solidFill>
              <a:latin typeface="Helvetica" pitchFamily="2" charset="0"/>
            </a:endParaRP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3176849" y="183953"/>
            <a:ext cx="2790301" cy="4540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LOVE 2.0</a:t>
            </a:r>
          </a:p>
        </p:txBody>
      </p:sp>
      <p:pic>
        <p:nvPicPr>
          <p:cNvPr id="7" name="Picture 6">
            <a:extLst>
              <a:ext uri="{FF2B5EF4-FFF2-40B4-BE49-F238E27FC236}">
                <a16:creationId xmlns:a16="http://schemas.microsoft.com/office/drawing/2014/main" id="{FD6F7EF7-938F-EB4D-B0C8-53D4FC411C56}"/>
              </a:ext>
            </a:extLst>
          </p:cNvPr>
          <p:cNvPicPr>
            <a:picLocks noChangeAspect="1"/>
          </p:cNvPicPr>
          <p:nvPr/>
        </p:nvPicPr>
        <p:blipFill>
          <a:blip r:embed="rId3"/>
          <a:stretch>
            <a:fillRect/>
          </a:stretch>
        </p:blipFill>
        <p:spPr>
          <a:xfrm>
            <a:off x="5382705" y="2092202"/>
            <a:ext cx="3536031" cy="1980178"/>
          </a:xfrm>
          <a:prstGeom prst="rect">
            <a:avLst/>
          </a:prstGeom>
        </p:spPr>
      </p:pic>
    </p:spTree>
    <p:extLst>
      <p:ext uri="{BB962C8B-B14F-4D97-AF65-F5344CB8AC3E}">
        <p14:creationId xmlns:p14="http://schemas.microsoft.com/office/powerpoint/2010/main" val="3178129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359765" y="1061707"/>
            <a:ext cx="4722225" cy="473458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ct val="0"/>
              </a:spcBef>
              <a:buNone/>
            </a:pPr>
            <a:r>
              <a:rPr lang="en-GB" sz="2000" dirty="0">
                <a:solidFill>
                  <a:srgbClr val="002060"/>
                </a:solidFill>
                <a:latin typeface="Helvetica" pitchFamily="2" charset="0"/>
              </a:rPr>
              <a:t>Positivity resonance is more likely to occur when both people </a:t>
            </a:r>
          </a:p>
          <a:p>
            <a:pPr marL="342900" lvl="1" indent="-342900">
              <a:spcBef>
                <a:spcPct val="0"/>
              </a:spcBef>
              <a:buFont typeface="Arial" panose="020B0604020202020204" pitchFamily="34" charset="0"/>
              <a:buChar char="•"/>
            </a:pPr>
            <a:endParaRPr lang="en-GB" sz="2000" dirty="0">
              <a:solidFill>
                <a:srgbClr val="002060"/>
              </a:solidFill>
              <a:latin typeface="Helvetica" pitchFamily="2" charset="0"/>
            </a:endParaRPr>
          </a:p>
          <a:p>
            <a:pPr marL="342900" lvl="1" indent="-342900">
              <a:spcBef>
                <a:spcPct val="0"/>
              </a:spcBef>
              <a:buFont typeface="Arial" panose="020B0604020202020204" pitchFamily="34" charset="0"/>
              <a:buChar char="•"/>
            </a:pPr>
            <a:r>
              <a:rPr lang="en-GB" sz="2000" dirty="0">
                <a:solidFill>
                  <a:srgbClr val="002060"/>
                </a:solidFill>
                <a:latin typeface="Helvetica" pitchFamily="2" charset="0"/>
              </a:rPr>
              <a:t>Feel safe</a:t>
            </a:r>
          </a:p>
          <a:p>
            <a:pPr marL="342900" lvl="1" indent="-342900">
              <a:spcBef>
                <a:spcPct val="0"/>
              </a:spcBef>
              <a:buFont typeface="Arial" panose="020B0604020202020204" pitchFamily="34" charset="0"/>
              <a:buChar char="•"/>
            </a:pPr>
            <a:endParaRPr lang="en-GB" sz="2000" dirty="0">
              <a:solidFill>
                <a:srgbClr val="002060"/>
              </a:solidFill>
              <a:latin typeface="Helvetica" pitchFamily="2" charset="0"/>
            </a:endParaRPr>
          </a:p>
          <a:p>
            <a:pPr marL="342900" lvl="1" indent="-342900">
              <a:spcBef>
                <a:spcPct val="0"/>
              </a:spcBef>
              <a:buFont typeface="Arial" panose="020B0604020202020204" pitchFamily="34" charset="0"/>
              <a:buChar char="•"/>
            </a:pPr>
            <a:r>
              <a:rPr lang="en-GB" sz="2000" dirty="0">
                <a:solidFill>
                  <a:srgbClr val="002060"/>
                </a:solidFill>
                <a:latin typeface="Helvetica" pitchFamily="2" charset="0"/>
              </a:rPr>
              <a:t>Are present in the same physical place at the same moment in time (rather than interacting virtually)</a:t>
            </a:r>
          </a:p>
          <a:p>
            <a:pPr marL="342900" lvl="1" indent="-342900">
              <a:spcBef>
                <a:spcPct val="0"/>
              </a:spcBef>
              <a:buFont typeface="Arial" panose="020B0604020202020204" pitchFamily="34" charset="0"/>
              <a:buChar char="•"/>
            </a:pPr>
            <a:endParaRPr lang="en-GB" sz="2000" dirty="0">
              <a:solidFill>
                <a:srgbClr val="002060"/>
              </a:solidFill>
              <a:latin typeface="Helvetica" pitchFamily="2" charset="0"/>
            </a:endParaRPr>
          </a:p>
          <a:p>
            <a:pPr marL="342900" lvl="1" indent="-342900">
              <a:spcBef>
                <a:spcPct val="0"/>
              </a:spcBef>
              <a:buFont typeface="Arial" panose="020B0604020202020204" pitchFamily="34" charset="0"/>
              <a:buChar char="•"/>
            </a:pPr>
            <a:r>
              <a:rPr lang="en-GB" sz="2000" dirty="0">
                <a:solidFill>
                  <a:srgbClr val="002060"/>
                </a:solidFill>
                <a:latin typeface="Helvetica" pitchFamily="2" charset="0"/>
              </a:rPr>
              <a:t>Are making eye contact</a:t>
            </a:r>
          </a:p>
          <a:p>
            <a:pPr marL="342900" lvl="1" indent="-342900">
              <a:spcBef>
                <a:spcPct val="0"/>
              </a:spcBef>
              <a:buFont typeface="Arial" panose="020B0604020202020204" pitchFamily="34" charset="0"/>
              <a:buChar char="•"/>
            </a:pPr>
            <a:endParaRPr lang="en-GB" sz="2000" dirty="0">
              <a:solidFill>
                <a:srgbClr val="002060"/>
              </a:solidFill>
              <a:latin typeface="Helvetica" pitchFamily="2" charset="0"/>
            </a:endParaRPr>
          </a:p>
          <a:p>
            <a:pPr marL="342900" lvl="1" indent="-342900">
              <a:spcBef>
                <a:spcPct val="0"/>
              </a:spcBef>
              <a:buFont typeface="Arial" panose="020B0604020202020204" pitchFamily="34" charset="0"/>
              <a:buChar char="•"/>
            </a:pPr>
            <a:r>
              <a:rPr lang="en-GB" sz="2000" dirty="0">
                <a:solidFill>
                  <a:srgbClr val="002060"/>
                </a:solidFill>
                <a:latin typeface="Helvetica" pitchFamily="2" charset="0"/>
              </a:rPr>
              <a:t>Are touching</a:t>
            </a:r>
          </a:p>
          <a:p>
            <a:pPr marL="342900" lvl="1" indent="-342900">
              <a:spcBef>
                <a:spcPct val="0"/>
              </a:spcBef>
              <a:buFont typeface="Arial" panose="020B0604020202020204" pitchFamily="34" charset="0"/>
              <a:buChar char="•"/>
            </a:pPr>
            <a:endParaRPr lang="en-GB" sz="2000" dirty="0">
              <a:solidFill>
                <a:srgbClr val="002060"/>
              </a:solidFill>
              <a:latin typeface="Helvetica" pitchFamily="2" charset="0"/>
            </a:endParaRPr>
          </a:p>
          <a:p>
            <a:pPr marL="342900" lvl="1" indent="-342900">
              <a:spcBef>
                <a:spcPct val="0"/>
              </a:spcBef>
              <a:buFont typeface="Arial" panose="020B0604020202020204" pitchFamily="34" charset="0"/>
              <a:buChar char="•"/>
            </a:pPr>
            <a:r>
              <a:rPr lang="en-GB" sz="2000" dirty="0">
                <a:solidFill>
                  <a:srgbClr val="002060"/>
                </a:solidFill>
                <a:latin typeface="Helvetica" pitchFamily="2" charset="0"/>
              </a:rPr>
              <a:t>Are mirroring gestures</a:t>
            </a:r>
          </a:p>
          <a:p>
            <a:pPr marL="0" lvl="1" indent="0">
              <a:spcBef>
                <a:spcPct val="0"/>
              </a:spcBef>
              <a:buNone/>
            </a:pPr>
            <a:endParaRPr lang="en-GB" sz="1600" dirty="0">
              <a:solidFill>
                <a:srgbClr val="002060"/>
              </a:solidFill>
              <a:latin typeface="Helvetica" pitchFamily="2" charset="0"/>
            </a:endParaRPr>
          </a:p>
          <a:p>
            <a:pPr marL="0" lvl="1" indent="0">
              <a:spcBef>
                <a:spcPct val="0"/>
              </a:spcBef>
              <a:buNone/>
            </a:pPr>
            <a:endParaRPr lang="en-GB" sz="1400" dirty="0">
              <a:solidFill>
                <a:srgbClr val="002060"/>
              </a:solidFill>
              <a:latin typeface="Helvetica" pitchFamily="2" charset="0"/>
            </a:endParaRPr>
          </a:p>
          <a:p>
            <a:pPr marL="0" lvl="1" indent="0">
              <a:spcBef>
                <a:spcPct val="0"/>
              </a:spcBef>
              <a:buNone/>
            </a:pPr>
            <a:endParaRPr lang="en-GB" sz="1400" dirty="0">
              <a:solidFill>
                <a:srgbClr val="002060"/>
              </a:solidFill>
              <a:latin typeface="Helvetica" pitchFamily="2" charset="0"/>
            </a:endParaRPr>
          </a:p>
          <a:p>
            <a:pPr marL="857250" lvl="2" indent="-457200">
              <a:spcBef>
                <a:spcPct val="0"/>
              </a:spcBef>
              <a:buFont typeface="Arial" panose="020B0604020202020204" pitchFamily="34" charset="0"/>
              <a:buChar char="•"/>
            </a:pPr>
            <a:endParaRPr lang="en-IE" sz="1800" dirty="0">
              <a:solidFill>
                <a:srgbClr val="002060"/>
              </a:solidFill>
              <a:latin typeface="Helvetica" pitchFamily="2" charset="0"/>
            </a:endParaRP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1965806" y="259368"/>
            <a:ext cx="2790301" cy="4540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LOVE 2.0</a:t>
            </a:r>
          </a:p>
        </p:txBody>
      </p:sp>
      <p:pic>
        <p:nvPicPr>
          <p:cNvPr id="4" name="Picture 3">
            <a:extLst>
              <a:ext uri="{FF2B5EF4-FFF2-40B4-BE49-F238E27FC236}">
                <a16:creationId xmlns:a16="http://schemas.microsoft.com/office/drawing/2014/main" id="{2A4B0577-482B-824E-BB6F-4C651EA3CFB8}"/>
              </a:ext>
            </a:extLst>
          </p:cNvPr>
          <p:cNvPicPr>
            <a:picLocks noChangeAspect="1"/>
          </p:cNvPicPr>
          <p:nvPr/>
        </p:nvPicPr>
        <p:blipFill>
          <a:blip r:embed="rId2"/>
          <a:stretch>
            <a:fillRect/>
          </a:stretch>
        </p:blipFill>
        <p:spPr>
          <a:xfrm>
            <a:off x="4959757" y="2079947"/>
            <a:ext cx="3923952" cy="2197413"/>
          </a:xfrm>
          <a:prstGeom prst="rect">
            <a:avLst/>
          </a:prstGeom>
        </p:spPr>
      </p:pic>
    </p:spTree>
    <p:extLst>
      <p:ext uri="{BB962C8B-B14F-4D97-AF65-F5344CB8AC3E}">
        <p14:creationId xmlns:p14="http://schemas.microsoft.com/office/powerpoint/2010/main" val="1005417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339968" y="732961"/>
            <a:ext cx="8426959" cy="602605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spcBef>
                <a:spcPct val="0"/>
              </a:spcBef>
              <a:buFont typeface="Arial" panose="020B0604020202020204" pitchFamily="34" charset="0"/>
              <a:buChar char="•"/>
            </a:pPr>
            <a:endParaRPr lang="en-GB" sz="1800" dirty="0">
              <a:solidFill>
                <a:srgbClr val="002060"/>
              </a:solidFill>
              <a:latin typeface="Helvetica" pitchFamily="2" charset="0"/>
            </a:endParaRPr>
          </a:p>
          <a:p>
            <a:pPr marL="285750" lvl="1">
              <a:spcBef>
                <a:spcPct val="0"/>
              </a:spcBef>
              <a:buFont typeface="Arial" panose="020B0604020202020204" pitchFamily="34" charset="0"/>
              <a:buChar char="•"/>
            </a:pPr>
            <a:r>
              <a:rPr lang="en-GB" sz="1800" dirty="0">
                <a:solidFill>
                  <a:srgbClr val="002060"/>
                </a:solidFill>
                <a:latin typeface="Helvetica" pitchFamily="2" charset="0"/>
              </a:rPr>
              <a:t>Wellbeing can be enhanced by actively organising our lives to create more moments of connection - Love 2.0. </a:t>
            </a:r>
          </a:p>
          <a:p>
            <a:pPr marL="285750" lvl="1">
              <a:spcBef>
                <a:spcPct val="0"/>
              </a:spcBef>
              <a:buFont typeface="Arial" panose="020B0604020202020204" pitchFamily="34" charset="0"/>
              <a:buChar char="•"/>
            </a:pPr>
            <a:endParaRPr lang="en-GB" sz="1800" dirty="0">
              <a:solidFill>
                <a:srgbClr val="002060"/>
              </a:solidFill>
              <a:latin typeface="Helvetica" pitchFamily="2" charset="0"/>
            </a:endParaRPr>
          </a:p>
          <a:p>
            <a:pPr marL="285750" lvl="1">
              <a:spcBef>
                <a:spcPct val="0"/>
              </a:spcBef>
              <a:buFont typeface="Arial" panose="020B0604020202020204" pitchFamily="34" charset="0"/>
              <a:buChar char="•"/>
            </a:pPr>
            <a:r>
              <a:rPr lang="en-GB" sz="1800" dirty="0">
                <a:solidFill>
                  <a:srgbClr val="002060"/>
                </a:solidFill>
                <a:latin typeface="Helvetica" pitchFamily="2" charset="0"/>
              </a:rPr>
              <a:t>We can prepare ourselves to make the most of such opportunities by regularly engaging in meditation practices in which we focus on compassion and loving-kindness</a:t>
            </a:r>
          </a:p>
          <a:p>
            <a:pPr marL="285750" lvl="1">
              <a:spcBef>
                <a:spcPct val="0"/>
              </a:spcBef>
              <a:buFont typeface="Arial" panose="020B0604020202020204" pitchFamily="34" charset="0"/>
              <a:buChar char="•"/>
            </a:pPr>
            <a:endParaRPr lang="en-GB" sz="1800" dirty="0">
              <a:solidFill>
                <a:srgbClr val="002060"/>
              </a:solidFill>
              <a:latin typeface="Helvetica" pitchFamily="2" charset="0"/>
            </a:endParaRPr>
          </a:p>
          <a:p>
            <a:pPr marL="285750" lvl="1">
              <a:spcBef>
                <a:spcPct val="0"/>
              </a:spcBef>
              <a:buFont typeface="Arial" panose="020B0604020202020204" pitchFamily="34" charset="0"/>
              <a:buChar char="•"/>
            </a:pPr>
            <a:r>
              <a:rPr lang="en-GB" sz="1800" dirty="0">
                <a:solidFill>
                  <a:srgbClr val="002060"/>
                </a:solidFill>
                <a:latin typeface="Helvetica" pitchFamily="2" charset="0"/>
              </a:rPr>
              <a:t>In compassion and loving kindness meditations, positive feelings are directed towards </a:t>
            </a:r>
          </a:p>
          <a:p>
            <a:pPr marL="685800" lvl="2">
              <a:spcBef>
                <a:spcPct val="0"/>
              </a:spcBef>
              <a:buFont typeface="Arial" panose="020B0604020202020204" pitchFamily="34" charset="0"/>
              <a:buChar char="•"/>
            </a:pPr>
            <a:r>
              <a:rPr lang="en-GB" sz="1800" dirty="0">
                <a:solidFill>
                  <a:srgbClr val="002060"/>
                </a:solidFill>
                <a:latin typeface="Helvetica" pitchFamily="2" charset="0"/>
              </a:rPr>
              <a:t>The self</a:t>
            </a:r>
          </a:p>
          <a:p>
            <a:pPr marL="742950" lvl="2" indent="-285750">
              <a:spcBef>
                <a:spcPct val="0"/>
              </a:spcBef>
              <a:buFont typeface="Arial" panose="020B0604020202020204" pitchFamily="34" charset="0"/>
              <a:buChar char="•"/>
            </a:pPr>
            <a:r>
              <a:rPr lang="en-GB" sz="1800" dirty="0">
                <a:solidFill>
                  <a:srgbClr val="002060"/>
                </a:solidFill>
                <a:latin typeface="Helvetica" pitchFamily="2" charset="0"/>
              </a:rPr>
              <a:t>Then towards loved ones</a:t>
            </a:r>
          </a:p>
          <a:p>
            <a:pPr marL="742950" lvl="2" indent="-285750">
              <a:spcBef>
                <a:spcPct val="0"/>
              </a:spcBef>
              <a:buFont typeface="Arial" panose="020B0604020202020204" pitchFamily="34" charset="0"/>
              <a:buChar char="•"/>
            </a:pPr>
            <a:r>
              <a:rPr lang="en-GB" sz="1800" dirty="0">
                <a:solidFill>
                  <a:srgbClr val="002060"/>
                </a:solidFill>
                <a:latin typeface="Helvetica" pitchFamily="2" charset="0"/>
              </a:rPr>
              <a:t>Then towards strangers</a:t>
            </a:r>
          </a:p>
          <a:p>
            <a:pPr marL="742950" lvl="2" indent="-285750">
              <a:spcBef>
                <a:spcPct val="0"/>
              </a:spcBef>
              <a:buFont typeface="Arial" panose="020B0604020202020204" pitchFamily="34" charset="0"/>
              <a:buChar char="•"/>
            </a:pPr>
            <a:r>
              <a:rPr lang="en-GB" sz="1800" dirty="0">
                <a:solidFill>
                  <a:srgbClr val="002060"/>
                </a:solidFill>
                <a:latin typeface="Helvetica" pitchFamily="2" charset="0"/>
              </a:rPr>
              <a:t>Then toward someone with whom we experience conflict or difficulty</a:t>
            </a:r>
          </a:p>
          <a:p>
            <a:pPr marL="742950" lvl="2" indent="-285750">
              <a:spcBef>
                <a:spcPct val="0"/>
              </a:spcBef>
              <a:buFont typeface="Arial" panose="020B0604020202020204" pitchFamily="34" charset="0"/>
              <a:buChar char="•"/>
            </a:pPr>
            <a:r>
              <a:rPr lang="en-GB" sz="1800" dirty="0">
                <a:solidFill>
                  <a:srgbClr val="002060"/>
                </a:solidFill>
                <a:latin typeface="Helvetica" pitchFamily="2" charset="0"/>
              </a:rPr>
              <a:t>Finally toward all people</a:t>
            </a:r>
          </a:p>
          <a:p>
            <a:pPr marL="285750" lvl="1">
              <a:spcBef>
                <a:spcPct val="0"/>
              </a:spcBef>
              <a:buFont typeface="Arial" panose="020B0604020202020204" pitchFamily="34" charset="0"/>
              <a:buChar char="•"/>
            </a:pPr>
            <a:endParaRPr lang="en-GB" sz="1800" dirty="0">
              <a:solidFill>
                <a:srgbClr val="002060"/>
              </a:solidFill>
              <a:latin typeface="Helvetica" pitchFamily="2" charset="0"/>
            </a:endParaRPr>
          </a:p>
          <a:p>
            <a:pPr marL="285750" lvl="1">
              <a:spcBef>
                <a:spcPct val="0"/>
              </a:spcBef>
              <a:buFont typeface="Arial" panose="020B0604020202020204" pitchFamily="34" charset="0"/>
              <a:buChar char="•"/>
            </a:pPr>
            <a:r>
              <a:rPr lang="en-GB" sz="1800" dirty="0">
                <a:solidFill>
                  <a:srgbClr val="002060"/>
                </a:solidFill>
                <a:latin typeface="Helvetica" pitchFamily="2" charset="0"/>
              </a:rPr>
              <a:t>Practice the befriending or loving kindness meditation facilitated by  Mark Williams (9:37). </a:t>
            </a:r>
            <a:r>
              <a:rPr lang="en-GB" sz="1800" u="sng" dirty="0">
                <a:latin typeface="Helvetica" pitchFamily="2" charset="0"/>
                <a:hlinkClick r:id="rId2"/>
              </a:rPr>
              <a:t>https://www.youtube.com/watch?v=pLt-E4YNVHU</a:t>
            </a:r>
            <a:r>
              <a:rPr lang="en-IE" sz="1800" dirty="0">
                <a:latin typeface="Helvetica" pitchFamily="2" charset="0"/>
              </a:rPr>
              <a:t> </a:t>
            </a:r>
          </a:p>
          <a:p>
            <a:pPr marL="285750" lvl="1">
              <a:spcBef>
                <a:spcPct val="0"/>
              </a:spcBef>
              <a:buFont typeface="Arial" panose="020B0604020202020204" pitchFamily="34" charset="0"/>
              <a:buChar char="•"/>
            </a:pPr>
            <a:endParaRPr lang="en-GB" sz="1800" dirty="0">
              <a:solidFill>
                <a:srgbClr val="002060"/>
              </a:solidFill>
              <a:latin typeface="Helvetica" pitchFamily="2" charset="0"/>
            </a:endParaRPr>
          </a:p>
          <a:p>
            <a:pPr marL="742950" lvl="2" indent="-285750">
              <a:spcBef>
                <a:spcPct val="0"/>
              </a:spcBef>
              <a:buFont typeface="Arial" panose="020B0604020202020204" pitchFamily="34" charset="0"/>
              <a:buChar char="•"/>
            </a:pPr>
            <a:endParaRPr lang="en-GB" sz="1800" dirty="0">
              <a:solidFill>
                <a:srgbClr val="002060"/>
              </a:solidFill>
              <a:latin typeface="Helvetica" pitchFamily="2" charset="0"/>
            </a:endParaRPr>
          </a:p>
          <a:p>
            <a:pPr marL="0" lvl="1" indent="0">
              <a:spcBef>
                <a:spcPct val="0"/>
              </a:spcBef>
              <a:buNone/>
            </a:pPr>
            <a:endParaRPr lang="en-GB" sz="1800" dirty="0">
              <a:solidFill>
                <a:srgbClr val="002060"/>
              </a:solidFill>
              <a:latin typeface="Helvetica" pitchFamily="2" charset="0"/>
            </a:endParaRPr>
          </a:p>
          <a:p>
            <a:pPr marL="0" lvl="1" indent="0">
              <a:spcBef>
                <a:spcPct val="0"/>
              </a:spcBef>
              <a:buNone/>
            </a:pPr>
            <a:endParaRPr lang="en-GB" sz="1800" dirty="0">
              <a:solidFill>
                <a:srgbClr val="002060"/>
              </a:solidFill>
              <a:latin typeface="Helvetica" pitchFamily="2" charset="0"/>
            </a:endParaRPr>
          </a:p>
          <a:p>
            <a:pPr marL="857250" lvl="2" indent="-457200">
              <a:spcBef>
                <a:spcPct val="0"/>
              </a:spcBef>
              <a:buFont typeface="Arial" panose="020B0604020202020204" pitchFamily="34" charset="0"/>
              <a:buChar char="•"/>
            </a:pPr>
            <a:endParaRPr lang="en-IE" sz="1800" dirty="0">
              <a:solidFill>
                <a:srgbClr val="002060"/>
              </a:solidFill>
              <a:latin typeface="Helvetica" pitchFamily="2" charset="0"/>
            </a:endParaRP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925418" y="278936"/>
            <a:ext cx="7590622" cy="4540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PAUSE &amp; PRACTICE – LOVING KINDNESS MEDITATION</a:t>
            </a:r>
          </a:p>
        </p:txBody>
      </p:sp>
    </p:spTree>
    <p:extLst>
      <p:ext uri="{BB962C8B-B14F-4D97-AF65-F5344CB8AC3E}">
        <p14:creationId xmlns:p14="http://schemas.microsoft.com/office/powerpoint/2010/main" val="630110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624EC77-167F-6940-98B5-5001CF3D3A9D}"/>
              </a:ext>
            </a:extLst>
          </p:cNvPr>
          <p:cNvSpPr txBox="1">
            <a:spLocks noChangeArrowheads="1"/>
          </p:cNvSpPr>
          <p:nvPr/>
        </p:nvSpPr>
        <p:spPr>
          <a:xfrm>
            <a:off x="2794772" y="2974975"/>
            <a:ext cx="3554456" cy="4540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CO-OPERATION</a:t>
            </a:r>
          </a:p>
        </p:txBody>
      </p:sp>
    </p:spTree>
    <p:extLst>
      <p:ext uri="{BB962C8B-B14F-4D97-AF65-F5344CB8AC3E}">
        <p14:creationId xmlns:p14="http://schemas.microsoft.com/office/powerpoint/2010/main" val="660857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339969" y="732961"/>
            <a:ext cx="8379825" cy="554529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0" lvl="2" indent="-457200">
              <a:spcBef>
                <a:spcPct val="0"/>
              </a:spcBef>
              <a:buFont typeface="Arial" panose="020B0604020202020204" pitchFamily="34" charset="0"/>
              <a:buChar char="•"/>
            </a:pPr>
            <a:r>
              <a:rPr lang="en-GB" sz="2000" b="1" dirty="0">
                <a:solidFill>
                  <a:srgbClr val="002060"/>
                </a:solidFill>
                <a:latin typeface="Helvetica" pitchFamily="2" charset="0"/>
              </a:rPr>
              <a:t>Big goals. </a:t>
            </a:r>
            <a:r>
              <a:rPr lang="en-GB" sz="2000" dirty="0">
                <a:solidFill>
                  <a:srgbClr val="002060"/>
                </a:solidFill>
                <a:latin typeface="Helvetica" pitchFamily="2" charset="0"/>
              </a:rPr>
              <a:t>Co-operative relationships make it possible to purse big goals that would not be achievable without the help of others</a:t>
            </a:r>
          </a:p>
          <a:p>
            <a:pPr marL="857250" lvl="2" indent="-457200">
              <a:spcBef>
                <a:spcPct val="0"/>
              </a:spcBef>
              <a:buFont typeface="Arial" panose="020B0604020202020204" pitchFamily="34" charset="0"/>
              <a:buChar char="•"/>
            </a:pPr>
            <a:endParaRPr lang="en-GB" sz="2000" dirty="0">
              <a:solidFill>
                <a:srgbClr val="002060"/>
              </a:solidFill>
              <a:latin typeface="Helvetica" pitchFamily="2" charset="0"/>
            </a:endParaRPr>
          </a:p>
          <a:p>
            <a:pPr marL="857250" lvl="2" indent="-457200">
              <a:spcBef>
                <a:spcPct val="0"/>
              </a:spcBef>
              <a:buFont typeface="Arial" panose="020B0604020202020204" pitchFamily="34" charset="0"/>
              <a:buChar char="•"/>
            </a:pPr>
            <a:r>
              <a:rPr lang="en-GB" sz="2000" b="1" dirty="0">
                <a:solidFill>
                  <a:srgbClr val="002060"/>
                </a:solidFill>
                <a:latin typeface="Helvetica" pitchFamily="2" charset="0"/>
              </a:rPr>
              <a:t>Better teamwork. </a:t>
            </a:r>
            <a:r>
              <a:rPr lang="en-GB" sz="2000" dirty="0">
                <a:solidFill>
                  <a:srgbClr val="002060"/>
                </a:solidFill>
                <a:latin typeface="Helvetica" pitchFamily="2" charset="0"/>
              </a:rPr>
              <a:t>Co-operative relationships improve the efficiency of parenting teams, work teams, and sports team</a:t>
            </a:r>
          </a:p>
          <a:p>
            <a:pPr marL="857250" lvl="2" indent="-457200">
              <a:spcBef>
                <a:spcPct val="0"/>
              </a:spcBef>
              <a:buFont typeface="Arial" panose="020B0604020202020204" pitchFamily="34" charset="0"/>
              <a:buChar char="•"/>
            </a:pPr>
            <a:endParaRPr lang="en-GB" sz="2000" baseline="30000" dirty="0">
              <a:solidFill>
                <a:srgbClr val="002060"/>
              </a:solidFill>
              <a:latin typeface="Helvetica" pitchFamily="2" charset="0"/>
            </a:endParaRPr>
          </a:p>
          <a:p>
            <a:pPr marL="857250" lvl="2" indent="-457200">
              <a:spcBef>
                <a:spcPct val="0"/>
              </a:spcBef>
              <a:buFont typeface="Arial" panose="020B0604020202020204" pitchFamily="34" charset="0"/>
              <a:buChar char="•"/>
            </a:pPr>
            <a:r>
              <a:rPr lang="en-GB" sz="2000" b="1" dirty="0">
                <a:solidFill>
                  <a:srgbClr val="002060"/>
                </a:solidFill>
                <a:latin typeface="Helvetica" pitchFamily="2" charset="0"/>
              </a:rPr>
              <a:t>Better children. </a:t>
            </a:r>
            <a:r>
              <a:rPr lang="en-GB" sz="2000" dirty="0">
                <a:solidFill>
                  <a:srgbClr val="002060"/>
                </a:solidFill>
                <a:latin typeface="Helvetica" pitchFamily="2" charset="0"/>
              </a:rPr>
              <a:t>Children of parents who co-operate effectively with each other have greater wellbeing, are happier, and have better academic achievement</a:t>
            </a:r>
          </a:p>
          <a:p>
            <a:pPr marL="857250" lvl="2" indent="-457200">
              <a:spcBef>
                <a:spcPct val="0"/>
              </a:spcBef>
              <a:buFont typeface="Arial" panose="020B0604020202020204" pitchFamily="34" charset="0"/>
              <a:buChar char="•"/>
            </a:pPr>
            <a:endParaRPr lang="en-GB" sz="2000" dirty="0">
              <a:solidFill>
                <a:srgbClr val="002060"/>
              </a:solidFill>
              <a:latin typeface="Helvetica" pitchFamily="2" charset="0"/>
            </a:endParaRPr>
          </a:p>
          <a:p>
            <a:pPr marL="857250" lvl="2" indent="-457200">
              <a:spcBef>
                <a:spcPct val="0"/>
              </a:spcBef>
              <a:buFont typeface="Arial" panose="020B0604020202020204" pitchFamily="34" charset="0"/>
              <a:buChar char="•"/>
            </a:pPr>
            <a:r>
              <a:rPr lang="en-GB" sz="2000" b="1" dirty="0">
                <a:solidFill>
                  <a:srgbClr val="002060"/>
                </a:solidFill>
                <a:latin typeface="Helvetica" pitchFamily="2" charset="0"/>
              </a:rPr>
              <a:t>Better organizations. </a:t>
            </a:r>
            <a:r>
              <a:rPr lang="en-GB" sz="2000" dirty="0">
                <a:solidFill>
                  <a:srgbClr val="002060"/>
                </a:solidFill>
                <a:latin typeface="Helvetica" pitchFamily="2" charset="0"/>
              </a:rPr>
              <a:t>In work teams, colleagues who co-operate are more productive, return better profits, and engage in high quality communication in which trust is a central feature </a:t>
            </a:r>
          </a:p>
          <a:p>
            <a:pPr marL="857250" lvl="2" indent="-457200">
              <a:spcBef>
                <a:spcPct val="0"/>
              </a:spcBef>
              <a:buFont typeface="Arial" panose="020B0604020202020204" pitchFamily="34" charset="0"/>
              <a:buChar char="•"/>
            </a:pPr>
            <a:endParaRPr lang="en-GB" sz="2000" dirty="0">
              <a:solidFill>
                <a:srgbClr val="002060"/>
              </a:solidFill>
              <a:latin typeface="Helvetica" pitchFamily="2" charset="0"/>
            </a:endParaRPr>
          </a:p>
          <a:p>
            <a:pPr marL="857250" lvl="2" indent="-457200">
              <a:spcBef>
                <a:spcPct val="0"/>
              </a:spcBef>
              <a:buFont typeface="Arial" panose="020B0604020202020204" pitchFamily="34" charset="0"/>
              <a:buChar char="•"/>
            </a:pPr>
            <a:r>
              <a:rPr lang="en-GB" sz="2000" b="1" dirty="0">
                <a:solidFill>
                  <a:srgbClr val="002060"/>
                </a:solidFill>
                <a:latin typeface="Helvetica" pitchFamily="2" charset="0"/>
              </a:rPr>
              <a:t>Better sports performance. </a:t>
            </a:r>
            <a:r>
              <a:rPr lang="en-GB" sz="2000" dirty="0">
                <a:solidFill>
                  <a:srgbClr val="002060"/>
                </a:solidFill>
                <a:latin typeface="Helvetica" pitchFamily="2" charset="0"/>
              </a:rPr>
              <a:t>Sports teams that co-operate perform better and win more competitions</a:t>
            </a:r>
            <a:endParaRPr lang="en-IE" sz="2000" dirty="0">
              <a:solidFill>
                <a:srgbClr val="002060"/>
              </a:solidFill>
              <a:latin typeface="Helvetica" pitchFamily="2" charset="0"/>
            </a:endParaRPr>
          </a:p>
          <a:p>
            <a:pPr marL="857250" lvl="2" indent="-457200">
              <a:spcBef>
                <a:spcPct val="0"/>
              </a:spcBef>
              <a:buFont typeface="Arial" panose="020B0604020202020204" pitchFamily="34" charset="0"/>
              <a:buChar char="•"/>
            </a:pPr>
            <a:endParaRPr lang="en-IE" sz="1400" dirty="0">
              <a:solidFill>
                <a:srgbClr val="002060"/>
              </a:solidFill>
              <a:latin typeface="Helvetica" pitchFamily="2" charset="0"/>
            </a:endParaRP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3176849" y="183953"/>
            <a:ext cx="2790301" cy="4540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CO-OPERATION</a:t>
            </a:r>
          </a:p>
        </p:txBody>
      </p:sp>
    </p:spTree>
    <p:extLst>
      <p:ext uri="{BB962C8B-B14F-4D97-AF65-F5344CB8AC3E}">
        <p14:creationId xmlns:p14="http://schemas.microsoft.com/office/powerpoint/2010/main" val="2253750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624EC77-167F-6940-98B5-5001CF3D3A9D}"/>
              </a:ext>
            </a:extLst>
          </p:cNvPr>
          <p:cNvSpPr txBox="1">
            <a:spLocks noChangeArrowheads="1"/>
          </p:cNvSpPr>
          <p:nvPr/>
        </p:nvSpPr>
        <p:spPr>
          <a:xfrm>
            <a:off x="2794772" y="2974975"/>
            <a:ext cx="3554456" cy="4540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ATTACHMENT</a:t>
            </a:r>
          </a:p>
        </p:txBody>
      </p:sp>
    </p:spTree>
    <p:extLst>
      <p:ext uri="{BB962C8B-B14F-4D97-AF65-F5344CB8AC3E}">
        <p14:creationId xmlns:p14="http://schemas.microsoft.com/office/powerpoint/2010/main" val="2949985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71899" y="894888"/>
            <a:ext cx="6789692" cy="554529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0" lvl="2" indent="-457200">
              <a:spcBef>
                <a:spcPct val="0"/>
              </a:spcBef>
              <a:buFont typeface="Arial" panose="020B0604020202020204" pitchFamily="34" charset="0"/>
              <a:buChar char="•"/>
            </a:pPr>
            <a:r>
              <a:rPr lang="en-GB" sz="1800" b="1" dirty="0">
                <a:solidFill>
                  <a:srgbClr val="002060"/>
                </a:solidFill>
                <a:latin typeface="Helvetica" pitchFamily="2" charset="0"/>
              </a:rPr>
              <a:t>Relationship habits. </a:t>
            </a:r>
            <a:r>
              <a:rPr lang="en-GB" sz="1800" dirty="0">
                <a:solidFill>
                  <a:srgbClr val="002060"/>
                </a:solidFill>
                <a:latin typeface="Helvetica" pitchFamily="2" charset="0"/>
              </a:rPr>
              <a:t>People have habitual ways of interacting with others within important relationships</a:t>
            </a:r>
          </a:p>
          <a:p>
            <a:pPr marL="857250" lvl="2" indent="-457200">
              <a:spcBef>
                <a:spcPct val="0"/>
              </a:spcBef>
              <a:buFont typeface="Arial" panose="020B0604020202020204" pitchFamily="34" charset="0"/>
              <a:buChar char="•"/>
            </a:pPr>
            <a:endParaRPr lang="en-GB" sz="1800" dirty="0">
              <a:solidFill>
                <a:srgbClr val="002060"/>
              </a:solidFill>
              <a:latin typeface="Helvetica" pitchFamily="2" charset="0"/>
            </a:endParaRPr>
          </a:p>
          <a:p>
            <a:pPr marL="857250" lvl="2" indent="-457200">
              <a:spcBef>
                <a:spcPct val="0"/>
              </a:spcBef>
              <a:buFont typeface="Arial" panose="020B0604020202020204" pitchFamily="34" charset="0"/>
              <a:buChar char="•"/>
            </a:pPr>
            <a:r>
              <a:rPr lang="en-GB" sz="1800" b="1" dirty="0">
                <a:solidFill>
                  <a:srgbClr val="002060"/>
                </a:solidFill>
                <a:latin typeface="Helvetica" pitchFamily="2" charset="0"/>
              </a:rPr>
              <a:t>Attachment theory </a:t>
            </a:r>
            <a:r>
              <a:rPr lang="en-GB" sz="1800" dirty="0">
                <a:solidFill>
                  <a:srgbClr val="002060"/>
                </a:solidFill>
                <a:latin typeface="Helvetica" pitchFamily="2" charset="0"/>
              </a:rPr>
              <a:t>is currently the most influential explanation for this phenomenon </a:t>
            </a:r>
          </a:p>
          <a:p>
            <a:pPr marL="857250" lvl="2" indent="-457200">
              <a:spcBef>
                <a:spcPct val="0"/>
              </a:spcBef>
              <a:buFont typeface="Arial" panose="020B0604020202020204" pitchFamily="34" charset="0"/>
              <a:buChar char="•"/>
            </a:pPr>
            <a:endParaRPr lang="en-GB" sz="1800" dirty="0">
              <a:solidFill>
                <a:srgbClr val="002060"/>
              </a:solidFill>
              <a:latin typeface="Helvetica" pitchFamily="2" charset="0"/>
            </a:endParaRPr>
          </a:p>
          <a:p>
            <a:pPr marL="857250" lvl="2" indent="-457200">
              <a:spcBef>
                <a:spcPct val="0"/>
              </a:spcBef>
              <a:buFont typeface="Arial" panose="020B0604020202020204" pitchFamily="34" charset="0"/>
              <a:buChar char="•"/>
            </a:pPr>
            <a:r>
              <a:rPr lang="en-GB" sz="1800" b="1" dirty="0">
                <a:solidFill>
                  <a:srgbClr val="002060"/>
                </a:solidFill>
                <a:latin typeface="Helvetica" pitchFamily="2" charset="0"/>
              </a:rPr>
              <a:t>John Bowlby </a:t>
            </a:r>
            <a:r>
              <a:rPr lang="en-GB" sz="1800" dirty="0">
                <a:solidFill>
                  <a:srgbClr val="002060"/>
                </a:solidFill>
                <a:latin typeface="Helvetica" pitchFamily="2" charset="0"/>
              </a:rPr>
              <a:t>in the UK in the 1960s developed attachment theory to explain how children exposed to different parenting experiences develop distinctive styles for interacting with their parents, and other important people in their lives</a:t>
            </a:r>
            <a:r>
              <a:rPr lang="en-IE" sz="1800" dirty="0">
                <a:solidFill>
                  <a:srgbClr val="002060"/>
                </a:solidFill>
                <a:latin typeface="Helvetica" pitchFamily="2" charset="0"/>
              </a:rPr>
              <a:t> </a:t>
            </a:r>
          </a:p>
          <a:p>
            <a:pPr marL="400050" lvl="2" indent="0">
              <a:spcBef>
                <a:spcPct val="0"/>
              </a:spcBef>
              <a:buNone/>
            </a:pPr>
            <a:endParaRPr lang="en-IE" sz="1800" dirty="0">
              <a:solidFill>
                <a:srgbClr val="002060"/>
              </a:solidFill>
              <a:latin typeface="Helvetica" pitchFamily="2" charset="0"/>
            </a:endParaRPr>
          </a:p>
          <a:p>
            <a:pPr marL="857250" lvl="2" indent="-457200">
              <a:spcBef>
                <a:spcPct val="0"/>
              </a:spcBef>
              <a:buFont typeface="Arial" panose="020B0604020202020204" pitchFamily="34" charset="0"/>
              <a:buChar char="•"/>
            </a:pPr>
            <a:r>
              <a:rPr lang="en-GB" sz="1800" b="1" dirty="0">
                <a:solidFill>
                  <a:srgbClr val="002060"/>
                </a:solidFill>
                <a:latin typeface="Helvetica" pitchFamily="2" charset="0"/>
              </a:rPr>
              <a:t>Secure attachments </a:t>
            </a:r>
            <a:r>
              <a:rPr lang="en-GB" sz="1800" dirty="0">
                <a:solidFill>
                  <a:srgbClr val="002060"/>
                </a:solidFill>
                <a:latin typeface="Helvetica" pitchFamily="2" charset="0"/>
              </a:rPr>
              <a:t>develop in children whose parents regularly meet their needs in predictable ways. They trust that their parents will be available to them when needed to provide them with a sense of safety and security</a:t>
            </a:r>
          </a:p>
          <a:p>
            <a:pPr marL="857250" lvl="2" indent="-457200">
              <a:spcBef>
                <a:spcPct val="0"/>
              </a:spcBef>
              <a:buFont typeface="Arial" panose="020B0604020202020204" pitchFamily="34" charset="0"/>
              <a:buChar char="•"/>
            </a:pPr>
            <a:endParaRPr lang="en-GB" sz="1800" dirty="0">
              <a:solidFill>
                <a:srgbClr val="002060"/>
              </a:solidFill>
              <a:latin typeface="Helvetica" pitchFamily="2" charset="0"/>
            </a:endParaRPr>
          </a:p>
          <a:p>
            <a:pPr marL="857250" lvl="2" indent="-457200">
              <a:spcBef>
                <a:spcPct val="0"/>
              </a:spcBef>
              <a:buFont typeface="Arial" panose="020B0604020202020204" pitchFamily="34" charset="0"/>
              <a:buChar char="•"/>
            </a:pPr>
            <a:r>
              <a:rPr lang="en-GB" sz="1800" b="1" dirty="0">
                <a:solidFill>
                  <a:srgbClr val="002060"/>
                </a:solidFill>
                <a:latin typeface="Helvetica" pitchFamily="2" charset="0"/>
              </a:rPr>
              <a:t>Insecure attachments </a:t>
            </a:r>
            <a:r>
              <a:rPr lang="en-GB" sz="1800" dirty="0">
                <a:solidFill>
                  <a:srgbClr val="002060"/>
                </a:solidFill>
                <a:latin typeface="Helvetica" pitchFamily="2" charset="0"/>
              </a:rPr>
              <a:t>develop if parents fail to do this </a:t>
            </a:r>
            <a:endParaRPr lang="en-IE" sz="1800" dirty="0">
              <a:solidFill>
                <a:srgbClr val="002060"/>
              </a:solidFill>
              <a:latin typeface="Helvetica" pitchFamily="2" charset="0"/>
            </a:endParaRP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3078527" y="190808"/>
            <a:ext cx="2790301" cy="4540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ATTACHMENT</a:t>
            </a:r>
          </a:p>
        </p:txBody>
      </p:sp>
      <p:sp>
        <p:nvSpPr>
          <p:cNvPr id="2" name="TextBox 1">
            <a:extLst>
              <a:ext uri="{FF2B5EF4-FFF2-40B4-BE49-F238E27FC236}">
                <a16:creationId xmlns:a16="http://schemas.microsoft.com/office/drawing/2014/main" id="{B160FEDF-F88A-394E-8816-6A8606D30DC1}"/>
              </a:ext>
            </a:extLst>
          </p:cNvPr>
          <p:cNvSpPr txBox="1"/>
          <p:nvPr/>
        </p:nvSpPr>
        <p:spPr>
          <a:xfrm>
            <a:off x="2762054" y="933254"/>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5764EAAD-D41F-DA4E-B9C8-157AFC8341A2}"/>
              </a:ext>
            </a:extLst>
          </p:cNvPr>
          <p:cNvPicPr>
            <a:picLocks noChangeAspect="1"/>
          </p:cNvPicPr>
          <p:nvPr/>
        </p:nvPicPr>
        <p:blipFill>
          <a:blip r:embed="rId3"/>
          <a:stretch>
            <a:fillRect/>
          </a:stretch>
        </p:blipFill>
        <p:spPr>
          <a:xfrm>
            <a:off x="6923315" y="1718128"/>
            <a:ext cx="2032000" cy="2984500"/>
          </a:xfrm>
          <a:prstGeom prst="rect">
            <a:avLst/>
          </a:prstGeom>
        </p:spPr>
      </p:pic>
      <p:sp>
        <p:nvSpPr>
          <p:cNvPr id="4" name="TextBox 3">
            <a:extLst>
              <a:ext uri="{FF2B5EF4-FFF2-40B4-BE49-F238E27FC236}">
                <a16:creationId xmlns:a16="http://schemas.microsoft.com/office/drawing/2014/main" id="{C2D52E31-AF08-F246-B358-D34F504E88C5}"/>
              </a:ext>
            </a:extLst>
          </p:cNvPr>
          <p:cNvSpPr txBox="1"/>
          <p:nvPr/>
        </p:nvSpPr>
        <p:spPr>
          <a:xfrm>
            <a:off x="7128836" y="4702628"/>
            <a:ext cx="1460656" cy="338554"/>
          </a:xfrm>
          <a:prstGeom prst="rect">
            <a:avLst/>
          </a:prstGeom>
          <a:noFill/>
        </p:spPr>
        <p:txBody>
          <a:bodyPr wrap="none" rtlCol="0">
            <a:spAutoFit/>
          </a:bodyPr>
          <a:lstStyle/>
          <a:p>
            <a:r>
              <a:rPr lang="en-US" sz="1600" b="1" dirty="0">
                <a:solidFill>
                  <a:srgbClr val="002060"/>
                </a:solidFill>
                <a:latin typeface="Helvetica" pitchFamily="2" charset="0"/>
              </a:rPr>
              <a:t>John Bowlby</a:t>
            </a:r>
          </a:p>
        </p:txBody>
      </p:sp>
    </p:spTree>
    <p:extLst>
      <p:ext uri="{BB962C8B-B14F-4D97-AF65-F5344CB8AC3E}">
        <p14:creationId xmlns:p14="http://schemas.microsoft.com/office/powerpoint/2010/main" val="2840237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339712" y="556545"/>
            <a:ext cx="7033122" cy="619893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0" lvl="2" indent="-457200">
              <a:spcBef>
                <a:spcPct val="0"/>
              </a:spcBef>
              <a:buFont typeface="Arial" panose="020B0604020202020204" pitchFamily="34" charset="0"/>
              <a:buChar char="•"/>
            </a:pPr>
            <a:r>
              <a:rPr lang="en-GB" sz="1600" b="1" dirty="0">
                <a:solidFill>
                  <a:srgbClr val="002060"/>
                </a:solidFill>
                <a:latin typeface="Helvetica" pitchFamily="2" charset="0"/>
              </a:rPr>
              <a:t>Evolution &amp; attachment. </a:t>
            </a:r>
            <a:r>
              <a:rPr lang="en-GB" sz="1600" dirty="0">
                <a:solidFill>
                  <a:srgbClr val="002060"/>
                </a:solidFill>
                <a:latin typeface="Helvetica" pitchFamily="2" charset="0"/>
              </a:rPr>
              <a:t>Attachment behaviour is genetically programmed, essential for survival of the species, and elicited in children between 6 months and 3 years when faced with danger</a:t>
            </a:r>
          </a:p>
          <a:p>
            <a:pPr marL="857250" lvl="2"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857250" lvl="2" indent="-457200">
              <a:spcBef>
                <a:spcPct val="0"/>
              </a:spcBef>
              <a:buFont typeface="Arial" panose="020B0604020202020204" pitchFamily="34" charset="0"/>
              <a:buChar char="•"/>
            </a:pPr>
            <a:r>
              <a:rPr lang="en-GB" sz="1600" b="1" dirty="0">
                <a:solidFill>
                  <a:srgbClr val="002060"/>
                </a:solidFill>
                <a:latin typeface="Helvetica" pitchFamily="2" charset="0"/>
              </a:rPr>
              <a:t>Proximity seeing in danger. </a:t>
            </a:r>
            <a:r>
              <a:rPr lang="en-GB" sz="1600" dirty="0">
                <a:solidFill>
                  <a:srgbClr val="002060"/>
                </a:solidFill>
                <a:latin typeface="Helvetica" pitchFamily="2" charset="0"/>
              </a:rPr>
              <a:t>In such instances children seek proximity with their parents. When comforted they return to the activity of exploring the immediate environment around the parent</a:t>
            </a:r>
          </a:p>
          <a:p>
            <a:pPr marL="857250" lvl="2"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857250" lvl="2" indent="-457200">
              <a:spcBef>
                <a:spcPct val="0"/>
              </a:spcBef>
              <a:buFont typeface="Arial" panose="020B0604020202020204" pitchFamily="34" charset="0"/>
              <a:buChar char="•"/>
            </a:pPr>
            <a:r>
              <a:rPr lang="en-GB" sz="1600" b="1" dirty="0">
                <a:solidFill>
                  <a:srgbClr val="002060"/>
                </a:solidFill>
                <a:latin typeface="Helvetica" pitchFamily="2" charset="0"/>
              </a:rPr>
              <a:t>Repetition. </a:t>
            </a:r>
            <a:r>
              <a:rPr lang="en-GB" sz="1600" dirty="0">
                <a:solidFill>
                  <a:srgbClr val="002060"/>
                </a:solidFill>
                <a:latin typeface="Helvetica" pitchFamily="2" charset="0"/>
              </a:rPr>
              <a:t> The cycle repeats each time the child perceives a threat &amp; children gradually build internal working models or ‘maps’ of attachment relationships based on the way these episodes are managed by parents in response to children's needs for safety and security</a:t>
            </a:r>
          </a:p>
          <a:p>
            <a:pPr marL="857250" lvl="2"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857250" lvl="2" indent="-457200">
              <a:spcBef>
                <a:spcPct val="0"/>
              </a:spcBef>
              <a:buFont typeface="Arial" panose="020B0604020202020204" pitchFamily="34" charset="0"/>
              <a:buChar char="•"/>
            </a:pPr>
            <a:r>
              <a:rPr lang="en-GB" sz="1600" dirty="0">
                <a:solidFill>
                  <a:srgbClr val="002060"/>
                </a:solidFill>
                <a:latin typeface="Helvetica" pitchFamily="2" charset="0"/>
              </a:rPr>
              <a:t> </a:t>
            </a:r>
            <a:r>
              <a:rPr lang="en-GB" sz="1600" b="1" dirty="0">
                <a:solidFill>
                  <a:srgbClr val="002060"/>
                </a:solidFill>
                <a:latin typeface="Helvetica" pitchFamily="2" charset="0"/>
              </a:rPr>
              <a:t>Internal working models </a:t>
            </a:r>
            <a:r>
              <a:rPr lang="en-GB" sz="1600" dirty="0">
                <a:solidFill>
                  <a:srgbClr val="002060"/>
                </a:solidFill>
                <a:latin typeface="Helvetica" pitchFamily="2" charset="0"/>
              </a:rPr>
              <a:t>allow people to make predictions about how the self and significant others will behave within relationships</a:t>
            </a:r>
          </a:p>
          <a:p>
            <a:pPr marL="857250" lvl="2"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857250" lvl="2" indent="-457200">
              <a:spcBef>
                <a:spcPct val="0"/>
              </a:spcBef>
              <a:buFont typeface="Arial" panose="020B0604020202020204" pitchFamily="34" charset="0"/>
              <a:buChar char="•"/>
            </a:pPr>
            <a:r>
              <a:rPr lang="en-GB" sz="1600" b="1" dirty="0">
                <a:solidFill>
                  <a:srgbClr val="002060"/>
                </a:solidFill>
                <a:latin typeface="Helvetica" pitchFamily="2" charset="0"/>
              </a:rPr>
              <a:t>Attachment styles. </a:t>
            </a:r>
            <a:r>
              <a:rPr lang="en-GB" sz="1600" dirty="0">
                <a:solidFill>
                  <a:srgbClr val="002060"/>
                </a:solidFill>
                <a:latin typeface="Helvetica" pitchFamily="2" charset="0"/>
              </a:rPr>
              <a:t>There are at least  3 different insecure attachment styles and at least one main secure attachment style </a:t>
            </a:r>
          </a:p>
          <a:p>
            <a:pPr marL="857250" lvl="2"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857250" lvl="2" indent="-457200">
              <a:spcBef>
                <a:spcPct val="0"/>
              </a:spcBef>
              <a:buFont typeface="Arial" panose="020B0604020202020204" pitchFamily="34" charset="0"/>
              <a:buChar char="•"/>
            </a:pPr>
            <a:r>
              <a:rPr lang="en-GB" sz="1600" b="1" dirty="0">
                <a:solidFill>
                  <a:srgbClr val="002060"/>
                </a:solidFill>
                <a:latin typeface="Helvetica" pitchFamily="2" charset="0"/>
              </a:rPr>
              <a:t>Childhood attachment influences adult attachment style.</a:t>
            </a:r>
            <a:r>
              <a:rPr lang="en-GB" sz="1600" dirty="0">
                <a:solidFill>
                  <a:srgbClr val="002060"/>
                </a:solidFill>
                <a:latin typeface="Helvetica" pitchFamily="2" charset="0"/>
              </a:rPr>
              <a:t> Childhood attachment styles which govern the way children behave in relationships with their parents, in later life influence the way individuals conduct relationships with important people, especially romantic partners</a:t>
            </a:r>
            <a:r>
              <a:rPr lang="en-IE" sz="1600" dirty="0">
                <a:solidFill>
                  <a:srgbClr val="002060"/>
                </a:solidFill>
                <a:latin typeface="Helvetica" pitchFamily="2" charset="0"/>
              </a:rPr>
              <a:t> </a:t>
            </a: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3176849" y="102520"/>
            <a:ext cx="2790301" cy="4540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ATTACHMENT</a:t>
            </a:r>
          </a:p>
        </p:txBody>
      </p:sp>
      <p:sp>
        <p:nvSpPr>
          <p:cNvPr id="2" name="TextBox 1">
            <a:extLst>
              <a:ext uri="{FF2B5EF4-FFF2-40B4-BE49-F238E27FC236}">
                <a16:creationId xmlns:a16="http://schemas.microsoft.com/office/drawing/2014/main" id="{B160FEDF-F88A-394E-8816-6A8606D30DC1}"/>
              </a:ext>
            </a:extLst>
          </p:cNvPr>
          <p:cNvSpPr txBox="1"/>
          <p:nvPr/>
        </p:nvSpPr>
        <p:spPr>
          <a:xfrm>
            <a:off x="2762054" y="933254"/>
            <a:ext cx="184731" cy="369332"/>
          </a:xfrm>
          <a:prstGeom prst="rect">
            <a:avLst/>
          </a:prstGeom>
          <a:noFill/>
        </p:spPr>
        <p:txBody>
          <a:bodyPr wrap="none" rtlCol="0">
            <a:spAutoFit/>
          </a:bodyPr>
          <a:lstStyle/>
          <a:p>
            <a:endParaRPr lang="en-US" dirty="0"/>
          </a:p>
        </p:txBody>
      </p:sp>
      <p:pic>
        <p:nvPicPr>
          <p:cNvPr id="9" name="Picture 8" descr="A picture containing indoor, person&#10;&#10;Description automatically generated">
            <a:extLst>
              <a:ext uri="{FF2B5EF4-FFF2-40B4-BE49-F238E27FC236}">
                <a16:creationId xmlns:a16="http://schemas.microsoft.com/office/drawing/2014/main" id="{D294E40C-5013-2A45-8F1D-A7BF4889478A}"/>
              </a:ext>
            </a:extLst>
          </p:cNvPr>
          <p:cNvPicPr>
            <a:picLocks noChangeAspect="1"/>
          </p:cNvPicPr>
          <p:nvPr/>
        </p:nvPicPr>
        <p:blipFill>
          <a:blip r:embed="rId2"/>
          <a:stretch>
            <a:fillRect/>
          </a:stretch>
        </p:blipFill>
        <p:spPr>
          <a:xfrm>
            <a:off x="6784522" y="1302586"/>
            <a:ext cx="2208068" cy="1714500"/>
          </a:xfrm>
          <a:prstGeom prst="rect">
            <a:avLst/>
          </a:prstGeom>
        </p:spPr>
      </p:pic>
      <p:pic>
        <p:nvPicPr>
          <p:cNvPr id="11" name="Picture 10" descr="Two people holding hands&#10;&#10;Description automatically generated with medium confidence">
            <a:extLst>
              <a:ext uri="{FF2B5EF4-FFF2-40B4-BE49-F238E27FC236}">
                <a16:creationId xmlns:a16="http://schemas.microsoft.com/office/drawing/2014/main" id="{79CF2BAC-58A8-FC41-B556-183C070B36EB}"/>
              </a:ext>
            </a:extLst>
          </p:cNvPr>
          <p:cNvPicPr>
            <a:picLocks noChangeAspect="1"/>
          </p:cNvPicPr>
          <p:nvPr/>
        </p:nvPicPr>
        <p:blipFill>
          <a:blip r:embed="rId3"/>
          <a:stretch>
            <a:fillRect/>
          </a:stretch>
        </p:blipFill>
        <p:spPr>
          <a:xfrm>
            <a:off x="6861696" y="4038319"/>
            <a:ext cx="2054678" cy="2078295"/>
          </a:xfrm>
          <a:prstGeom prst="rect">
            <a:avLst/>
          </a:prstGeom>
        </p:spPr>
      </p:pic>
    </p:spTree>
    <p:extLst>
      <p:ext uri="{BB962C8B-B14F-4D97-AF65-F5344CB8AC3E}">
        <p14:creationId xmlns:p14="http://schemas.microsoft.com/office/powerpoint/2010/main" val="2008258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37E9AC-38C7-DD48-AF6C-0FABF539ABA2}"/>
              </a:ext>
            </a:extLst>
          </p:cNvPr>
          <p:cNvSpPr>
            <a:spLocks noGrp="1"/>
          </p:cNvSpPr>
          <p:nvPr>
            <p:ph idx="1"/>
          </p:nvPr>
        </p:nvSpPr>
        <p:spPr>
          <a:xfrm>
            <a:off x="386442" y="528160"/>
            <a:ext cx="8371115" cy="5562869"/>
          </a:xfrm>
        </p:spPr>
        <p:txBody>
          <a:bodyPr>
            <a:noAutofit/>
          </a:bodyPr>
          <a:lstStyle/>
          <a:p>
            <a:pPr lvl="0"/>
            <a:r>
              <a:rPr lang="en-GB" sz="1500" dirty="0">
                <a:solidFill>
                  <a:srgbClr val="002060"/>
                </a:solidFill>
                <a:latin typeface="Helvetica" pitchFamily="2" charset="0"/>
              </a:rPr>
              <a:t>Be able to explain processes that account for the association between positive social relationships and wellbeing, including social support, Love 2.0,  co-operation, attachment, empathy, altruism, kindness, meaning in life, capitalization, and forgiveness</a:t>
            </a:r>
          </a:p>
          <a:p>
            <a:pPr marL="0" lvl="0" indent="0">
              <a:buNone/>
            </a:pPr>
            <a:endParaRPr lang="en-IE" sz="1500" dirty="0">
              <a:solidFill>
                <a:srgbClr val="002060"/>
              </a:solidFill>
              <a:latin typeface="Helvetica" pitchFamily="2" charset="0"/>
            </a:endParaRPr>
          </a:p>
          <a:p>
            <a:pPr lvl="0"/>
            <a:r>
              <a:rPr lang="en-GB" sz="1500" dirty="0">
                <a:solidFill>
                  <a:srgbClr val="002060"/>
                </a:solidFill>
                <a:latin typeface="Helvetica" pitchFamily="2" charset="0"/>
              </a:rPr>
              <a:t>Develop basic skills for loving kindness meditation, active constructive responding, and forgiveness to enhance personal wellbeing</a:t>
            </a:r>
          </a:p>
          <a:p>
            <a:pPr lvl="0"/>
            <a:endParaRPr lang="en-IE" sz="1500" dirty="0">
              <a:solidFill>
                <a:srgbClr val="002060"/>
              </a:solidFill>
              <a:latin typeface="Helvetica" pitchFamily="2" charset="0"/>
            </a:endParaRPr>
          </a:p>
          <a:p>
            <a:pPr lvl="0"/>
            <a:r>
              <a:rPr lang="en-GB" sz="1500" dirty="0">
                <a:solidFill>
                  <a:srgbClr val="002060"/>
                </a:solidFill>
                <a:latin typeface="Helvetica" pitchFamily="2" charset="0"/>
              </a:rPr>
              <a:t>Give an account of contemporary theories of romantic love including</a:t>
            </a:r>
            <a:r>
              <a:rPr lang="en-GB" sz="1500" b="1" dirty="0">
                <a:solidFill>
                  <a:srgbClr val="002060"/>
                </a:solidFill>
                <a:latin typeface="Helvetica" pitchFamily="2" charset="0"/>
              </a:rPr>
              <a:t> </a:t>
            </a:r>
            <a:r>
              <a:rPr lang="en-GB" sz="1500" dirty="0">
                <a:solidFill>
                  <a:srgbClr val="002060"/>
                </a:solidFill>
                <a:latin typeface="Helvetica" pitchFamily="2" charset="0"/>
              </a:rPr>
              <a:t>behavioural systems theory, neurobiological theory, Sternberg’s duplex theory, and Gottman’s sound relationship house theory</a:t>
            </a:r>
          </a:p>
          <a:p>
            <a:pPr lvl="0"/>
            <a:endParaRPr lang="en-IE" sz="1500" dirty="0">
              <a:solidFill>
                <a:srgbClr val="002060"/>
              </a:solidFill>
              <a:latin typeface="Helvetica" pitchFamily="2" charset="0"/>
            </a:endParaRPr>
          </a:p>
          <a:p>
            <a:pPr lvl="0"/>
            <a:r>
              <a:rPr lang="en-GB" sz="1500" dirty="0">
                <a:solidFill>
                  <a:srgbClr val="002060"/>
                </a:solidFill>
                <a:latin typeface="Helvetica" pitchFamily="2" charset="0"/>
              </a:rPr>
              <a:t>Summarize key research findings on couple relationship satisfaction</a:t>
            </a:r>
          </a:p>
          <a:p>
            <a:pPr lvl="0"/>
            <a:endParaRPr lang="en-IE" sz="1500" dirty="0">
              <a:solidFill>
                <a:srgbClr val="002060"/>
              </a:solidFill>
              <a:latin typeface="Helvetica" pitchFamily="2" charset="0"/>
            </a:endParaRPr>
          </a:p>
          <a:p>
            <a:pPr lvl="0"/>
            <a:r>
              <a:rPr lang="en-GB" sz="1500" dirty="0">
                <a:solidFill>
                  <a:srgbClr val="002060"/>
                </a:solidFill>
                <a:latin typeface="Helvetica" pitchFamily="2" charset="0"/>
              </a:rPr>
              <a:t>Describe relationship education and positive psychology interventions for couples</a:t>
            </a:r>
          </a:p>
          <a:p>
            <a:pPr lvl="0"/>
            <a:endParaRPr lang="en-IE" sz="1500" dirty="0">
              <a:solidFill>
                <a:srgbClr val="002060"/>
              </a:solidFill>
              <a:latin typeface="Helvetica" pitchFamily="2" charset="0"/>
            </a:endParaRPr>
          </a:p>
          <a:p>
            <a:pPr lvl="0"/>
            <a:r>
              <a:rPr lang="en-GB" sz="1500" dirty="0">
                <a:solidFill>
                  <a:srgbClr val="002060"/>
                </a:solidFill>
                <a:latin typeface="Helvetica" pitchFamily="2" charset="0"/>
              </a:rPr>
              <a:t>Understand key skills for enhancing romantic relationships including expressing fondness and appreciation and managing conflict  </a:t>
            </a:r>
          </a:p>
          <a:p>
            <a:pPr lvl="0"/>
            <a:endParaRPr lang="en-IE" sz="1500" dirty="0">
              <a:solidFill>
                <a:srgbClr val="002060"/>
              </a:solidFill>
              <a:latin typeface="Helvetica" pitchFamily="2" charset="0"/>
            </a:endParaRPr>
          </a:p>
          <a:p>
            <a:pPr lvl="0"/>
            <a:r>
              <a:rPr lang="en-GB" sz="1500" dirty="0">
                <a:solidFill>
                  <a:srgbClr val="002060"/>
                </a:solidFill>
                <a:latin typeface="Helvetica" pitchFamily="2" charset="0"/>
              </a:rPr>
              <a:t>Give an account of authoritative parenting and positive psychology parenting</a:t>
            </a:r>
          </a:p>
          <a:p>
            <a:pPr lvl="0"/>
            <a:endParaRPr lang="en-IE" sz="1500" dirty="0">
              <a:solidFill>
                <a:srgbClr val="002060"/>
              </a:solidFill>
              <a:latin typeface="Helvetica" pitchFamily="2" charset="0"/>
            </a:endParaRPr>
          </a:p>
          <a:p>
            <a:pPr lvl="0"/>
            <a:r>
              <a:rPr lang="en-GB" sz="1500" dirty="0">
                <a:solidFill>
                  <a:srgbClr val="002060"/>
                </a:solidFill>
                <a:latin typeface="Helvetica" pitchFamily="2" charset="0"/>
              </a:rPr>
              <a:t>Understand key skills for enhancing parent-child relationships including quality time, accommodating to children’s temperaments, promoting prosocial behaviour, discouraging problem behaviour, problem-solving and negotiation, facilitating positive emotions, nurturing signature strengths, and being a positive role model.</a:t>
            </a:r>
            <a:endParaRPr lang="en-IE" sz="1500" dirty="0">
              <a:solidFill>
                <a:srgbClr val="002060"/>
              </a:solidFill>
              <a:latin typeface="Helvetica" pitchFamily="2" charset="0"/>
            </a:endParaRPr>
          </a:p>
          <a:p>
            <a:pPr lvl="0"/>
            <a:endParaRPr lang="en-IE" sz="1800" dirty="0">
              <a:solidFill>
                <a:srgbClr val="002060"/>
              </a:solidFill>
              <a:latin typeface="Helvetica" pitchFamily="2" charset="0"/>
            </a:endParaRPr>
          </a:p>
        </p:txBody>
      </p:sp>
      <p:sp>
        <p:nvSpPr>
          <p:cNvPr id="5" name="TextBox 4">
            <a:extLst>
              <a:ext uri="{FF2B5EF4-FFF2-40B4-BE49-F238E27FC236}">
                <a16:creationId xmlns:a16="http://schemas.microsoft.com/office/drawing/2014/main" id="{EBE085B0-6671-BA46-8755-AE87DA0D5097}"/>
              </a:ext>
            </a:extLst>
          </p:cNvPr>
          <p:cNvSpPr txBox="1"/>
          <p:nvPr/>
        </p:nvSpPr>
        <p:spPr>
          <a:xfrm>
            <a:off x="3140525" y="78818"/>
            <a:ext cx="3218050" cy="407883"/>
          </a:xfrm>
          <a:prstGeom prst="rect">
            <a:avLst/>
          </a:prstGeom>
          <a:noFill/>
        </p:spPr>
        <p:txBody>
          <a:bodyPr wrap="square" rtlCol="0">
            <a:spAutoFit/>
          </a:bodyPr>
          <a:lstStyle/>
          <a:p>
            <a:r>
              <a:rPr lang="en-GB" sz="2000" b="1" dirty="0">
                <a:solidFill>
                  <a:srgbClr val="0070C0"/>
                </a:solidFill>
                <a:latin typeface="Helvetica" pitchFamily="2" charset="0"/>
              </a:rPr>
              <a:t>LEARNING OBJECTIVES</a:t>
            </a:r>
            <a:endParaRPr lang="en-IE" sz="2000" dirty="0">
              <a:solidFill>
                <a:srgbClr val="0070C0"/>
              </a:solidFill>
              <a:latin typeface="Helvetica" pitchFamily="2" charset="0"/>
            </a:endParaRPr>
          </a:p>
        </p:txBody>
      </p:sp>
    </p:spTree>
    <p:extLst>
      <p:ext uri="{BB962C8B-B14F-4D97-AF65-F5344CB8AC3E}">
        <p14:creationId xmlns:p14="http://schemas.microsoft.com/office/powerpoint/2010/main" val="1347164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012371" y="933254"/>
            <a:ext cx="6804274" cy="461214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0" lvl="2" indent="-457200">
              <a:spcBef>
                <a:spcPct val="0"/>
              </a:spcBef>
              <a:buFont typeface="Arial" panose="020B0604020202020204" pitchFamily="34" charset="0"/>
              <a:buChar char="•"/>
            </a:pPr>
            <a:r>
              <a:rPr lang="en-GB" sz="2000" b="1" dirty="0">
                <a:solidFill>
                  <a:srgbClr val="002060"/>
                </a:solidFill>
                <a:latin typeface="Helvetica" pitchFamily="2" charset="0"/>
              </a:rPr>
              <a:t>Secure attachment.</a:t>
            </a:r>
            <a:r>
              <a:rPr lang="en-GB" sz="2000" dirty="0">
                <a:solidFill>
                  <a:srgbClr val="002060"/>
                </a:solidFill>
                <a:latin typeface="Helvetica" pitchFamily="2" charset="0"/>
              </a:rPr>
              <a:t> Securely attached infants and adults react to their parents and romantic partner as if they believe that they will be there to support them when needed</a:t>
            </a:r>
          </a:p>
          <a:p>
            <a:pPr marL="857250" lvl="2" indent="-457200">
              <a:spcBef>
                <a:spcPct val="0"/>
              </a:spcBef>
              <a:buFont typeface="Arial" panose="020B0604020202020204" pitchFamily="34" charset="0"/>
              <a:buChar char="•"/>
            </a:pPr>
            <a:endParaRPr lang="en-GB" sz="2000" dirty="0">
              <a:solidFill>
                <a:srgbClr val="002060"/>
              </a:solidFill>
              <a:latin typeface="Helvetica" pitchFamily="2" charset="0"/>
            </a:endParaRPr>
          </a:p>
          <a:p>
            <a:pPr marL="857250" lvl="2" indent="-457200">
              <a:spcBef>
                <a:spcPct val="0"/>
              </a:spcBef>
              <a:buFont typeface="Arial" panose="020B0604020202020204" pitchFamily="34" charset="0"/>
              <a:buChar char="•"/>
            </a:pPr>
            <a:r>
              <a:rPr lang="en-GB" sz="2000" b="1" dirty="0">
                <a:solidFill>
                  <a:srgbClr val="002060"/>
                </a:solidFill>
                <a:latin typeface="Helvetica" pitchFamily="2" charset="0"/>
              </a:rPr>
              <a:t>Insecure attachment.</a:t>
            </a:r>
            <a:r>
              <a:rPr lang="en-GB" sz="2000" dirty="0">
                <a:solidFill>
                  <a:srgbClr val="002060"/>
                </a:solidFill>
                <a:latin typeface="Helvetica" pitchFamily="2" charset="0"/>
              </a:rPr>
              <a:t> Insecurely attached infants and adults react to their parents and romantic partners as if they believe that they cannot be depended upon for support when needed</a:t>
            </a:r>
          </a:p>
          <a:p>
            <a:pPr marL="857250" lvl="2" indent="-457200">
              <a:spcBef>
                <a:spcPct val="0"/>
              </a:spcBef>
              <a:buFont typeface="Arial" panose="020B0604020202020204" pitchFamily="34" charset="0"/>
              <a:buChar char="•"/>
            </a:pPr>
            <a:endParaRPr lang="en-GB" sz="2000" dirty="0">
              <a:solidFill>
                <a:srgbClr val="002060"/>
              </a:solidFill>
              <a:latin typeface="Helvetica" pitchFamily="2" charset="0"/>
            </a:endParaRPr>
          </a:p>
          <a:p>
            <a:pPr marL="857250" lvl="2" indent="-457200">
              <a:spcBef>
                <a:spcPct val="0"/>
              </a:spcBef>
              <a:buFont typeface="Arial" panose="020B0604020202020204" pitchFamily="34" charset="0"/>
              <a:buChar char="•"/>
            </a:pPr>
            <a:r>
              <a:rPr lang="en-GB" sz="2000" b="1" dirty="0">
                <a:solidFill>
                  <a:srgbClr val="002060"/>
                </a:solidFill>
                <a:latin typeface="Helvetica" pitchFamily="2" charset="0"/>
              </a:rPr>
              <a:t>Attachment styles </a:t>
            </a:r>
            <a:r>
              <a:rPr lang="en-GB" sz="2000" dirty="0">
                <a:solidFill>
                  <a:srgbClr val="002060"/>
                </a:solidFill>
                <a:latin typeface="Helvetica" pitchFamily="2" charset="0"/>
              </a:rPr>
              <a:t>may be classified based on whether the internal working model of the self and others is positive or negative, and whether there are high or low levels of anxiety and avoidance, shown in the next slide</a:t>
            </a: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3013563" y="287577"/>
            <a:ext cx="2790301" cy="4540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ATTACHMENT</a:t>
            </a:r>
          </a:p>
        </p:txBody>
      </p:sp>
      <p:sp>
        <p:nvSpPr>
          <p:cNvPr id="2" name="TextBox 1">
            <a:extLst>
              <a:ext uri="{FF2B5EF4-FFF2-40B4-BE49-F238E27FC236}">
                <a16:creationId xmlns:a16="http://schemas.microsoft.com/office/drawing/2014/main" id="{B160FEDF-F88A-394E-8816-6A8606D30DC1}"/>
              </a:ext>
            </a:extLst>
          </p:cNvPr>
          <p:cNvSpPr txBox="1"/>
          <p:nvPr/>
        </p:nvSpPr>
        <p:spPr>
          <a:xfrm>
            <a:off x="2762054" y="93325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21275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8E5255-9E50-3C4B-BEFD-20B744142620}"/>
              </a:ext>
            </a:extLst>
          </p:cNvPr>
          <p:cNvPicPr>
            <a:picLocks noChangeAspect="1"/>
          </p:cNvPicPr>
          <p:nvPr/>
        </p:nvPicPr>
        <p:blipFill>
          <a:blip r:embed="rId2"/>
          <a:stretch>
            <a:fillRect/>
          </a:stretch>
        </p:blipFill>
        <p:spPr>
          <a:xfrm>
            <a:off x="571159" y="494355"/>
            <a:ext cx="7372493" cy="5529370"/>
          </a:xfrm>
          <a:prstGeom prst="rect">
            <a:avLst/>
          </a:prstGeom>
        </p:spPr>
      </p:pic>
      <p:sp>
        <p:nvSpPr>
          <p:cNvPr id="3" name="TextBox 2">
            <a:extLst>
              <a:ext uri="{FF2B5EF4-FFF2-40B4-BE49-F238E27FC236}">
                <a16:creationId xmlns:a16="http://schemas.microsoft.com/office/drawing/2014/main" id="{DBA6DA83-CBE7-2A45-9372-14D06AFCBC57}"/>
              </a:ext>
            </a:extLst>
          </p:cNvPr>
          <p:cNvSpPr txBox="1"/>
          <p:nvPr/>
        </p:nvSpPr>
        <p:spPr>
          <a:xfrm>
            <a:off x="0" y="5956797"/>
            <a:ext cx="9004275" cy="1107996"/>
          </a:xfrm>
          <a:prstGeom prst="rect">
            <a:avLst/>
          </a:prstGeom>
          <a:noFill/>
        </p:spPr>
        <p:txBody>
          <a:bodyPr wrap="square" rtlCol="0">
            <a:spAutoFit/>
          </a:bodyPr>
          <a:lstStyle/>
          <a:p>
            <a:r>
              <a:rPr lang="en-GB" sz="900" b="1" dirty="0">
                <a:solidFill>
                  <a:srgbClr val="002060"/>
                </a:solidFill>
              </a:rPr>
              <a:t>Note.</a:t>
            </a:r>
            <a:r>
              <a:rPr lang="en-GB" sz="900" dirty="0">
                <a:solidFill>
                  <a:srgbClr val="002060"/>
                </a:solidFill>
              </a:rPr>
              <a:t> Based on Ainsworth, M. D. S., Blehar, M. M., Waters, E., &amp; Wall, S. (1978). </a:t>
            </a:r>
            <a:r>
              <a:rPr lang="en-GB" sz="900" i="1" dirty="0">
                <a:solidFill>
                  <a:srgbClr val="002060"/>
                </a:solidFill>
              </a:rPr>
              <a:t>Patterns of attachment: A psychological study of the strange situation.</a:t>
            </a:r>
            <a:r>
              <a:rPr lang="en-GB" sz="900" dirty="0">
                <a:solidFill>
                  <a:srgbClr val="002060"/>
                </a:solidFill>
              </a:rPr>
              <a:t> Hillsdale, NJ: Erlbaum; Main, M., &amp; Solomon, J. (1990). </a:t>
            </a:r>
            <a:r>
              <a:rPr lang="en-GB" sz="900" i="1" dirty="0">
                <a:solidFill>
                  <a:srgbClr val="002060"/>
                </a:solidFill>
              </a:rPr>
              <a:t>Procedures for identifying infants as disorganized/disoriented during the Ainsworth Strange Situation.</a:t>
            </a:r>
            <a:r>
              <a:rPr lang="en-GB" sz="900" dirty="0">
                <a:solidFill>
                  <a:srgbClr val="002060"/>
                </a:solidFill>
              </a:rPr>
              <a:t> In M. T. Greenberg, D. Cicchetti, &amp; E. M. Cummings (Eds.), </a:t>
            </a:r>
            <a:r>
              <a:rPr lang="en-GB" sz="900" i="1" dirty="0">
                <a:solidFill>
                  <a:srgbClr val="002060"/>
                </a:solidFill>
              </a:rPr>
              <a:t>The John D. and Catherine T. MacArthur Foundation series on mental health and development. Attachment in the preschool years: Theory, research, and intervention</a:t>
            </a:r>
            <a:r>
              <a:rPr lang="en-GB" sz="900" dirty="0">
                <a:solidFill>
                  <a:srgbClr val="002060"/>
                </a:solidFill>
              </a:rPr>
              <a:t> (p. 121–160). Chicago, Il: University of Chicago Press; Bartholomew, K. (1990). Avoidance of intimacy: An attachment perspective.</a:t>
            </a:r>
            <a:r>
              <a:rPr lang="en-GB" sz="900" i="1" dirty="0">
                <a:solidFill>
                  <a:srgbClr val="002060"/>
                </a:solidFill>
              </a:rPr>
              <a:t> Journal of Social and Personal Relationships, 7</a:t>
            </a:r>
            <a:r>
              <a:rPr lang="en-GB" sz="900" dirty="0">
                <a:solidFill>
                  <a:srgbClr val="002060"/>
                </a:solidFill>
              </a:rPr>
              <a:t>(2), 147-178. https://doi.org/10.1177/0265407590072001; and Brennan, K. A., Clark, C. L., &amp; Shaver, P. R. (1998). </a:t>
            </a:r>
            <a:r>
              <a:rPr lang="en-GB" sz="900" i="1" dirty="0">
                <a:solidFill>
                  <a:srgbClr val="002060"/>
                </a:solidFill>
              </a:rPr>
              <a:t>Self-report measurement of adult attachment: An integrative overview.</a:t>
            </a:r>
            <a:r>
              <a:rPr lang="en-GB" sz="900" dirty="0">
                <a:solidFill>
                  <a:srgbClr val="002060"/>
                </a:solidFill>
              </a:rPr>
              <a:t> In J. A. Simpson &amp; W. S. Rholes (Eds.), </a:t>
            </a:r>
            <a:r>
              <a:rPr lang="en-GB" sz="900" i="1" dirty="0">
                <a:solidFill>
                  <a:srgbClr val="002060"/>
                </a:solidFill>
              </a:rPr>
              <a:t>Attachment theory and close relationships</a:t>
            </a:r>
            <a:r>
              <a:rPr lang="en-GB" sz="900" dirty="0">
                <a:solidFill>
                  <a:srgbClr val="002060"/>
                </a:solidFill>
              </a:rPr>
              <a:t> (p. 46–76). New York, NY: Guilford.</a:t>
            </a:r>
            <a:endParaRPr lang="en-IE" sz="900" dirty="0">
              <a:solidFill>
                <a:srgbClr val="002060"/>
              </a:solidFill>
            </a:endParaRPr>
          </a:p>
          <a:p>
            <a:r>
              <a:rPr lang="en-GB" sz="1200" dirty="0"/>
              <a:t> </a:t>
            </a:r>
            <a:endParaRPr lang="en-IE" sz="1200" dirty="0"/>
          </a:p>
        </p:txBody>
      </p:sp>
      <p:sp>
        <p:nvSpPr>
          <p:cNvPr id="4" name="Title 1">
            <a:extLst>
              <a:ext uri="{FF2B5EF4-FFF2-40B4-BE49-F238E27FC236}">
                <a16:creationId xmlns:a16="http://schemas.microsoft.com/office/drawing/2014/main" id="{46985799-FC50-DA46-A2BC-0F1D73CBE12D}"/>
              </a:ext>
            </a:extLst>
          </p:cNvPr>
          <p:cNvSpPr txBox="1">
            <a:spLocks noChangeArrowheads="1"/>
          </p:cNvSpPr>
          <p:nvPr/>
        </p:nvSpPr>
        <p:spPr>
          <a:xfrm>
            <a:off x="2475747" y="172308"/>
            <a:ext cx="3770706" cy="4540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ATTACHMENT STYLES</a:t>
            </a:r>
          </a:p>
          <a:p>
            <a:pPr algn="ctr">
              <a:spcBef>
                <a:spcPts val="0"/>
              </a:spcBef>
              <a:defRPr/>
            </a:pPr>
            <a:endParaRPr lang="en-US" altLang="en-US" sz="2000" b="1"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1706501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73FB207-6012-7343-9758-5540BBA0399D}"/>
              </a:ext>
            </a:extLst>
          </p:cNvPr>
          <p:cNvGraphicFramePr>
            <a:graphicFrameLocks noGrp="1"/>
          </p:cNvGraphicFramePr>
          <p:nvPr>
            <p:extLst>
              <p:ext uri="{D42A27DB-BD31-4B8C-83A1-F6EECF244321}">
                <p14:modId xmlns:p14="http://schemas.microsoft.com/office/powerpoint/2010/main" val="3392585923"/>
              </p:ext>
            </p:extLst>
          </p:nvPr>
        </p:nvGraphicFramePr>
        <p:xfrm>
          <a:off x="429468" y="644250"/>
          <a:ext cx="8322769" cy="6092350"/>
        </p:xfrm>
        <a:graphic>
          <a:graphicData uri="http://schemas.openxmlformats.org/drawingml/2006/table">
            <a:tbl>
              <a:tblPr firstRow="1" firstCol="1" bandRow="1">
                <a:tableStyleId>{5C22544A-7EE6-4342-B048-85BDC9FD1C3A}</a:tableStyleId>
              </a:tblPr>
              <a:tblGrid>
                <a:gridCol w="441710">
                  <a:extLst>
                    <a:ext uri="{9D8B030D-6E8A-4147-A177-3AD203B41FA5}">
                      <a16:colId xmlns:a16="http://schemas.microsoft.com/office/drawing/2014/main" val="454569405"/>
                    </a:ext>
                  </a:extLst>
                </a:gridCol>
                <a:gridCol w="2851030">
                  <a:extLst>
                    <a:ext uri="{9D8B030D-6E8A-4147-A177-3AD203B41FA5}">
                      <a16:colId xmlns:a16="http://schemas.microsoft.com/office/drawing/2014/main" val="1027951292"/>
                    </a:ext>
                  </a:extLst>
                </a:gridCol>
                <a:gridCol w="824594">
                  <a:extLst>
                    <a:ext uri="{9D8B030D-6E8A-4147-A177-3AD203B41FA5}">
                      <a16:colId xmlns:a16="http://schemas.microsoft.com/office/drawing/2014/main" val="3206837318"/>
                    </a:ext>
                  </a:extLst>
                </a:gridCol>
                <a:gridCol w="705227">
                  <a:extLst>
                    <a:ext uri="{9D8B030D-6E8A-4147-A177-3AD203B41FA5}">
                      <a16:colId xmlns:a16="http://schemas.microsoft.com/office/drawing/2014/main" val="1182870879"/>
                    </a:ext>
                  </a:extLst>
                </a:gridCol>
                <a:gridCol w="784704">
                  <a:extLst>
                    <a:ext uri="{9D8B030D-6E8A-4147-A177-3AD203B41FA5}">
                      <a16:colId xmlns:a16="http://schemas.microsoft.com/office/drawing/2014/main" val="1851244402"/>
                    </a:ext>
                  </a:extLst>
                </a:gridCol>
                <a:gridCol w="690169">
                  <a:extLst>
                    <a:ext uri="{9D8B030D-6E8A-4147-A177-3AD203B41FA5}">
                      <a16:colId xmlns:a16="http://schemas.microsoft.com/office/drawing/2014/main" val="931036935"/>
                    </a:ext>
                  </a:extLst>
                </a:gridCol>
                <a:gridCol w="651687">
                  <a:extLst>
                    <a:ext uri="{9D8B030D-6E8A-4147-A177-3AD203B41FA5}">
                      <a16:colId xmlns:a16="http://schemas.microsoft.com/office/drawing/2014/main" val="683064366"/>
                    </a:ext>
                  </a:extLst>
                </a:gridCol>
                <a:gridCol w="651687">
                  <a:extLst>
                    <a:ext uri="{9D8B030D-6E8A-4147-A177-3AD203B41FA5}">
                      <a16:colId xmlns:a16="http://schemas.microsoft.com/office/drawing/2014/main" val="1161404203"/>
                    </a:ext>
                  </a:extLst>
                </a:gridCol>
                <a:gridCol w="721961">
                  <a:extLst>
                    <a:ext uri="{9D8B030D-6E8A-4147-A177-3AD203B41FA5}">
                      <a16:colId xmlns:a16="http://schemas.microsoft.com/office/drawing/2014/main" val="1804454420"/>
                    </a:ext>
                  </a:extLst>
                </a:gridCol>
              </a:tblGrid>
              <a:tr h="767799">
                <a:tc gridSpan="9">
                  <a:txBody>
                    <a:bodyPr/>
                    <a:lstStyle/>
                    <a:p>
                      <a:pPr algn="ctr"/>
                      <a:r>
                        <a:rPr lang="en-GB" sz="600" dirty="0">
                          <a:effectLst/>
                        </a:rPr>
                        <a:t> </a:t>
                      </a:r>
                      <a:endParaRPr lang="en-IE" sz="800" dirty="0">
                        <a:effectLst/>
                      </a:endParaRPr>
                    </a:p>
                    <a:p>
                      <a:pPr algn="ctr"/>
                      <a:r>
                        <a:rPr lang="en-GB" sz="900" dirty="0">
                          <a:effectLst/>
                        </a:rPr>
                        <a:t>Please read each of the following statements and circle the answer opposite it that shows the extent to which it describes your feelings about romantic relationships.  Please think about all your relationships (past and present) and respond in terms of how you generally feel in these relationships.</a:t>
                      </a:r>
                      <a:br>
                        <a:rPr lang="en-GB" sz="900" dirty="0">
                          <a:effectLst/>
                        </a:rPr>
                      </a:br>
                      <a:r>
                        <a:rPr lang="en-GB" sz="900" dirty="0">
                          <a:effectLst/>
                        </a:rPr>
                        <a:t>Add up your scores for the attachment avoidance scale and for the attachment anxiety scale. </a:t>
                      </a:r>
                      <a:endParaRPr lang="en-IE" sz="900" dirty="0">
                        <a:effectLst/>
                      </a:endParaRPr>
                    </a:p>
                    <a:p>
                      <a:pPr algn="ctr"/>
                      <a:r>
                        <a:rPr lang="en-GB" sz="900" dirty="0">
                          <a:effectLst/>
                        </a:rPr>
                        <a:t>On each scale, scores range from 6 to 42. </a:t>
                      </a:r>
                      <a:endParaRPr lang="en-IE" sz="900" dirty="0">
                        <a:effectLst/>
                      </a:endParaRPr>
                    </a:p>
                    <a:p>
                      <a:pPr algn="ctr"/>
                      <a:r>
                        <a:rPr lang="en-GB" sz="900" dirty="0">
                          <a:effectLst/>
                        </a:rPr>
                        <a:t>Low scores indicate greater attachment security. </a:t>
                      </a:r>
                      <a:endParaRPr lang="en-IE" sz="900" dirty="0">
                        <a:effectLst/>
                      </a:endParaRPr>
                    </a:p>
                    <a:p>
                      <a:pPr algn="ctr"/>
                      <a:r>
                        <a:rPr lang="en-GB" sz="600" dirty="0">
                          <a:effectLst/>
                        </a:rPr>
                        <a:t> </a:t>
                      </a:r>
                      <a:endParaRPr lang="en-IE" sz="800" dirty="0">
                        <a:effectLst/>
                        <a:latin typeface="Times New Roman" panose="02020603050405020304" pitchFamily="18" charset="0"/>
                        <a:ea typeface="Times New Roman" panose="02020603050405020304" pitchFamily="18" charset="0"/>
                      </a:endParaRPr>
                    </a:p>
                  </a:txBody>
                  <a:tcPr marL="46027" marR="4602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4616651"/>
                  </a:ext>
                </a:extLst>
              </a:tr>
              <a:tr h="181257">
                <a:tc>
                  <a:txBody>
                    <a:bodyPr/>
                    <a:lstStyle/>
                    <a:p>
                      <a:r>
                        <a:rPr lang="en-GB" sz="600" b="1" dirty="0">
                          <a:effectLst/>
                        </a:rPr>
                        <a:t> </a:t>
                      </a:r>
                      <a:endParaRPr lang="en-IE" sz="800" b="1" dirty="0">
                        <a:effectLst/>
                        <a:latin typeface="Times New Roman" panose="02020603050405020304" pitchFamily="18" charset="0"/>
                        <a:ea typeface="Times New Roman" panose="02020603050405020304" pitchFamily="18" charset="0"/>
                      </a:endParaRPr>
                    </a:p>
                  </a:txBody>
                  <a:tcPr marL="46027" marR="46027" marT="0" marB="0"/>
                </a:tc>
                <a:tc>
                  <a:txBody>
                    <a:bodyPr/>
                    <a:lstStyle/>
                    <a:p>
                      <a:r>
                        <a:rPr lang="en-GB" sz="1200" b="1" dirty="0">
                          <a:solidFill>
                            <a:srgbClr val="002060"/>
                          </a:solidFill>
                          <a:effectLst/>
                        </a:rPr>
                        <a:t>Attachment Avoidance </a:t>
                      </a:r>
                      <a:endParaRPr lang="en-IE" sz="1200" b="1"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r>
                        <a:rPr lang="en-GB" sz="800" dirty="0">
                          <a:solidFill>
                            <a:srgbClr val="002060"/>
                          </a:solidFill>
                          <a:effectLst/>
                        </a:rPr>
                        <a:t> </a:t>
                      </a:r>
                      <a:endParaRPr lang="en-US" dirty="0">
                        <a:solidFill>
                          <a:srgbClr val="002060"/>
                        </a:solidFill>
                      </a:endParaRPr>
                    </a:p>
                  </a:txBody>
                  <a:tcPr marL="46027" marR="46027" marT="0" marB="0"/>
                </a:tc>
                <a:tc>
                  <a:txBody>
                    <a:bodyPr/>
                    <a:lstStyle/>
                    <a:p>
                      <a:r>
                        <a:rPr lang="en-GB" sz="800" dirty="0">
                          <a:solidFill>
                            <a:srgbClr val="002060"/>
                          </a:solidFill>
                          <a:effectLst/>
                        </a:rPr>
                        <a:t> </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r>
                        <a:rPr lang="en-GB" sz="800" dirty="0">
                          <a:solidFill>
                            <a:srgbClr val="002060"/>
                          </a:solidFill>
                          <a:effectLst/>
                        </a:rPr>
                        <a:t> </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r>
                        <a:rPr lang="en-GB" sz="800" dirty="0">
                          <a:solidFill>
                            <a:srgbClr val="002060"/>
                          </a:solidFill>
                          <a:effectLst/>
                        </a:rPr>
                        <a:t> </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r>
                        <a:rPr lang="en-GB" sz="800" dirty="0">
                          <a:solidFill>
                            <a:srgbClr val="002060"/>
                          </a:solidFill>
                          <a:effectLst/>
                        </a:rPr>
                        <a:t> </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r>
                        <a:rPr lang="en-GB" sz="800" dirty="0">
                          <a:solidFill>
                            <a:srgbClr val="002060"/>
                          </a:solidFill>
                          <a:effectLst/>
                        </a:rPr>
                        <a:t> </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r>
                        <a:rPr lang="en-GB" sz="800" dirty="0">
                          <a:solidFill>
                            <a:srgbClr val="002060"/>
                          </a:solidFill>
                          <a:effectLst/>
                        </a:rPr>
                        <a:t> </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extLst>
                  <a:ext uri="{0D108BD9-81ED-4DB2-BD59-A6C34878D82A}">
                    <a16:rowId xmlns:a16="http://schemas.microsoft.com/office/drawing/2014/main" val="3449639475"/>
                  </a:ext>
                </a:extLst>
              </a:tr>
              <a:tr h="339859">
                <a:tc>
                  <a:txBody>
                    <a:bodyPr/>
                    <a:lstStyle/>
                    <a:p>
                      <a:r>
                        <a:rPr lang="en-GB" sz="800" dirty="0">
                          <a:effectLst/>
                        </a:rPr>
                        <a:t>1.</a:t>
                      </a:r>
                      <a:endParaRPr lang="en-IE" sz="800" dirty="0">
                        <a:effectLst/>
                        <a:latin typeface="Times New Roman" panose="02020603050405020304" pitchFamily="18" charset="0"/>
                        <a:ea typeface="Times New Roman" panose="02020603050405020304" pitchFamily="18" charset="0"/>
                      </a:endParaRPr>
                    </a:p>
                  </a:txBody>
                  <a:tcPr marL="46027" marR="46027" marT="0" marB="0"/>
                </a:tc>
                <a:tc>
                  <a:txBody>
                    <a:bodyPr/>
                    <a:lstStyle/>
                    <a:p>
                      <a:r>
                        <a:rPr lang="en-GB" sz="1200" dirty="0">
                          <a:solidFill>
                            <a:srgbClr val="002060"/>
                          </a:solidFill>
                          <a:effectLst/>
                        </a:rPr>
                        <a:t>I feel comfortable depending on romantic partners </a:t>
                      </a:r>
                      <a:endParaRPr lang="en-IE" sz="12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Strongly disagree</a:t>
                      </a:r>
                      <a:endParaRPr lang="en-IE" sz="800" dirty="0">
                        <a:solidFill>
                          <a:srgbClr val="002060"/>
                        </a:solidFill>
                        <a:effectLst/>
                      </a:endParaRPr>
                    </a:p>
                    <a:p>
                      <a:pPr algn="ctr"/>
                      <a:r>
                        <a:rPr lang="en-GB" sz="800" dirty="0">
                          <a:solidFill>
                            <a:srgbClr val="002060"/>
                          </a:solidFill>
                          <a:effectLst/>
                        </a:rPr>
                        <a:t>7</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Disagree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6</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Disagree a little</a:t>
                      </a:r>
                      <a:endParaRPr lang="en-IE" sz="800" dirty="0">
                        <a:solidFill>
                          <a:srgbClr val="002060"/>
                        </a:solidFill>
                        <a:effectLst/>
                      </a:endParaRPr>
                    </a:p>
                    <a:p>
                      <a:pPr algn="ctr"/>
                      <a:r>
                        <a:rPr lang="en-GB" sz="800" dirty="0">
                          <a:solidFill>
                            <a:srgbClr val="002060"/>
                          </a:solidFill>
                          <a:effectLst/>
                        </a:rPr>
                        <a:t>5</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Unsure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4</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Agree a little</a:t>
                      </a:r>
                      <a:endParaRPr lang="en-IE" sz="800" dirty="0">
                        <a:solidFill>
                          <a:srgbClr val="002060"/>
                        </a:solidFill>
                        <a:effectLst/>
                      </a:endParaRPr>
                    </a:p>
                    <a:p>
                      <a:pPr algn="ctr"/>
                      <a:r>
                        <a:rPr lang="en-GB" sz="800" dirty="0">
                          <a:solidFill>
                            <a:srgbClr val="002060"/>
                          </a:solidFill>
                          <a:effectLst/>
                        </a:rPr>
                        <a:t>3</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Agree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2</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Strongly agree</a:t>
                      </a:r>
                      <a:endParaRPr lang="en-IE" sz="800" dirty="0">
                        <a:solidFill>
                          <a:srgbClr val="002060"/>
                        </a:solidFill>
                        <a:effectLst/>
                      </a:endParaRPr>
                    </a:p>
                    <a:p>
                      <a:pPr algn="ctr"/>
                      <a:r>
                        <a:rPr lang="en-GB" sz="800" dirty="0">
                          <a:solidFill>
                            <a:srgbClr val="002060"/>
                          </a:solidFill>
                          <a:effectLst/>
                        </a:rPr>
                        <a:t>1</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extLst>
                  <a:ext uri="{0D108BD9-81ED-4DB2-BD59-A6C34878D82A}">
                    <a16:rowId xmlns:a16="http://schemas.microsoft.com/office/drawing/2014/main" val="1568819813"/>
                  </a:ext>
                </a:extLst>
              </a:tr>
              <a:tr h="339859">
                <a:tc>
                  <a:txBody>
                    <a:bodyPr/>
                    <a:lstStyle/>
                    <a:p>
                      <a:r>
                        <a:rPr lang="en-GB" sz="800" dirty="0">
                          <a:effectLst/>
                        </a:rPr>
                        <a:t>2.</a:t>
                      </a:r>
                      <a:endParaRPr lang="en-IE" sz="800" dirty="0">
                        <a:effectLst/>
                        <a:latin typeface="Times New Roman" panose="02020603050405020304" pitchFamily="18" charset="0"/>
                        <a:ea typeface="Times New Roman" panose="02020603050405020304" pitchFamily="18" charset="0"/>
                      </a:endParaRPr>
                    </a:p>
                  </a:txBody>
                  <a:tcPr marL="46027" marR="46027" marT="0" marB="0"/>
                </a:tc>
                <a:tc>
                  <a:txBody>
                    <a:bodyPr/>
                    <a:lstStyle/>
                    <a:p>
                      <a:r>
                        <a:rPr lang="en-GB" sz="1200" dirty="0">
                          <a:solidFill>
                            <a:srgbClr val="002060"/>
                          </a:solidFill>
                          <a:effectLst/>
                        </a:rPr>
                        <a:t>I usually discuss my problems and concerns with my partner </a:t>
                      </a:r>
                      <a:endParaRPr lang="en-IE" sz="12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Strongly disagree</a:t>
                      </a:r>
                      <a:endParaRPr lang="en-IE" sz="800" dirty="0">
                        <a:solidFill>
                          <a:srgbClr val="002060"/>
                        </a:solidFill>
                        <a:effectLst/>
                      </a:endParaRPr>
                    </a:p>
                    <a:p>
                      <a:pPr algn="ctr"/>
                      <a:r>
                        <a:rPr lang="en-GB" sz="800" dirty="0">
                          <a:solidFill>
                            <a:srgbClr val="002060"/>
                          </a:solidFill>
                          <a:effectLst/>
                        </a:rPr>
                        <a:t>7</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Disagree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6</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Disagree a little</a:t>
                      </a:r>
                      <a:endParaRPr lang="en-IE" sz="800" dirty="0">
                        <a:solidFill>
                          <a:srgbClr val="002060"/>
                        </a:solidFill>
                        <a:effectLst/>
                      </a:endParaRPr>
                    </a:p>
                    <a:p>
                      <a:pPr algn="ctr"/>
                      <a:r>
                        <a:rPr lang="en-GB" sz="800" dirty="0">
                          <a:solidFill>
                            <a:srgbClr val="002060"/>
                          </a:solidFill>
                          <a:effectLst/>
                        </a:rPr>
                        <a:t>5</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Unsure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4</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Agree a little</a:t>
                      </a:r>
                      <a:endParaRPr lang="en-IE" sz="800" dirty="0">
                        <a:solidFill>
                          <a:srgbClr val="002060"/>
                        </a:solidFill>
                        <a:effectLst/>
                      </a:endParaRPr>
                    </a:p>
                    <a:p>
                      <a:pPr algn="ctr"/>
                      <a:r>
                        <a:rPr lang="en-GB" sz="800" dirty="0">
                          <a:solidFill>
                            <a:srgbClr val="002060"/>
                          </a:solidFill>
                          <a:effectLst/>
                        </a:rPr>
                        <a:t>3</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Agree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2</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Strongly agree</a:t>
                      </a:r>
                      <a:endParaRPr lang="en-IE" sz="800" dirty="0">
                        <a:solidFill>
                          <a:srgbClr val="002060"/>
                        </a:solidFill>
                        <a:effectLst/>
                      </a:endParaRPr>
                    </a:p>
                    <a:p>
                      <a:pPr algn="ctr"/>
                      <a:r>
                        <a:rPr lang="en-GB" sz="800" dirty="0">
                          <a:solidFill>
                            <a:srgbClr val="002060"/>
                          </a:solidFill>
                          <a:effectLst/>
                        </a:rPr>
                        <a:t>1</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extLst>
                  <a:ext uri="{0D108BD9-81ED-4DB2-BD59-A6C34878D82A}">
                    <a16:rowId xmlns:a16="http://schemas.microsoft.com/office/drawing/2014/main" val="3483435564"/>
                  </a:ext>
                </a:extLst>
              </a:tr>
              <a:tr h="339859">
                <a:tc>
                  <a:txBody>
                    <a:bodyPr/>
                    <a:lstStyle/>
                    <a:p>
                      <a:r>
                        <a:rPr lang="en-GB" sz="800" dirty="0">
                          <a:effectLst/>
                        </a:rPr>
                        <a:t>3.</a:t>
                      </a:r>
                      <a:endParaRPr lang="en-IE" sz="800" dirty="0">
                        <a:effectLst/>
                        <a:latin typeface="Times New Roman" panose="02020603050405020304" pitchFamily="18" charset="0"/>
                        <a:ea typeface="Times New Roman" panose="02020603050405020304" pitchFamily="18" charset="0"/>
                      </a:endParaRPr>
                    </a:p>
                  </a:txBody>
                  <a:tcPr marL="46027" marR="46027" marT="0" marB="0"/>
                </a:tc>
                <a:tc>
                  <a:txBody>
                    <a:bodyPr/>
                    <a:lstStyle/>
                    <a:p>
                      <a:r>
                        <a:rPr lang="en-GB" sz="1200" dirty="0">
                          <a:solidFill>
                            <a:srgbClr val="002060"/>
                          </a:solidFill>
                          <a:effectLst/>
                        </a:rPr>
                        <a:t>I tell my partner just about everything </a:t>
                      </a:r>
                      <a:endParaRPr lang="en-IE" sz="12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Strongly disagree</a:t>
                      </a:r>
                      <a:endParaRPr lang="en-IE" sz="800" dirty="0">
                        <a:solidFill>
                          <a:srgbClr val="002060"/>
                        </a:solidFill>
                        <a:effectLst/>
                      </a:endParaRPr>
                    </a:p>
                    <a:p>
                      <a:pPr algn="ctr"/>
                      <a:r>
                        <a:rPr lang="en-GB" sz="800" dirty="0">
                          <a:solidFill>
                            <a:srgbClr val="002060"/>
                          </a:solidFill>
                          <a:effectLst/>
                        </a:rPr>
                        <a:t>7</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Disagree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6</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Disagree a little</a:t>
                      </a:r>
                      <a:endParaRPr lang="en-IE" sz="800" dirty="0">
                        <a:solidFill>
                          <a:srgbClr val="002060"/>
                        </a:solidFill>
                        <a:effectLst/>
                      </a:endParaRPr>
                    </a:p>
                    <a:p>
                      <a:pPr algn="ctr"/>
                      <a:r>
                        <a:rPr lang="en-GB" sz="800" dirty="0">
                          <a:solidFill>
                            <a:srgbClr val="002060"/>
                          </a:solidFill>
                          <a:effectLst/>
                        </a:rPr>
                        <a:t>5</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Unsure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4</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Agree a little</a:t>
                      </a:r>
                      <a:endParaRPr lang="en-IE" sz="800" dirty="0">
                        <a:solidFill>
                          <a:srgbClr val="002060"/>
                        </a:solidFill>
                        <a:effectLst/>
                      </a:endParaRPr>
                    </a:p>
                    <a:p>
                      <a:pPr algn="ctr"/>
                      <a:r>
                        <a:rPr lang="en-GB" sz="800" dirty="0">
                          <a:solidFill>
                            <a:srgbClr val="002060"/>
                          </a:solidFill>
                          <a:effectLst/>
                        </a:rPr>
                        <a:t>3</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Agree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2</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Strongly agree</a:t>
                      </a:r>
                      <a:endParaRPr lang="en-IE" sz="800" dirty="0">
                        <a:solidFill>
                          <a:srgbClr val="002060"/>
                        </a:solidFill>
                        <a:effectLst/>
                      </a:endParaRPr>
                    </a:p>
                    <a:p>
                      <a:pPr algn="ctr"/>
                      <a:r>
                        <a:rPr lang="en-GB" sz="800" dirty="0">
                          <a:solidFill>
                            <a:srgbClr val="002060"/>
                          </a:solidFill>
                          <a:effectLst/>
                        </a:rPr>
                        <a:t>1</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extLst>
                  <a:ext uri="{0D108BD9-81ED-4DB2-BD59-A6C34878D82A}">
                    <a16:rowId xmlns:a16="http://schemas.microsoft.com/office/drawing/2014/main" val="2390701173"/>
                  </a:ext>
                </a:extLst>
              </a:tr>
              <a:tr h="339859">
                <a:tc>
                  <a:txBody>
                    <a:bodyPr/>
                    <a:lstStyle/>
                    <a:p>
                      <a:r>
                        <a:rPr lang="en-GB" sz="800" dirty="0">
                          <a:effectLst/>
                        </a:rPr>
                        <a:t>4.</a:t>
                      </a:r>
                      <a:endParaRPr lang="en-IE" sz="800" dirty="0">
                        <a:effectLst/>
                        <a:latin typeface="Times New Roman" panose="02020603050405020304" pitchFamily="18" charset="0"/>
                        <a:ea typeface="Times New Roman" panose="02020603050405020304" pitchFamily="18" charset="0"/>
                      </a:endParaRPr>
                    </a:p>
                  </a:txBody>
                  <a:tcPr marL="46027" marR="46027" marT="0" marB="0"/>
                </a:tc>
                <a:tc>
                  <a:txBody>
                    <a:bodyPr/>
                    <a:lstStyle/>
                    <a:p>
                      <a:r>
                        <a:rPr lang="en-GB" sz="1200" dirty="0">
                          <a:solidFill>
                            <a:srgbClr val="002060"/>
                          </a:solidFill>
                          <a:effectLst/>
                        </a:rPr>
                        <a:t>I don’t mind asking romantic partners for comfort, advice, or help </a:t>
                      </a:r>
                      <a:endParaRPr lang="en-IE" sz="12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Strongly disagree</a:t>
                      </a:r>
                      <a:endParaRPr lang="en-IE" sz="800" dirty="0">
                        <a:solidFill>
                          <a:srgbClr val="002060"/>
                        </a:solidFill>
                        <a:effectLst/>
                      </a:endParaRPr>
                    </a:p>
                    <a:p>
                      <a:pPr algn="ctr"/>
                      <a:r>
                        <a:rPr lang="en-GB" sz="800" dirty="0">
                          <a:solidFill>
                            <a:srgbClr val="002060"/>
                          </a:solidFill>
                          <a:effectLst/>
                        </a:rPr>
                        <a:t>7</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Disagree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6</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Disagree a little</a:t>
                      </a:r>
                      <a:endParaRPr lang="en-IE" sz="800" dirty="0">
                        <a:solidFill>
                          <a:srgbClr val="002060"/>
                        </a:solidFill>
                        <a:effectLst/>
                      </a:endParaRPr>
                    </a:p>
                    <a:p>
                      <a:pPr algn="ctr"/>
                      <a:r>
                        <a:rPr lang="en-GB" sz="800" dirty="0">
                          <a:solidFill>
                            <a:srgbClr val="002060"/>
                          </a:solidFill>
                          <a:effectLst/>
                        </a:rPr>
                        <a:t>5</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Unsure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4</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Agree a little</a:t>
                      </a:r>
                      <a:endParaRPr lang="en-IE" sz="800" dirty="0">
                        <a:solidFill>
                          <a:srgbClr val="002060"/>
                        </a:solidFill>
                        <a:effectLst/>
                      </a:endParaRPr>
                    </a:p>
                    <a:p>
                      <a:pPr algn="ctr"/>
                      <a:r>
                        <a:rPr lang="en-GB" sz="800" dirty="0">
                          <a:solidFill>
                            <a:srgbClr val="002060"/>
                          </a:solidFill>
                          <a:effectLst/>
                        </a:rPr>
                        <a:t>3</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Agree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2</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Strongly agree</a:t>
                      </a:r>
                      <a:endParaRPr lang="en-IE" sz="800" dirty="0">
                        <a:solidFill>
                          <a:srgbClr val="002060"/>
                        </a:solidFill>
                        <a:effectLst/>
                      </a:endParaRPr>
                    </a:p>
                    <a:p>
                      <a:pPr algn="ctr"/>
                      <a:r>
                        <a:rPr lang="en-GB" sz="800" dirty="0">
                          <a:solidFill>
                            <a:srgbClr val="002060"/>
                          </a:solidFill>
                          <a:effectLst/>
                        </a:rPr>
                        <a:t>1</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extLst>
                  <a:ext uri="{0D108BD9-81ED-4DB2-BD59-A6C34878D82A}">
                    <a16:rowId xmlns:a16="http://schemas.microsoft.com/office/drawing/2014/main" val="3865787482"/>
                  </a:ext>
                </a:extLst>
              </a:tr>
              <a:tr h="339859">
                <a:tc>
                  <a:txBody>
                    <a:bodyPr/>
                    <a:lstStyle/>
                    <a:p>
                      <a:r>
                        <a:rPr lang="en-GB" sz="800" dirty="0">
                          <a:effectLst/>
                        </a:rPr>
                        <a:t>5.</a:t>
                      </a:r>
                      <a:endParaRPr lang="en-IE" sz="800" dirty="0">
                        <a:effectLst/>
                        <a:latin typeface="Times New Roman" panose="02020603050405020304" pitchFamily="18" charset="0"/>
                        <a:ea typeface="Times New Roman" panose="02020603050405020304" pitchFamily="18" charset="0"/>
                      </a:endParaRPr>
                    </a:p>
                  </a:txBody>
                  <a:tcPr marL="46027" marR="46027" marT="0" marB="0"/>
                </a:tc>
                <a:tc>
                  <a:txBody>
                    <a:bodyPr/>
                    <a:lstStyle/>
                    <a:p>
                      <a:r>
                        <a:rPr lang="en-GB" sz="1200" dirty="0">
                          <a:solidFill>
                            <a:srgbClr val="002060"/>
                          </a:solidFill>
                          <a:effectLst/>
                        </a:rPr>
                        <a:t>I don’t feel comfortable opening up to romantic partners </a:t>
                      </a:r>
                      <a:endParaRPr lang="en-IE" sz="12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Strongly disagree</a:t>
                      </a:r>
                      <a:endParaRPr lang="en-IE" sz="800" dirty="0">
                        <a:solidFill>
                          <a:srgbClr val="002060"/>
                        </a:solidFill>
                        <a:effectLst/>
                      </a:endParaRPr>
                    </a:p>
                    <a:p>
                      <a:pPr algn="ctr"/>
                      <a:r>
                        <a:rPr lang="en-GB" sz="800" dirty="0">
                          <a:solidFill>
                            <a:srgbClr val="002060"/>
                          </a:solidFill>
                          <a:effectLst/>
                        </a:rPr>
                        <a:t>1</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Disagree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2</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Disagree a little</a:t>
                      </a:r>
                      <a:endParaRPr lang="en-IE" sz="800" dirty="0">
                        <a:solidFill>
                          <a:srgbClr val="002060"/>
                        </a:solidFill>
                        <a:effectLst/>
                      </a:endParaRPr>
                    </a:p>
                    <a:p>
                      <a:pPr algn="ctr"/>
                      <a:r>
                        <a:rPr lang="en-GB" sz="800" dirty="0">
                          <a:solidFill>
                            <a:srgbClr val="002060"/>
                          </a:solidFill>
                          <a:effectLst/>
                        </a:rPr>
                        <a:t>3</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Unsure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4</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Agree a little</a:t>
                      </a:r>
                      <a:endParaRPr lang="en-IE" sz="800" dirty="0">
                        <a:solidFill>
                          <a:srgbClr val="002060"/>
                        </a:solidFill>
                        <a:effectLst/>
                      </a:endParaRPr>
                    </a:p>
                    <a:p>
                      <a:pPr algn="ctr"/>
                      <a:r>
                        <a:rPr lang="en-GB" sz="800" dirty="0">
                          <a:solidFill>
                            <a:srgbClr val="002060"/>
                          </a:solidFill>
                          <a:effectLst/>
                        </a:rPr>
                        <a:t>5</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Agree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6</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Strongly agree</a:t>
                      </a:r>
                      <a:endParaRPr lang="en-IE" sz="800" dirty="0">
                        <a:solidFill>
                          <a:srgbClr val="002060"/>
                        </a:solidFill>
                        <a:effectLst/>
                      </a:endParaRPr>
                    </a:p>
                    <a:p>
                      <a:pPr algn="ctr"/>
                      <a:r>
                        <a:rPr lang="en-GB" sz="800" dirty="0">
                          <a:solidFill>
                            <a:srgbClr val="002060"/>
                          </a:solidFill>
                          <a:effectLst/>
                        </a:rPr>
                        <a:t>7</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extLst>
                  <a:ext uri="{0D108BD9-81ED-4DB2-BD59-A6C34878D82A}">
                    <a16:rowId xmlns:a16="http://schemas.microsoft.com/office/drawing/2014/main" val="1242421731"/>
                  </a:ext>
                </a:extLst>
              </a:tr>
              <a:tr h="339859">
                <a:tc>
                  <a:txBody>
                    <a:bodyPr/>
                    <a:lstStyle/>
                    <a:p>
                      <a:r>
                        <a:rPr lang="en-GB" sz="800" dirty="0">
                          <a:effectLst/>
                        </a:rPr>
                        <a:t>6.</a:t>
                      </a:r>
                      <a:endParaRPr lang="en-IE" sz="800" dirty="0">
                        <a:effectLst/>
                        <a:latin typeface="Times New Roman" panose="02020603050405020304" pitchFamily="18" charset="0"/>
                        <a:ea typeface="Times New Roman" panose="02020603050405020304" pitchFamily="18" charset="0"/>
                      </a:endParaRPr>
                    </a:p>
                  </a:txBody>
                  <a:tcPr marL="46027" marR="46027" marT="0" marB="0"/>
                </a:tc>
                <a:tc>
                  <a:txBody>
                    <a:bodyPr/>
                    <a:lstStyle/>
                    <a:p>
                      <a:r>
                        <a:rPr lang="en-GB" sz="1200" dirty="0">
                          <a:solidFill>
                            <a:srgbClr val="002060"/>
                          </a:solidFill>
                          <a:effectLst/>
                        </a:rPr>
                        <a:t>I feel comfortable sharing my private thoughts and feelings with my partner </a:t>
                      </a:r>
                      <a:endParaRPr lang="en-IE" sz="12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Strongly disagree</a:t>
                      </a:r>
                      <a:endParaRPr lang="en-IE" sz="800" dirty="0">
                        <a:solidFill>
                          <a:srgbClr val="002060"/>
                        </a:solidFill>
                        <a:effectLst/>
                      </a:endParaRPr>
                    </a:p>
                    <a:p>
                      <a:pPr algn="ctr"/>
                      <a:r>
                        <a:rPr lang="en-GB" sz="800" dirty="0">
                          <a:solidFill>
                            <a:srgbClr val="002060"/>
                          </a:solidFill>
                          <a:effectLst/>
                        </a:rPr>
                        <a:t>7</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Disagree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6</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Disagree a little</a:t>
                      </a:r>
                      <a:endParaRPr lang="en-IE" sz="800" dirty="0">
                        <a:solidFill>
                          <a:srgbClr val="002060"/>
                        </a:solidFill>
                        <a:effectLst/>
                      </a:endParaRPr>
                    </a:p>
                    <a:p>
                      <a:pPr algn="ctr"/>
                      <a:r>
                        <a:rPr lang="en-GB" sz="800" dirty="0">
                          <a:solidFill>
                            <a:srgbClr val="002060"/>
                          </a:solidFill>
                          <a:effectLst/>
                        </a:rPr>
                        <a:t>5</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Unsure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4</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Agree a little</a:t>
                      </a:r>
                      <a:endParaRPr lang="en-IE" sz="800" dirty="0">
                        <a:solidFill>
                          <a:srgbClr val="002060"/>
                        </a:solidFill>
                        <a:effectLst/>
                      </a:endParaRPr>
                    </a:p>
                    <a:p>
                      <a:pPr algn="ctr"/>
                      <a:r>
                        <a:rPr lang="en-GB" sz="800" dirty="0">
                          <a:solidFill>
                            <a:srgbClr val="002060"/>
                          </a:solidFill>
                          <a:effectLst/>
                        </a:rPr>
                        <a:t>3</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Agree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2</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Strongly agree</a:t>
                      </a:r>
                      <a:endParaRPr lang="en-IE" sz="800" dirty="0">
                        <a:solidFill>
                          <a:srgbClr val="002060"/>
                        </a:solidFill>
                        <a:effectLst/>
                      </a:endParaRPr>
                    </a:p>
                    <a:p>
                      <a:pPr algn="ctr"/>
                      <a:r>
                        <a:rPr lang="en-GB" sz="800" dirty="0">
                          <a:solidFill>
                            <a:srgbClr val="002060"/>
                          </a:solidFill>
                          <a:effectLst/>
                        </a:rPr>
                        <a:t>1</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extLst>
                  <a:ext uri="{0D108BD9-81ED-4DB2-BD59-A6C34878D82A}">
                    <a16:rowId xmlns:a16="http://schemas.microsoft.com/office/drawing/2014/main" val="3861819451"/>
                  </a:ext>
                </a:extLst>
              </a:tr>
              <a:tr h="181257">
                <a:tc>
                  <a:txBody>
                    <a:bodyPr/>
                    <a:lstStyle/>
                    <a:p>
                      <a:r>
                        <a:rPr lang="en-GB" sz="800" dirty="0">
                          <a:effectLst/>
                        </a:rPr>
                        <a:t> </a:t>
                      </a:r>
                      <a:endParaRPr lang="en-IE" sz="800" dirty="0">
                        <a:effectLst/>
                        <a:latin typeface="Times New Roman" panose="02020603050405020304" pitchFamily="18" charset="0"/>
                        <a:ea typeface="Times New Roman" panose="02020603050405020304" pitchFamily="18" charset="0"/>
                      </a:endParaRPr>
                    </a:p>
                  </a:txBody>
                  <a:tcPr marL="46027" marR="46027" marT="0" marB="0"/>
                </a:tc>
                <a:tc>
                  <a:txBody>
                    <a:bodyPr/>
                    <a:lstStyle/>
                    <a:p>
                      <a:r>
                        <a:rPr lang="en-GB" sz="1200" b="1" dirty="0">
                          <a:solidFill>
                            <a:srgbClr val="002060"/>
                          </a:solidFill>
                          <a:effectLst/>
                        </a:rPr>
                        <a:t>Attachment Anxiety</a:t>
                      </a:r>
                      <a:endParaRPr lang="en-IE" sz="1200" b="1"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r>
                        <a:rPr lang="en-GB" sz="800" dirty="0">
                          <a:solidFill>
                            <a:srgbClr val="002060"/>
                          </a:solidFill>
                          <a:effectLst/>
                        </a:rPr>
                        <a:t> </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r>
                        <a:rPr lang="en-GB" sz="800" dirty="0">
                          <a:solidFill>
                            <a:srgbClr val="002060"/>
                          </a:solidFill>
                          <a:effectLst/>
                        </a:rPr>
                        <a:t> </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r>
                        <a:rPr lang="en-GB" sz="800" dirty="0">
                          <a:solidFill>
                            <a:srgbClr val="002060"/>
                          </a:solidFill>
                          <a:effectLst/>
                        </a:rPr>
                        <a:t> </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r>
                        <a:rPr lang="en-GB" sz="800" dirty="0">
                          <a:solidFill>
                            <a:srgbClr val="002060"/>
                          </a:solidFill>
                          <a:effectLst/>
                        </a:rPr>
                        <a:t> </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r>
                        <a:rPr lang="en-GB" sz="800" dirty="0">
                          <a:solidFill>
                            <a:srgbClr val="002060"/>
                          </a:solidFill>
                          <a:effectLst/>
                        </a:rPr>
                        <a:t> </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r>
                        <a:rPr lang="en-GB" sz="800" dirty="0">
                          <a:solidFill>
                            <a:srgbClr val="002060"/>
                          </a:solidFill>
                          <a:effectLst/>
                        </a:rPr>
                        <a:t> </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r>
                        <a:rPr lang="en-GB" sz="800" dirty="0">
                          <a:solidFill>
                            <a:srgbClr val="002060"/>
                          </a:solidFill>
                          <a:effectLst/>
                        </a:rPr>
                        <a:t> </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extLst>
                  <a:ext uri="{0D108BD9-81ED-4DB2-BD59-A6C34878D82A}">
                    <a16:rowId xmlns:a16="http://schemas.microsoft.com/office/drawing/2014/main" val="1694955585"/>
                  </a:ext>
                </a:extLst>
              </a:tr>
              <a:tr h="407830">
                <a:tc>
                  <a:txBody>
                    <a:bodyPr/>
                    <a:lstStyle/>
                    <a:p>
                      <a:r>
                        <a:rPr lang="en-GB" sz="800" dirty="0">
                          <a:effectLst/>
                        </a:rPr>
                        <a:t>7.</a:t>
                      </a:r>
                      <a:endParaRPr lang="en-IE" sz="800" dirty="0">
                        <a:effectLst/>
                        <a:latin typeface="Times New Roman" panose="02020603050405020304" pitchFamily="18" charset="0"/>
                        <a:ea typeface="Times New Roman" panose="02020603050405020304" pitchFamily="18" charset="0"/>
                      </a:endParaRPr>
                    </a:p>
                  </a:txBody>
                  <a:tcPr marL="46027" marR="46027" marT="0" marB="0"/>
                </a:tc>
                <a:tc>
                  <a:txBody>
                    <a:bodyPr/>
                    <a:lstStyle/>
                    <a:p>
                      <a:r>
                        <a:rPr lang="en-GB" sz="1200" dirty="0">
                          <a:solidFill>
                            <a:srgbClr val="002060"/>
                          </a:solidFill>
                          <a:effectLst/>
                        </a:rPr>
                        <a:t>I worry that romantic partners won’t care about me as much as I care about them </a:t>
                      </a:r>
                      <a:endParaRPr lang="en-IE" sz="12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Strongly disagree</a:t>
                      </a:r>
                      <a:endParaRPr lang="en-IE" sz="800" dirty="0">
                        <a:solidFill>
                          <a:srgbClr val="002060"/>
                        </a:solidFill>
                        <a:effectLst/>
                      </a:endParaRPr>
                    </a:p>
                    <a:p>
                      <a:pPr algn="ctr"/>
                      <a:r>
                        <a:rPr lang="en-GB" sz="800" dirty="0">
                          <a:solidFill>
                            <a:srgbClr val="002060"/>
                          </a:solidFill>
                          <a:effectLst/>
                        </a:rPr>
                        <a:t>1</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Disagree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2</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Disagree a little</a:t>
                      </a:r>
                      <a:endParaRPr lang="en-IE" sz="800" dirty="0">
                        <a:solidFill>
                          <a:srgbClr val="002060"/>
                        </a:solidFill>
                        <a:effectLst/>
                      </a:endParaRPr>
                    </a:p>
                    <a:p>
                      <a:pPr algn="ctr"/>
                      <a:r>
                        <a:rPr lang="en-GB" sz="800" dirty="0">
                          <a:solidFill>
                            <a:srgbClr val="002060"/>
                          </a:solidFill>
                          <a:effectLst/>
                        </a:rPr>
                        <a:t>3</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Unsure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4</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Agree a little</a:t>
                      </a:r>
                      <a:endParaRPr lang="en-IE" sz="800" dirty="0">
                        <a:solidFill>
                          <a:srgbClr val="002060"/>
                        </a:solidFill>
                        <a:effectLst/>
                      </a:endParaRPr>
                    </a:p>
                    <a:p>
                      <a:pPr algn="ctr"/>
                      <a:r>
                        <a:rPr lang="en-GB" sz="800" dirty="0">
                          <a:solidFill>
                            <a:srgbClr val="002060"/>
                          </a:solidFill>
                          <a:effectLst/>
                        </a:rPr>
                        <a:t>5</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Agree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6</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Strongly agree</a:t>
                      </a:r>
                      <a:endParaRPr lang="en-IE" sz="800" dirty="0">
                        <a:solidFill>
                          <a:srgbClr val="002060"/>
                        </a:solidFill>
                        <a:effectLst/>
                      </a:endParaRPr>
                    </a:p>
                    <a:p>
                      <a:pPr algn="ctr"/>
                      <a:r>
                        <a:rPr lang="en-GB" sz="800" dirty="0">
                          <a:solidFill>
                            <a:srgbClr val="002060"/>
                          </a:solidFill>
                          <a:effectLst/>
                        </a:rPr>
                        <a:t>7</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extLst>
                  <a:ext uri="{0D108BD9-81ED-4DB2-BD59-A6C34878D82A}">
                    <a16:rowId xmlns:a16="http://schemas.microsoft.com/office/drawing/2014/main" val="750018131"/>
                  </a:ext>
                </a:extLst>
              </a:tr>
              <a:tr h="339859">
                <a:tc>
                  <a:txBody>
                    <a:bodyPr/>
                    <a:lstStyle/>
                    <a:p>
                      <a:r>
                        <a:rPr lang="en-GB" sz="800" dirty="0">
                          <a:effectLst/>
                        </a:rPr>
                        <a:t>8.</a:t>
                      </a:r>
                      <a:endParaRPr lang="en-IE" sz="800" dirty="0">
                        <a:effectLst/>
                        <a:latin typeface="Times New Roman" panose="02020603050405020304" pitchFamily="18" charset="0"/>
                        <a:ea typeface="Times New Roman" panose="02020603050405020304" pitchFamily="18" charset="0"/>
                      </a:endParaRPr>
                    </a:p>
                  </a:txBody>
                  <a:tcPr marL="46027" marR="46027" marT="0" marB="0"/>
                </a:tc>
                <a:tc>
                  <a:txBody>
                    <a:bodyPr/>
                    <a:lstStyle/>
                    <a:p>
                      <a:r>
                        <a:rPr lang="en-GB" sz="1200" dirty="0">
                          <a:solidFill>
                            <a:srgbClr val="002060"/>
                          </a:solidFill>
                          <a:effectLst/>
                        </a:rPr>
                        <a:t>I worry a fair amount about losing my partner </a:t>
                      </a:r>
                      <a:endParaRPr lang="en-IE" sz="12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Strongly disagree</a:t>
                      </a:r>
                      <a:endParaRPr lang="en-IE" sz="800" dirty="0">
                        <a:solidFill>
                          <a:srgbClr val="002060"/>
                        </a:solidFill>
                        <a:effectLst/>
                      </a:endParaRPr>
                    </a:p>
                    <a:p>
                      <a:pPr algn="ctr"/>
                      <a:r>
                        <a:rPr lang="en-GB" sz="800" dirty="0">
                          <a:solidFill>
                            <a:srgbClr val="002060"/>
                          </a:solidFill>
                          <a:effectLst/>
                        </a:rPr>
                        <a:t>1</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Disagree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2</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Disagree a little</a:t>
                      </a:r>
                      <a:endParaRPr lang="en-IE" sz="800" dirty="0">
                        <a:solidFill>
                          <a:srgbClr val="002060"/>
                        </a:solidFill>
                        <a:effectLst/>
                      </a:endParaRPr>
                    </a:p>
                    <a:p>
                      <a:pPr algn="ctr"/>
                      <a:r>
                        <a:rPr lang="en-GB" sz="800" dirty="0">
                          <a:solidFill>
                            <a:srgbClr val="002060"/>
                          </a:solidFill>
                          <a:effectLst/>
                        </a:rPr>
                        <a:t>3</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Unsure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4</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Agree a little</a:t>
                      </a:r>
                      <a:endParaRPr lang="en-IE" sz="800" dirty="0">
                        <a:solidFill>
                          <a:srgbClr val="002060"/>
                        </a:solidFill>
                        <a:effectLst/>
                      </a:endParaRPr>
                    </a:p>
                    <a:p>
                      <a:pPr algn="ctr"/>
                      <a:r>
                        <a:rPr lang="en-GB" sz="800" dirty="0">
                          <a:solidFill>
                            <a:srgbClr val="002060"/>
                          </a:solidFill>
                          <a:effectLst/>
                        </a:rPr>
                        <a:t>5</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Agree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6</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Strongly agree</a:t>
                      </a:r>
                      <a:endParaRPr lang="en-IE" sz="800" dirty="0">
                        <a:solidFill>
                          <a:srgbClr val="002060"/>
                        </a:solidFill>
                        <a:effectLst/>
                      </a:endParaRPr>
                    </a:p>
                    <a:p>
                      <a:pPr algn="ctr"/>
                      <a:r>
                        <a:rPr lang="en-GB" sz="800" dirty="0">
                          <a:solidFill>
                            <a:srgbClr val="002060"/>
                          </a:solidFill>
                          <a:effectLst/>
                        </a:rPr>
                        <a:t>7</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extLst>
                  <a:ext uri="{0D108BD9-81ED-4DB2-BD59-A6C34878D82A}">
                    <a16:rowId xmlns:a16="http://schemas.microsoft.com/office/drawing/2014/main" val="3430484126"/>
                  </a:ext>
                </a:extLst>
              </a:tr>
              <a:tr h="339859">
                <a:tc>
                  <a:txBody>
                    <a:bodyPr/>
                    <a:lstStyle/>
                    <a:p>
                      <a:r>
                        <a:rPr lang="en-GB" sz="800" dirty="0">
                          <a:effectLst/>
                        </a:rPr>
                        <a:t>9.</a:t>
                      </a:r>
                      <a:endParaRPr lang="en-IE" sz="800" dirty="0">
                        <a:effectLst/>
                        <a:latin typeface="Times New Roman" panose="02020603050405020304" pitchFamily="18" charset="0"/>
                        <a:ea typeface="Times New Roman" panose="02020603050405020304" pitchFamily="18" charset="0"/>
                      </a:endParaRPr>
                    </a:p>
                  </a:txBody>
                  <a:tcPr marL="46027" marR="46027" marT="0" marB="0"/>
                </a:tc>
                <a:tc>
                  <a:txBody>
                    <a:bodyPr/>
                    <a:lstStyle/>
                    <a:p>
                      <a:r>
                        <a:rPr lang="en-GB" sz="1200" dirty="0">
                          <a:solidFill>
                            <a:srgbClr val="002060"/>
                          </a:solidFill>
                          <a:effectLst/>
                        </a:rPr>
                        <a:t>I worry about being abandoned</a:t>
                      </a:r>
                      <a:endParaRPr lang="en-IE" sz="12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Strongly disagree</a:t>
                      </a:r>
                      <a:endParaRPr lang="en-IE" sz="800" dirty="0">
                        <a:solidFill>
                          <a:srgbClr val="002060"/>
                        </a:solidFill>
                        <a:effectLst/>
                      </a:endParaRPr>
                    </a:p>
                    <a:p>
                      <a:pPr algn="ctr"/>
                      <a:r>
                        <a:rPr lang="en-GB" sz="800" dirty="0">
                          <a:solidFill>
                            <a:srgbClr val="002060"/>
                          </a:solidFill>
                          <a:effectLst/>
                        </a:rPr>
                        <a:t>1</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Disagree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2</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Disagree a little</a:t>
                      </a:r>
                      <a:endParaRPr lang="en-IE" sz="800" dirty="0">
                        <a:solidFill>
                          <a:srgbClr val="002060"/>
                        </a:solidFill>
                        <a:effectLst/>
                      </a:endParaRPr>
                    </a:p>
                    <a:p>
                      <a:pPr algn="ctr"/>
                      <a:r>
                        <a:rPr lang="en-GB" sz="800" dirty="0">
                          <a:solidFill>
                            <a:srgbClr val="002060"/>
                          </a:solidFill>
                          <a:effectLst/>
                        </a:rPr>
                        <a:t>3</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Unsure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4</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Agree a little</a:t>
                      </a:r>
                      <a:endParaRPr lang="en-IE" sz="800" dirty="0">
                        <a:solidFill>
                          <a:srgbClr val="002060"/>
                        </a:solidFill>
                        <a:effectLst/>
                      </a:endParaRPr>
                    </a:p>
                    <a:p>
                      <a:pPr algn="ctr"/>
                      <a:r>
                        <a:rPr lang="en-GB" sz="800" dirty="0">
                          <a:solidFill>
                            <a:srgbClr val="002060"/>
                          </a:solidFill>
                          <a:effectLst/>
                        </a:rPr>
                        <a:t>5</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Agree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6</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Strongly agree</a:t>
                      </a:r>
                      <a:endParaRPr lang="en-IE" sz="800" dirty="0">
                        <a:solidFill>
                          <a:srgbClr val="002060"/>
                        </a:solidFill>
                        <a:effectLst/>
                      </a:endParaRPr>
                    </a:p>
                    <a:p>
                      <a:pPr algn="ctr"/>
                      <a:r>
                        <a:rPr lang="en-GB" sz="800" dirty="0">
                          <a:solidFill>
                            <a:srgbClr val="002060"/>
                          </a:solidFill>
                          <a:effectLst/>
                        </a:rPr>
                        <a:t>7</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extLst>
                  <a:ext uri="{0D108BD9-81ED-4DB2-BD59-A6C34878D82A}">
                    <a16:rowId xmlns:a16="http://schemas.microsoft.com/office/drawing/2014/main" val="3270078640"/>
                  </a:ext>
                </a:extLst>
              </a:tr>
              <a:tr h="339859">
                <a:tc>
                  <a:txBody>
                    <a:bodyPr/>
                    <a:lstStyle/>
                    <a:p>
                      <a:r>
                        <a:rPr lang="en-GB" sz="800" dirty="0">
                          <a:effectLst/>
                        </a:rPr>
                        <a:t>10.</a:t>
                      </a:r>
                      <a:endParaRPr lang="en-IE" sz="800" dirty="0">
                        <a:effectLst/>
                        <a:latin typeface="Times New Roman" panose="02020603050405020304" pitchFamily="18" charset="0"/>
                        <a:ea typeface="Times New Roman" panose="02020603050405020304" pitchFamily="18" charset="0"/>
                      </a:endParaRPr>
                    </a:p>
                  </a:txBody>
                  <a:tcPr marL="46027" marR="46027" marT="0" marB="0"/>
                </a:tc>
                <a:tc>
                  <a:txBody>
                    <a:bodyPr/>
                    <a:lstStyle/>
                    <a:p>
                      <a:r>
                        <a:rPr lang="en-GB" sz="1200" dirty="0">
                          <a:solidFill>
                            <a:srgbClr val="002060"/>
                          </a:solidFill>
                          <a:effectLst/>
                        </a:rPr>
                        <a:t>I worry about being alone</a:t>
                      </a:r>
                      <a:endParaRPr lang="en-IE" sz="12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Strongly disagree</a:t>
                      </a:r>
                      <a:endParaRPr lang="en-IE" sz="800" dirty="0">
                        <a:solidFill>
                          <a:srgbClr val="002060"/>
                        </a:solidFill>
                        <a:effectLst/>
                      </a:endParaRPr>
                    </a:p>
                    <a:p>
                      <a:pPr algn="ctr"/>
                      <a:r>
                        <a:rPr lang="en-GB" sz="800" dirty="0">
                          <a:solidFill>
                            <a:srgbClr val="002060"/>
                          </a:solidFill>
                          <a:effectLst/>
                        </a:rPr>
                        <a:t>1</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Disagree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2</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Disagree a little</a:t>
                      </a:r>
                      <a:endParaRPr lang="en-IE" sz="800" dirty="0">
                        <a:solidFill>
                          <a:srgbClr val="002060"/>
                        </a:solidFill>
                        <a:effectLst/>
                      </a:endParaRPr>
                    </a:p>
                    <a:p>
                      <a:pPr algn="ctr"/>
                      <a:r>
                        <a:rPr lang="en-GB" sz="800" dirty="0">
                          <a:solidFill>
                            <a:srgbClr val="002060"/>
                          </a:solidFill>
                          <a:effectLst/>
                        </a:rPr>
                        <a:t>3</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Unsure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4</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Agree a little</a:t>
                      </a:r>
                      <a:endParaRPr lang="en-IE" sz="800" dirty="0">
                        <a:solidFill>
                          <a:srgbClr val="002060"/>
                        </a:solidFill>
                        <a:effectLst/>
                      </a:endParaRPr>
                    </a:p>
                    <a:p>
                      <a:pPr algn="ctr"/>
                      <a:r>
                        <a:rPr lang="en-GB" sz="800" dirty="0">
                          <a:solidFill>
                            <a:srgbClr val="002060"/>
                          </a:solidFill>
                          <a:effectLst/>
                        </a:rPr>
                        <a:t>5</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Agree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6</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Strongly agree</a:t>
                      </a:r>
                      <a:endParaRPr lang="en-IE" sz="800" dirty="0">
                        <a:solidFill>
                          <a:srgbClr val="002060"/>
                        </a:solidFill>
                        <a:effectLst/>
                      </a:endParaRPr>
                    </a:p>
                    <a:p>
                      <a:pPr algn="ctr"/>
                      <a:r>
                        <a:rPr lang="en-GB" sz="800" dirty="0">
                          <a:solidFill>
                            <a:srgbClr val="002060"/>
                          </a:solidFill>
                          <a:effectLst/>
                        </a:rPr>
                        <a:t>7</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extLst>
                  <a:ext uri="{0D108BD9-81ED-4DB2-BD59-A6C34878D82A}">
                    <a16:rowId xmlns:a16="http://schemas.microsoft.com/office/drawing/2014/main" val="1000533169"/>
                  </a:ext>
                </a:extLst>
              </a:tr>
              <a:tr h="339859">
                <a:tc>
                  <a:txBody>
                    <a:bodyPr/>
                    <a:lstStyle/>
                    <a:p>
                      <a:r>
                        <a:rPr lang="en-GB" sz="800" dirty="0">
                          <a:effectLst/>
                        </a:rPr>
                        <a:t>11.</a:t>
                      </a:r>
                      <a:endParaRPr lang="en-IE" sz="800" dirty="0">
                        <a:effectLst/>
                        <a:latin typeface="Times New Roman" panose="02020603050405020304" pitchFamily="18" charset="0"/>
                        <a:ea typeface="Times New Roman" panose="02020603050405020304" pitchFamily="18" charset="0"/>
                      </a:endParaRPr>
                    </a:p>
                  </a:txBody>
                  <a:tcPr marL="46027" marR="46027" marT="0" marB="0"/>
                </a:tc>
                <a:tc>
                  <a:txBody>
                    <a:bodyPr/>
                    <a:lstStyle/>
                    <a:p>
                      <a:r>
                        <a:rPr lang="en-GB" sz="1200" dirty="0">
                          <a:solidFill>
                            <a:srgbClr val="002060"/>
                          </a:solidFill>
                          <a:effectLst/>
                        </a:rPr>
                        <a:t>I need a lot of reassurance that I am loved by my partner</a:t>
                      </a:r>
                      <a:endParaRPr lang="en-IE" sz="12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Strongly disagree</a:t>
                      </a:r>
                      <a:endParaRPr lang="en-IE" sz="800" dirty="0">
                        <a:solidFill>
                          <a:srgbClr val="002060"/>
                        </a:solidFill>
                        <a:effectLst/>
                      </a:endParaRPr>
                    </a:p>
                    <a:p>
                      <a:pPr algn="ctr"/>
                      <a:r>
                        <a:rPr lang="en-GB" sz="800" dirty="0">
                          <a:solidFill>
                            <a:srgbClr val="002060"/>
                          </a:solidFill>
                          <a:effectLst/>
                        </a:rPr>
                        <a:t>1</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Disagree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2</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Disagree a little</a:t>
                      </a:r>
                      <a:endParaRPr lang="en-IE" sz="800" dirty="0">
                        <a:solidFill>
                          <a:srgbClr val="002060"/>
                        </a:solidFill>
                        <a:effectLst/>
                      </a:endParaRPr>
                    </a:p>
                    <a:p>
                      <a:pPr algn="ctr"/>
                      <a:r>
                        <a:rPr lang="en-GB" sz="800" dirty="0">
                          <a:solidFill>
                            <a:srgbClr val="002060"/>
                          </a:solidFill>
                          <a:effectLst/>
                        </a:rPr>
                        <a:t>3</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Unsure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4</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Agree a little</a:t>
                      </a:r>
                      <a:endParaRPr lang="en-IE" sz="800" dirty="0">
                        <a:solidFill>
                          <a:srgbClr val="002060"/>
                        </a:solidFill>
                        <a:effectLst/>
                      </a:endParaRPr>
                    </a:p>
                    <a:p>
                      <a:pPr algn="ctr"/>
                      <a:r>
                        <a:rPr lang="en-GB" sz="800" dirty="0">
                          <a:solidFill>
                            <a:srgbClr val="002060"/>
                          </a:solidFill>
                          <a:effectLst/>
                        </a:rPr>
                        <a:t>5</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Agree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6</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Strongly agree</a:t>
                      </a:r>
                      <a:endParaRPr lang="en-IE" sz="800" dirty="0">
                        <a:solidFill>
                          <a:srgbClr val="002060"/>
                        </a:solidFill>
                        <a:effectLst/>
                      </a:endParaRPr>
                    </a:p>
                    <a:p>
                      <a:pPr algn="ctr"/>
                      <a:r>
                        <a:rPr lang="en-GB" sz="800" dirty="0">
                          <a:solidFill>
                            <a:srgbClr val="002060"/>
                          </a:solidFill>
                          <a:effectLst/>
                        </a:rPr>
                        <a:t>7</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extLst>
                  <a:ext uri="{0D108BD9-81ED-4DB2-BD59-A6C34878D82A}">
                    <a16:rowId xmlns:a16="http://schemas.microsoft.com/office/drawing/2014/main" val="2724751472"/>
                  </a:ext>
                </a:extLst>
              </a:tr>
              <a:tr h="339859">
                <a:tc>
                  <a:txBody>
                    <a:bodyPr/>
                    <a:lstStyle/>
                    <a:p>
                      <a:r>
                        <a:rPr lang="en-GB" sz="800" dirty="0">
                          <a:effectLst/>
                        </a:rPr>
                        <a:t>12.</a:t>
                      </a:r>
                      <a:endParaRPr lang="en-IE" sz="800" dirty="0">
                        <a:effectLst/>
                        <a:latin typeface="Times New Roman" panose="02020603050405020304" pitchFamily="18" charset="0"/>
                        <a:ea typeface="Times New Roman" panose="02020603050405020304" pitchFamily="18" charset="0"/>
                      </a:endParaRPr>
                    </a:p>
                  </a:txBody>
                  <a:tcPr marL="46027" marR="46027" marT="0" marB="0"/>
                </a:tc>
                <a:tc>
                  <a:txBody>
                    <a:bodyPr/>
                    <a:lstStyle/>
                    <a:p>
                      <a:r>
                        <a:rPr lang="en-GB" sz="1200" dirty="0">
                          <a:solidFill>
                            <a:srgbClr val="002060"/>
                          </a:solidFill>
                          <a:effectLst/>
                        </a:rPr>
                        <a:t>If I can’t get my partner to show interest in me, I get upset or angry </a:t>
                      </a:r>
                      <a:endParaRPr lang="en-IE" sz="12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Strongly disagree</a:t>
                      </a:r>
                      <a:endParaRPr lang="en-IE" sz="800" dirty="0">
                        <a:solidFill>
                          <a:srgbClr val="002060"/>
                        </a:solidFill>
                        <a:effectLst/>
                      </a:endParaRPr>
                    </a:p>
                    <a:p>
                      <a:pPr algn="ctr"/>
                      <a:r>
                        <a:rPr lang="en-GB" sz="800" dirty="0">
                          <a:solidFill>
                            <a:srgbClr val="002060"/>
                          </a:solidFill>
                          <a:effectLst/>
                        </a:rPr>
                        <a:t>1</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Disagree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2</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Disagree a little</a:t>
                      </a:r>
                      <a:endParaRPr lang="en-IE" sz="800" dirty="0">
                        <a:solidFill>
                          <a:srgbClr val="002060"/>
                        </a:solidFill>
                        <a:effectLst/>
                      </a:endParaRPr>
                    </a:p>
                    <a:p>
                      <a:pPr algn="ctr"/>
                      <a:r>
                        <a:rPr lang="en-GB" sz="800" dirty="0">
                          <a:solidFill>
                            <a:srgbClr val="002060"/>
                          </a:solidFill>
                          <a:effectLst/>
                        </a:rPr>
                        <a:t>3</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Unsure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4</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Agree a little</a:t>
                      </a:r>
                      <a:endParaRPr lang="en-IE" sz="800" dirty="0">
                        <a:solidFill>
                          <a:srgbClr val="002060"/>
                        </a:solidFill>
                        <a:effectLst/>
                      </a:endParaRPr>
                    </a:p>
                    <a:p>
                      <a:pPr algn="ctr"/>
                      <a:r>
                        <a:rPr lang="en-GB" sz="800" dirty="0">
                          <a:solidFill>
                            <a:srgbClr val="002060"/>
                          </a:solidFill>
                          <a:effectLst/>
                        </a:rPr>
                        <a:t>5</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Agree</a:t>
                      </a:r>
                      <a:endParaRPr lang="en-IE" sz="800" dirty="0">
                        <a:solidFill>
                          <a:srgbClr val="002060"/>
                        </a:solidFill>
                        <a:effectLst/>
                      </a:endParaRPr>
                    </a:p>
                    <a:p>
                      <a:pPr algn="ctr"/>
                      <a:r>
                        <a:rPr lang="en-GB" sz="800" dirty="0">
                          <a:solidFill>
                            <a:srgbClr val="002060"/>
                          </a:solidFill>
                          <a:effectLst/>
                        </a:rPr>
                        <a:t> </a:t>
                      </a:r>
                      <a:endParaRPr lang="en-IE" sz="800" dirty="0">
                        <a:solidFill>
                          <a:srgbClr val="002060"/>
                        </a:solidFill>
                        <a:effectLst/>
                      </a:endParaRPr>
                    </a:p>
                    <a:p>
                      <a:pPr algn="ctr"/>
                      <a:r>
                        <a:rPr lang="en-GB" sz="800" dirty="0">
                          <a:solidFill>
                            <a:srgbClr val="002060"/>
                          </a:solidFill>
                          <a:effectLst/>
                        </a:rPr>
                        <a:t>6</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tc>
                  <a:txBody>
                    <a:bodyPr/>
                    <a:lstStyle/>
                    <a:p>
                      <a:pPr algn="ctr"/>
                      <a:r>
                        <a:rPr lang="en-GB" sz="800" dirty="0">
                          <a:solidFill>
                            <a:srgbClr val="002060"/>
                          </a:solidFill>
                          <a:effectLst/>
                        </a:rPr>
                        <a:t>Strongly agree</a:t>
                      </a:r>
                      <a:endParaRPr lang="en-IE" sz="800" dirty="0">
                        <a:solidFill>
                          <a:srgbClr val="002060"/>
                        </a:solidFill>
                        <a:effectLst/>
                      </a:endParaRPr>
                    </a:p>
                    <a:p>
                      <a:pPr algn="ctr"/>
                      <a:r>
                        <a:rPr lang="en-GB" sz="800" dirty="0">
                          <a:solidFill>
                            <a:srgbClr val="002060"/>
                          </a:solidFill>
                          <a:effectLst/>
                        </a:rPr>
                        <a:t>7</a:t>
                      </a:r>
                      <a:endParaRPr lang="en-IE" sz="800" dirty="0">
                        <a:solidFill>
                          <a:srgbClr val="002060"/>
                        </a:solidFill>
                        <a:effectLst/>
                        <a:latin typeface="Times New Roman" panose="02020603050405020304" pitchFamily="18" charset="0"/>
                        <a:ea typeface="Times New Roman" panose="02020603050405020304" pitchFamily="18" charset="0"/>
                      </a:endParaRPr>
                    </a:p>
                  </a:txBody>
                  <a:tcPr marL="46027" marR="46027" marT="0" marB="0"/>
                </a:tc>
                <a:extLst>
                  <a:ext uri="{0D108BD9-81ED-4DB2-BD59-A6C34878D82A}">
                    <a16:rowId xmlns:a16="http://schemas.microsoft.com/office/drawing/2014/main" val="3989178532"/>
                  </a:ext>
                </a:extLst>
              </a:tr>
              <a:tr h="423241">
                <a:tc gridSpan="9">
                  <a:txBody>
                    <a:bodyPr/>
                    <a:lstStyle/>
                    <a:p>
                      <a:r>
                        <a:rPr lang="en-GB" sz="700" dirty="0">
                          <a:effectLst/>
                        </a:rPr>
                        <a:t>Note. Reproduced with permission of Guilford from Items 2, 6, 8, 9, 14, 15, 18, 24, 25, 27, 29, and 31 in appendix 3.1 pp.69-70 of Brennan, K. A. Clark, C.L., &amp; Shaver, P.R. (1998). Self-report measurement of adult attachment: An integrative overview. In J. A. Simpson &amp; W.W. Rholes (Eds.), Attachment theory and close relationships (pp.46-76). New York, NY: Guilford Press, Copyright © 2015 Guilford; and Hogrefe, from Table 2 on p.144 and Table 4 on p. 147 of Lafontaine, M.-F., Brassard, A., Lussier, Y., Valois, P., Shaver, P. R., &amp; Johnson, S. M. (2016). Selecting the best items for a short-form of the Experiences in Close Relationships questionnaire. European Journal of Psychological Assessment, 32(2), 140-154. </a:t>
                      </a:r>
                      <a:r>
                        <a:rPr lang="en-GB" sz="700" u="sng" dirty="0">
                          <a:effectLst/>
                          <a:hlinkClick r:id="rId2"/>
                        </a:rPr>
                        <a:t>https://doi.org/10.1027/1015-5759/a000243</a:t>
                      </a:r>
                      <a:r>
                        <a:rPr lang="en-GB" sz="700" dirty="0">
                          <a:effectLst/>
                        </a:rPr>
                        <a:t>, Copyright © 2015 Hogrefe</a:t>
                      </a:r>
                      <a:endParaRPr lang="en-IE" sz="700" dirty="0">
                        <a:effectLst/>
                        <a:latin typeface="Times New Roman" panose="02020603050405020304" pitchFamily="18" charset="0"/>
                        <a:ea typeface="Times New Roman" panose="02020603050405020304" pitchFamily="18" charset="0"/>
                      </a:endParaRPr>
                    </a:p>
                  </a:txBody>
                  <a:tcPr marL="46027" marR="4602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69105"/>
                  </a:ext>
                </a:extLst>
              </a:tr>
            </a:tbl>
          </a:graphicData>
        </a:graphic>
      </p:graphicFrame>
      <p:sp>
        <p:nvSpPr>
          <p:cNvPr id="4" name="TextBox 3">
            <a:extLst>
              <a:ext uri="{FF2B5EF4-FFF2-40B4-BE49-F238E27FC236}">
                <a16:creationId xmlns:a16="http://schemas.microsoft.com/office/drawing/2014/main" id="{5EE67617-C289-094E-B148-287AA4B4BF47}"/>
              </a:ext>
            </a:extLst>
          </p:cNvPr>
          <p:cNvSpPr txBox="1"/>
          <p:nvPr/>
        </p:nvSpPr>
        <p:spPr>
          <a:xfrm>
            <a:off x="1349829" y="12543"/>
            <a:ext cx="6803571" cy="584775"/>
          </a:xfrm>
          <a:prstGeom prst="rect">
            <a:avLst/>
          </a:prstGeom>
          <a:noFill/>
        </p:spPr>
        <p:txBody>
          <a:bodyPr wrap="square" rtlCol="0">
            <a:spAutoFit/>
          </a:bodyPr>
          <a:lstStyle/>
          <a:p>
            <a:pPr algn="ctr"/>
            <a:r>
              <a:rPr lang="en-GB" sz="1600" b="1" dirty="0">
                <a:solidFill>
                  <a:srgbClr val="0070C0"/>
                </a:solidFill>
              </a:rPr>
              <a:t>PAUSE &amp; PRACTICE – ASSESS YOUR ADULT ATTACHMENT STYLE WITH THE </a:t>
            </a:r>
          </a:p>
          <a:p>
            <a:pPr algn="ctr"/>
            <a:r>
              <a:rPr lang="en-GB" sz="1600" b="1" dirty="0">
                <a:solidFill>
                  <a:srgbClr val="0070C0"/>
                </a:solidFill>
              </a:rPr>
              <a:t>EXPERIENCE IN CLOSE RELATIONSHIP INVENTORY – 12 (ECR-12)</a:t>
            </a:r>
            <a:r>
              <a:rPr lang="en-IE" sz="1600" dirty="0">
                <a:solidFill>
                  <a:srgbClr val="0070C0"/>
                </a:solidFill>
              </a:rPr>
              <a:t> </a:t>
            </a:r>
            <a:endParaRPr lang="en-US" sz="1600" dirty="0">
              <a:solidFill>
                <a:srgbClr val="0070C0"/>
              </a:solidFill>
            </a:endParaRPr>
          </a:p>
        </p:txBody>
      </p:sp>
    </p:spTree>
    <p:extLst>
      <p:ext uri="{BB962C8B-B14F-4D97-AF65-F5344CB8AC3E}">
        <p14:creationId xmlns:p14="http://schemas.microsoft.com/office/powerpoint/2010/main" val="1870400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736034" y="1839360"/>
            <a:ext cx="5513065" cy="434110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sz="2000" b="1" dirty="0">
                <a:solidFill>
                  <a:srgbClr val="002060"/>
                </a:solidFill>
                <a:latin typeface="Helvetica" pitchFamily="2" charset="0"/>
              </a:rPr>
              <a:t>Sensitive parenting. </a:t>
            </a:r>
            <a:r>
              <a:rPr lang="en-GB" sz="2000" dirty="0">
                <a:solidFill>
                  <a:srgbClr val="002060"/>
                </a:solidFill>
                <a:latin typeface="Helvetica" pitchFamily="2" charset="0"/>
              </a:rPr>
              <a:t>Parenting that is sensitive to children’ needs,  plays a far greater role in the development of attachment security than genetic or temperamental factors </a:t>
            </a:r>
          </a:p>
          <a:p>
            <a:pPr>
              <a:spcBef>
                <a:spcPts val="0"/>
              </a:spcBef>
            </a:pPr>
            <a:endParaRPr lang="en-GB" sz="2000" dirty="0">
              <a:solidFill>
                <a:srgbClr val="002060"/>
              </a:solidFill>
              <a:latin typeface="Helvetica" pitchFamily="2" charset="0"/>
            </a:endParaRPr>
          </a:p>
          <a:p>
            <a:pPr>
              <a:spcBef>
                <a:spcPts val="0"/>
              </a:spcBef>
            </a:pPr>
            <a:r>
              <a:rPr lang="en-GB" sz="2000" b="1" dirty="0">
                <a:solidFill>
                  <a:srgbClr val="002060"/>
                </a:solidFill>
                <a:latin typeface="Helvetica" pitchFamily="2" charset="0"/>
              </a:rPr>
              <a:t>Secure parental attachment style. </a:t>
            </a:r>
            <a:r>
              <a:rPr lang="en-GB" sz="2000" dirty="0">
                <a:solidFill>
                  <a:srgbClr val="002060"/>
                </a:solidFill>
                <a:latin typeface="Helvetica" pitchFamily="2" charset="0"/>
              </a:rPr>
              <a:t>Parents with a secure attachment style are more likely to provide sensitive parenting</a:t>
            </a:r>
          </a:p>
          <a:p>
            <a:pPr>
              <a:spcBef>
                <a:spcPts val="0"/>
              </a:spcBef>
            </a:pPr>
            <a:endParaRPr lang="en-GB" sz="2000" dirty="0">
              <a:solidFill>
                <a:srgbClr val="002060"/>
              </a:solidFill>
              <a:latin typeface="Helvetica" pitchFamily="2" charset="0"/>
            </a:endParaRPr>
          </a:p>
          <a:p>
            <a:pPr>
              <a:spcBef>
                <a:spcPts val="0"/>
              </a:spcBef>
            </a:pPr>
            <a:r>
              <a:rPr lang="en-GB" sz="2000" b="1" dirty="0">
                <a:solidFill>
                  <a:srgbClr val="002060"/>
                </a:solidFill>
                <a:latin typeface="Helvetica" pitchFamily="2" charset="0"/>
              </a:rPr>
              <a:t>Low stress &amp; high support. </a:t>
            </a:r>
            <a:r>
              <a:rPr lang="en-GB" sz="2000" dirty="0">
                <a:solidFill>
                  <a:srgbClr val="002060"/>
                </a:solidFill>
                <a:latin typeface="Helvetica" pitchFamily="2" charset="0"/>
              </a:rPr>
              <a:t>Parenting quality is also dependent on stresses and supports present in parents’ environments</a:t>
            </a: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1050262" y="573707"/>
            <a:ext cx="6901013" cy="4540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DETERMINANTS OF SECURE ATTACHMENT RESEARCH FINDINGS</a:t>
            </a:r>
          </a:p>
        </p:txBody>
      </p:sp>
    </p:spTree>
    <p:extLst>
      <p:ext uri="{BB962C8B-B14F-4D97-AF65-F5344CB8AC3E}">
        <p14:creationId xmlns:p14="http://schemas.microsoft.com/office/powerpoint/2010/main" val="3389927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52399" y="800765"/>
            <a:ext cx="8839200" cy="636676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GB" sz="1600" b="1" dirty="0">
                <a:solidFill>
                  <a:srgbClr val="002060"/>
                </a:solidFill>
                <a:latin typeface="Helvetica" pitchFamily="2" charset="0"/>
              </a:rPr>
              <a:t>Correlates of secure attachment include </a:t>
            </a:r>
          </a:p>
          <a:p>
            <a:pPr>
              <a:spcBef>
                <a:spcPts val="0"/>
              </a:spcBef>
            </a:pPr>
            <a:endParaRPr lang="en-GB" sz="1600" dirty="0">
              <a:solidFill>
                <a:srgbClr val="002060"/>
              </a:solidFill>
              <a:latin typeface="Helvetica" pitchFamily="2" charset="0"/>
            </a:endParaRPr>
          </a:p>
          <a:p>
            <a:pPr>
              <a:spcBef>
                <a:spcPts val="0"/>
              </a:spcBef>
            </a:pPr>
            <a:r>
              <a:rPr lang="en-GB" sz="1600" dirty="0">
                <a:solidFill>
                  <a:srgbClr val="002060"/>
                </a:solidFill>
                <a:latin typeface="Helvetica" pitchFamily="2" charset="0"/>
              </a:rPr>
              <a:t>Positive relationships with romantic partners, and friends</a:t>
            </a:r>
          </a:p>
          <a:p>
            <a:pPr marL="0" indent="0">
              <a:spcBef>
                <a:spcPts val="0"/>
              </a:spcBef>
              <a:buNone/>
            </a:pPr>
            <a:endParaRPr lang="en-GB" sz="1600" baseline="30000" dirty="0">
              <a:solidFill>
                <a:srgbClr val="002060"/>
              </a:solidFill>
              <a:latin typeface="Helvetica" pitchFamily="2" charset="0"/>
            </a:endParaRPr>
          </a:p>
          <a:p>
            <a:pPr>
              <a:spcBef>
                <a:spcPts val="0"/>
              </a:spcBef>
            </a:pPr>
            <a:r>
              <a:rPr lang="en-GB" sz="1600" dirty="0">
                <a:solidFill>
                  <a:srgbClr val="002060"/>
                </a:solidFill>
                <a:latin typeface="Helvetica" pitchFamily="2" charset="0"/>
              </a:rPr>
              <a:t>Emotional understanding</a:t>
            </a:r>
          </a:p>
          <a:p>
            <a:pPr>
              <a:spcBef>
                <a:spcPts val="0"/>
              </a:spcBef>
            </a:pPr>
            <a:endParaRPr lang="en-GB" sz="1600" dirty="0">
              <a:solidFill>
                <a:srgbClr val="002060"/>
              </a:solidFill>
              <a:latin typeface="Helvetica" pitchFamily="2" charset="0"/>
            </a:endParaRPr>
          </a:p>
          <a:p>
            <a:pPr>
              <a:spcBef>
                <a:spcPts val="0"/>
              </a:spcBef>
            </a:pPr>
            <a:r>
              <a:rPr lang="en-GB" sz="1600" dirty="0">
                <a:solidFill>
                  <a:srgbClr val="002060"/>
                </a:solidFill>
                <a:latin typeface="Helvetica" pitchFamily="2" charset="0"/>
              </a:rPr>
              <a:t>Self-regulation</a:t>
            </a:r>
          </a:p>
          <a:p>
            <a:pPr>
              <a:spcBef>
                <a:spcPts val="0"/>
              </a:spcBef>
            </a:pPr>
            <a:endParaRPr lang="en-GB" sz="1600" dirty="0">
              <a:solidFill>
                <a:srgbClr val="002060"/>
              </a:solidFill>
              <a:latin typeface="Helvetica" pitchFamily="2" charset="0"/>
            </a:endParaRPr>
          </a:p>
          <a:p>
            <a:pPr>
              <a:spcBef>
                <a:spcPts val="0"/>
              </a:spcBef>
            </a:pPr>
            <a:r>
              <a:rPr lang="en-GB" sz="1600" dirty="0">
                <a:solidFill>
                  <a:srgbClr val="002060"/>
                </a:solidFill>
                <a:latin typeface="Helvetica" pitchFamily="2" charset="0"/>
              </a:rPr>
              <a:t>Mindfulness</a:t>
            </a:r>
          </a:p>
          <a:p>
            <a:pPr>
              <a:spcBef>
                <a:spcPts val="0"/>
              </a:spcBef>
            </a:pPr>
            <a:endParaRPr lang="en-GB" sz="1600" dirty="0">
              <a:solidFill>
                <a:srgbClr val="002060"/>
              </a:solidFill>
              <a:latin typeface="Helvetica" pitchFamily="2" charset="0"/>
            </a:endParaRPr>
          </a:p>
          <a:p>
            <a:pPr>
              <a:spcBef>
                <a:spcPts val="0"/>
              </a:spcBef>
            </a:pPr>
            <a:r>
              <a:rPr lang="en-GB" sz="1600" dirty="0">
                <a:solidFill>
                  <a:srgbClr val="002060"/>
                </a:solidFill>
                <a:latin typeface="Helvetica" pitchFamily="2" charset="0"/>
              </a:rPr>
              <a:t>Hope</a:t>
            </a:r>
          </a:p>
          <a:p>
            <a:pPr>
              <a:spcBef>
                <a:spcPts val="0"/>
              </a:spcBef>
            </a:pPr>
            <a:endParaRPr lang="en-GB" sz="1600" dirty="0">
              <a:solidFill>
                <a:srgbClr val="002060"/>
              </a:solidFill>
              <a:latin typeface="Helvetica" pitchFamily="2" charset="0"/>
            </a:endParaRPr>
          </a:p>
          <a:p>
            <a:pPr>
              <a:spcBef>
                <a:spcPts val="0"/>
              </a:spcBef>
            </a:pPr>
            <a:r>
              <a:rPr lang="en-GB" sz="1600" dirty="0">
                <a:solidFill>
                  <a:srgbClr val="002060"/>
                </a:solidFill>
                <a:latin typeface="Helvetica" pitchFamily="2" charset="0"/>
              </a:rPr>
              <a:t>Resilience</a:t>
            </a:r>
          </a:p>
          <a:p>
            <a:pPr>
              <a:spcBef>
                <a:spcPts val="0"/>
              </a:spcBef>
            </a:pPr>
            <a:endParaRPr lang="en-GB" sz="1600" dirty="0">
              <a:solidFill>
                <a:srgbClr val="002060"/>
              </a:solidFill>
              <a:latin typeface="Helvetica" pitchFamily="2" charset="0"/>
            </a:endParaRPr>
          </a:p>
          <a:p>
            <a:pPr>
              <a:spcBef>
                <a:spcPts val="0"/>
              </a:spcBef>
            </a:pPr>
            <a:r>
              <a:rPr lang="en-GB" sz="1600" dirty="0">
                <a:solidFill>
                  <a:srgbClr val="002060"/>
                </a:solidFill>
                <a:latin typeface="Helvetica" pitchFamily="2" charset="0"/>
              </a:rPr>
              <a:t>Forgiveness</a:t>
            </a:r>
          </a:p>
          <a:p>
            <a:pPr>
              <a:spcBef>
                <a:spcPts val="0"/>
              </a:spcBef>
            </a:pPr>
            <a:endParaRPr lang="en-GB" sz="1600" dirty="0">
              <a:solidFill>
                <a:srgbClr val="002060"/>
              </a:solidFill>
              <a:latin typeface="Helvetica" pitchFamily="2" charset="0"/>
            </a:endParaRPr>
          </a:p>
          <a:p>
            <a:pPr marL="0" indent="0">
              <a:spcBef>
                <a:spcPts val="0"/>
              </a:spcBef>
              <a:buNone/>
            </a:pPr>
            <a:r>
              <a:rPr lang="en-GB" sz="1600" b="1" dirty="0">
                <a:solidFill>
                  <a:srgbClr val="002060"/>
                </a:solidFill>
                <a:latin typeface="Helvetica" pitchFamily="2" charset="0"/>
              </a:rPr>
              <a:t>Interventions and secure attachment</a:t>
            </a:r>
          </a:p>
          <a:p>
            <a:pPr>
              <a:spcBef>
                <a:spcPts val="0"/>
              </a:spcBef>
            </a:pPr>
            <a:endParaRPr lang="en-GB" sz="1600" dirty="0">
              <a:solidFill>
                <a:srgbClr val="002060"/>
              </a:solidFill>
              <a:latin typeface="Helvetica" pitchFamily="2" charset="0"/>
            </a:endParaRPr>
          </a:p>
          <a:p>
            <a:pPr>
              <a:spcBef>
                <a:spcPts val="0"/>
              </a:spcBef>
            </a:pPr>
            <a:r>
              <a:rPr lang="en-GB" sz="1600" dirty="0">
                <a:solidFill>
                  <a:srgbClr val="002060"/>
                </a:solidFill>
                <a:latin typeface="Helvetica" pitchFamily="2" charset="0"/>
              </a:rPr>
              <a:t>For both children and adults, psychotherapy has been shown to modify insecure attachment styles so that there is a reduction in attachment anxiety and/or avoidance, and an increase in attachment security</a:t>
            </a:r>
            <a:r>
              <a:rPr lang="en-IE" sz="1600" dirty="0">
                <a:solidFill>
                  <a:srgbClr val="002060"/>
                </a:solidFill>
                <a:latin typeface="Helvetica" pitchFamily="2" charset="0"/>
              </a:rPr>
              <a:t> </a:t>
            </a:r>
          </a:p>
          <a:p>
            <a:pPr>
              <a:spcBef>
                <a:spcPts val="0"/>
              </a:spcBef>
            </a:pPr>
            <a:endParaRPr lang="en-GB" sz="1600" dirty="0">
              <a:solidFill>
                <a:srgbClr val="002060"/>
              </a:solidFill>
              <a:latin typeface="Helvetica" pitchFamily="2" charset="0"/>
            </a:endParaRPr>
          </a:p>
          <a:p>
            <a:pPr>
              <a:spcBef>
                <a:spcPts val="0"/>
              </a:spcBef>
            </a:pPr>
            <a:r>
              <a:rPr lang="en-GB" sz="1600" dirty="0">
                <a:solidFill>
                  <a:srgbClr val="002060"/>
                </a:solidFill>
                <a:latin typeface="Helvetica" pitchFamily="2" charset="0"/>
              </a:rPr>
              <a:t>Secure attachment is associated with a stronger working alliance and better outcome in psychotherapy</a:t>
            </a:r>
          </a:p>
          <a:p>
            <a:pPr>
              <a:spcBef>
                <a:spcPts val="0"/>
              </a:spcBef>
            </a:pPr>
            <a:endParaRPr lang="en-GB" sz="1600" dirty="0">
              <a:solidFill>
                <a:srgbClr val="002060"/>
              </a:solidFill>
              <a:latin typeface="Helvetica" pitchFamily="2" charset="0"/>
            </a:endParaRPr>
          </a:p>
          <a:p>
            <a:pPr marL="0" indent="0">
              <a:spcBef>
                <a:spcPts val="0"/>
              </a:spcBef>
              <a:buNone/>
            </a:pPr>
            <a:r>
              <a:rPr lang="en-GB" sz="1600" dirty="0">
                <a:solidFill>
                  <a:srgbClr val="002060"/>
                </a:solidFill>
                <a:latin typeface="Helvetica" pitchFamily="2" charset="0"/>
              </a:rPr>
              <a:t> </a:t>
            </a: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626092" y="40601"/>
            <a:ext cx="8178219" cy="80076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ATTACHMENT </a:t>
            </a:r>
          </a:p>
          <a:p>
            <a:pPr algn="ctr">
              <a:spcBef>
                <a:spcPts val="0"/>
              </a:spcBef>
              <a:defRPr/>
            </a:pPr>
            <a:r>
              <a:rPr lang="en-US" altLang="en-US" sz="2000" b="1" kern="0" dirty="0">
                <a:latin typeface="Helvetica" pitchFamily="2" charset="0"/>
                <a:ea typeface="ＭＳ Ｐゴシック" panose="020B0600070205080204" pitchFamily="34" charset="-128"/>
              </a:rPr>
              <a:t>RESEARCH FINDINGS ON CORRELATES &amp; INTERVENTIONS </a:t>
            </a:r>
          </a:p>
        </p:txBody>
      </p:sp>
    </p:spTree>
    <p:extLst>
      <p:ext uri="{BB962C8B-B14F-4D97-AF65-F5344CB8AC3E}">
        <p14:creationId xmlns:p14="http://schemas.microsoft.com/office/powerpoint/2010/main" val="2096536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4158EB-6F2F-3042-9902-9BEB1920DD98}"/>
              </a:ext>
            </a:extLst>
          </p:cNvPr>
          <p:cNvSpPr txBox="1">
            <a:spLocks noChangeArrowheads="1"/>
          </p:cNvSpPr>
          <p:nvPr/>
        </p:nvSpPr>
        <p:spPr>
          <a:xfrm>
            <a:off x="707792" y="2194608"/>
            <a:ext cx="7728415" cy="1623209"/>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EMPATHY, </a:t>
            </a:r>
            <a:r>
              <a:rPr lang="en-GB" b="1" dirty="0">
                <a:latin typeface="Helvetica" pitchFamily="2" charset="0"/>
              </a:rPr>
              <a:t>ALTRUISM, KINDNESS, AND VOLUNTEERING</a:t>
            </a:r>
            <a:r>
              <a:rPr lang="en-IE" dirty="0">
                <a:latin typeface="Helvetica" pitchFamily="2" charset="0"/>
              </a:rPr>
              <a:t> </a:t>
            </a:r>
            <a:endParaRPr lang="en-US" altLang="en-US" b="1"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1533534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465618" y="1888291"/>
            <a:ext cx="5186484" cy="273371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sz="2000" dirty="0">
                <a:solidFill>
                  <a:srgbClr val="002060"/>
                </a:solidFill>
                <a:latin typeface="Helvetica" pitchFamily="2" charset="0"/>
              </a:rPr>
              <a:t>Relationships provide a context for</a:t>
            </a:r>
          </a:p>
          <a:p>
            <a:pPr marL="0" indent="0">
              <a:spcBef>
                <a:spcPts val="0"/>
              </a:spcBef>
              <a:buNone/>
            </a:pPr>
            <a:r>
              <a:rPr lang="en-GB" sz="2000" dirty="0">
                <a:solidFill>
                  <a:srgbClr val="002060"/>
                </a:solidFill>
                <a:latin typeface="Helvetica" pitchFamily="2" charset="0"/>
              </a:rPr>
              <a:t> </a:t>
            </a:r>
          </a:p>
          <a:p>
            <a:pPr lvl="1">
              <a:spcBef>
                <a:spcPts val="0"/>
              </a:spcBef>
              <a:buFont typeface="Arial" panose="020B0604020202020204" pitchFamily="34" charset="0"/>
              <a:buChar char="•"/>
            </a:pPr>
            <a:r>
              <a:rPr lang="en-GB" sz="2000" dirty="0">
                <a:solidFill>
                  <a:srgbClr val="002060"/>
                </a:solidFill>
                <a:latin typeface="Helvetica" pitchFamily="2" charset="0"/>
              </a:rPr>
              <a:t>Empathy</a:t>
            </a:r>
          </a:p>
          <a:p>
            <a:pPr lvl="1">
              <a:spcBef>
                <a:spcPts val="0"/>
              </a:spcBef>
              <a:buFont typeface="Arial" panose="020B0604020202020204" pitchFamily="34" charset="0"/>
              <a:buChar char="•"/>
            </a:pPr>
            <a:endParaRPr lang="en-GB" sz="2000" dirty="0">
              <a:solidFill>
                <a:srgbClr val="002060"/>
              </a:solidFill>
              <a:latin typeface="Helvetica" pitchFamily="2" charset="0"/>
            </a:endParaRPr>
          </a:p>
          <a:p>
            <a:pPr lvl="1">
              <a:spcBef>
                <a:spcPts val="0"/>
              </a:spcBef>
              <a:buFont typeface="Arial" panose="020B0604020202020204" pitchFamily="34" charset="0"/>
              <a:buChar char="•"/>
            </a:pPr>
            <a:r>
              <a:rPr lang="en-GB" sz="2000" dirty="0">
                <a:solidFill>
                  <a:srgbClr val="002060"/>
                </a:solidFill>
                <a:latin typeface="Helvetica" pitchFamily="2" charset="0"/>
              </a:rPr>
              <a:t>Altruism</a:t>
            </a:r>
          </a:p>
          <a:p>
            <a:pPr lvl="1">
              <a:spcBef>
                <a:spcPts val="0"/>
              </a:spcBef>
              <a:buFont typeface="Arial" panose="020B0604020202020204" pitchFamily="34" charset="0"/>
              <a:buChar char="•"/>
            </a:pPr>
            <a:endParaRPr lang="en-GB" sz="2000" dirty="0">
              <a:solidFill>
                <a:srgbClr val="002060"/>
              </a:solidFill>
              <a:latin typeface="Helvetica" pitchFamily="2" charset="0"/>
            </a:endParaRPr>
          </a:p>
          <a:p>
            <a:pPr lvl="1">
              <a:spcBef>
                <a:spcPts val="0"/>
              </a:spcBef>
              <a:buFont typeface="Arial" panose="020B0604020202020204" pitchFamily="34" charset="0"/>
              <a:buChar char="•"/>
            </a:pPr>
            <a:r>
              <a:rPr lang="en-GB" sz="2000" dirty="0">
                <a:solidFill>
                  <a:srgbClr val="002060"/>
                </a:solidFill>
                <a:latin typeface="Helvetica" pitchFamily="2" charset="0"/>
              </a:rPr>
              <a:t>Kindness</a:t>
            </a:r>
          </a:p>
          <a:p>
            <a:pPr lvl="1">
              <a:spcBef>
                <a:spcPts val="0"/>
              </a:spcBef>
              <a:buFont typeface="Arial" panose="020B0604020202020204" pitchFamily="34" charset="0"/>
              <a:buChar char="•"/>
            </a:pPr>
            <a:endParaRPr lang="en-GB" sz="2000" dirty="0">
              <a:solidFill>
                <a:srgbClr val="002060"/>
              </a:solidFill>
              <a:latin typeface="Helvetica" pitchFamily="2" charset="0"/>
            </a:endParaRPr>
          </a:p>
          <a:p>
            <a:pPr lvl="1">
              <a:spcBef>
                <a:spcPts val="0"/>
              </a:spcBef>
              <a:buFont typeface="Arial" panose="020B0604020202020204" pitchFamily="34" charset="0"/>
              <a:buChar char="•"/>
            </a:pPr>
            <a:r>
              <a:rPr lang="en-GB" sz="2000" dirty="0">
                <a:solidFill>
                  <a:srgbClr val="002060"/>
                </a:solidFill>
                <a:latin typeface="Helvetica" pitchFamily="2" charset="0"/>
              </a:rPr>
              <a:t>Volunteering</a:t>
            </a:r>
          </a:p>
          <a:p>
            <a:pPr>
              <a:spcBef>
                <a:spcPts val="0"/>
              </a:spcBef>
            </a:pPr>
            <a:endParaRPr lang="en-GB" sz="2000" dirty="0">
              <a:solidFill>
                <a:srgbClr val="002060"/>
              </a:solidFill>
              <a:latin typeface="Helvetica" pitchFamily="2" charset="0"/>
            </a:endParaRPr>
          </a:p>
          <a:p>
            <a:pPr>
              <a:spcBef>
                <a:spcPts val="0"/>
              </a:spcBef>
            </a:pPr>
            <a:r>
              <a:rPr lang="en-GB" sz="2000" dirty="0">
                <a:solidFill>
                  <a:srgbClr val="002060"/>
                </a:solidFill>
                <a:latin typeface="Helvetica" pitchFamily="2" charset="0"/>
              </a:rPr>
              <a:t>All of these impact on wellbeing</a:t>
            </a:r>
            <a:r>
              <a:rPr lang="en-IE" sz="2000" dirty="0">
                <a:solidFill>
                  <a:srgbClr val="002060"/>
                </a:solidFill>
                <a:latin typeface="Helvetica" pitchFamily="2" charset="0"/>
              </a:rPr>
              <a:t> </a:t>
            </a:r>
            <a:endParaRPr lang="en-GB" sz="2000" dirty="0">
              <a:solidFill>
                <a:srgbClr val="002060"/>
              </a:solidFill>
              <a:latin typeface="Helvetica" pitchFamily="2" charset="0"/>
            </a:endParaRPr>
          </a:p>
          <a:p>
            <a:pPr>
              <a:spcBef>
                <a:spcPts val="0"/>
              </a:spcBef>
            </a:pPr>
            <a:endParaRPr lang="en-GB" sz="1600" dirty="0">
              <a:solidFill>
                <a:srgbClr val="002060"/>
              </a:solidFill>
              <a:latin typeface="Helvetica" pitchFamily="2" charset="0"/>
            </a:endParaRPr>
          </a:p>
        </p:txBody>
      </p:sp>
      <p:sp>
        <p:nvSpPr>
          <p:cNvPr id="4" name="Title 1">
            <a:extLst>
              <a:ext uri="{FF2B5EF4-FFF2-40B4-BE49-F238E27FC236}">
                <a16:creationId xmlns:a16="http://schemas.microsoft.com/office/drawing/2014/main" id="{AF4158EB-6F2F-3042-9902-9BEB1920DD98}"/>
              </a:ext>
            </a:extLst>
          </p:cNvPr>
          <p:cNvSpPr txBox="1">
            <a:spLocks noChangeArrowheads="1"/>
          </p:cNvSpPr>
          <p:nvPr/>
        </p:nvSpPr>
        <p:spPr>
          <a:xfrm>
            <a:off x="929810" y="577066"/>
            <a:ext cx="7284379" cy="3778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EMPATHY, </a:t>
            </a:r>
            <a:r>
              <a:rPr lang="en-GB" sz="2000" b="1" dirty="0">
                <a:latin typeface="Helvetica" pitchFamily="2" charset="0"/>
              </a:rPr>
              <a:t>ALTRUISM, KINDNESS, AND VOLUNTEERING</a:t>
            </a:r>
            <a:r>
              <a:rPr lang="en-IE" sz="2000" dirty="0">
                <a:latin typeface="Helvetica" pitchFamily="2" charset="0"/>
              </a:rPr>
              <a:t> </a:t>
            </a:r>
            <a:endParaRPr lang="en-US" altLang="en-US" sz="2000" b="1" kern="0" dirty="0">
              <a:latin typeface="Helvetica" pitchFamily="2" charset="0"/>
              <a:ea typeface="ＭＳ Ｐゴシック" panose="020B0600070205080204" pitchFamily="34" charset="-128"/>
            </a:endParaRPr>
          </a:p>
        </p:txBody>
      </p:sp>
      <p:pic>
        <p:nvPicPr>
          <p:cNvPr id="2" name="Picture 1">
            <a:extLst>
              <a:ext uri="{FF2B5EF4-FFF2-40B4-BE49-F238E27FC236}">
                <a16:creationId xmlns:a16="http://schemas.microsoft.com/office/drawing/2014/main" id="{8B716604-A5E9-CE42-B575-DA1D0921B412}"/>
              </a:ext>
            </a:extLst>
          </p:cNvPr>
          <p:cNvPicPr>
            <a:picLocks noChangeAspect="1"/>
          </p:cNvPicPr>
          <p:nvPr/>
        </p:nvPicPr>
        <p:blipFill>
          <a:blip r:embed="rId2"/>
          <a:stretch>
            <a:fillRect/>
          </a:stretch>
        </p:blipFill>
        <p:spPr>
          <a:xfrm>
            <a:off x="6085141" y="1159267"/>
            <a:ext cx="2129048" cy="1416785"/>
          </a:xfrm>
          <a:prstGeom prst="rect">
            <a:avLst/>
          </a:prstGeom>
        </p:spPr>
      </p:pic>
      <p:pic>
        <p:nvPicPr>
          <p:cNvPr id="9" name="Picture 8" descr="A picture containing sky, outdoor, cloudy, clouds&#10;&#10;Description automatically generated">
            <a:extLst>
              <a:ext uri="{FF2B5EF4-FFF2-40B4-BE49-F238E27FC236}">
                <a16:creationId xmlns:a16="http://schemas.microsoft.com/office/drawing/2014/main" id="{13E95E04-E67A-5348-BAB3-622FE330A9EC}"/>
              </a:ext>
            </a:extLst>
          </p:cNvPr>
          <p:cNvPicPr>
            <a:picLocks noChangeAspect="1"/>
          </p:cNvPicPr>
          <p:nvPr/>
        </p:nvPicPr>
        <p:blipFill>
          <a:blip r:embed="rId3"/>
          <a:stretch>
            <a:fillRect/>
          </a:stretch>
        </p:blipFill>
        <p:spPr>
          <a:xfrm>
            <a:off x="6476743" y="2699264"/>
            <a:ext cx="1448057" cy="1233079"/>
          </a:xfrm>
          <a:prstGeom prst="rect">
            <a:avLst/>
          </a:prstGeom>
        </p:spPr>
      </p:pic>
      <p:pic>
        <p:nvPicPr>
          <p:cNvPr id="10" name="Picture 9">
            <a:extLst>
              <a:ext uri="{FF2B5EF4-FFF2-40B4-BE49-F238E27FC236}">
                <a16:creationId xmlns:a16="http://schemas.microsoft.com/office/drawing/2014/main" id="{31903513-998C-F749-B5F0-2D67369E0C58}"/>
              </a:ext>
            </a:extLst>
          </p:cNvPr>
          <p:cNvPicPr>
            <a:picLocks noChangeAspect="1"/>
          </p:cNvPicPr>
          <p:nvPr/>
        </p:nvPicPr>
        <p:blipFill>
          <a:blip r:embed="rId4"/>
          <a:stretch>
            <a:fillRect/>
          </a:stretch>
        </p:blipFill>
        <p:spPr>
          <a:xfrm>
            <a:off x="6480540" y="4195544"/>
            <a:ext cx="1529629" cy="804289"/>
          </a:xfrm>
          <a:prstGeom prst="rect">
            <a:avLst/>
          </a:prstGeom>
        </p:spPr>
      </p:pic>
      <p:pic>
        <p:nvPicPr>
          <p:cNvPr id="11" name="Picture 10">
            <a:extLst>
              <a:ext uri="{FF2B5EF4-FFF2-40B4-BE49-F238E27FC236}">
                <a16:creationId xmlns:a16="http://schemas.microsoft.com/office/drawing/2014/main" id="{1A382A48-E006-C340-99DF-AB04245593BF}"/>
              </a:ext>
            </a:extLst>
          </p:cNvPr>
          <p:cNvPicPr>
            <a:picLocks noChangeAspect="1"/>
          </p:cNvPicPr>
          <p:nvPr/>
        </p:nvPicPr>
        <p:blipFill>
          <a:blip r:embed="rId5"/>
          <a:stretch>
            <a:fillRect/>
          </a:stretch>
        </p:blipFill>
        <p:spPr>
          <a:xfrm>
            <a:off x="6361202" y="5263035"/>
            <a:ext cx="1852987" cy="1233079"/>
          </a:xfrm>
          <a:prstGeom prst="rect">
            <a:avLst/>
          </a:prstGeom>
        </p:spPr>
      </p:pic>
    </p:spTree>
    <p:extLst>
      <p:ext uri="{BB962C8B-B14F-4D97-AF65-F5344CB8AC3E}">
        <p14:creationId xmlns:p14="http://schemas.microsoft.com/office/powerpoint/2010/main" val="3842259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624EC77-167F-6940-98B5-5001CF3D3A9D}"/>
              </a:ext>
            </a:extLst>
          </p:cNvPr>
          <p:cNvSpPr txBox="1">
            <a:spLocks noChangeArrowheads="1"/>
          </p:cNvSpPr>
          <p:nvPr/>
        </p:nvSpPr>
        <p:spPr>
          <a:xfrm>
            <a:off x="3589742" y="2974975"/>
            <a:ext cx="1964515" cy="4540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EMPATHY</a:t>
            </a:r>
          </a:p>
        </p:txBody>
      </p:sp>
    </p:spTree>
    <p:extLst>
      <p:ext uri="{BB962C8B-B14F-4D97-AF65-F5344CB8AC3E}">
        <p14:creationId xmlns:p14="http://schemas.microsoft.com/office/powerpoint/2010/main" val="2730390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47613" y="742362"/>
            <a:ext cx="4994658" cy="569776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1800" b="1" dirty="0">
                <a:solidFill>
                  <a:srgbClr val="002060"/>
                </a:solidFill>
                <a:latin typeface="Helvetica" pitchFamily="2" charset="0"/>
              </a:rPr>
              <a:t>Empathy has 3 components. </a:t>
            </a:r>
            <a:r>
              <a:rPr lang="en-GB" sz="1800" dirty="0">
                <a:solidFill>
                  <a:srgbClr val="002060"/>
                </a:solidFill>
                <a:latin typeface="Helvetica" pitchFamily="2" charset="0"/>
              </a:rPr>
              <a:t>It is the capacity to develop a cognitive understanding, emotional awareness, and bodily feeling of the experiences of another person</a:t>
            </a:r>
          </a:p>
          <a:p>
            <a:pPr>
              <a:buFont typeface="Arial" panose="020B0604020202020204" pitchFamily="34" charset="0"/>
              <a:buChar char="•"/>
            </a:pPr>
            <a:endParaRPr lang="en-GB" sz="1800" dirty="0">
              <a:solidFill>
                <a:srgbClr val="002060"/>
              </a:solidFill>
              <a:latin typeface="Helvetica" pitchFamily="2" charset="0"/>
            </a:endParaRPr>
          </a:p>
          <a:p>
            <a:pPr lvl="1">
              <a:buFont typeface="Arial" panose="020B0604020202020204" pitchFamily="34" charset="0"/>
              <a:buChar char="•"/>
            </a:pPr>
            <a:r>
              <a:rPr lang="en-GB" sz="1800" b="1" dirty="0">
                <a:solidFill>
                  <a:srgbClr val="002060"/>
                </a:solidFill>
                <a:latin typeface="Helvetica" pitchFamily="2" charset="0"/>
              </a:rPr>
              <a:t>Cognitive component. </a:t>
            </a:r>
            <a:r>
              <a:rPr lang="en-GB" sz="1800" dirty="0">
                <a:solidFill>
                  <a:srgbClr val="002060"/>
                </a:solidFill>
                <a:latin typeface="Helvetica" pitchFamily="2" charset="0"/>
              </a:rPr>
              <a:t>Predicting that the child who has fallen and hurt themselves is in pain, will cry, and call for their mother</a:t>
            </a:r>
          </a:p>
          <a:p>
            <a:pPr lvl="1">
              <a:buFont typeface="Arial" panose="020B0604020202020204" pitchFamily="34" charset="0"/>
              <a:buChar char="•"/>
            </a:pPr>
            <a:endParaRPr lang="en-GB" sz="1800" dirty="0">
              <a:solidFill>
                <a:srgbClr val="002060"/>
              </a:solidFill>
              <a:latin typeface="Helvetica" pitchFamily="2" charset="0"/>
            </a:endParaRPr>
          </a:p>
          <a:p>
            <a:pPr lvl="1">
              <a:buFont typeface="Arial" panose="020B0604020202020204" pitchFamily="34" charset="0"/>
              <a:buChar char="•"/>
            </a:pPr>
            <a:r>
              <a:rPr lang="en-GB" sz="1800" b="1" dirty="0">
                <a:solidFill>
                  <a:srgbClr val="002060"/>
                </a:solidFill>
                <a:latin typeface="Helvetica" pitchFamily="2" charset="0"/>
              </a:rPr>
              <a:t>Emotional component. . </a:t>
            </a:r>
            <a:r>
              <a:rPr lang="en-GB" sz="1800" dirty="0">
                <a:solidFill>
                  <a:srgbClr val="002060"/>
                </a:solidFill>
                <a:latin typeface="Helvetica" pitchFamily="2" charset="0"/>
              </a:rPr>
              <a:t>Feeling an urge to comfort a child who has fallen and hurt themselves</a:t>
            </a:r>
          </a:p>
          <a:p>
            <a:pPr lvl="1">
              <a:buFont typeface="Arial" panose="020B0604020202020204" pitchFamily="34" charset="0"/>
              <a:buChar char="•"/>
            </a:pPr>
            <a:endParaRPr lang="en-GB" sz="1800" dirty="0">
              <a:solidFill>
                <a:srgbClr val="002060"/>
              </a:solidFill>
              <a:latin typeface="Helvetica" pitchFamily="2" charset="0"/>
            </a:endParaRPr>
          </a:p>
          <a:p>
            <a:pPr lvl="1">
              <a:buFont typeface="Arial" panose="020B0604020202020204" pitchFamily="34" charset="0"/>
              <a:buChar char="•"/>
            </a:pPr>
            <a:r>
              <a:rPr lang="en-GB" sz="1800" b="1" dirty="0">
                <a:solidFill>
                  <a:srgbClr val="002060"/>
                </a:solidFill>
                <a:latin typeface="Helvetica" pitchFamily="2" charset="0"/>
              </a:rPr>
              <a:t>Physiological component. </a:t>
            </a:r>
            <a:r>
              <a:rPr lang="en-GB" sz="1800" dirty="0">
                <a:solidFill>
                  <a:srgbClr val="002060"/>
                </a:solidFill>
                <a:latin typeface="Helvetica" pitchFamily="2" charset="0"/>
              </a:rPr>
              <a:t>Flinching when watching another person being hit, or smiling when others smile</a:t>
            </a:r>
            <a:endParaRPr lang="en-GB" sz="1800" baseline="30000" dirty="0">
              <a:solidFill>
                <a:srgbClr val="002060"/>
              </a:solidFill>
              <a:latin typeface="Helvetica" pitchFamily="2" charset="0"/>
            </a:endParaRPr>
          </a:p>
          <a:p>
            <a:pPr>
              <a:buFont typeface="Arial" panose="020B0604020202020204" pitchFamily="34" charset="0"/>
              <a:buChar char="•"/>
            </a:pPr>
            <a:endParaRPr lang="en-GB" sz="1600" dirty="0">
              <a:solidFill>
                <a:srgbClr val="002060"/>
              </a:solidFill>
              <a:latin typeface="Helvetica" pitchFamily="2" charset="0"/>
            </a:endParaRP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3622320" y="213509"/>
            <a:ext cx="1687811" cy="37038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EMPATHY</a:t>
            </a:r>
          </a:p>
        </p:txBody>
      </p:sp>
      <p:pic>
        <p:nvPicPr>
          <p:cNvPr id="4" name="Picture 3">
            <a:extLst>
              <a:ext uri="{FF2B5EF4-FFF2-40B4-BE49-F238E27FC236}">
                <a16:creationId xmlns:a16="http://schemas.microsoft.com/office/drawing/2014/main" id="{0B3BBA39-A77A-F74C-812B-1B559ADD8550}"/>
              </a:ext>
            </a:extLst>
          </p:cNvPr>
          <p:cNvPicPr>
            <a:picLocks noChangeAspect="1"/>
          </p:cNvPicPr>
          <p:nvPr/>
        </p:nvPicPr>
        <p:blipFill>
          <a:blip r:embed="rId2"/>
          <a:stretch>
            <a:fillRect/>
          </a:stretch>
        </p:blipFill>
        <p:spPr>
          <a:xfrm>
            <a:off x="5360264" y="2219162"/>
            <a:ext cx="3636123" cy="2419675"/>
          </a:xfrm>
          <a:prstGeom prst="rect">
            <a:avLst/>
          </a:prstGeom>
        </p:spPr>
      </p:pic>
    </p:spTree>
    <p:extLst>
      <p:ext uri="{BB962C8B-B14F-4D97-AF65-F5344CB8AC3E}">
        <p14:creationId xmlns:p14="http://schemas.microsoft.com/office/powerpoint/2010/main" val="69145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0" y="430148"/>
            <a:ext cx="5594426" cy="599770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endParaRPr lang="en-GB" sz="1600" dirty="0">
              <a:solidFill>
                <a:srgbClr val="002060"/>
              </a:solidFill>
              <a:latin typeface="Helvetica" pitchFamily="2" charset="0"/>
            </a:endParaRPr>
          </a:p>
          <a:p>
            <a:pPr>
              <a:buFont typeface="Arial" panose="020B0604020202020204" pitchFamily="34" charset="0"/>
              <a:buChar char="•"/>
            </a:pPr>
            <a:r>
              <a:rPr lang="en-GB" sz="1800" b="1" dirty="0">
                <a:solidFill>
                  <a:srgbClr val="002060"/>
                </a:solidFill>
                <a:latin typeface="Helvetica" pitchFamily="2" charset="0"/>
              </a:rPr>
              <a:t>Evolution of empathy. </a:t>
            </a:r>
            <a:r>
              <a:rPr lang="en-GB" sz="1800" dirty="0">
                <a:solidFill>
                  <a:srgbClr val="002060"/>
                </a:solidFill>
                <a:latin typeface="Helvetica" pitchFamily="2" charset="0"/>
              </a:rPr>
              <a:t>Empathy evolved because it had major survival benefits for humans, notably bonding individuals to each other, especially mothers to children</a:t>
            </a:r>
          </a:p>
          <a:p>
            <a:pPr>
              <a:buFont typeface="Arial" panose="020B0604020202020204" pitchFamily="34" charset="0"/>
              <a:buChar char="•"/>
            </a:pPr>
            <a:endParaRPr lang="en-GB" sz="1800" baseline="30000" dirty="0">
              <a:solidFill>
                <a:srgbClr val="002060"/>
              </a:solidFill>
              <a:latin typeface="Helvetica" pitchFamily="2" charset="0"/>
            </a:endParaRPr>
          </a:p>
          <a:p>
            <a:pPr>
              <a:buFont typeface="Arial" panose="020B0604020202020204" pitchFamily="34" charset="0"/>
              <a:buChar char="•"/>
            </a:pPr>
            <a:r>
              <a:rPr lang="en-GB" sz="1800" b="1" dirty="0">
                <a:solidFill>
                  <a:srgbClr val="002060"/>
                </a:solidFill>
                <a:latin typeface="Helvetica" pitchFamily="2" charset="0"/>
              </a:rPr>
              <a:t>Determinants of empathy. </a:t>
            </a:r>
            <a:r>
              <a:rPr lang="en-GB" sz="1800" dirty="0">
                <a:solidFill>
                  <a:srgbClr val="002060"/>
                </a:solidFill>
                <a:latin typeface="Helvetica" pitchFamily="2" charset="0"/>
              </a:rPr>
              <a:t>Factors that contribute to the development of empathy include  </a:t>
            </a:r>
          </a:p>
          <a:p>
            <a:pPr lvl="1">
              <a:buFont typeface="Arial" panose="020B0604020202020204" pitchFamily="34" charset="0"/>
              <a:buChar char="•"/>
            </a:pPr>
            <a:r>
              <a:rPr lang="en-GB" sz="1800" dirty="0">
                <a:solidFill>
                  <a:srgbClr val="002060"/>
                </a:solidFill>
                <a:latin typeface="Helvetica" pitchFamily="2" charset="0"/>
              </a:rPr>
              <a:t>Secure parent-child attachment</a:t>
            </a:r>
          </a:p>
          <a:p>
            <a:pPr lvl="1">
              <a:buFont typeface="Arial" panose="020B0604020202020204" pitchFamily="34" charset="0"/>
              <a:buChar char="•"/>
            </a:pPr>
            <a:r>
              <a:rPr lang="en-GB" sz="1800" dirty="0">
                <a:solidFill>
                  <a:srgbClr val="002060"/>
                </a:solidFill>
                <a:latin typeface="Helvetica" pitchFamily="2" charset="0"/>
              </a:rPr>
              <a:t>Family cohesion </a:t>
            </a:r>
          </a:p>
          <a:p>
            <a:pPr lvl="1">
              <a:buFont typeface="Arial" panose="020B0604020202020204" pitchFamily="34" charset="0"/>
              <a:buChar char="•"/>
            </a:pPr>
            <a:r>
              <a:rPr lang="en-GB" sz="1800" dirty="0">
                <a:solidFill>
                  <a:srgbClr val="002060"/>
                </a:solidFill>
                <a:latin typeface="Helvetica" pitchFamily="2" charset="0"/>
              </a:rPr>
              <a:t>Authoritative parenting style, characterised by high warmth &amp; moderate control</a:t>
            </a:r>
          </a:p>
          <a:p>
            <a:pPr>
              <a:buFont typeface="Arial" panose="020B0604020202020204" pitchFamily="34" charset="0"/>
              <a:buChar char="•"/>
            </a:pPr>
            <a:endParaRPr lang="en-GB" sz="1800" dirty="0">
              <a:solidFill>
                <a:srgbClr val="002060"/>
              </a:solidFill>
              <a:latin typeface="Helvetica" pitchFamily="2" charset="0"/>
            </a:endParaRPr>
          </a:p>
          <a:p>
            <a:pPr>
              <a:buFont typeface="Arial" panose="020B0604020202020204" pitchFamily="34" charset="0"/>
              <a:buChar char="•"/>
            </a:pPr>
            <a:r>
              <a:rPr lang="en-GB" sz="1800" b="1" dirty="0">
                <a:solidFill>
                  <a:srgbClr val="002060"/>
                </a:solidFill>
                <a:latin typeface="Helvetica" pitchFamily="2" charset="0"/>
              </a:rPr>
              <a:t>Effects of empathy</a:t>
            </a:r>
            <a:r>
              <a:rPr lang="en-GB" sz="1800" dirty="0">
                <a:solidFill>
                  <a:srgbClr val="002060"/>
                </a:solidFill>
                <a:latin typeface="Helvetica" pitchFamily="2" charset="0"/>
              </a:rPr>
              <a:t>. Positive outcomes in psychotherapy &amp; medical practice</a:t>
            </a:r>
          </a:p>
          <a:p>
            <a:pPr>
              <a:buFont typeface="Arial" panose="020B0604020202020204" pitchFamily="34" charset="0"/>
              <a:buChar char="•"/>
            </a:pPr>
            <a:endParaRPr lang="en-GB" sz="1800" baseline="30000" dirty="0">
              <a:solidFill>
                <a:srgbClr val="002060"/>
              </a:solidFill>
              <a:latin typeface="Helvetica" pitchFamily="2" charset="0"/>
            </a:endParaRPr>
          </a:p>
          <a:p>
            <a:pPr>
              <a:buFont typeface="Arial" panose="020B0604020202020204" pitchFamily="34" charset="0"/>
              <a:buChar char="•"/>
            </a:pPr>
            <a:r>
              <a:rPr lang="en-GB" sz="1800" b="1" dirty="0">
                <a:solidFill>
                  <a:srgbClr val="002060"/>
                </a:solidFill>
                <a:latin typeface="Helvetica" pitchFamily="2" charset="0"/>
              </a:rPr>
              <a:t>Empathy deficits. </a:t>
            </a:r>
            <a:r>
              <a:rPr lang="en-GB" sz="1800" dirty="0">
                <a:solidFill>
                  <a:srgbClr val="002060"/>
                </a:solidFill>
                <a:latin typeface="Helvetica" pitchFamily="2" charset="0"/>
              </a:rPr>
              <a:t>Healthcare professionals develop empathy deficits following a sustained high level of contact with distressed patients where empathy is required, when provided with insufficient support</a:t>
            </a: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3622320" y="213509"/>
            <a:ext cx="1687811" cy="37038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EMPATHY</a:t>
            </a:r>
          </a:p>
        </p:txBody>
      </p:sp>
      <p:pic>
        <p:nvPicPr>
          <p:cNvPr id="4" name="Picture 3">
            <a:extLst>
              <a:ext uri="{FF2B5EF4-FFF2-40B4-BE49-F238E27FC236}">
                <a16:creationId xmlns:a16="http://schemas.microsoft.com/office/drawing/2014/main" id="{FD423E43-F36C-8742-8F1E-2B2FED4683EA}"/>
              </a:ext>
            </a:extLst>
          </p:cNvPr>
          <p:cNvPicPr>
            <a:picLocks noChangeAspect="1"/>
          </p:cNvPicPr>
          <p:nvPr/>
        </p:nvPicPr>
        <p:blipFill>
          <a:blip r:embed="rId2"/>
          <a:stretch>
            <a:fillRect/>
          </a:stretch>
        </p:blipFill>
        <p:spPr>
          <a:xfrm>
            <a:off x="5733891" y="2199497"/>
            <a:ext cx="3225405" cy="2146361"/>
          </a:xfrm>
          <a:prstGeom prst="rect">
            <a:avLst/>
          </a:prstGeom>
        </p:spPr>
      </p:pic>
    </p:spTree>
    <p:extLst>
      <p:ext uri="{BB962C8B-B14F-4D97-AF65-F5344CB8AC3E}">
        <p14:creationId xmlns:p14="http://schemas.microsoft.com/office/powerpoint/2010/main" val="2731689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8AC124-AC8C-564B-BB35-16E5094A97C9}"/>
              </a:ext>
            </a:extLst>
          </p:cNvPr>
          <p:cNvSpPr txBox="1">
            <a:spLocks noChangeArrowheads="1"/>
          </p:cNvSpPr>
          <p:nvPr/>
        </p:nvSpPr>
        <p:spPr>
          <a:xfrm>
            <a:off x="2968050" y="2716811"/>
            <a:ext cx="3207900" cy="712189"/>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ea typeface="ＭＳ Ｐゴシック" panose="020B0600070205080204" pitchFamily="34" charset="-128"/>
              </a:rPr>
              <a:t>RELATIONSHIPS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624EC77-167F-6940-98B5-5001CF3D3A9D}"/>
              </a:ext>
            </a:extLst>
          </p:cNvPr>
          <p:cNvSpPr txBox="1">
            <a:spLocks noChangeArrowheads="1"/>
          </p:cNvSpPr>
          <p:nvPr/>
        </p:nvSpPr>
        <p:spPr>
          <a:xfrm>
            <a:off x="3496099" y="2974975"/>
            <a:ext cx="2151801" cy="4540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ALTRUISM</a:t>
            </a:r>
          </a:p>
        </p:txBody>
      </p:sp>
    </p:spTree>
    <p:extLst>
      <p:ext uri="{BB962C8B-B14F-4D97-AF65-F5344CB8AC3E}">
        <p14:creationId xmlns:p14="http://schemas.microsoft.com/office/powerpoint/2010/main" val="1110639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27949" y="1353502"/>
            <a:ext cx="4267072" cy="44573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2000" b="1" dirty="0">
                <a:solidFill>
                  <a:srgbClr val="002060"/>
                </a:solidFill>
                <a:latin typeface="Helvetica" pitchFamily="2" charset="0"/>
              </a:rPr>
              <a:t>Altruism </a:t>
            </a:r>
            <a:r>
              <a:rPr lang="en-GB" sz="2000" dirty="0">
                <a:solidFill>
                  <a:srgbClr val="002060"/>
                </a:solidFill>
                <a:latin typeface="Helvetica" pitchFamily="2" charset="0"/>
              </a:rPr>
              <a:t>is the intention to improve another person’s situation, for that reason alone, at a cost to the oneself and without expectation of reward</a:t>
            </a:r>
          </a:p>
          <a:p>
            <a:pPr>
              <a:buFont typeface="Arial" panose="020B0604020202020204" pitchFamily="34" charset="0"/>
              <a:buChar char="•"/>
            </a:pPr>
            <a:endParaRPr lang="en-GB" sz="2000" dirty="0">
              <a:solidFill>
                <a:srgbClr val="002060"/>
              </a:solidFill>
              <a:latin typeface="Helvetica" pitchFamily="2" charset="0"/>
            </a:endParaRPr>
          </a:p>
          <a:p>
            <a:pPr>
              <a:buFont typeface="Arial" panose="020B0604020202020204" pitchFamily="34" charset="0"/>
              <a:buChar char="•"/>
            </a:pPr>
            <a:r>
              <a:rPr lang="en-GB" sz="2000" b="1" dirty="0">
                <a:solidFill>
                  <a:srgbClr val="002060"/>
                </a:solidFill>
                <a:latin typeface="Helvetica" pitchFamily="2" charset="0"/>
              </a:rPr>
              <a:t>Empathy</a:t>
            </a:r>
            <a:r>
              <a:rPr lang="en-GB" sz="2000" dirty="0">
                <a:solidFill>
                  <a:srgbClr val="002060"/>
                </a:solidFill>
                <a:latin typeface="Helvetica" pitchFamily="2" charset="0"/>
              </a:rPr>
              <a:t> may motivate altruistic prosocial behaviour</a:t>
            </a:r>
          </a:p>
          <a:p>
            <a:pPr>
              <a:buFont typeface="Arial" panose="020B0604020202020204" pitchFamily="34" charset="0"/>
              <a:buChar char="•"/>
            </a:pPr>
            <a:endParaRPr lang="en-GB" sz="2000" dirty="0">
              <a:solidFill>
                <a:srgbClr val="002060"/>
              </a:solidFill>
              <a:latin typeface="Helvetica" pitchFamily="2" charset="0"/>
            </a:endParaRPr>
          </a:p>
          <a:p>
            <a:pPr>
              <a:buFont typeface="Arial" panose="020B0604020202020204" pitchFamily="34" charset="0"/>
              <a:buChar char="•"/>
            </a:pPr>
            <a:r>
              <a:rPr lang="en-GB" sz="2000" b="1" dirty="0">
                <a:solidFill>
                  <a:srgbClr val="002060"/>
                </a:solidFill>
                <a:latin typeface="Helvetica" pitchFamily="2" charset="0"/>
              </a:rPr>
              <a:t>Evolution. </a:t>
            </a:r>
            <a:r>
              <a:rPr lang="en-GB" sz="2000" dirty="0">
                <a:solidFill>
                  <a:srgbClr val="002060"/>
                </a:solidFill>
                <a:latin typeface="Helvetica" pitchFamily="2" charset="0"/>
              </a:rPr>
              <a:t>Altruism evolved because it enhanced the survival of groups of humans</a:t>
            </a:r>
            <a:r>
              <a:rPr lang="en-IE" sz="2000" dirty="0">
                <a:solidFill>
                  <a:srgbClr val="002060"/>
                </a:solidFill>
                <a:latin typeface="Helvetica" pitchFamily="2" charset="0"/>
              </a:rPr>
              <a:t> </a:t>
            </a:r>
          </a:p>
          <a:p>
            <a:pPr>
              <a:buFont typeface="Arial" panose="020B0604020202020204" pitchFamily="34" charset="0"/>
              <a:buChar char="•"/>
            </a:pPr>
            <a:endParaRPr lang="en-IE" sz="1600" dirty="0">
              <a:solidFill>
                <a:srgbClr val="002060"/>
              </a:solidFill>
              <a:latin typeface="Helvetica" pitchFamily="2" charset="0"/>
            </a:endParaRPr>
          </a:p>
          <a:p>
            <a:pPr>
              <a:buFont typeface="Arial" panose="020B0604020202020204" pitchFamily="34" charset="0"/>
              <a:buChar char="•"/>
            </a:pPr>
            <a:endParaRPr lang="en-GB" sz="1600" dirty="0">
              <a:solidFill>
                <a:srgbClr val="002060"/>
              </a:solidFill>
              <a:latin typeface="Helvetica" pitchFamily="2" charset="0"/>
            </a:endParaRPr>
          </a:p>
          <a:p>
            <a:pPr>
              <a:buFont typeface="Arial" panose="020B0604020202020204" pitchFamily="34" charset="0"/>
              <a:buChar char="•"/>
            </a:pPr>
            <a:endParaRPr lang="en-GB" sz="1600" dirty="0">
              <a:solidFill>
                <a:srgbClr val="002060"/>
              </a:solidFill>
              <a:latin typeface="Helvetica" pitchFamily="2" charset="0"/>
            </a:endParaRPr>
          </a:p>
          <a:p>
            <a:pPr>
              <a:buFont typeface="Arial" panose="020B0604020202020204" pitchFamily="34" charset="0"/>
              <a:buChar char="•"/>
            </a:pPr>
            <a:endParaRPr lang="en-GB" sz="1600" dirty="0">
              <a:solidFill>
                <a:srgbClr val="002060"/>
              </a:solidFill>
              <a:latin typeface="Helvetica" pitchFamily="2" charset="0"/>
            </a:endParaRP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3708843" y="460523"/>
            <a:ext cx="1588659" cy="35936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sz="2000" b="1" dirty="0">
                <a:latin typeface="Helvetica" pitchFamily="2" charset="0"/>
              </a:rPr>
              <a:t>ALTRUISM</a:t>
            </a:r>
            <a:endParaRPr lang="en-US" altLang="en-US" sz="2000" b="1" kern="0" dirty="0">
              <a:latin typeface="Helvetica" pitchFamily="2" charset="0"/>
              <a:ea typeface="ＭＳ Ｐゴシック" panose="020B0600070205080204" pitchFamily="34" charset="-128"/>
            </a:endParaRPr>
          </a:p>
        </p:txBody>
      </p:sp>
      <p:pic>
        <p:nvPicPr>
          <p:cNvPr id="4" name="Picture 3" descr="A picture containing sky, outdoor, cloudy, clouds&#10;&#10;Description automatically generated">
            <a:extLst>
              <a:ext uri="{FF2B5EF4-FFF2-40B4-BE49-F238E27FC236}">
                <a16:creationId xmlns:a16="http://schemas.microsoft.com/office/drawing/2014/main" id="{B559C217-D961-AF4C-92C9-958FEB4F47AD}"/>
              </a:ext>
            </a:extLst>
          </p:cNvPr>
          <p:cNvPicPr>
            <a:picLocks noChangeAspect="1"/>
          </p:cNvPicPr>
          <p:nvPr/>
        </p:nvPicPr>
        <p:blipFill>
          <a:blip r:embed="rId2"/>
          <a:stretch>
            <a:fillRect/>
          </a:stretch>
        </p:blipFill>
        <p:spPr>
          <a:xfrm>
            <a:off x="5166869" y="2131387"/>
            <a:ext cx="3047683" cy="2595225"/>
          </a:xfrm>
          <a:prstGeom prst="rect">
            <a:avLst/>
          </a:prstGeom>
        </p:spPr>
      </p:pic>
    </p:spTree>
    <p:extLst>
      <p:ext uri="{BB962C8B-B14F-4D97-AF65-F5344CB8AC3E}">
        <p14:creationId xmlns:p14="http://schemas.microsoft.com/office/powerpoint/2010/main" val="2997884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37780" y="589935"/>
            <a:ext cx="5387949" cy="599770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endParaRPr lang="en-IE" sz="1600" dirty="0">
              <a:solidFill>
                <a:srgbClr val="002060"/>
              </a:solidFill>
              <a:latin typeface="Helvetica" pitchFamily="2" charset="0"/>
            </a:endParaRPr>
          </a:p>
          <a:p>
            <a:pPr>
              <a:buFont typeface="Arial" panose="020B0604020202020204" pitchFamily="34" charset="0"/>
              <a:buChar char="•"/>
            </a:pPr>
            <a:r>
              <a:rPr lang="en-GB" sz="1600" b="1" dirty="0">
                <a:solidFill>
                  <a:srgbClr val="002060"/>
                </a:solidFill>
                <a:latin typeface="Helvetica" pitchFamily="2" charset="0"/>
              </a:rPr>
              <a:t>Determinants of altruism. </a:t>
            </a:r>
            <a:r>
              <a:rPr lang="en-GB" sz="1600" dirty="0">
                <a:solidFill>
                  <a:srgbClr val="002060"/>
                </a:solidFill>
                <a:latin typeface="Helvetica" pitchFamily="2" charset="0"/>
              </a:rPr>
              <a:t>Factors that contribute to the development of altruism include  </a:t>
            </a:r>
          </a:p>
          <a:p>
            <a:pPr lvl="1">
              <a:buFont typeface="Arial" panose="020B0604020202020204" pitchFamily="34" charset="0"/>
              <a:buChar char="•"/>
            </a:pPr>
            <a:r>
              <a:rPr lang="en-GB" sz="1600" dirty="0">
                <a:solidFill>
                  <a:srgbClr val="002060"/>
                </a:solidFill>
                <a:latin typeface="Helvetica" pitchFamily="2" charset="0"/>
              </a:rPr>
              <a:t>Secure parent-child attachment</a:t>
            </a:r>
          </a:p>
          <a:p>
            <a:pPr lvl="1">
              <a:buFont typeface="Arial" panose="020B0604020202020204" pitchFamily="34" charset="0"/>
              <a:buChar char="•"/>
            </a:pPr>
            <a:r>
              <a:rPr lang="en-GB" sz="1600" dirty="0">
                <a:solidFill>
                  <a:srgbClr val="002060"/>
                </a:solidFill>
                <a:latin typeface="Helvetica" pitchFamily="2" charset="0"/>
              </a:rPr>
              <a:t>Family cohesion </a:t>
            </a:r>
          </a:p>
          <a:p>
            <a:pPr lvl="1">
              <a:buFont typeface="Arial" panose="020B0604020202020204" pitchFamily="34" charset="0"/>
              <a:buChar char="•"/>
            </a:pPr>
            <a:r>
              <a:rPr lang="en-GB" sz="1600" dirty="0">
                <a:solidFill>
                  <a:srgbClr val="002060"/>
                </a:solidFill>
                <a:latin typeface="Helvetica" pitchFamily="2" charset="0"/>
              </a:rPr>
              <a:t>Authoritative parenting style, characterised by high warmth &amp; moderate control</a:t>
            </a:r>
          </a:p>
          <a:p>
            <a:pPr lvl="1">
              <a:buFont typeface="Arial" panose="020B0604020202020204" pitchFamily="34" charset="0"/>
              <a:buChar char="•"/>
            </a:pPr>
            <a:r>
              <a:rPr lang="en-GB" sz="1600" dirty="0">
                <a:solidFill>
                  <a:srgbClr val="002060"/>
                </a:solidFill>
                <a:latin typeface="Helvetica" pitchFamily="2" charset="0"/>
              </a:rPr>
              <a:t>Parental monitoring of children’s behaviour and acting as altruistic role models </a:t>
            </a:r>
          </a:p>
          <a:p>
            <a:pPr lvl="1">
              <a:buFont typeface="Arial" panose="020B0604020202020204" pitchFamily="34" charset="0"/>
              <a:buChar char="•"/>
            </a:pPr>
            <a:r>
              <a:rPr lang="en-GB" sz="1600" dirty="0">
                <a:solidFill>
                  <a:srgbClr val="002060"/>
                </a:solidFill>
                <a:latin typeface="Helvetica" pitchFamily="2" charset="0"/>
              </a:rPr>
              <a:t>Higher parental education &amp; income</a:t>
            </a:r>
          </a:p>
          <a:p>
            <a:pPr lvl="1">
              <a:buFont typeface="Arial" panose="020B0604020202020204" pitchFamily="34" charset="0"/>
              <a:buChar char="•"/>
            </a:pPr>
            <a:r>
              <a:rPr lang="en-GB" sz="1600" dirty="0">
                <a:solidFill>
                  <a:srgbClr val="002060"/>
                </a:solidFill>
                <a:latin typeface="Helvetica" pitchFamily="2" charset="0"/>
              </a:rPr>
              <a:t>Exposure to prosocial role models in peer groups, and the media  </a:t>
            </a:r>
          </a:p>
          <a:p>
            <a:pPr lvl="1">
              <a:buFont typeface="Arial" panose="020B0604020202020204" pitchFamily="34" charset="0"/>
              <a:buChar char="•"/>
            </a:pPr>
            <a:r>
              <a:rPr lang="en-GB" sz="1600" dirty="0">
                <a:solidFill>
                  <a:srgbClr val="002060"/>
                </a:solidFill>
                <a:latin typeface="Helvetica" pitchFamily="2" charset="0"/>
              </a:rPr>
              <a:t>Suffering from group-based violence, may enhance motivation to help other disadvantaged people (the ‘altruism born of suffering’ theory)</a:t>
            </a:r>
          </a:p>
          <a:p>
            <a:pPr lvl="1">
              <a:buFont typeface="Arial" panose="020B0604020202020204" pitchFamily="34" charset="0"/>
              <a:buChar char="•"/>
            </a:pPr>
            <a:endParaRPr lang="en-GB" sz="1600" dirty="0">
              <a:solidFill>
                <a:srgbClr val="002060"/>
              </a:solidFill>
              <a:latin typeface="Helvetica" pitchFamily="2" charset="0"/>
            </a:endParaRPr>
          </a:p>
          <a:p>
            <a:pPr>
              <a:buFont typeface="Arial" panose="020B0604020202020204" pitchFamily="34" charset="0"/>
              <a:buChar char="•"/>
            </a:pPr>
            <a:r>
              <a:rPr lang="en-GB" sz="1600" b="1" dirty="0">
                <a:solidFill>
                  <a:srgbClr val="002060"/>
                </a:solidFill>
                <a:latin typeface="Helvetica" pitchFamily="2" charset="0"/>
              </a:rPr>
              <a:t>Pathological altruism </a:t>
            </a:r>
            <a:r>
              <a:rPr lang="en-GB" sz="1600" dirty="0">
                <a:solidFill>
                  <a:srgbClr val="002060"/>
                </a:solidFill>
                <a:latin typeface="Helvetica" pitchFamily="2" charset="0"/>
              </a:rPr>
              <a:t>may lead to </a:t>
            </a:r>
          </a:p>
          <a:p>
            <a:pPr lvl="1">
              <a:buFont typeface="Arial" panose="020B0604020202020204" pitchFamily="34" charset="0"/>
              <a:buChar char="•"/>
            </a:pPr>
            <a:r>
              <a:rPr lang="en-GB" sz="1600" dirty="0">
                <a:solidFill>
                  <a:srgbClr val="002060"/>
                </a:solidFill>
                <a:latin typeface="Helvetica" pitchFamily="2" charset="0"/>
              </a:rPr>
              <a:t>Burnout in helping professions</a:t>
            </a:r>
          </a:p>
          <a:p>
            <a:pPr lvl="1">
              <a:buFont typeface="Arial" panose="020B0604020202020204" pitchFamily="34" charset="0"/>
              <a:buChar char="•"/>
            </a:pPr>
            <a:r>
              <a:rPr lang="en-GB" sz="1600" dirty="0">
                <a:solidFill>
                  <a:srgbClr val="002060"/>
                </a:solidFill>
                <a:latin typeface="Helvetica" pitchFamily="2" charset="0"/>
              </a:rPr>
              <a:t>Co-dependency and supporting addiction in family members</a:t>
            </a:r>
          </a:p>
          <a:p>
            <a:pPr lvl="1">
              <a:buFont typeface="Arial" panose="020B0604020202020204" pitchFamily="34" charset="0"/>
              <a:buChar char="•"/>
            </a:pPr>
            <a:r>
              <a:rPr lang="en-GB" sz="1600" dirty="0">
                <a:solidFill>
                  <a:srgbClr val="002060"/>
                </a:solidFill>
                <a:latin typeface="Helvetica" pitchFamily="2" charset="0"/>
              </a:rPr>
              <a:t>Violent behaviour towards an outgroup (to altruistically help an ingroup)</a:t>
            </a: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3777670" y="230567"/>
            <a:ext cx="1588659" cy="35936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sz="2000" b="1" dirty="0">
                <a:latin typeface="Helvetica" pitchFamily="2" charset="0"/>
              </a:rPr>
              <a:t>ALTRUISM</a:t>
            </a:r>
            <a:endParaRPr lang="en-US" altLang="en-US" sz="2000" b="1" kern="0" dirty="0">
              <a:latin typeface="Helvetica" pitchFamily="2" charset="0"/>
              <a:ea typeface="ＭＳ Ｐゴシック" panose="020B0600070205080204" pitchFamily="34" charset="-128"/>
            </a:endParaRPr>
          </a:p>
        </p:txBody>
      </p:sp>
      <p:pic>
        <p:nvPicPr>
          <p:cNvPr id="4" name="Picture 3" descr="A picture containing sky, outdoor, cloudy, clouds&#10;&#10;Description automatically generated">
            <a:extLst>
              <a:ext uri="{FF2B5EF4-FFF2-40B4-BE49-F238E27FC236}">
                <a16:creationId xmlns:a16="http://schemas.microsoft.com/office/drawing/2014/main" id="{B559C217-D961-AF4C-92C9-958FEB4F47AD}"/>
              </a:ext>
            </a:extLst>
          </p:cNvPr>
          <p:cNvPicPr>
            <a:picLocks noChangeAspect="1"/>
          </p:cNvPicPr>
          <p:nvPr/>
        </p:nvPicPr>
        <p:blipFill>
          <a:blip r:embed="rId2"/>
          <a:stretch>
            <a:fillRect/>
          </a:stretch>
        </p:blipFill>
        <p:spPr>
          <a:xfrm>
            <a:off x="5857311" y="2217484"/>
            <a:ext cx="2568719" cy="2187368"/>
          </a:xfrm>
          <a:prstGeom prst="rect">
            <a:avLst/>
          </a:prstGeom>
        </p:spPr>
      </p:pic>
    </p:spTree>
    <p:extLst>
      <p:ext uri="{BB962C8B-B14F-4D97-AF65-F5344CB8AC3E}">
        <p14:creationId xmlns:p14="http://schemas.microsoft.com/office/powerpoint/2010/main" val="110445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624EC77-167F-6940-98B5-5001CF3D3A9D}"/>
              </a:ext>
            </a:extLst>
          </p:cNvPr>
          <p:cNvSpPr txBox="1">
            <a:spLocks noChangeArrowheads="1"/>
          </p:cNvSpPr>
          <p:nvPr/>
        </p:nvSpPr>
        <p:spPr>
          <a:xfrm>
            <a:off x="3551183" y="2974975"/>
            <a:ext cx="2041633" cy="4540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KINDNESS</a:t>
            </a:r>
          </a:p>
        </p:txBody>
      </p:sp>
    </p:spTree>
    <p:extLst>
      <p:ext uri="{BB962C8B-B14F-4D97-AF65-F5344CB8AC3E}">
        <p14:creationId xmlns:p14="http://schemas.microsoft.com/office/powerpoint/2010/main" val="2487008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47612" y="430148"/>
            <a:ext cx="7156571" cy="599770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1600" b="1" dirty="0">
                <a:solidFill>
                  <a:srgbClr val="002060"/>
                </a:solidFill>
              </a:rPr>
              <a:t>Random acts of kindness  </a:t>
            </a:r>
            <a:r>
              <a:rPr lang="en-GB" sz="1600" dirty="0">
                <a:solidFill>
                  <a:srgbClr val="002060"/>
                </a:solidFill>
              </a:rPr>
              <a:t>enhance doners wellbeing. Sonja Lyubomirsky found that for acts of kindness to increase wellbeing the number of acts, the size of the acts, the variety of acts, and the time frame for doing these acts are important </a:t>
            </a:r>
          </a:p>
          <a:p>
            <a:pPr>
              <a:buFont typeface="Arial" panose="020B0604020202020204" pitchFamily="34" charset="0"/>
              <a:buChar char="•"/>
            </a:pPr>
            <a:endParaRPr lang="en-GB" sz="1600" dirty="0">
              <a:solidFill>
                <a:srgbClr val="002060"/>
              </a:solidFill>
            </a:endParaRPr>
          </a:p>
          <a:p>
            <a:pPr lvl="1">
              <a:buFont typeface="Arial" panose="020B0604020202020204" pitchFamily="34" charset="0"/>
              <a:buChar char="•"/>
            </a:pPr>
            <a:r>
              <a:rPr lang="en-GB" sz="1600" b="1" dirty="0">
                <a:solidFill>
                  <a:srgbClr val="002060"/>
                </a:solidFill>
              </a:rPr>
              <a:t>Number &amp; Time frame. </a:t>
            </a:r>
            <a:r>
              <a:rPr lang="en-GB" sz="1600" dirty="0">
                <a:solidFill>
                  <a:srgbClr val="002060"/>
                </a:solidFill>
              </a:rPr>
              <a:t>The number of acts of kindness must be high enough within a short time frame so we see ourselves as being kinder  than usual (5 acts of kindness in a day had a bigger impact on wellbeing than 5 acts of kindness spaced over a week)</a:t>
            </a:r>
          </a:p>
          <a:p>
            <a:pPr lvl="1">
              <a:buFont typeface="Arial" panose="020B0604020202020204" pitchFamily="34" charset="0"/>
              <a:buChar char="•"/>
            </a:pPr>
            <a:endParaRPr lang="en-GB" sz="1600" dirty="0">
              <a:solidFill>
                <a:srgbClr val="002060"/>
              </a:solidFill>
            </a:endParaRPr>
          </a:p>
          <a:p>
            <a:pPr lvl="1">
              <a:buFont typeface="Arial" panose="020B0604020202020204" pitchFamily="34" charset="0"/>
              <a:buChar char="•"/>
            </a:pPr>
            <a:r>
              <a:rPr lang="en-GB" sz="1600" b="1" dirty="0">
                <a:solidFill>
                  <a:srgbClr val="002060"/>
                </a:solidFill>
              </a:rPr>
              <a:t>Variety. </a:t>
            </a:r>
            <a:r>
              <a:rPr lang="en-GB" sz="1600" dirty="0">
                <a:solidFill>
                  <a:srgbClr val="002060"/>
                </a:solidFill>
              </a:rPr>
              <a:t>A wider variety of different types of acts of kindness led to greater wellbeing than repeating the same act. </a:t>
            </a:r>
          </a:p>
          <a:p>
            <a:pPr lvl="1">
              <a:buFont typeface="Arial" panose="020B0604020202020204" pitchFamily="34" charset="0"/>
              <a:buChar char="•"/>
            </a:pPr>
            <a:endParaRPr lang="en-GB" sz="1600" dirty="0">
              <a:solidFill>
                <a:srgbClr val="002060"/>
              </a:solidFill>
            </a:endParaRPr>
          </a:p>
          <a:p>
            <a:pPr lvl="1">
              <a:buFont typeface="Arial" panose="020B0604020202020204" pitchFamily="34" charset="0"/>
              <a:buChar char="•"/>
            </a:pPr>
            <a:r>
              <a:rPr lang="en-GB" sz="1600" b="1" dirty="0">
                <a:solidFill>
                  <a:srgbClr val="002060"/>
                </a:solidFill>
              </a:rPr>
              <a:t>Size. </a:t>
            </a:r>
            <a:r>
              <a:rPr lang="en-GB" sz="1600" dirty="0">
                <a:solidFill>
                  <a:srgbClr val="002060"/>
                </a:solidFill>
              </a:rPr>
              <a:t>Larger acts of kindness (for example, regularly helping a disadvantaged child learn to read), up to a point, may boost wellbeing more than smaller acts (for example, lending someone your bicycle)</a:t>
            </a:r>
            <a:endParaRPr lang="en-GB" sz="1600" dirty="0">
              <a:solidFill>
                <a:srgbClr val="002060"/>
              </a:solidFill>
              <a:latin typeface="Helvetica" pitchFamily="2" charset="0"/>
            </a:endParaRPr>
          </a:p>
          <a:p>
            <a:pPr lvl="1">
              <a:buFont typeface="Arial" panose="020B0604020202020204" pitchFamily="34" charset="0"/>
              <a:buChar char="•"/>
            </a:pPr>
            <a:endParaRPr lang="en-GB" sz="1600" dirty="0">
              <a:solidFill>
                <a:srgbClr val="002060"/>
              </a:solidFill>
              <a:latin typeface="Helvetica" pitchFamily="2" charset="0"/>
            </a:endParaRPr>
          </a:p>
          <a:p>
            <a:pPr>
              <a:buFont typeface="Arial" panose="020B0604020202020204" pitchFamily="34" charset="0"/>
              <a:buChar char="•"/>
            </a:pPr>
            <a:r>
              <a:rPr lang="en-GB" sz="1600" b="1" dirty="0">
                <a:solidFill>
                  <a:srgbClr val="002060"/>
                </a:solidFill>
              </a:rPr>
              <a:t>Pay it forward effect. </a:t>
            </a:r>
            <a:r>
              <a:rPr lang="en-GB" sz="1600" dirty="0">
                <a:solidFill>
                  <a:srgbClr val="002060"/>
                </a:solidFill>
              </a:rPr>
              <a:t>Acts of kindness create better communities by inspiring others to carry acts of kindness. </a:t>
            </a:r>
          </a:p>
          <a:p>
            <a:pPr>
              <a:buFont typeface="Arial" panose="020B0604020202020204" pitchFamily="34" charset="0"/>
              <a:buChar char="•"/>
            </a:pPr>
            <a:endParaRPr lang="en-GB" sz="1600" dirty="0">
              <a:solidFill>
                <a:srgbClr val="002060"/>
              </a:solidFill>
            </a:endParaRPr>
          </a:p>
          <a:p>
            <a:pPr>
              <a:buFont typeface="Arial" panose="020B0604020202020204" pitchFamily="34" charset="0"/>
              <a:buChar char="•"/>
            </a:pPr>
            <a:r>
              <a:rPr lang="en-GB" sz="1600" dirty="0">
                <a:solidFill>
                  <a:srgbClr val="002060"/>
                </a:solidFill>
              </a:rPr>
              <a:t>Sara Pressman asked 83 individuals to perform random kind acts for other people in the community for 90 minutes. After being the recipient of such acts of kindness, 39% said that they had spontaneously ‘paid it forward’ by doing random acts of kindness for others</a:t>
            </a:r>
            <a:endParaRPr lang="en-GB" sz="1600" baseline="30000" dirty="0">
              <a:solidFill>
                <a:srgbClr val="002060"/>
              </a:solidFill>
            </a:endParaRPr>
          </a:p>
          <a:p>
            <a:pPr>
              <a:buFont typeface="Arial" panose="020B0604020202020204" pitchFamily="34" charset="0"/>
              <a:buChar char="•"/>
            </a:pPr>
            <a:endParaRPr lang="en-GB" sz="1600" baseline="30000" dirty="0">
              <a:solidFill>
                <a:srgbClr val="002060"/>
              </a:solidFill>
            </a:endParaRPr>
          </a:p>
          <a:p>
            <a:pPr>
              <a:buFont typeface="Arial" panose="020B0604020202020204" pitchFamily="34" charset="0"/>
              <a:buChar char="•"/>
            </a:pPr>
            <a:endParaRPr lang="en-GB" sz="1600" dirty="0">
              <a:solidFill>
                <a:srgbClr val="002060"/>
              </a:solidFill>
              <a:latin typeface="Helvetica" pitchFamily="2" charset="0"/>
            </a:endParaRP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3777670" y="15368"/>
            <a:ext cx="1588659" cy="35936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altLang="en-US" sz="2000" b="1" kern="0" dirty="0">
                <a:latin typeface="Helvetica" pitchFamily="2" charset="0"/>
                <a:ea typeface="ＭＳ Ｐゴシック" panose="020B0600070205080204" pitchFamily="34" charset="-128"/>
              </a:rPr>
              <a:t>KINDNESS</a:t>
            </a:r>
            <a:endParaRPr lang="en-US" altLang="en-US" sz="2000" b="1" kern="0" dirty="0">
              <a:latin typeface="Helvetica" pitchFamily="2" charset="0"/>
              <a:ea typeface="ＭＳ Ｐゴシック" panose="020B0600070205080204" pitchFamily="34" charset="-128"/>
            </a:endParaRPr>
          </a:p>
        </p:txBody>
      </p:sp>
      <p:sp>
        <p:nvSpPr>
          <p:cNvPr id="2" name="TextBox 1">
            <a:extLst>
              <a:ext uri="{FF2B5EF4-FFF2-40B4-BE49-F238E27FC236}">
                <a16:creationId xmlns:a16="http://schemas.microsoft.com/office/drawing/2014/main" id="{3E9A8F39-31AC-544B-BE57-409253F9221F}"/>
              </a:ext>
            </a:extLst>
          </p:cNvPr>
          <p:cNvSpPr txBox="1"/>
          <p:nvPr/>
        </p:nvSpPr>
        <p:spPr>
          <a:xfrm>
            <a:off x="7575736" y="2654527"/>
            <a:ext cx="1257460" cy="584775"/>
          </a:xfrm>
          <a:prstGeom prst="rect">
            <a:avLst/>
          </a:prstGeom>
          <a:noFill/>
        </p:spPr>
        <p:txBody>
          <a:bodyPr wrap="none" rtlCol="0">
            <a:spAutoFit/>
          </a:bodyPr>
          <a:lstStyle/>
          <a:p>
            <a:pPr algn="ctr"/>
            <a:r>
              <a:rPr lang="en-GB" sz="1600" b="1" dirty="0">
                <a:solidFill>
                  <a:srgbClr val="002060"/>
                </a:solidFill>
              </a:rPr>
              <a:t>Sonja </a:t>
            </a:r>
          </a:p>
          <a:p>
            <a:pPr algn="ctr"/>
            <a:r>
              <a:rPr lang="en-GB" sz="1600" b="1" dirty="0">
                <a:solidFill>
                  <a:srgbClr val="002060"/>
                </a:solidFill>
              </a:rPr>
              <a:t>Lyubomirsky</a:t>
            </a:r>
            <a:endParaRPr lang="en-US" sz="1600" b="1" dirty="0"/>
          </a:p>
        </p:txBody>
      </p:sp>
      <p:pic>
        <p:nvPicPr>
          <p:cNvPr id="3" name="Picture 2">
            <a:extLst>
              <a:ext uri="{FF2B5EF4-FFF2-40B4-BE49-F238E27FC236}">
                <a16:creationId xmlns:a16="http://schemas.microsoft.com/office/drawing/2014/main" id="{0E2B2492-0FB8-4E44-B95D-A5D9D99F4797}"/>
              </a:ext>
            </a:extLst>
          </p:cNvPr>
          <p:cNvPicPr>
            <a:picLocks noChangeAspect="1"/>
          </p:cNvPicPr>
          <p:nvPr/>
        </p:nvPicPr>
        <p:blipFill>
          <a:blip r:embed="rId2"/>
          <a:stretch>
            <a:fillRect/>
          </a:stretch>
        </p:blipFill>
        <p:spPr>
          <a:xfrm>
            <a:off x="7382642" y="655339"/>
            <a:ext cx="1450554" cy="1979402"/>
          </a:xfrm>
          <a:prstGeom prst="rect">
            <a:avLst/>
          </a:prstGeom>
        </p:spPr>
      </p:pic>
      <p:pic>
        <p:nvPicPr>
          <p:cNvPr id="7" name="Picture 3">
            <a:extLst>
              <a:ext uri="{FF2B5EF4-FFF2-40B4-BE49-F238E27FC236}">
                <a16:creationId xmlns:a16="http://schemas.microsoft.com/office/drawing/2014/main" id="{628EAAFA-9D3D-E14B-932E-727EE669E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9287" y="5354159"/>
            <a:ext cx="1455035" cy="145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95863C0-E22E-634B-ADA7-4CD158EE08D1}"/>
              </a:ext>
            </a:extLst>
          </p:cNvPr>
          <p:cNvPicPr>
            <a:picLocks noChangeAspect="1"/>
          </p:cNvPicPr>
          <p:nvPr/>
        </p:nvPicPr>
        <p:blipFill>
          <a:blip r:embed="rId4"/>
          <a:stretch>
            <a:fillRect/>
          </a:stretch>
        </p:blipFill>
        <p:spPr>
          <a:xfrm>
            <a:off x="7345342" y="3862665"/>
            <a:ext cx="1651046" cy="868131"/>
          </a:xfrm>
          <a:prstGeom prst="rect">
            <a:avLst/>
          </a:prstGeom>
        </p:spPr>
      </p:pic>
    </p:spTree>
    <p:extLst>
      <p:ext uri="{BB962C8B-B14F-4D97-AF65-F5344CB8AC3E}">
        <p14:creationId xmlns:p14="http://schemas.microsoft.com/office/powerpoint/2010/main" val="1971705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47612" y="665244"/>
            <a:ext cx="8996388" cy="575542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endParaRPr lang="en-GB" sz="1600" baseline="30000" dirty="0">
              <a:solidFill>
                <a:srgbClr val="002060"/>
              </a:solidFill>
            </a:endParaRPr>
          </a:p>
          <a:p>
            <a:pPr>
              <a:buFont typeface="Arial" panose="020B0604020202020204" pitchFamily="34" charset="0"/>
              <a:buChar char="•"/>
            </a:pPr>
            <a:endParaRPr lang="en-GB" sz="1600" dirty="0">
              <a:solidFill>
                <a:srgbClr val="002060"/>
              </a:solidFill>
              <a:latin typeface="Helvetica" pitchFamily="2" charset="0"/>
            </a:endParaRP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2191798" y="95901"/>
            <a:ext cx="4760402" cy="35936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altLang="en-US" sz="2000" b="1" kern="0" dirty="0">
                <a:latin typeface="Helvetica" pitchFamily="2" charset="0"/>
                <a:ea typeface="ＭＳ Ｐゴシック" panose="020B0600070205080204" pitchFamily="34" charset="-128"/>
              </a:rPr>
              <a:t>PAUSE &amp; PRACTICE - KINDNESS</a:t>
            </a:r>
            <a:endParaRPr lang="en-US" altLang="en-US" sz="2000" b="1" kern="0" dirty="0">
              <a:latin typeface="Helvetica" pitchFamily="2" charset="0"/>
              <a:ea typeface="ＭＳ Ｐゴシック" panose="020B0600070205080204" pitchFamily="34" charset="-128"/>
            </a:endParaRPr>
          </a:p>
        </p:txBody>
      </p:sp>
      <p:sp>
        <p:nvSpPr>
          <p:cNvPr id="2" name="Rectangle 1">
            <a:extLst>
              <a:ext uri="{FF2B5EF4-FFF2-40B4-BE49-F238E27FC236}">
                <a16:creationId xmlns:a16="http://schemas.microsoft.com/office/drawing/2014/main" id="{7C60AD6A-AEB5-364C-AEA0-3BC5ECE30CD9}"/>
              </a:ext>
            </a:extLst>
          </p:cNvPr>
          <p:cNvSpPr/>
          <p:nvPr/>
        </p:nvSpPr>
        <p:spPr>
          <a:xfrm>
            <a:off x="242371" y="551289"/>
            <a:ext cx="8754017" cy="5755422"/>
          </a:xfrm>
          <a:prstGeom prst="rect">
            <a:avLst/>
          </a:prstGeom>
        </p:spPr>
        <p:txBody>
          <a:bodyPr wrap="square">
            <a:spAutoFit/>
          </a:bodyPr>
          <a:lstStyle/>
          <a:p>
            <a:r>
              <a:rPr lang="en-GB" sz="1600" dirty="0">
                <a:solidFill>
                  <a:srgbClr val="002060"/>
                </a:solidFill>
                <a:latin typeface="Helvetica" pitchFamily="2" charset="0"/>
                <a:ea typeface="Times New Roman" panose="02020603050405020304" pitchFamily="18" charset="0"/>
              </a:rPr>
              <a:t>In this exercise, there is an invitation for you to plan to carry out acts of kindness for others</a:t>
            </a:r>
            <a:endParaRPr lang="en-IE" sz="1600" dirty="0">
              <a:solidFill>
                <a:srgbClr val="002060"/>
              </a:solidFill>
              <a:latin typeface="Helvetica" pitchFamily="2" charset="0"/>
              <a:ea typeface="Times New Roman" panose="02020603050405020304" pitchFamily="18" charset="0"/>
            </a:endParaRPr>
          </a:p>
          <a:p>
            <a:r>
              <a:rPr lang="en-GB" sz="1600" dirty="0">
                <a:solidFill>
                  <a:srgbClr val="002060"/>
                </a:solidFill>
                <a:latin typeface="Helvetica" pitchFamily="2" charset="0"/>
                <a:ea typeface="Times New Roman" panose="02020603050405020304" pitchFamily="18" charset="0"/>
              </a:rPr>
              <a:t> </a:t>
            </a:r>
            <a:endParaRPr lang="en-IE" sz="1600" dirty="0">
              <a:solidFill>
                <a:srgbClr val="002060"/>
              </a:solidFill>
              <a:latin typeface="Helvetica" pitchFamily="2" charset="0"/>
              <a:ea typeface="Times New Roman" panose="02020603050405020304" pitchFamily="18" charset="0"/>
            </a:endParaRPr>
          </a:p>
          <a:p>
            <a:r>
              <a:rPr lang="en-GB" sz="1600" dirty="0">
                <a:solidFill>
                  <a:srgbClr val="002060"/>
                </a:solidFill>
                <a:latin typeface="Helvetica" pitchFamily="2" charset="0"/>
                <a:ea typeface="Times New Roman" panose="02020603050405020304" pitchFamily="18" charset="0"/>
              </a:rPr>
              <a:t>Here are some examples: </a:t>
            </a:r>
            <a:endParaRPr lang="en-IE" sz="1600" dirty="0">
              <a:solidFill>
                <a:srgbClr val="002060"/>
              </a:solidFill>
              <a:latin typeface="Helvetica" pitchFamily="2" charset="0"/>
              <a:ea typeface="Times New Roman" panose="02020603050405020304" pitchFamily="18" charset="0"/>
            </a:endParaRPr>
          </a:p>
          <a:p>
            <a:pPr marL="342900" lvl="0" indent="-342900">
              <a:buFont typeface="Symbol" pitchFamily="2" charset="2"/>
              <a:buChar char=""/>
            </a:pPr>
            <a:r>
              <a:rPr lang="en-GB" sz="1600" dirty="0">
                <a:solidFill>
                  <a:srgbClr val="002060"/>
                </a:solidFill>
                <a:latin typeface="Helvetica" pitchFamily="2" charset="0"/>
                <a:ea typeface="Times New Roman" panose="02020603050405020304" pitchFamily="18" charset="0"/>
              </a:rPr>
              <a:t>helping a friend carry their shopping to the car</a:t>
            </a:r>
            <a:endParaRPr lang="en-IE" sz="1600" dirty="0">
              <a:solidFill>
                <a:srgbClr val="002060"/>
              </a:solidFill>
              <a:latin typeface="Helvetica" pitchFamily="2" charset="0"/>
              <a:ea typeface="Times New Roman" panose="02020603050405020304" pitchFamily="18" charset="0"/>
            </a:endParaRPr>
          </a:p>
          <a:p>
            <a:pPr marL="342900" lvl="0" indent="-342900">
              <a:buFont typeface="Symbol" pitchFamily="2" charset="2"/>
              <a:buChar char=""/>
            </a:pPr>
            <a:r>
              <a:rPr lang="en-GB" sz="1600" dirty="0">
                <a:solidFill>
                  <a:srgbClr val="002060"/>
                </a:solidFill>
                <a:latin typeface="Helvetica" pitchFamily="2" charset="0"/>
                <a:ea typeface="Times New Roman" panose="02020603050405020304" pitchFamily="18" charset="0"/>
              </a:rPr>
              <a:t>visiting an older person who may be lonely</a:t>
            </a:r>
            <a:endParaRPr lang="en-IE" sz="1600" dirty="0">
              <a:solidFill>
                <a:srgbClr val="002060"/>
              </a:solidFill>
              <a:latin typeface="Helvetica" pitchFamily="2" charset="0"/>
              <a:ea typeface="Times New Roman" panose="02020603050405020304" pitchFamily="18" charset="0"/>
            </a:endParaRPr>
          </a:p>
          <a:p>
            <a:pPr marL="342900" lvl="0" indent="-342900">
              <a:buFont typeface="Symbol" pitchFamily="2" charset="2"/>
              <a:buChar char=""/>
            </a:pPr>
            <a:r>
              <a:rPr lang="en-GB" sz="1600" dirty="0">
                <a:solidFill>
                  <a:srgbClr val="002060"/>
                </a:solidFill>
                <a:latin typeface="Helvetica" pitchFamily="2" charset="0"/>
                <a:ea typeface="Times New Roman" panose="02020603050405020304" pitchFamily="18" charset="0"/>
              </a:rPr>
              <a:t>helping a colleague at work who is overloaded</a:t>
            </a:r>
            <a:endParaRPr lang="en-IE" sz="1600" dirty="0">
              <a:solidFill>
                <a:srgbClr val="002060"/>
              </a:solidFill>
              <a:latin typeface="Helvetica" pitchFamily="2" charset="0"/>
              <a:ea typeface="Times New Roman" panose="02020603050405020304" pitchFamily="18" charset="0"/>
            </a:endParaRPr>
          </a:p>
          <a:p>
            <a:pPr marL="342900" lvl="0" indent="-342900">
              <a:buFont typeface="Symbol" pitchFamily="2" charset="2"/>
              <a:buChar char=""/>
            </a:pPr>
            <a:r>
              <a:rPr lang="en-GB" sz="1600" dirty="0">
                <a:solidFill>
                  <a:srgbClr val="002060"/>
                </a:solidFill>
                <a:latin typeface="Helvetica" pitchFamily="2" charset="0"/>
                <a:ea typeface="Times New Roman" panose="02020603050405020304" pitchFamily="18" charset="0"/>
              </a:rPr>
              <a:t>helping someone with their homework</a:t>
            </a:r>
            <a:endParaRPr lang="en-IE" sz="1600" dirty="0">
              <a:solidFill>
                <a:srgbClr val="002060"/>
              </a:solidFill>
              <a:latin typeface="Helvetica" pitchFamily="2" charset="0"/>
              <a:ea typeface="Times New Roman" panose="02020603050405020304" pitchFamily="18" charset="0"/>
            </a:endParaRPr>
          </a:p>
          <a:p>
            <a:r>
              <a:rPr lang="en-GB" sz="1600" dirty="0">
                <a:solidFill>
                  <a:srgbClr val="002060"/>
                </a:solidFill>
                <a:latin typeface="Helvetica" pitchFamily="2" charset="0"/>
                <a:ea typeface="Times New Roman" panose="02020603050405020304" pitchFamily="18" charset="0"/>
              </a:rPr>
              <a:t> </a:t>
            </a:r>
            <a:endParaRPr lang="en-IE" sz="1600" dirty="0">
              <a:solidFill>
                <a:srgbClr val="002060"/>
              </a:solidFill>
              <a:latin typeface="Helvetica" pitchFamily="2" charset="0"/>
              <a:ea typeface="Times New Roman" panose="02020603050405020304" pitchFamily="18" charset="0"/>
            </a:endParaRPr>
          </a:p>
          <a:p>
            <a:r>
              <a:rPr lang="en-GB" sz="1600" dirty="0">
                <a:solidFill>
                  <a:srgbClr val="002060"/>
                </a:solidFill>
                <a:latin typeface="Helvetica" pitchFamily="2" charset="0"/>
                <a:ea typeface="Times New Roman" panose="02020603050405020304" pitchFamily="18" charset="0"/>
              </a:rPr>
              <a:t>During this week select a day. On that day do five small acts of kindness, or one or two large acts of kindness.</a:t>
            </a:r>
            <a:r>
              <a:rPr lang="en-IE" sz="1600" dirty="0">
                <a:solidFill>
                  <a:srgbClr val="002060"/>
                </a:solidFill>
                <a:latin typeface="Helvetica" pitchFamily="2" charset="0"/>
                <a:ea typeface="Times New Roman" panose="02020603050405020304" pitchFamily="18" charset="0"/>
              </a:rPr>
              <a:t> </a:t>
            </a:r>
            <a:r>
              <a:rPr lang="en-GB" sz="1600" dirty="0">
                <a:solidFill>
                  <a:srgbClr val="002060"/>
                </a:solidFill>
                <a:latin typeface="Helvetica" pitchFamily="2" charset="0"/>
                <a:ea typeface="Times New Roman" panose="02020603050405020304" pitchFamily="18" charset="0"/>
              </a:rPr>
              <a:t>The important thing is that you are aware that you are </a:t>
            </a:r>
            <a:r>
              <a:rPr lang="en-GB" sz="1600" b="1" i="1" dirty="0">
                <a:solidFill>
                  <a:srgbClr val="002060"/>
                </a:solidFill>
                <a:latin typeface="Helvetica" pitchFamily="2" charset="0"/>
                <a:ea typeface="Times New Roman" panose="02020603050405020304" pitchFamily="18" charset="0"/>
              </a:rPr>
              <a:t>being much kinder on this day</a:t>
            </a:r>
            <a:r>
              <a:rPr lang="en-GB" sz="1600" dirty="0">
                <a:solidFill>
                  <a:srgbClr val="002060"/>
                </a:solidFill>
                <a:latin typeface="Helvetica" pitchFamily="2" charset="0"/>
                <a:ea typeface="Times New Roman" panose="02020603050405020304" pitchFamily="18" charset="0"/>
              </a:rPr>
              <a:t>, than you normally would be on other days</a:t>
            </a:r>
            <a:endParaRPr lang="en-IE" sz="1600" dirty="0">
              <a:solidFill>
                <a:srgbClr val="002060"/>
              </a:solidFill>
              <a:latin typeface="Helvetica" pitchFamily="2" charset="0"/>
              <a:ea typeface="Times New Roman" panose="02020603050405020304" pitchFamily="18" charset="0"/>
            </a:endParaRPr>
          </a:p>
          <a:p>
            <a:r>
              <a:rPr lang="en-GB" sz="1600" dirty="0">
                <a:solidFill>
                  <a:srgbClr val="002060"/>
                </a:solidFill>
                <a:latin typeface="Helvetica" pitchFamily="2" charset="0"/>
                <a:ea typeface="Times New Roman" panose="02020603050405020304" pitchFamily="18" charset="0"/>
              </a:rPr>
              <a:t> </a:t>
            </a:r>
            <a:endParaRPr lang="en-IE" sz="1600" dirty="0">
              <a:solidFill>
                <a:srgbClr val="002060"/>
              </a:solidFill>
              <a:latin typeface="Helvetica" pitchFamily="2" charset="0"/>
              <a:ea typeface="Times New Roman" panose="02020603050405020304" pitchFamily="18" charset="0"/>
            </a:endParaRPr>
          </a:p>
          <a:p>
            <a:r>
              <a:rPr lang="en-GB" sz="1600" dirty="0">
                <a:solidFill>
                  <a:srgbClr val="002060"/>
                </a:solidFill>
                <a:latin typeface="Helvetica" pitchFamily="2" charset="0"/>
                <a:ea typeface="Times New Roman" panose="02020603050405020304" pitchFamily="18" charset="0"/>
              </a:rPr>
              <a:t>It’s also important that you </a:t>
            </a:r>
            <a:r>
              <a:rPr lang="en-GB" sz="1600" b="1" i="1" dirty="0">
                <a:solidFill>
                  <a:srgbClr val="002060"/>
                </a:solidFill>
                <a:latin typeface="Helvetica" pitchFamily="2" charset="0"/>
                <a:ea typeface="Times New Roman" panose="02020603050405020304" pitchFamily="18" charset="0"/>
              </a:rPr>
              <a:t>do a variety of different acts</a:t>
            </a:r>
            <a:r>
              <a:rPr lang="en-GB" sz="1600" dirty="0">
                <a:solidFill>
                  <a:srgbClr val="002060"/>
                </a:solidFill>
                <a:latin typeface="Helvetica" pitchFamily="2" charset="0"/>
                <a:ea typeface="Times New Roman" panose="02020603050405020304" pitchFamily="18" charset="0"/>
              </a:rPr>
              <a:t> of kindness, so that you do not feel like you are mechanically repeating the same act again and again</a:t>
            </a:r>
            <a:endParaRPr lang="en-IE" sz="1600" dirty="0">
              <a:solidFill>
                <a:srgbClr val="002060"/>
              </a:solidFill>
              <a:latin typeface="Helvetica" pitchFamily="2" charset="0"/>
              <a:ea typeface="Times New Roman" panose="02020603050405020304" pitchFamily="18" charset="0"/>
            </a:endParaRPr>
          </a:p>
          <a:p>
            <a:r>
              <a:rPr lang="en-GB" sz="1600" dirty="0">
                <a:solidFill>
                  <a:srgbClr val="002060"/>
                </a:solidFill>
                <a:latin typeface="Helvetica" pitchFamily="2" charset="0"/>
                <a:ea typeface="Times New Roman" panose="02020603050405020304" pitchFamily="18" charset="0"/>
              </a:rPr>
              <a:t> </a:t>
            </a:r>
            <a:endParaRPr lang="en-IE" sz="1600" dirty="0">
              <a:solidFill>
                <a:srgbClr val="002060"/>
              </a:solidFill>
              <a:latin typeface="Helvetica" pitchFamily="2" charset="0"/>
              <a:ea typeface="Times New Roman" panose="02020603050405020304" pitchFamily="18" charset="0"/>
            </a:endParaRPr>
          </a:p>
          <a:p>
            <a:pPr>
              <a:tabLst>
                <a:tab pos="1620520" algn="l"/>
              </a:tabLst>
            </a:pPr>
            <a:r>
              <a:rPr lang="en-GB" sz="1600" b="1" i="1" dirty="0">
                <a:solidFill>
                  <a:srgbClr val="002060"/>
                </a:solidFill>
                <a:latin typeface="Helvetica" pitchFamily="2" charset="0"/>
                <a:ea typeface="Times New Roman" panose="02020603050405020304" pitchFamily="18" charset="0"/>
              </a:rPr>
              <a:t>Do not bite off more than you can chew</a:t>
            </a:r>
            <a:r>
              <a:rPr lang="en-GB" sz="1600" dirty="0">
                <a:solidFill>
                  <a:srgbClr val="002060"/>
                </a:solidFill>
                <a:latin typeface="Helvetica" pitchFamily="2" charset="0"/>
                <a:ea typeface="Times New Roman" panose="02020603050405020304" pitchFamily="18" charset="0"/>
              </a:rPr>
              <a:t>, and do so much that you feel overwhelmed </a:t>
            </a:r>
          </a:p>
          <a:p>
            <a:pPr>
              <a:tabLst>
                <a:tab pos="1620520" algn="l"/>
              </a:tabLst>
            </a:pPr>
            <a:r>
              <a:rPr lang="en-GB" sz="1600" dirty="0">
                <a:solidFill>
                  <a:srgbClr val="002060"/>
                </a:solidFill>
                <a:latin typeface="Helvetica" pitchFamily="2" charset="0"/>
                <a:ea typeface="Times New Roman" panose="02020603050405020304" pitchFamily="18" charset="0"/>
              </a:rPr>
              <a:t> </a:t>
            </a:r>
            <a:endParaRPr lang="en-IE" sz="1600" dirty="0">
              <a:solidFill>
                <a:srgbClr val="002060"/>
              </a:solidFill>
              <a:latin typeface="Helvetica" pitchFamily="2" charset="0"/>
              <a:ea typeface="Times New Roman" panose="02020603050405020304" pitchFamily="18" charset="0"/>
            </a:endParaRPr>
          </a:p>
          <a:p>
            <a:r>
              <a:rPr lang="en-GB" sz="1600" dirty="0">
                <a:solidFill>
                  <a:srgbClr val="002060"/>
                </a:solidFill>
                <a:latin typeface="Helvetica" pitchFamily="2" charset="0"/>
                <a:ea typeface="Times New Roman" panose="02020603050405020304" pitchFamily="18" charset="0"/>
              </a:rPr>
              <a:t>The person or people who you help do not have to know that you have helped them </a:t>
            </a:r>
            <a:endParaRPr lang="en-IE" sz="1600" dirty="0">
              <a:solidFill>
                <a:srgbClr val="002060"/>
              </a:solidFill>
              <a:latin typeface="Helvetica" pitchFamily="2" charset="0"/>
              <a:ea typeface="Times New Roman" panose="02020603050405020304" pitchFamily="18" charset="0"/>
            </a:endParaRPr>
          </a:p>
          <a:p>
            <a:r>
              <a:rPr lang="en-GB" sz="1600" dirty="0">
                <a:solidFill>
                  <a:srgbClr val="002060"/>
                </a:solidFill>
                <a:latin typeface="Helvetica" pitchFamily="2" charset="0"/>
                <a:ea typeface="Times New Roman" panose="02020603050405020304" pitchFamily="18" charset="0"/>
              </a:rPr>
              <a:t> </a:t>
            </a:r>
            <a:endParaRPr lang="en-IE" sz="1600" dirty="0">
              <a:solidFill>
                <a:srgbClr val="002060"/>
              </a:solidFill>
              <a:latin typeface="Helvetica" pitchFamily="2" charset="0"/>
              <a:ea typeface="Times New Roman" panose="02020603050405020304" pitchFamily="18" charset="0"/>
            </a:endParaRPr>
          </a:p>
          <a:p>
            <a:r>
              <a:rPr lang="en-GB" sz="1600" dirty="0">
                <a:solidFill>
                  <a:srgbClr val="002060"/>
                </a:solidFill>
                <a:latin typeface="Helvetica" pitchFamily="2" charset="0"/>
                <a:ea typeface="Times New Roman" panose="02020603050405020304" pitchFamily="18" charset="0"/>
              </a:rPr>
              <a:t>Before and after you do this task, write down your well-being rating on a scale of 1 to 10 where 1 is a very low level of well-being and 10 is a very high level of well-being. Notice the effect of this acts of kindness task on your level of well-being. Also write down the acts of kindness that you carried out and reflect on what is says about you as a person that you did these acts</a:t>
            </a:r>
            <a:endParaRPr lang="en-IE" sz="1600" dirty="0">
              <a:solidFill>
                <a:srgbClr val="002060"/>
              </a:solidFill>
              <a:effectLst/>
              <a:latin typeface="Helvetica" pitchFamily="2" charset="0"/>
              <a:ea typeface="Times New Roman" panose="02020603050405020304" pitchFamily="18" charset="0"/>
            </a:endParaRPr>
          </a:p>
        </p:txBody>
      </p:sp>
      <p:sp>
        <p:nvSpPr>
          <p:cNvPr id="3" name="Rectangle 2">
            <a:extLst>
              <a:ext uri="{FF2B5EF4-FFF2-40B4-BE49-F238E27FC236}">
                <a16:creationId xmlns:a16="http://schemas.microsoft.com/office/drawing/2014/main" id="{5B6BD566-E608-F24D-A764-57D74D856847}"/>
              </a:ext>
            </a:extLst>
          </p:cNvPr>
          <p:cNvSpPr/>
          <p:nvPr/>
        </p:nvSpPr>
        <p:spPr>
          <a:xfrm>
            <a:off x="4834207" y="1295914"/>
            <a:ext cx="4114800" cy="1077218"/>
          </a:xfrm>
          <a:prstGeom prst="rect">
            <a:avLst/>
          </a:prstGeom>
        </p:spPr>
        <p:txBody>
          <a:bodyPr wrap="square">
            <a:spAutoFit/>
          </a:bodyPr>
          <a:lstStyle/>
          <a:p>
            <a:pPr marL="342900" lvl="0" indent="-342900">
              <a:buFont typeface="Symbol" pitchFamily="2" charset="2"/>
              <a:buChar char=""/>
            </a:pPr>
            <a:r>
              <a:rPr lang="en-GB" sz="1600" dirty="0">
                <a:solidFill>
                  <a:srgbClr val="002060"/>
                </a:solidFill>
                <a:latin typeface="Helvetica" pitchFamily="2" charset="0"/>
                <a:ea typeface="Times New Roman" panose="02020603050405020304" pitchFamily="18" charset="0"/>
              </a:rPr>
              <a:t>giving money to charity</a:t>
            </a:r>
            <a:endParaRPr lang="en-IE" sz="1600" dirty="0">
              <a:solidFill>
                <a:srgbClr val="002060"/>
              </a:solidFill>
              <a:latin typeface="Helvetica" pitchFamily="2" charset="0"/>
              <a:ea typeface="Times New Roman" panose="02020603050405020304" pitchFamily="18" charset="0"/>
            </a:endParaRPr>
          </a:p>
          <a:p>
            <a:pPr marL="342900" lvl="0" indent="-342900">
              <a:buFont typeface="Symbol" pitchFamily="2" charset="2"/>
              <a:buChar char=""/>
            </a:pPr>
            <a:r>
              <a:rPr lang="en-GB" sz="1600" dirty="0">
                <a:solidFill>
                  <a:srgbClr val="002060"/>
                </a:solidFill>
                <a:latin typeface="Helvetica" pitchFamily="2" charset="0"/>
                <a:ea typeface="Times New Roman" panose="02020603050405020304" pitchFamily="18" charset="0"/>
              </a:rPr>
              <a:t>lending a friend some money </a:t>
            </a:r>
            <a:endParaRPr lang="en-IE" sz="1600" dirty="0">
              <a:solidFill>
                <a:srgbClr val="002060"/>
              </a:solidFill>
              <a:latin typeface="Helvetica" pitchFamily="2" charset="0"/>
              <a:ea typeface="Times New Roman" panose="02020603050405020304" pitchFamily="18" charset="0"/>
            </a:endParaRPr>
          </a:p>
          <a:p>
            <a:pPr marL="342900" lvl="0" indent="-342900">
              <a:buFont typeface="Symbol" pitchFamily="2" charset="2"/>
              <a:buChar char=""/>
            </a:pPr>
            <a:r>
              <a:rPr lang="en-GB" sz="1600" dirty="0">
                <a:solidFill>
                  <a:srgbClr val="002060"/>
                </a:solidFill>
                <a:latin typeface="Helvetica" pitchFamily="2" charset="0"/>
                <a:ea typeface="Times New Roman" panose="02020603050405020304" pitchFamily="18" charset="0"/>
              </a:rPr>
              <a:t>minding a child during an emergency</a:t>
            </a:r>
            <a:endParaRPr lang="en-IE" sz="1600" dirty="0">
              <a:solidFill>
                <a:srgbClr val="002060"/>
              </a:solidFill>
              <a:latin typeface="Helvetica" pitchFamily="2" charset="0"/>
              <a:ea typeface="Times New Roman" panose="02020603050405020304" pitchFamily="18" charset="0"/>
            </a:endParaRPr>
          </a:p>
          <a:p>
            <a:pPr marL="342900" lvl="0" indent="-342900">
              <a:buFont typeface="Symbol" pitchFamily="2" charset="2"/>
              <a:buChar char=""/>
            </a:pPr>
            <a:r>
              <a:rPr lang="en-GB" sz="1600" dirty="0">
                <a:solidFill>
                  <a:srgbClr val="002060"/>
                </a:solidFill>
                <a:latin typeface="Helvetica" pitchFamily="2" charset="0"/>
                <a:ea typeface="Times New Roman" panose="02020603050405020304" pitchFamily="18" charset="0"/>
              </a:rPr>
              <a:t>getting a coffee for a colleague at work</a:t>
            </a:r>
            <a:endParaRPr lang="en-IE" sz="1600" dirty="0">
              <a:solidFill>
                <a:srgbClr val="002060"/>
              </a:solidFill>
              <a:latin typeface="Helvetica" pitchFamily="2" charset="0"/>
              <a:ea typeface="Times New Roman" panose="02020603050405020304" pitchFamily="18" charset="0"/>
            </a:endParaRPr>
          </a:p>
        </p:txBody>
      </p:sp>
      <p:sp>
        <p:nvSpPr>
          <p:cNvPr id="7" name="TextBox 6">
            <a:extLst>
              <a:ext uri="{FF2B5EF4-FFF2-40B4-BE49-F238E27FC236}">
                <a16:creationId xmlns:a16="http://schemas.microsoft.com/office/drawing/2014/main" id="{509A3C61-8972-E849-9903-D5F1584F5A86}"/>
              </a:ext>
            </a:extLst>
          </p:cNvPr>
          <p:cNvSpPr txBox="1"/>
          <p:nvPr/>
        </p:nvSpPr>
        <p:spPr>
          <a:xfrm>
            <a:off x="205581" y="6370838"/>
            <a:ext cx="8938419" cy="461665"/>
          </a:xfrm>
          <a:prstGeom prst="rect">
            <a:avLst/>
          </a:prstGeom>
          <a:noFill/>
        </p:spPr>
        <p:txBody>
          <a:bodyPr wrap="square" rtlCol="0">
            <a:spAutoFit/>
          </a:bodyPr>
          <a:lstStyle/>
          <a:p>
            <a:pPr>
              <a:defRPr/>
            </a:pPr>
            <a:r>
              <a:rPr lang="en-GB" sz="1200" b="1" dirty="0">
                <a:solidFill>
                  <a:srgbClr val="002060"/>
                </a:solidFill>
                <a:latin typeface="Helvetica" pitchFamily="2" charset="0"/>
              </a:rPr>
              <a:t>Note: </a:t>
            </a:r>
            <a:r>
              <a:rPr lang="en-GB" sz="1200" dirty="0">
                <a:solidFill>
                  <a:srgbClr val="002060"/>
                </a:solidFill>
                <a:latin typeface="Helvetica" pitchFamily="2" charset="0"/>
              </a:rPr>
              <a:t>Based on an exercise in</a:t>
            </a:r>
            <a:r>
              <a:rPr lang="en-IE" sz="1200" dirty="0">
                <a:solidFill>
                  <a:srgbClr val="002060"/>
                </a:solidFill>
                <a:latin typeface="Helvetica" pitchFamily="2" charset="0"/>
              </a:rPr>
              <a:t> Lyubomirsky, S., Sheldon, K. M., &amp; Schkade, D. (2005). Pursuing happiness: The architecture of sustainable change.</a:t>
            </a:r>
            <a:r>
              <a:rPr lang="en-IE" sz="1200" i="1" dirty="0">
                <a:solidFill>
                  <a:srgbClr val="002060"/>
                </a:solidFill>
                <a:latin typeface="Helvetica" pitchFamily="2" charset="0"/>
              </a:rPr>
              <a:t> Review of General Psychology, 9</a:t>
            </a:r>
            <a:r>
              <a:rPr lang="en-IE" sz="1200" dirty="0">
                <a:solidFill>
                  <a:srgbClr val="002060"/>
                </a:solidFill>
                <a:latin typeface="Helvetica" pitchFamily="2" charset="0"/>
              </a:rPr>
              <a:t>(2), 111-131. doi:http://dx.doi.org/10.1037/1089-2680.9.2.111 </a:t>
            </a:r>
            <a:endParaRPr lang="en-GB" sz="1200" dirty="0">
              <a:solidFill>
                <a:srgbClr val="002060"/>
              </a:solidFill>
              <a:latin typeface="Helvetica" pitchFamily="2" charset="0"/>
            </a:endParaRPr>
          </a:p>
        </p:txBody>
      </p:sp>
    </p:spTree>
    <p:extLst>
      <p:ext uri="{BB962C8B-B14F-4D97-AF65-F5344CB8AC3E}">
        <p14:creationId xmlns:p14="http://schemas.microsoft.com/office/powerpoint/2010/main" val="2225230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624EC77-167F-6940-98B5-5001CF3D3A9D}"/>
              </a:ext>
            </a:extLst>
          </p:cNvPr>
          <p:cNvSpPr txBox="1">
            <a:spLocks noChangeArrowheads="1"/>
          </p:cNvSpPr>
          <p:nvPr/>
        </p:nvSpPr>
        <p:spPr>
          <a:xfrm>
            <a:off x="2794772" y="2974975"/>
            <a:ext cx="3554456" cy="4540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VOLUNTEERING</a:t>
            </a:r>
          </a:p>
        </p:txBody>
      </p:sp>
    </p:spTree>
    <p:extLst>
      <p:ext uri="{BB962C8B-B14F-4D97-AF65-F5344CB8AC3E}">
        <p14:creationId xmlns:p14="http://schemas.microsoft.com/office/powerpoint/2010/main" val="1509272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47612" y="665244"/>
            <a:ext cx="6508827" cy="599770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1600" b="1" dirty="0">
                <a:solidFill>
                  <a:srgbClr val="002060"/>
                </a:solidFill>
                <a:latin typeface="Helvetica" pitchFamily="2" charset="0"/>
              </a:rPr>
              <a:t>Volunteering </a:t>
            </a:r>
            <a:r>
              <a:rPr lang="en-GB" sz="1600" dirty="0">
                <a:solidFill>
                  <a:srgbClr val="002060"/>
                </a:solidFill>
                <a:latin typeface="Helvetica" pitchFamily="2" charset="0"/>
              </a:rPr>
              <a:t>involves making a commitment over a period of time to engaging in sustained acts of kindness. </a:t>
            </a:r>
          </a:p>
          <a:p>
            <a:pPr>
              <a:buFont typeface="Arial" panose="020B0604020202020204" pitchFamily="34" charset="0"/>
              <a:buChar char="•"/>
            </a:pPr>
            <a:endParaRPr lang="en-GB" sz="1600" dirty="0">
              <a:solidFill>
                <a:srgbClr val="002060"/>
              </a:solidFill>
              <a:latin typeface="Helvetica" pitchFamily="2" charset="0"/>
            </a:endParaRPr>
          </a:p>
          <a:p>
            <a:pPr>
              <a:buFont typeface="Arial" panose="020B0604020202020204" pitchFamily="34" charset="0"/>
              <a:buChar char="•"/>
            </a:pPr>
            <a:r>
              <a:rPr lang="en-GB" sz="1600" b="1" dirty="0">
                <a:solidFill>
                  <a:srgbClr val="002060"/>
                </a:solidFill>
                <a:latin typeface="Helvetica" pitchFamily="2" charset="0"/>
              </a:rPr>
              <a:t>Wellbeing. </a:t>
            </a:r>
            <a:r>
              <a:rPr lang="en-GB" sz="1600" dirty="0">
                <a:solidFill>
                  <a:srgbClr val="002060"/>
                </a:solidFill>
                <a:latin typeface="Helvetica" pitchFamily="2" charset="0"/>
              </a:rPr>
              <a:t>Volunteering improves health and wellbeing at all stages of the lifespan</a:t>
            </a:r>
          </a:p>
          <a:p>
            <a:pPr>
              <a:buFont typeface="Arial" panose="020B0604020202020204" pitchFamily="34" charset="0"/>
              <a:buChar char="•"/>
            </a:pPr>
            <a:endParaRPr lang="en-GB" sz="1600" baseline="30000" dirty="0">
              <a:solidFill>
                <a:srgbClr val="002060"/>
              </a:solidFill>
              <a:latin typeface="Helvetica" pitchFamily="2" charset="0"/>
            </a:endParaRPr>
          </a:p>
          <a:p>
            <a:pPr marL="400050" lvl="1" indent="0">
              <a:buNone/>
            </a:pPr>
            <a:r>
              <a:rPr lang="en-GB" sz="1600" b="1" dirty="0">
                <a:solidFill>
                  <a:srgbClr val="002060"/>
                </a:solidFill>
                <a:latin typeface="Helvetica" pitchFamily="2" charset="0"/>
              </a:rPr>
              <a:t>In adolescents </a:t>
            </a:r>
          </a:p>
          <a:p>
            <a:pPr lvl="1">
              <a:buFont typeface="Arial" panose="020B0604020202020204" pitchFamily="34" charset="0"/>
              <a:buChar char="•"/>
            </a:pPr>
            <a:r>
              <a:rPr lang="en-GB" sz="1600" dirty="0">
                <a:solidFill>
                  <a:srgbClr val="002060"/>
                </a:solidFill>
                <a:latin typeface="Helvetica" pitchFamily="2" charset="0"/>
              </a:rPr>
              <a:t>Less depression</a:t>
            </a:r>
          </a:p>
          <a:p>
            <a:pPr lvl="1">
              <a:buFont typeface="Arial" panose="020B0604020202020204" pitchFamily="34" charset="0"/>
              <a:buChar char="•"/>
            </a:pPr>
            <a:r>
              <a:rPr lang="en-GB" sz="1600" dirty="0">
                <a:solidFill>
                  <a:srgbClr val="002060"/>
                </a:solidFill>
                <a:latin typeface="Helvetica" pitchFamily="2" charset="0"/>
              </a:rPr>
              <a:t>Less alcohol and drug use</a:t>
            </a:r>
          </a:p>
          <a:p>
            <a:pPr lvl="1">
              <a:buFont typeface="Arial" panose="020B0604020202020204" pitchFamily="34" charset="0"/>
              <a:buChar char="•"/>
            </a:pPr>
            <a:r>
              <a:rPr lang="en-GB" sz="1600" dirty="0">
                <a:solidFill>
                  <a:srgbClr val="002060"/>
                </a:solidFill>
                <a:latin typeface="Helvetica" pitchFamily="2" charset="0"/>
              </a:rPr>
              <a:t>Less delinquency</a:t>
            </a:r>
          </a:p>
          <a:p>
            <a:pPr lvl="1">
              <a:buFont typeface="Arial" panose="020B0604020202020204" pitchFamily="34" charset="0"/>
              <a:buChar char="•"/>
            </a:pPr>
            <a:r>
              <a:rPr lang="en-GB" sz="1600" dirty="0">
                <a:solidFill>
                  <a:srgbClr val="002060"/>
                </a:solidFill>
                <a:latin typeface="Helvetica" pitchFamily="2" charset="0"/>
              </a:rPr>
              <a:t>Fewer intended pregnancies</a:t>
            </a:r>
          </a:p>
          <a:p>
            <a:pPr lvl="1">
              <a:buFont typeface="Arial" panose="020B0604020202020204" pitchFamily="34" charset="0"/>
              <a:buChar char="•"/>
            </a:pPr>
            <a:r>
              <a:rPr lang="en-GB" sz="1600" dirty="0">
                <a:solidFill>
                  <a:srgbClr val="002060"/>
                </a:solidFill>
                <a:latin typeface="Helvetica" pitchFamily="2" charset="0"/>
              </a:rPr>
              <a:t>Fewer school problems</a:t>
            </a:r>
          </a:p>
          <a:p>
            <a:pPr>
              <a:buFont typeface="Arial" panose="020B0604020202020204" pitchFamily="34" charset="0"/>
              <a:buChar char="•"/>
            </a:pPr>
            <a:endParaRPr lang="en-GB" sz="1600" dirty="0">
              <a:solidFill>
                <a:srgbClr val="002060"/>
              </a:solidFill>
              <a:latin typeface="Helvetica" pitchFamily="2" charset="0"/>
            </a:endParaRPr>
          </a:p>
          <a:p>
            <a:pPr>
              <a:buFont typeface="Arial" panose="020B0604020202020204" pitchFamily="34" charset="0"/>
              <a:buChar char="•"/>
            </a:pPr>
            <a:r>
              <a:rPr lang="en-GB" sz="1600" b="1" dirty="0">
                <a:solidFill>
                  <a:srgbClr val="002060"/>
                </a:solidFill>
                <a:latin typeface="Helvetica" pitchFamily="2" charset="0"/>
              </a:rPr>
              <a:t>Volunteering improves wellbeing because</a:t>
            </a:r>
            <a:r>
              <a:rPr lang="en-GB" sz="1600" dirty="0">
                <a:solidFill>
                  <a:srgbClr val="002060"/>
                </a:solidFill>
                <a:latin typeface="Helvetica" pitchFamily="2" charset="0"/>
              </a:rPr>
              <a:t> it involves </a:t>
            </a:r>
          </a:p>
          <a:p>
            <a:pPr>
              <a:buFont typeface="Arial" panose="020B0604020202020204" pitchFamily="34" charset="0"/>
              <a:buChar char="•"/>
            </a:pPr>
            <a:r>
              <a:rPr lang="en-GB" sz="1600" dirty="0">
                <a:solidFill>
                  <a:srgbClr val="002060"/>
                </a:solidFill>
                <a:latin typeface="Helvetica" pitchFamily="2" charset="0"/>
              </a:rPr>
              <a:t>Viewing others more positively and deserving of help</a:t>
            </a:r>
          </a:p>
          <a:p>
            <a:pPr>
              <a:buFont typeface="Arial" panose="020B0604020202020204" pitchFamily="34" charset="0"/>
              <a:buChar char="•"/>
            </a:pPr>
            <a:r>
              <a:rPr lang="en-GB" sz="1600" dirty="0">
                <a:solidFill>
                  <a:srgbClr val="002060"/>
                </a:solidFill>
                <a:latin typeface="Helvetica" pitchFamily="2" charset="0"/>
              </a:rPr>
              <a:t>Receiving gratitude from those we help </a:t>
            </a:r>
          </a:p>
          <a:p>
            <a:pPr>
              <a:buFont typeface="Arial" panose="020B0604020202020204" pitchFamily="34" charset="0"/>
              <a:buChar char="•"/>
            </a:pPr>
            <a:r>
              <a:rPr lang="en-GB" sz="1600" dirty="0">
                <a:solidFill>
                  <a:srgbClr val="002060"/>
                </a:solidFill>
                <a:latin typeface="Helvetica" pitchFamily="2" charset="0"/>
              </a:rPr>
              <a:t>Appreciating our own good fortune (social comparison)</a:t>
            </a:r>
          </a:p>
          <a:p>
            <a:pPr>
              <a:buFont typeface="Arial" panose="020B0604020202020204" pitchFamily="34" charset="0"/>
              <a:buChar char="•"/>
            </a:pPr>
            <a:r>
              <a:rPr lang="en-GB" sz="1600" dirty="0">
                <a:solidFill>
                  <a:srgbClr val="002060"/>
                </a:solidFill>
                <a:latin typeface="Helvetica" pitchFamily="2" charset="0"/>
              </a:rPr>
              <a:t>Enhancing our self-image as compassionate and altruistic</a:t>
            </a:r>
          </a:p>
          <a:p>
            <a:pPr>
              <a:buFont typeface="Arial" panose="020B0604020202020204" pitchFamily="34" charset="0"/>
              <a:buChar char="•"/>
            </a:pPr>
            <a:r>
              <a:rPr lang="en-GB" sz="1600" dirty="0">
                <a:solidFill>
                  <a:srgbClr val="002060"/>
                </a:solidFill>
                <a:latin typeface="Helvetica" pitchFamily="2" charset="0"/>
              </a:rPr>
              <a:t>Learning new skills </a:t>
            </a:r>
          </a:p>
          <a:p>
            <a:pPr>
              <a:buFont typeface="Arial" panose="020B0604020202020204" pitchFamily="34" charset="0"/>
              <a:buChar char="•"/>
            </a:pPr>
            <a:r>
              <a:rPr lang="en-GB" sz="1600" dirty="0">
                <a:solidFill>
                  <a:srgbClr val="002060"/>
                </a:solidFill>
                <a:latin typeface="Helvetica" pitchFamily="2" charset="0"/>
              </a:rPr>
              <a:t>Developing supportive relationships with other volunteers</a:t>
            </a:r>
          </a:p>
          <a:p>
            <a:pPr>
              <a:buFont typeface="Arial" panose="020B0604020202020204" pitchFamily="34" charset="0"/>
              <a:buChar char="•"/>
            </a:pPr>
            <a:r>
              <a:rPr lang="en-GB" sz="1600" dirty="0">
                <a:solidFill>
                  <a:srgbClr val="002060"/>
                </a:solidFill>
                <a:latin typeface="Helvetica" pitchFamily="2" charset="0"/>
              </a:rPr>
              <a:t>Developing meaning and purpose in life</a:t>
            </a:r>
            <a:r>
              <a:rPr lang="en-IE" sz="1600" dirty="0">
                <a:solidFill>
                  <a:srgbClr val="002060"/>
                </a:solidFill>
                <a:latin typeface="Helvetica" pitchFamily="2" charset="0"/>
              </a:rPr>
              <a:t> </a:t>
            </a:r>
            <a:endParaRPr lang="en-GB" sz="1600" dirty="0">
              <a:solidFill>
                <a:srgbClr val="002060"/>
              </a:solidFill>
              <a:latin typeface="Helvetica" pitchFamily="2" charset="0"/>
            </a:endParaRP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3072590" y="95900"/>
            <a:ext cx="2623130" cy="35936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altLang="en-US" sz="2000" b="1" kern="0" dirty="0">
                <a:latin typeface="Helvetica" pitchFamily="2" charset="0"/>
                <a:ea typeface="ＭＳ Ｐゴシック" panose="020B0600070205080204" pitchFamily="34" charset="-128"/>
              </a:rPr>
              <a:t>VOLUNTEERING</a:t>
            </a:r>
            <a:endParaRPr lang="en-US" altLang="en-US" sz="2000" b="1" kern="0" dirty="0">
              <a:latin typeface="Helvetica" pitchFamily="2" charset="0"/>
              <a:ea typeface="ＭＳ Ｐゴシック" panose="020B0600070205080204" pitchFamily="34" charset="-128"/>
            </a:endParaRPr>
          </a:p>
        </p:txBody>
      </p:sp>
      <p:sp>
        <p:nvSpPr>
          <p:cNvPr id="2" name="TextBox 1">
            <a:extLst>
              <a:ext uri="{FF2B5EF4-FFF2-40B4-BE49-F238E27FC236}">
                <a16:creationId xmlns:a16="http://schemas.microsoft.com/office/drawing/2014/main" id="{52A39DD8-CEC7-2D4F-8DB7-A927BE8A267D}"/>
              </a:ext>
            </a:extLst>
          </p:cNvPr>
          <p:cNvSpPr txBox="1"/>
          <p:nvPr/>
        </p:nvSpPr>
        <p:spPr>
          <a:xfrm>
            <a:off x="3747664" y="2227419"/>
            <a:ext cx="2446303" cy="1077218"/>
          </a:xfrm>
          <a:prstGeom prst="rect">
            <a:avLst/>
          </a:prstGeom>
          <a:noFill/>
        </p:spPr>
        <p:txBody>
          <a:bodyPr wrap="square" rtlCol="0">
            <a:spAutoFit/>
          </a:bodyPr>
          <a:lstStyle/>
          <a:p>
            <a:r>
              <a:rPr lang="en-GB" sz="1600" b="1" dirty="0">
                <a:solidFill>
                  <a:srgbClr val="002060"/>
                </a:solidFill>
                <a:latin typeface="Helvetica" pitchFamily="2" charset="0"/>
              </a:rPr>
              <a:t>In older adults</a:t>
            </a:r>
          </a:p>
          <a:p>
            <a:pPr marL="285750" indent="-285750">
              <a:buFont typeface="Arial" panose="020B0604020202020204" pitchFamily="34" charset="0"/>
              <a:buChar char="•"/>
            </a:pPr>
            <a:r>
              <a:rPr lang="en-GB" sz="1600" dirty="0">
                <a:solidFill>
                  <a:srgbClr val="002060"/>
                </a:solidFill>
                <a:latin typeface="Helvetica" pitchFamily="2" charset="0"/>
              </a:rPr>
              <a:t>More positive mood </a:t>
            </a:r>
          </a:p>
          <a:p>
            <a:pPr marL="285750" indent="-285750">
              <a:buFont typeface="Arial" panose="020B0604020202020204" pitchFamily="34" charset="0"/>
              <a:buChar char="•"/>
            </a:pPr>
            <a:r>
              <a:rPr lang="en-GB" sz="1600" dirty="0">
                <a:solidFill>
                  <a:srgbClr val="002060"/>
                </a:solidFill>
                <a:latin typeface="Helvetica" pitchFamily="2" charset="0"/>
              </a:rPr>
              <a:t>More physical activity</a:t>
            </a:r>
          </a:p>
          <a:p>
            <a:pPr marL="285750" indent="-285750">
              <a:buFont typeface="Arial" panose="020B0604020202020204" pitchFamily="34" charset="0"/>
              <a:buChar char="•"/>
            </a:pPr>
            <a:r>
              <a:rPr lang="en-GB" sz="1600" dirty="0">
                <a:solidFill>
                  <a:srgbClr val="002060"/>
                </a:solidFill>
                <a:latin typeface="Helvetica" pitchFamily="2" charset="0"/>
              </a:rPr>
              <a:t>More longevity</a:t>
            </a:r>
            <a:endParaRPr lang="en-US" dirty="0"/>
          </a:p>
        </p:txBody>
      </p:sp>
      <p:pic>
        <p:nvPicPr>
          <p:cNvPr id="7" name="Picture 6">
            <a:extLst>
              <a:ext uri="{FF2B5EF4-FFF2-40B4-BE49-F238E27FC236}">
                <a16:creationId xmlns:a16="http://schemas.microsoft.com/office/drawing/2014/main" id="{CDEC234A-0527-2544-ABAB-E966A9DBE9B4}"/>
              </a:ext>
            </a:extLst>
          </p:cNvPr>
          <p:cNvPicPr>
            <a:picLocks noChangeAspect="1"/>
          </p:cNvPicPr>
          <p:nvPr/>
        </p:nvPicPr>
        <p:blipFill>
          <a:blip r:embed="rId2"/>
          <a:stretch>
            <a:fillRect/>
          </a:stretch>
        </p:blipFill>
        <p:spPr>
          <a:xfrm>
            <a:off x="5742252" y="2250361"/>
            <a:ext cx="3168588" cy="2108552"/>
          </a:xfrm>
          <a:prstGeom prst="rect">
            <a:avLst/>
          </a:prstGeom>
        </p:spPr>
      </p:pic>
    </p:spTree>
    <p:extLst>
      <p:ext uri="{BB962C8B-B14F-4D97-AF65-F5344CB8AC3E}">
        <p14:creationId xmlns:p14="http://schemas.microsoft.com/office/powerpoint/2010/main" val="3797314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624EC77-167F-6940-98B5-5001CF3D3A9D}"/>
              </a:ext>
            </a:extLst>
          </p:cNvPr>
          <p:cNvSpPr txBox="1">
            <a:spLocks noChangeArrowheads="1"/>
          </p:cNvSpPr>
          <p:nvPr/>
        </p:nvSpPr>
        <p:spPr>
          <a:xfrm>
            <a:off x="2794772" y="2886485"/>
            <a:ext cx="3554456" cy="4540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MEANING IN LIFE</a:t>
            </a:r>
          </a:p>
        </p:txBody>
      </p:sp>
    </p:spTree>
    <p:extLst>
      <p:ext uri="{BB962C8B-B14F-4D97-AF65-F5344CB8AC3E}">
        <p14:creationId xmlns:p14="http://schemas.microsoft.com/office/powerpoint/2010/main" val="762573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47613" y="690386"/>
            <a:ext cx="6396406" cy="599770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Arial" panose="020B0604020202020204" pitchFamily="34" charset="0"/>
              <a:buChar char="•"/>
            </a:pPr>
            <a:r>
              <a:rPr lang="en-GB" sz="1800" b="1" dirty="0">
                <a:solidFill>
                  <a:srgbClr val="002060"/>
                </a:solidFill>
                <a:latin typeface="Helvetica" pitchFamily="2" charset="0"/>
              </a:rPr>
              <a:t>Relationships</a:t>
            </a:r>
            <a:r>
              <a:rPr lang="en-GB" sz="1800" dirty="0">
                <a:solidFill>
                  <a:srgbClr val="002060"/>
                </a:solidFill>
                <a:latin typeface="Helvetica" pitchFamily="2" charset="0"/>
              </a:rPr>
              <a:t> give life meaning, purpose and direction</a:t>
            </a:r>
          </a:p>
          <a:p>
            <a:pPr>
              <a:spcBef>
                <a:spcPts val="0"/>
              </a:spcBef>
              <a:buFont typeface="Arial" panose="020B0604020202020204" pitchFamily="34" charset="0"/>
              <a:buChar char="•"/>
            </a:pPr>
            <a:endParaRPr lang="en-GB" sz="1800" baseline="30000" dirty="0">
              <a:solidFill>
                <a:srgbClr val="002060"/>
              </a:solidFill>
              <a:latin typeface="Helvetica" pitchFamily="2" charset="0"/>
            </a:endParaRPr>
          </a:p>
          <a:p>
            <a:pPr>
              <a:spcBef>
                <a:spcPts val="0"/>
              </a:spcBef>
              <a:buFont typeface="Arial" panose="020B0604020202020204" pitchFamily="34" charset="0"/>
              <a:buChar char="•"/>
            </a:pPr>
            <a:r>
              <a:rPr lang="en-GB" sz="1800" b="1" dirty="0">
                <a:solidFill>
                  <a:srgbClr val="002060"/>
                </a:solidFill>
                <a:latin typeface="Helvetica" pitchFamily="2" charset="0"/>
              </a:rPr>
              <a:t>Meaning in life </a:t>
            </a:r>
            <a:r>
              <a:rPr lang="en-GB" sz="1800" dirty="0">
                <a:solidFill>
                  <a:srgbClr val="002060"/>
                </a:solidFill>
                <a:latin typeface="Helvetica" pitchFamily="2" charset="0"/>
              </a:rPr>
              <a:t>may mediate the relationship between relationships and wellbeing</a:t>
            </a:r>
            <a:r>
              <a:rPr lang="en-IE" sz="1800" dirty="0">
                <a:solidFill>
                  <a:srgbClr val="002060"/>
                </a:solidFill>
                <a:latin typeface="Helvetica" pitchFamily="2" charset="0"/>
              </a:rPr>
              <a:t> </a:t>
            </a:r>
            <a:endParaRPr lang="en-GB" sz="1800" baseline="30000" dirty="0">
              <a:solidFill>
                <a:srgbClr val="002060"/>
              </a:solidFill>
              <a:latin typeface="Helvetica" pitchFamily="2" charset="0"/>
            </a:endParaRPr>
          </a:p>
          <a:p>
            <a:pPr>
              <a:spcBef>
                <a:spcPts val="0"/>
              </a:spcBef>
              <a:buFont typeface="Arial" panose="020B0604020202020204" pitchFamily="34" charset="0"/>
              <a:buChar char="•"/>
            </a:pPr>
            <a:endParaRPr lang="en-GB" sz="1800" baseline="30000" dirty="0">
              <a:solidFill>
                <a:srgbClr val="002060"/>
              </a:solidFill>
              <a:latin typeface="Helvetica" pitchFamily="2" charset="0"/>
            </a:endParaRPr>
          </a:p>
          <a:p>
            <a:pPr>
              <a:spcBef>
                <a:spcPts val="0"/>
              </a:spcBef>
              <a:buFont typeface="Arial" panose="020B0604020202020204" pitchFamily="34" charset="0"/>
              <a:buChar char="•"/>
            </a:pPr>
            <a:r>
              <a:rPr lang="en-GB" sz="1800" dirty="0">
                <a:solidFill>
                  <a:srgbClr val="002060"/>
                </a:solidFill>
                <a:latin typeface="Helvetica" pitchFamily="2" charset="0"/>
              </a:rPr>
              <a:t>Michael Steger invited participants to take photographs of things that made their lives meaningful, and asked them to explain why the items in their photographs contributed to their meaning in life</a:t>
            </a:r>
            <a:endParaRPr lang="en-GB" sz="1800" baseline="30000" dirty="0">
              <a:solidFill>
                <a:srgbClr val="002060"/>
              </a:solidFill>
              <a:latin typeface="Helvetica" pitchFamily="2" charset="0"/>
            </a:endParaRPr>
          </a:p>
          <a:p>
            <a:pPr>
              <a:spcBef>
                <a:spcPts val="0"/>
              </a:spcBef>
              <a:buFont typeface="Arial" panose="020B0604020202020204" pitchFamily="34" charset="0"/>
              <a:buChar char="•"/>
            </a:pPr>
            <a:endParaRPr lang="en-GB" sz="1800" dirty="0">
              <a:solidFill>
                <a:srgbClr val="002060"/>
              </a:solidFill>
              <a:latin typeface="Helvetica" pitchFamily="2" charset="0"/>
            </a:endParaRPr>
          </a:p>
          <a:p>
            <a:pPr>
              <a:spcBef>
                <a:spcPts val="0"/>
              </a:spcBef>
              <a:buFont typeface="Arial" panose="020B0604020202020204" pitchFamily="34" charset="0"/>
              <a:buChar char="•"/>
            </a:pPr>
            <a:r>
              <a:rPr lang="en-GB" sz="1800" dirty="0">
                <a:solidFill>
                  <a:srgbClr val="002060"/>
                </a:solidFill>
                <a:latin typeface="Helvetica" pitchFamily="2" charset="0"/>
              </a:rPr>
              <a:t>He found that relationships were the primary source of meaning in life for 90% of participants</a:t>
            </a:r>
          </a:p>
          <a:p>
            <a:pPr>
              <a:spcBef>
                <a:spcPts val="0"/>
              </a:spcBef>
              <a:buFont typeface="Arial" panose="020B0604020202020204" pitchFamily="34" charset="0"/>
              <a:buChar char="•"/>
            </a:pPr>
            <a:endParaRPr lang="en-GB" sz="1800" dirty="0">
              <a:solidFill>
                <a:srgbClr val="002060"/>
              </a:solidFill>
              <a:latin typeface="Helvetica" pitchFamily="2" charset="0"/>
            </a:endParaRPr>
          </a:p>
          <a:p>
            <a:pPr>
              <a:spcBef>
                <a:spcPts val="0"/>
              </a:spcBef>
              <a:buFont typeface="Arial" panose="020B0604020202020204" pitchFamily="34" charset="0"/>
              <a:buChar char="•"/>
            </a:pPr>
            <a:r>
              <a:rPr lang="en-GB" sz="1800" b="1" dirty="0">
                <a:solidFill>
                  <a:srgbClr val="002060"/>
                </a:solidFill>
                <a:latin typeface="Helvetica" pitchFamily="2" charset="0"/>
              </a:rPr>
              <a:t>Explanations for why relationships gave life meaning </a:t>
            </a:r>
            <a:r>
              <a:rPr lang="en-GB" sz="1800" dirty="0">
                <a:solidFill>
                  <a:srgbClr val="002060"/>
                </a:solidFill>
                <a:latin typeface="Helvetica" pitchFamily="2" charset="0"/>
              </a:rPr>
              <a:t>were classified into these categories providing </a:t>
            </a:r>
          </a:p>
          <a:p>
            <a:pPr lvl="1">
              <a:spcBef>
                <a:spcPts val="0"/>
              </a:spcBef>
              <a:buFont typeface="Arial" panose="020B0604020202020204" pitchFamily="34" charset="0"/>
              <a:buChar char="•"/>
            </a:pPr>
            <a:r>
              <a:rPr lang="en-GB" sz="1800" dirty="0">
                <a:solidFill>
                  <a:srgbClr val="002060"/>
                </a:solidFill>
                <a:latin typeface="Helvetica" pitchFamily="2" charset="0"/>
              </a:rPr>
              <a:t>Love</a:t>
            </a:r>
          </a:p>
          <a:p>
            <a:pPr lvl="1">
              <a:spcBef>
                <a:spcPts val="0"/>
              </a:spcBef>
              <a:buFont typeface="Arial" panose="020B0604020202020204" pitchFamily="34" charset="0"/>
              <a:buChar char="•"/>
            </a:pPr>
            <a:r>
              <a:rPr lang="en-GB" sz="1800" dirty="0">
                <a:solidFill>
                  <a:srgbClr val="002060"/>
                </a:solidFill>
                <a:latin typeface="Helvetica" pitchFamily="2" charset="0"/>
              </a:rPr>
              <a:t>Care</a:t>
            </a:r>
          </a:p>
          <a:p>
            <a:pPr lvl="1">
              <a:spcBef>
                <a:spcPts val="0"/>
              </a:spcBef>
              <a:buFont typeface="Arial" panose="020B0604020202020204" pitchFamily="34" charset="0"/>
              <a:buChar char="•"/>
            </a:pPr>
            <a:r>
              <a:rPr lang="en-GB" sz="1800" dirty="0">
                <a:solidFill>
                  <a:srgbClr val="002060"/>
                </a:solidFill>
                <a:latin typeface="Helvetica" pitchFamily="2" charset="0"/>
              </a:rPr>
              <a:t>Support</a:t>
            </a:r>
          </a:p>
          <a:p>
            <a:pPr lvl="1">
              <a:spcBef>
                <a:spcPts val="0"/>
              </a:spcBef>
              <a:buFont typeface="Arial" panose="020B0604020202020204" pitchFamily="34" charset="0"/>
              <a:buChar char="•"/>
            </a:pPr>
            <a:r>
              <a:rPr lang="en-GB" sz="1800" dirty="0">
                <a:solidFill>
                  <a:srgbClr val="002060"/>
                </a:solidFill>
                <a:latin typeface="Helvetica" pitchFamily="2" charset="0"/>
              </a:rPr>
              <a:t>Understanding</a:t>
            </a:r>
          </a:p>
          <a:p>
            <a:pPr lvl="1">
              <a:spcBef>
                <a:spcPts val="0"/>
              </a:spcBef>
              <a:buFont typeface="Arial" panose="020B0604020202020204" pitchFamily="34" charset="0"/>
              <a:buChar char="•"/>
            </a:pPr>
            <a:r>
              <a:rPr lang="en-GB" sz="1800" dirty="0">
                <a:solidFill>
                  <a:srgbClr val="002060"/>
                </a:solidFill>
                <a:latin typeface="Helvetica" pitchFamily="2" charset="0"/>
              </a:rPr>
              <a:t>Guidance</a:t>
            </a:r>
          </a:p>
          <a:p>
            <a:pPr lvl="1">
              <a:spcBef>
                <a:spcPts val="0"/>
              </a:spcBef>
              <a:buFont typeface="Arial" panose="020B0604020202020204" pitchFamily="34" charset="0"/>
              <a:buChar char="•"/>
            </a:pPr>
            <a:r>
              <a:rPr lang="en-GB" sz="1800" dirty="0">
                <a:solidFill>
                  <a:srgbClr val="002060"/>
                </a:solidFill>
                <a:latin typeface="Helvetica" pitchFamily="2" charset="0"/>
              </a:rPr>
              <a:t>Encouragement</a:t>
            </a:r>
          </a:p>
          <a:p>
            <a:pPr marL="0" indent="0">
              <a:buNone/>
            </a:pPr>
            <a:endParaRPr lang="en-GB" sz="1600" dirty="0">
              <a:solidFill>
                <a:srgbClr val="002060"/>
              </a:solidFill>
              <a:latin typeface="Helvetica" pitchFamily="2" charset="0"/>
            </a:endParaRP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3072590" y="95900"/>
            <a:ext cx="2623130" cy="35936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altLang="en-US" sz="2000" b="1" kern="0" dirty="0">
                <a:latin typeface="Helvetica" pitchFamily="2" charset="0"/>
                <a:ea typeface="ＭＳ Ｐゴシック" panose="020B0600070205080204" pitchFamily="34" charset="-128"/>
              </a:rPr>
              <a:t>MEANING IN LIFE</a:t>
            </a:r>
            <a:endParaRPr lang="en-US" altLang="en-US" sz="2000" b="1" kern="0" dirty="0">
              <a:latin typeface="Helvetica" pitchFamily="2" charset="0"/>
              <a:ea typeface="ＭＳ Ｐゴシック" panose="020B0600070205080204" pitchFamily="34" charset="-128"/>
            </a:endParaRPr>
          </a:p>
        </p:txBody>
      </p:sp>
      <p:sp>
        <p:nvSpPr>
          <p:cNvPr id="3" name="Rectangle 2">
            <a:extLst>
              <a:ext uri="{FF2B5EF4-FFF2-40B4-BE49-F238E27FC236}">
                <a16:creationId xmlns:a16="http://schemas.microsoft.com/office/drawing/2014/main" id="{3BD41028-9DD6-864D-ADBC-EAFA6F60199B}"/>
              </a:ext>
            </a:extLst>
          </p:cNvPr>
          <p:cNvSpPr/>
          <p:nvPr/>
        </p:nvSpPr>
        <p:spPr>
          <a:xfrm>
            <a:off x="3345816" y="4644830"/>
            <a:ext cx="3281126" cy="2031325"/>
          </a:xfrm>
          <a:prstGeom prst="rect">
            <a:avLst/>
          </a:prstGeom>
        </p:spPr>
        <p:txBody>
          <a:bodyPr wrap="square">
            <a:spAutoFit/>
          </a:bodyPr>
          <a:lstStyle/>
          <a:p>
            <a:pPr marL="285750" indent="-285750">
              <a:buFont typeface="Arial" panose="020B0604020202020204" pitchFamily="34" charset="0"/>
              <a:buChar char="•"/>
            </a:pPr>
            <a:r>
              <a:rPr lang="en-GB" dirty="0">
                <a:solidFill>
                  <a:srgbClr val="002060"/>
                </a:solidFill>
                <a:latin typeface="Helvetica" pitchFamily="2" charset="0"/>
              </a:rPr>
              <a:t>Inspiration</a:t>
            </a:r>
          </a:p>
          <a:p>
            <a:pPr marL="285750" indent="-285750">
              <a:buFont typeface="Arial" panose="020B0604020202020204" pitchFamily="34" charset="0"/>
              <a:buChar char="•"/>
            </a:pPr>
            <a:r>
              <a:rPr lang="en-GB" dirty="0">
                <a:solidFill>
                  <a:srgbClr val="002060"/>
                </a:solidFill>
                <a:latin typeface="Helvetica" pitchFamily="2" charset="0"/>
              </a:rPr>
              <a:t>Values</a:t>
            </a:r>
          </a:p>
          <a:p>
            <a:pPr marL="285750" indent="-285750">
              <a:buFont typeface="Arial" panose="020B0604020202020204" pitchFamily="34" charset="0"/>
              <a:buChar char="•"/>
            </a:pPr>
            <a:r>
              <a:rPr lang="en-GB" dirty="0">
                <a:solidFill>
                  <a:srgbClr val="002060"/>
                </a:solidFill>
                <a:latin typeface="Helvetica" pitchFamily="2" charset="0"/>
              </a:rPr>
              <a:t>A reason to live</a:t>
            </a:r>
          </a:p>
          <a:p>
            <a:pPr marL="285750" indent="-285750">
              <a:buFont typeface="Arial" panose="020B0604020202020204" pitchFamily="34" charset="0"/>
              <a:buChar char="•"/>
            </a:pPr>
            <a:r>
              <a:rPr lang="en-GB" dirty="0">
                <a:solidFill>
                  <a:srgbClr val="002060"/>
                </a:solidFill>
                <a:latin typeface="Helvetica" pitchFamily="2" charset="0"/>
              </a:rPr>
              <a:t>A context for self-development</a:t>
            </a:r>
          </a:p>
          <a:p>
            <a:pPr marL="285750" indent="-285750">
              <a:buFont typeface="Arial" panose="020B0604020202020204" pitchFamily="34" charset="0"/>
              <a:buChar char="•"/>
            </a:pPr>
            <a:r>
              <a:rPr lang="en-GB" dirty="0">
                <a:solidFill>
                  <a:srgbClr val="002060"/>
                </a:solidFill>
                <a:latin typeface="Helvetica" pitchFamily="2" charset="0"/>
              </a:rPr>
              <a:t>A context for having fun together</a:t>
            </a:r>
            <a:endParaRPr lang="en-IE" dirty="0">
              <a:solidFill>
                <a:srgbClr val="002060"/>
              </a:solidFill>
              <a:latin typeface="Helvetica" pitchFamily="2" charset="0"/>
            </a:endParaRPr>
          </a:p>
        </p:txBody>
      </p:sp>
      <p:pic>
        <p:nvPicPr>
          <p:cNvPr id="4" name="Picture 3">
            <a:extLst>
              <a:ext uri="{FF2B5EF4-FFF2-40B4-BE49-F238E27FC236}">
                <a16:creationId xmlns:a16="http://schemas.microsoft.com/office/drawing/2014/main" id="{B99BBF78-ACAC-6747-9CE0-2685D4032A5D}"/>
              </a:ext>
            </a:extLst>
          </p:cNvPr>
          <p:cNvPicPr>
            <a:picLocks noChangeAspect="1"/>
          </p:cNvPicPr>
          <p:nvPr/>
        </p:nvPicPr>
        <p:blipFill>
          <a:blip r:embed="rId2"/>
          <a:stretch>
            <a:fillRect/>
          </a:stretch>
        </p:blipFill>
        <p:spPr>
          <a:xfrm>
            <a:off x="6696621" y="1313766"/>
            <a:ext cx="2299766" cy="2299766"/>
          </a:xfrm>
          <a:prstGeom prst="rect">
            <a:avLst/>
          </a:prstGeom>
        </p:spPr>
      </p:pic>
      <p:sp>
        <p:nvSpPr>
          <p:cNvPr id="7" name="TextBox 6">
            <a:extLst>
              <a:ext uri="{FF2B5EF4-FFF2-40B4-BE49-F238E27FC236}">
                <a16:creationId xmlns:a16="http://schemas.microsoft.com/office/drawing/2014/main" id="{987C20AA-F614-EF47-8612-61A00B0D6CE8}"/>
              </a:ext>
            </a:extLst>
          </p:cNvPr>
          <p:cNvSpPr txBox="1"/>
          <p:nvPr/>
        </p:nvSpPr>
        <p:spPr>
          <a:xfrm>
            <a:off x="7030958" y="3689238"/>
            <a:ext cx="1633781" cy="338554"/>
          </a:xfrm>
          <a:prstGeom prst="rect">
            <a:avLst/>
          </a:prstGeom>
          <a:noFill/>
        </p:spPr>
        <p:txBody>
          <a:bodyPr wrap="none" rtlCol="0">
            <a:spAutoFit/>
          </a:bodyPr>
          <a:lstStyle/>
          <a:p>
            <a:r>
              <a:rPr lang="en-GB" sz="1600" b="1" dirty="0">
                <a:solidFill>
                  <a:srgbClr val="002060"/>
                </a:solidFill>
                <a:latin typeface="Helvetica" pitchFamily="2" charset="0"/>
              </a:rPr>
              <a:t>Michael Steger</a:t>
            </a:r>
            <a:endParaRPr lang="en-US" sz="1600" b="1" dirty="0"/>
          </a:p>
        </p:txBody>
      </p:sp>
      <p:pic>
        <p:nvPicPr>
          <p:cNvPr id="8" name="Picture 7">
            <a:extLst>
              <a:ext uri="{FF2B5EF4-FFF2-40B4-BE49-F238E27FC236}">
                <a16:creationId xmlns:a16="http://schemas.microsoft.com/office/drawing/2014/main" id="{FD36D97F-C940-DD41-ACEE-424BAAA52F5C}"/>
              </a:ext>
            </a:extLst>
          </p:cNvPr>
          <p:cNvPicPr>
            <a:picLocks noChangeAspect="1"/>
          </p:cNvPicPr>
          <p:nvPr/>
        </p:nvPicPr>
        <p:blipFill>
          <a:blip r:embed="rId3"/>
          <a:stretch>
            <a:fillRect/>
          </a:stretch>
        </p:blipFill>
        <p:spPr>
          <a:xfrm>
            <a:off x="6626942" y="4748474"/>
            <a:ext cx="2168369" cy="1289099"/>
          </a:xfrm>
          <a:prstGeom prst="rect">
            <a:avLst/>
          </a:prstGeom>
        </p:spPr>
      </p:pic>
    </p:spTree>
    <p:extLst>
      <p:ext uri="{BB962C8B-B14F-4D97-AF65-F5344CB8AC3E}">
        <p14:creationId xmlns:p14="http://schemas.microsoft.com/office/powerpoint/2010/main" val="2984564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0EAB45C-47A9-A24A-99AF-9B20B0596AC9}"/>
              </a:ext>
            </a:extLst>
          </p:cNvPr>
          <p:cNvSpPr txBox="1">
            <a:spLocks noChangeArrowheads="1"/>
          </p:cNvSpPr>
          <p:nvPr/>
        </p:nvSpPr>
        <p:spPr>
          <a:xfrm>
            <a:off x="179388" y="611187"/>
            <a:ext cx="4953000" cy="5635625"/>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eaLnBrk="1" hangingPunct="1">
              <a:spcBef>
                <a:spcPts val="0"/>
              </a:spcBef>
              <a:buFontTx/>
              <a:buNone/>
              <a:defRPr/>
            </a:pPr>
            <a:endParaRPr lang="en-GB" sz="1600" dirty="0"/>
          </a:p>
          <a:p>
            <a:pPr marL="285750" indent="-285750" eaLnBrk="1" hangingPunct="1">
              <a:spcBef>
                <a:spcPts val="0"/>
              </a:spcBef>
              <a:defRPr/>
            </a:pPr>
            <a:r>
              <a:rPr lang="en-GB" sz="2000" b="1" dirty="0">
                <a:latin typeface="Helvetica" pitchFamily="2" charset="0"/>
              </a:rPr>
              <a:t>Benefits of relationships. </a:t>
            </a:r>
            <a:r>
              <a:rPr lang="en-GB" sz="2000" dirty="0">
                <a:latin typeface="Helvetica" pitchFamily="2" charset="0"/>
              </a:rPr>
              <a:t>Positive relationships with family, friends, colleagues and the wider community lead to greater</a:t>
            </a:r>
          </a:p>
          <a:p>
            <a:pPr marL="285750" indent="-285750" eaLnBrk="1" hangingPunct="1">
              <a:spcBef>
                <a:spcPts val="0"/>
              </a:spcBef>
              <a:defRPr/>
            </a:pPr>
            <a:endParaRPr lang="en-GB" sz="2000" dirty="0">
              <a:latin typeface="Helvetica" pitchFamily="2" charset="0"/>
            </a:endParaRPr>
          </a:p>
          <a:p>
            <a:pPr marL="685800" lvl="1" eaLnBrk="1" hangingPunct="1">
              <a:spcBef>
                <a:spcPts val="0"/>
              </a:spcBef>
              <a:buFont typeface="Arial" panose="020B0604020202020204" pitchFamily="34" charset="0"/>
              <a:buChar char="•"/>
              <a:defRPr/>
            </a:pPr>
            <a:r>
              <a:rPr lang="en-GB" b="1" dirty="0">
                <a:latin typeface="Helvetica" pitchFamily="2" charset="0"/>
              </a:rPr>
              <a:t>Wellbeing</a:t>
            </a:r>
          </a:p>
          <a:p>
            <a:pPr marL="685800" lvl="1" eaLnBrk="1" hangingPunct="1">
              <a:spcBef>
                <a:spcPts val="0"/>
              </a:spcBef>
              <a:buFont typeface="Arial" panose="020B0604020202020204" pitchFamily="34" charset="0"/>
              <a:buChar char="•"/>
              <a:defRPr/>
            </a:pPr>
            <a:endParaRPr lang="en-GB" dirty="0">
              <a:latin typeface="Helvetica" pitchFamily="2" charset="0"/>
            </a:endParaRPr>
          </a:p>
          <a:p>
            <a:pPr marL="685800" lvl="1" eaLnBrk="1" hangingPunct="1">
              <a:spcBef>
                <a:spcPts val="0"/>
              </a:spcBef>
              <a:buFont typeface="Arial" panose="020B0604020202020204" pitchFamily="34" charset="0"/>
              <a:buChar char="•"/>
              <a:defRPr/>
            </a:pPr>
            <a:r>
              <a:rPr lang="en-GB" b="1" dirty="0">
                <a:latin typeface="Helvetica" pitchFamily="2" charset="0"/>
              </a:rPr>
              <a:t>Mental and physical health</a:t>
            </a:r>
          </a:p>
          <a:p>
            <a:pPr marL="685800" lvl="1" eaLnBrk="1" hangingPunct="1">
              <a:spcBef>
                <a:spcPts val="0"/>
              </a:spcBef>
              <a:buFont typeface="Arial" panose="020B0604020202020204" pitchFamily="34" charset="0"/>
              <a:buChar char="•"/>
              <a:defRPr/>
            </a:pPr>
            <a:endParaRPr lang="en-GB" dirty="0">
              <a:latin typeface="Helvetica" pitchFamily="2" charset="0"/>
            </a:endParaRPr>
          </a:p>
          <a:p>
            <a:pPr marL="685800" lvl="1" eaLnBrk="1" hangingPunct="1">
              <a:spcBef>
                <a:spcPts val="0"/>
              </a:spcBef>
              <a:buFont typeface="Arial" panose="020B0604020202020204" pitchFamily="34" charset="0"/>
              <a:buChar char="•"/>
              <a:defRPr/>
            </a:pPr>
            <a:r>
              <a:rPr lang="en-GB" b="1" dirty="0">
                <a:latin typeface="Helvetica" pitchFamily="2" charset="0"/>
              </a:rPr>
              <a:t>Accomplishments</a:t>
            </a:r>
            <a:r>
              <a:rPr lang="en-GB" dirty="0">
                <a:latin typeface="Helvetica" pitchFamily="2" charset="0"/>
              </a:rPr>
              <a:t> at work and in sports</a:t>
            </a:r>
          </a:p>
          <a:p>
            <a:pPr marL="685800" lvl="1" eaLnBrk="1" hangingPunct="1">
              <a:spcBef>
                <a:spcPts val="0"/>
              </a:spcBef>
              <a:buFont typeface="Arial" panose="020B0604020202020204" pitchFamily="34" charset="0"/>
              <a:buChar char="•"/>
              <a:defRPr/>
            </a:pPr>
            <a:endParaRPr lang="en-GB" dirty="0">
              <a:latin typeface="Helvetica" pitchFamily="2" charset="0"/>
            </a:endParaRPr>
          </a:p>
          <a:p>
            <a:pPr marL="685800" lvl="1" eaLnBrk="1" hangingPunct="1">
              <a:spcBef>
                <a:spcPts val="0"/>
              </a:spcBef>
              <a:buFont typeface="Arial" panose="020B0604020202020204" pitchFamily="34" charset="0"/>
              <a:buChar char="•"/>
              <a:defRPr/>
            </a:pPr>
            <a:r>
              <a:rPr lang="en-GB" b="1" dirty="0">
                <a:latin typeface="Helvetica" pitchFamily="2" charset="0"/>
              </a:rPr>
              <a:t>Resilience</a:t>
            </a:r>
            <a:r>
              <a:rPr lang="en-GB" dirty="0">
                <a:latin typeface="Helvetica" pitchFamily="2" charset="0"/>
              </a:rPr>
              <a:t> when recovering from serious illness, e.g. cancer and heart disease</a:t>
            </a:r>
          </a:p>
          <a:p>
            <a:pPr marL="685800" lvl="1" eaLnBrk="1" hangingPunct="1">
              <a:spcBef>
                <a:spcPts val="0"/>
              </a:spcBef>
              <a:buFont typeface="Arial" panose="020B0604020202020204" pitchFamily="34" charset="0"/>
              <a:buChar char="•"/>
              <a:defRPr/>
            </a:pPr>
            <a:endParaRPr lang="en-GB" dirty="0">
              <a:latin typeface="Helvetica" pitchFamily="2" charset="0"/>
            </a:endParaRPr>
          </a:p>
          <a:p>
            <a:pPr marL="685800" lvl="1" eaLnBrk="1" hangingPunct="1">
              <a:spcBef>
                <a:spcPts val="0"/>
              </a:spcBef>
              <a:buFont typeface="Arial" panose="020B0604020202020204" pitchFamily="34" charset="0"/>
              <a:buChar char="•"/>
              <a:defRPr/>
            </a:pPr>
            <a:r>
              <a:rPr lang="en-GB" b="1" dirty="0">
                <a:latin typeface="Helvetica" pitchFamily="2" charset="0"/>
              </a:rPr>
              <a:t>Longevity</a:t>
            </a:r>
          </a:p>
          <a:p>
            <a:pPr marL="685800" lvl="1" eaLnBrk="1" hangingPunct="1">
              <a:spcBef>
                <a:spcPts val="0"/>
              </a:spcBef>
              <a:buFont typeface="Arial" panose="020B0604020202020204" pitchFamily="34" charset="0"/>
              <a:buChar char="•"/>
              <a:defRPr/>
            </a:pPr>
            <a:endParaRPr lang="en-GB" sz="1800" dirty="0">
              <a:latin typeface="Helvetica" pitchFamily="2" charset="0"/>
            </a:endParaRPr>
          </a:p>
          <a:p>
            <a:pPr marL="0" indent="0" eaLnBrk="1" hangingPunct="1">
              <a:spcBef>
                <a:spcPts val="0"/>
              </a:spcBef>
              <a:buFontTx/>
              <a:buNone/>
              <a:defRPr/>
            </a:pPr>
            <a:endParaRPr lang="en-GB" sz="1800" dirty="0">
              <a:latin typeface="Helvetica" pitchFamily="2" charset="0"/>
            </a:endParaRPr>
          </a:p>
          <a:p>
            <a:pPr marL="0" indent="0" eaLnBrk="1" hangingPunct="1">
              <a:spcBef>
                <a:spcPts val="0"/>
              </a:spcBef>
              <a:buFontTx/>
              <a:buNone/>
              <a:defRPr/>
            </a:pPr>
            <a:endParaRPr lang="en-GB" sz="1800" dirty="0">
              <a:latin typeface="Helvetica" pitchFamily="2" charset="0"/>
            </a:endParaRPr>
          </a:p>
          <a:p>
            <a:pPr lvl="1">
              <a:spcBef>
                <a:spcPts val="0"/>
              </a:spcBef>
              <a:buFont typeface="Arial" panose="020B0604020202020204" pitchFamily="34" charset="0"/>
              <a:buChar char="•"/>
              <a:defRPr/>
            </a:pPr>
            <a:endParaRPr lang="en-GB" sz="1800" dirty="0">
              <a:latin typeface="Helvetica" pitchFamily="2" charset="0"/>
            </a:endParaRPr>
          </a:p>
          <a:p>
            <a:pPr lvl="1">
              <a:spcBef>
                <a:spcPts val="0"/>
              </a:spcBef>
              <a:buFont typeface="Arial" panose="020B0604020202020204" pitchFamily="34" charset="0"/>
              <a:buChar char="•"/>
              <a:defRPr/>
            </a:pPr>
            <a:endParaRPr lang="en-GB" sz="1800" dirty="0"/>
          </a:p>
          <a:p>
            <a:pPr lvl="1">
              <a:spcBef>
                <a:spcPts val="0"/>
              </a:spcBef>
              <a:buFont typeface="Arial" panose="020B0604020202020204" pitchFamily="34" charset="0"/>
              <a:buChar char="•"/>
              <a:defRPr/>
            </a:pPr>
            <a:endParaRPr lang="en-GB" sz="1800" dirty="0"/>
          </a:p>
          <a:p>
            <a:pPr lvl="1">
              <a:spcBef>
                <a:spcPts val="0"/>
              </a:spcBef>
              <a:buFont typeface="Arial" panose="020B0604020202020204" pitchFamily="34" charset="0"/>
              <a:buChar char="•"/>
              <a:defRPr/>
            </a:pPr>
            <a:endParaRPr lang="en-GB" sz="1500" dirty="0"/>
          </a:p>
          <a:p>
            <a:pPr lvl="1">
              <a:spcBef>
                <a:spcPts val="0"/>
              </a:spcBef>
              <a:buFont typeface="Arial" panose="020B0604020202020204" pitchFamily="34" charset="0"/>
              <a:buChar char="•"/>
              <a:defRPr/>
            </a:pPr>
            <a:endParaRPr lang="en-GB" sz="1500" dirty="0"/>
          </a:p>
          <a:p>
            <a:pPr lvl="1">
              <a:spcBef>
                <a:spcPts val="0"/>
              </a:spcBef>
              <a:buFont typeface="Arial" panose="020B0604020202020204" pitchFamily="34" charset="0"/>
              <a:buChar char="•"/>
              <a:defRPr/>
            </a:pPr>
            <a:endParaRPr lang="en-IE" sz="1500" b="1" dirty="0"/>
          </a:p>
        </p:txBody>
      </p:sp>
      <p:sp>
        <p:nvSpPr>
          <p:cNvPr id="7" name="Title 1">
            <a:extLst>
              <a:ext uri="{FF2B5EF4-FFF2-40B4-BE49-F238E27FC236}">
                <a16:creationId xmlns:a16="http://schemas.microsoft.com/office/drawing/2014/main" id="{3973275A-AEC9-6540-8141-9AFCE69D5A55}"/>
              </a:ext>
            </a:extLst>
          </p:cNvPr>
          <p:cNvSpPr txBox="1">
            <a:spLocks noChangeArrowheads="1"/>
          </p:cNvSpPr>
          <p:nvPr/>
        </p:nvSpPr>
        <p:spPr>
          <a:xfrm>
            <a:off x="2987675" y="304800"/>
            <a:ext cx="2771775" cy="4540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RELATIONSHIPS</a:t>
            </a:r>
          </a:p>
        </p:txBody>
      </p:sp>
      <p:pic>
        <p:nvPicPr>
          <p:cNvPr id="138244" name="Picture 3">
            <a:extLst>
              <a:ext uri="{FF2B5EF4-FFF2-40B4-BE49-F238E27FC236}">
                <a16:creationId xmlns:a16="http://schemas.microsoft.com/office/drawing/2014/main" id="{43041679-9FFC-0442-AABC-36A974F811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6113" y="2582863"/>
            <a:ext cx="2862262"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5" name="Picture 5">
            <a:extLst>
              <a:ext uri="{FF2B5EF4-FFF2-40B4-BE49-F238E27FC236}">
                <a16:creationId xmlns:a16="http://schemas.microsoft.com/office/drawing/2014/main" id="{D590E3A0-6026-544D-8544-4650237BD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4550" y="1090613"/>
            <a:ext cx="10271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6" name="Picture 7">
            <a:extLst>
              <a:ext uri="{FF2B5EF4-FFF2-40B4-BE49-F238E27FC236}">
                <a16:creationId xmlns:a16="http://schemas.microsoft.com/office/drawing/2014/main" id="{1CBA4C2A-C45A-D448-8ABB-E9C7F09CDE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1312863"/>
            <a:ext cx="5334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7" name="Picture 9">
            <a:extLst>
              <a:ext uri="{FF2B5EF4-FFF2-40B4-BE49-F238E27FC236}">
                <a16:creationId xmlns:a16="http://schemas.microsoft.com/office/drawing/2014/main" id="{5EEB0F2C-1AB6-BB4D-BECF-45863041D4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4088" y="4318000"/>
            <a:ext cx="14224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8" name="Picture 10">
            <a:extLst>
              <a:ext uri="{FF2B5EF4-FFF2-40B4-BE49-F238E27FC236}">
                <a16:creationId xmlns:a16="http://schemas.microsoft.com/office/drawing/2014/main" id="{A83EFA5F-0F8F-E049-92BC-1AB1AF29B3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6888" y="4413250"/>
            <a:ext cx="14224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3F5CBA-92F3-3A4A-BD2A-7AA0A6A25DD9}"/>
              </a:ext>
            </a:extLst>
          </p:cNvPr>
          <p:cNvSpPr txBox="1">
            <a:spLocks noChangeArrowheads="1"/>
          </p:cNvSpPr>
          <p:nvPr/>
        </p:nvSpPr>
        <p:spPr>
          <a:xfrm>
            <a:off x="853528" y="2872987"/>
            <a:ext cx="7436944" cy="35936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altLang="en-US" b="1" kern="0" dirty="0">
                <a:latin typeface="Helvetica" pitchFamily="2" charset="0"/>
                <a:ea typeface="ＭＳ Ｐゴシック" panose="020B0600070205080204" pitchFamily="34" charset="-128"/>
              </a:rPr>
              <a:t>ACTIVE CONSTRUCTIVE RESPONDING</a:t>
            </a:r>
            <a:endParaRPr lang="en-US" altLang="en-US" b="1"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350557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244811" y="950602"/>
            <a:ext cx="5274640" cy="553607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GB" sz="2000" b="1" dirty="0">
                <a:solidFill>
                  <a:srgbClr val="002060"/>
                </a:solidFill>
                <a:latin typeface="Helvetica" pitchFamily="2" charset="0"/>
              </a:rPr>
              <a:t>Capitalization</a:t>
            </a:r>
            <a:r>
              <a:rPr lang="en-GB" sz="2000" dirty="0">
                <a:solidFill>
                  <a:srgbClr val="002060"/>
                </a:solidFill>
                <a:latin typeface="Helvetica" pitchFamily="2" charset="0"/>
              </a:rPr>
              <a:t> is telling others good news. By telling others about our good fortune, we are making the most of, or capitalising on our positive experiences. When others respond to our good news with enthusiasm, this increases our wellbeing. </a:t>
            </a:r>
          </a:p>
          <a:p>
            <a:pPr>
              <a:spcBef>
                <a:spcPct val="0"/>
              </a:spcBef>
            </a:pPr>
            <a:endParaRPr lang="en-GB" altLang="en-US" sz="2000" b="1" dirty="0">
              <a:solidFill>
                <a:srgbClr val="002060"/>
              </a:solidFill>
              <a:latin typeface="Helvetica" pitchFamily="2" charset="0"/>
            </a:endParaRPr>
          </a:p>
          <a:p>
            <a:pPr>
              <a:spcBef>
                <a:spcPct val="0"/>
              </a:spcBef>
            </a:pPr>
            <a:r>
              <a:rPr lang="en-GB" altLang="en-US" sz="2000" b="1" dirty="0">
                <a:solidFill>
                  <a:srgbClr val="002060"/>
                </a:solidFill>
                <a:latin typeface="Helvetica" pitchFamily="2" charset="0"/>
              </a:rPr>
              <a:t>Shelly Gable </a:t>
            </a:r>
            <a:r>
              <a:rPr lang="en-GB" altLang="en-US" sz="2000" dirty="0">
                <a:solidFill>
                  <a:srgbClr val="002060"/>
                </a:solidFill>
                <a:latin typeface="Helvetica" pitchFamily="2" charset="0"/>
              </a:rPr>
              <a:t>found that that there are 4 ways of responding when another tells you good news based on whether the response is</a:t>
            </a:r>
          </a:p>
          <a:p>
            <a:pPr lvl="1">
              <a:spcBef>
                <a:spcPct val="0"/>
              </a:spcBef>
              <a:buFont typeface="Arial" panose="020B0604020202020204" pitchFamily="34" charset="0"/>
              <a:buChar char="•"/>
            </a:pPr>
            <a:r>
              <a:rPr lang="en-GB" altLang="en-US" sz="2000" dirty="0">
                <a:solidFill>
                  <a:srgbClr val="002060"/>
                </a:solidFill>
                <a:latin typeface="Helvetica" pitchFamily="2" charset="0"/>
              </a:rPr>
              <a:t>Active or passive</a:t>
            </a:r>
          </a:p>
          <a:p>
            <a:pPr lvl="1">
              <a:spcBef>
                <a:spcPct val="0"/>
              </a:spcBef>
              <a:buFont typeface="Arial" panose="020B0604020202020204" pitchFamily="34" charset="0"/>
              <a:buChar char="•"/>
            </a:pPr>
            <a:r>
              <a:rPr lang="en-GB" altLang="en-US" sz="2000" dirty="0">
                <a:solidFill>
                  <a:srgbClr val="002060"/>
                </a:solidFill>
                <a:latin typeface="Helvetica" pitchFamily="2" charset="0"/>
              </a:rPr>
              <a:t>Constructive or destructive</a:t>
            </a:r>
          </a:p>
          <a:p>
            <a:pPr>
              <a:spcBef>
                <a:spcPct val="0"/>
              </a:spcBef>
            </a:pPr>
            <a:endParaRPr lang="en-GB" altLang="en-US" sz="2000" dirty="0">
              <a:solidFill>
                <a:srgbClr val="002060"/>
              </a:solidFill>
              <a:latin typeface="Helvetica" pitchFamily="2" charset="0"/>
            </a:endParaRPr>
          </a:p>
          <a:p>
            <a:pPr>
              <a:spcBef>
                <a:spcPct val="0"/>
              </a:spcBef>
            </a:pPr>
            <a:r>
              <a:rPr lang="en-GB" altLang="en-US" sz="2000" b="1" dirty="0">
                <a:solidFill>
                  <a:srgbClr val="002060"/>
                </a:solidFill>
                <a:latin typeface="Helvetica" pitchFamily="2" charset="0"/>
              </a:rPr>
              <a:t>Active-constructive responding </a:t>
            </a:r>
            <a:r>
              <a:rPr lang="en-GB" altLang="en-US" sz="2000" dirty="0">
                <a:solidFill>
                  <a:srgbClr val="002060"/>
                </a:solidFill>
                <a:latin typeface="Helvetica" pitchFamily="2" charset="0"/>
              </a:rPr>
              <a:t>is the only type of response that increased well-being and strengthened relationships </a:t>
            </a:r>
          </a:p>
          <a:p>
            <a:pPr>
              <a:spcBef>
                <a:spcPts val="0"/>
              </a:spcBef>
              <a:buFont typeface="Arial" panose="020B0604020202020204" pitchFamily="34" charset="0"/>
              <a:buChar char="•"/>
            </a:pPr>
            <a:endParaRPr lang="en-GB" sz="1600" dirty="0">
              <a:solidFill>
                <a:srgbClr val="002060"/>
              </a:solidFill>
              <a:latin typeface="Helvetica" pitchFamily="2" charset="0"/>
            </a:endParaRP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1762141" y="371322"/>
            <a:ext cx="5619718" cy="35936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altLang="en-US" sz="2000" b="1" kern="0" dirty="0">
                <a:latin typeface="Helvetica" pitchFamily="2" charset="0"/>
                <a:ea typeface="ＭＳ Ｐゴシック" panose="020B0600070205080204" pitchFamily="34" charset="-128"/>
              </a:rPr>
              <a:t>ACTIVE CONSTRUCTIVE RESPONDING</a:t>
            </a:r>
            <a:endParaRPr lang="en-US" altLang="en-US" sz="2000" b="1" kern="0" dirty="0">
              <a:latin typeface="Helvetica" pitchFamily="2" charset="0"/>
              <a:ea typeface="ＭＳ Ｐゴシック" panose="020B0600070205080204" pitchFamily="34" charset="-128"/>
            </a:endParaRPr>
          </a:p>
        </p:txBody>
      </p:sp>
      <p:pic>
        <p:nvPicPr>
          <p:cNvPr id="2" name="Picture 1">
            <a:extLst>
              <a:ext uri="{FF2B5EF4-FFF2-40B4-BE49-F238E27FC236}">
                <a16:creationId xmlns:a16="http://schemas.microsoft.com/office/drawing/2014/main" id="{8F91F66A-723B-D742-9119-CD8D4A8EAC35}"/>
              </a:ext>
            </a:extLst>
          </p:cNvPr>
          <p:cNvPicPr>
            <a:picLocks noChangeAspect="1"/>
          </p:cNvPicPr>
          <p:nvPr/>
        </p:nvPicPr>
        <p:blipFill>
          <a:blip r:embed="rId2"/>
          <a:stretch>
            <a:fillRect/>
          </a:stretch>
        </p:blipFill>
        <p:spPr>
          <a:xfrm>
            <a:off x="5946646" y="1816100"/>
            <a:ext cx="2527300" cy="3225800"/>
          </a:xfrm>
          <a:prstGeom prst="rect">
            <a:avLst/>
          </a:prstGeom>
        </p:spPr>
      </p:pic>
      <p:sp>
        <p:nvSpPr>
          <p:cNvPr id="8" name="TextBox 7">
            <a:extLst>
              <a:ext uri="{FF2B5EF4-FFF2-40B4-BE49-F238E27FC236}">
                <a16:creationId xmlns:a16="http://schemas.microsoft.com/office/drawing/2014/main" id="{F74E8895-A244-ED4F-BB6E-92E3CA388EE6}"/>
              </a:ext>
            </a:extLst>
          </p:cNvPr>
          <p:cNvSpPr txBox="1"/>
          <p:nvPr/>
        </p:nvSpPr>
        <p:spPr>
          <a:xfrm>
            <a:off x="6501608" y="5041900"/>
            <a:ext cx="1417376" cy="338554"/>
          </a:xfrm>
          <a:prstGeom prst="rect">
            <a:avLst/>
          </a:prstGeom>
          <a:noFill/>
        </p:spPr>
        <p:txBody>
          <a:bodyPr wrap="none" rtlCol="0">
            <a:spAutoFit/>
          </a:bodyPr>
          <a:lstStyle/>
          <a:p>
            <a:r>
              <a:rPr lang="en-US" sz="1600" b="1" dirty="0">
                <a:solidFill>
                  <a:srgbClr val="002060"/>
                </a:solidFill>
                <a:latin typeface="Helvetica" pitchFamily="2" charset="0"/>
              </a:rPr>
              <a:t>Shelly Gable</a:t>
            </a:r>
          </a:p>
        </p:txBody>
      </p:sp>
    </p:spTree>
    <p:extLst>
      <p:ext uri="{BB962C8B-B14F-4D97-AF65-F5344CB8AC3E}">
        <p14:creationId xmlns:p14="http://schemas.microsoft.com/office/powerpoint/2010/main" val="3089385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122117BD-CF59-844E-8E31-77D56BAAE8FA}"/>
              </a:ext>
            </a:extLst>
          </p:cNvPr>
          <p:cNvPicPr>
            <a:picLocks noChangeAspect="1"/>
          </p:cNvPicPr>
          <p:nvPr/>
        </p:nvPicPr>
        <p:blipFill>
          <a:blip r:embed="rId2"/>
          <a:stretch>
            <a:fillRect/>
          </a:stretch>
        </p:blipFill>
        <p:spPr>
          <a:xfrm>
            <a:off x="1463991" y="0"/>
            <a:ext cx="6216018" cy="6858000"/>
          </a:xfrm>
          <a:prstGeom prst="rect">
            <a:avLst/>
          </a:prstGeom>
        </p:spPr>
      </p:pic>
    </p:spTree>
    <p:extLst>
      <p:ext uri="{BB962C8B-B14F-4D97-AF65-F5344CB8AC3E}">
        <p14:creationId xmlns:p14="http://schemas.microsoft.com/office/powerpoint/2010/main" val="1851911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F4AA305F-DF24-AC4E-B1F0-24067FA2A073}"/>
              </a:ext>
            </a:extLst>
          </p:cNvPr>
          <p:cNvPicPr>
            <a:picLocks noChangeAspect="1"/>
          </p:cNvPicPr>
          <p:nvPr/>
        </p:nvPicPr>
        <p:blipFill>
          <a:blip r:embed="rId2"/>
          <a:stretch>
            <a:fillRect/>
          </a:stretch>
        </p:blipFill>
        <p:spPr>
          <a:xfrm>
            <a:off x="609600" y="0"/>
            <a:ext cx="7924800" cy="6858000"/>
          </a:xfrm>
          <a:prstGeom prst="rect">
            <a:avLst/>
          </a:prstGeom>
        </p:spPr>
      </p:pic>
    </p:spTree>
    <p:extLst>
      <p:ext uri="{BB962C8B-B14F-4D97-AF65-F5344CB8AC3E}">
        <p14:creationId xmlns:p14="http://schemas.microsoft.com/office/powerpoint/2010/main" val="36237029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227064" y="782148"/>
            <a:ext cx="8689869" cy="553607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spcBef>
                <a:spcPts val="0"/>
              </a:spcBef>
            </a:pPr>
            <a:r>
              <a:rPr lang="en-GB" sz="1600" dirty="0">
                <a:solidFill>
                  <a:srgbClr val="002060"/>
                </a:solidFill>
                <a:latin typeface="Helvetica" pitchFamily="2" charset="0"/>
              </a:rPr>
              <a:t>Visualise meeting the people to whom you want to respond actively and constructively</a:t>
            </a:r>
            <a:endParaRPr lang="en-IE" sz="1600" dirty="0">
              <a:solidFill>
                <a:srgbClr val="002060"/>
              </a:solidFill>
              <a:latin typeface="Helvetica" pitchFamily="2" charset="0"/>
            </a:endParaRPr>
          </a:p>
          <a:p>
            <a:pPr>
              <a:spcBef>
                <a:spcPts val="0"/>
              </a:spcBef>
            </a:pPr>
            <a:endParaRPr lang="en-IE" sz="1600" dirty="0">
              <a:solidFill>
                <a:srgbClr val="002060"/>
              </a:solidFill>
              <a:latin typeface="Helvetica" pitchFamily="2" charset="0"/>
            </a:endParaRPr>
          </a:p>
          <a:p>
            <a:pPr lvl="0">
              <a:spcBef>
                <a:spcPts val="0"/>
              </a:spcBef>
            </a:pPr>
            <a:r>
              <a:rPr lang="en-GB" sz="1600" dirty="0">
                <a:solidFill>
                  <a:srgbClr val="002060"/>
                </a:solidFill>
                <a:latin typeface="Helvetica" pitchFamily="2" charset="0"/>
              </a:rPr>
              <a:t>Imaging the sorts of good things or successes that they are likely to mention to you when you meet and write these down</a:t>
            </a:r>
            <a:endParaRPr lang="en-IE" sz="1600" dirty="0">
              <a:solidFill>
                <a:srgbClr val="002060"/>
              </a:solidFill>
              <a:latin typeface="Helvetica" pitchFamily="2" charset="0"/>
            </a:endParaRPr>
          </a:p>
          <a:p>
            <a:pPr>
              <a:spcBef>
                <a:spcPts val="0"/>
              </a:spcBef>
            </a:pPr>
            <a:endParaRPr lang="en-IE" sz="1600" dirty="0">
              <a:solidFill>
                <a:srgbClr val="002060"/>
              </a:solidFill>
              <a:latin typeface="Helvetica" pitchFamily="2" charset="0"/>
            </a:endParaRPr>
          </a:p>
          <a:p>
            <a:pPr lvl="0">
              <a:spcBef>
                <a:spcPts val="0"/>
              </a:spcBef>
            </a:pPr>
            <a:r>
              <a:rPr lang="en-GB" sz="1600" dirty="0">
                <a:solidFill>
                  <a:srgbClr val="002060"/>
                </a:solidFill>
                <a:latin typeface="Helvetica" pitchFamily="2" charset="0"/>
              </a:rPr>
              <a:t>For each of these possible successes, write down the active and constructive responses you would like to give when they mention these good things or successes to you</a:t>
            </a:r>
            <a:endParaRPr lang="en-IE" sz="1600" dirty="0">
              <a:solidFill>
                <a:srgbClr val="002060"/>
              </a:solidFill>
              <a:latin typeface="Helvetica" pitchFamily="2" charset="0"/>
            </a:endParaRPr>
          </a:p>
          <a:p>
            <a:pPr>
              <a:spcBef>
                <a:spcPts val="0"/>
              </a:spcBef>
            </a:pPr>
            <a:endParaRPr lang="en-IE" sz="1600" dirty="0">
              <a:solidFill>
                <a:srgbClr val="002060"/>
              </a:solidFill>
              <a:latin typeface="Helvetica" pitchFamily="2" charset="0"/>
            </a:endParaRPr>
          </a:p>
          <a:p>
            <a:pPr lvl="0">
              <a:spcBef>
                <a:spcPts val="0"/>
              </a:spcBef>
            </a:pPr>
            <a:r>
              <a:rPr lang="en-GB" sz="1600" dirty="0">
                <a:solidFill>
                  <a:srgbClr val="002060"/>
                </a:solidFill>
                <a:latin typeface="Helvetica" pitchFamily="2" charset="0"/>
              </a:rPr>
              <a:t>Plan to ask them to describe their successes in great detail, so that their account is lengthened</a:t>
            </a:r>
            <a:endParaRPr lang="en-IE" sz="1600" dirty="0">
              <a:solidFill>
                <a:srgbClr val="002060"/>
              </a:solidFill>
              <a:latin typeface="Helvetica" pitchFamily="2" charset="0"/>
            </a:endParaRPr>
          </a:p>
          <a:p>
            <a:pPr>
              <a:spcBef>
                <a:spcPts val="0"/>
              </a:spcBef>
            </a:pPr>
            <a:endParaRPr lang="en-IE" sz="1600" dirty="0">
              <a:solidFill>
                <a:srgbClr val="002060"/>
              </a:solidFill>
              <a:latin typeface="Helvetica" pitchFamily="2" charset="0"/>
            </a:endParaRPr>
          </a:p>
          <a:p>
            <a:pPr lvl="0">
              <a:spcBef>
                <a:spcPts val="0"/>
              </a:spcBef>
            </a:pPr>
            <a:r>
              <a:rPr lang="en-GB" sz="1600" dirty="0">
                <a:solidFill>
                  <a:srgbClr val="002060"/>
                </a:solidFill>
                <a:latin typeface="Helvetica" pitchFamily="2" charset="0"/>
              </a:rPr>
              <a:t>Plan to elaborate what their account</a:t>
            </a:r>
            <a:endParaRPr lang="en-IE" sz="1600" dirty="0">
              <a:solidFill>
                <a:srgbClr val="002060"/>
              </a:solidFill>
              <a:latin typeface="Helvetica" pitchFamily="2" charset="0"/>
            </a:endParaRPr>
          </a:p>
          <a:p>
            <a:pPr>
              <a:spcBef>
                <a:spcPts val="0"/>
              </a:spcBef>
            </a:pPr>
            <a:endParaRPr lang="en-IE" sz="1600" dirty="0">
              <a:solidFill>
                <a:srgbClr val="002060"/>
              </a:solidFill>
              <a:latin typeface="Helvetica" pitchFamily="2" charset="0"/>
            </a:endParaRPr>
          </a:p>
          <a:p>
            <a:pPr lvl="0">
              <a:spcBef>
                <a:spcPts val="0"/>
              </a:spcBef>
            </a:pPr>
            <a:r>
              <a:rPr lang="en-GB" sz="1600" dirty="0">
                <a:solidFill>
                  <a:srgbClr val="002060"/>
                </a:solidFill>
                <a:latin typeface="Helvetica" pitchFamily="2" charset="0"/>
              </a:rPr>
              <a:t>Plan to celebrate their success</a:t>
            </a:r>
            <a:endParaRPr lang="en-IE" sz="1600" dirty="0">
              <a:solidFill>
                <a:srgbClr val="002060"/>
              </a:solidFill>
              <a:latin typeface="Helvetica" pitchFamily="2" charset="0"/>
            </a:endParaRPr>
          </a:p>
          <a:p>
            <a:pPr>
              <a:spcBef>
                <a:spcPts val="0"/>
              </a:spcBef>
            </a:pPr>
            <a:endParaRPr lang="en-IE" sz="1600" dirty="0">
              <a:solidFill>
                <a:srgbClr val="002060"/>
              </a:solidFill>
              <a:latin typeface="Helvetica" pitchFamily="2" charset="0"/>
            </a:endParaRPr>
          </a:p>
          <a:p>
            <a:pPr lvl="0">
              <a:spcBef>
                <a:spcPts val="0"/>
              </a:spcBef>
            </a:pPr>
            <a:r>
              <a:rPr lang="en-GB" sz="1600" dirty="0">
                <a:solidFill>
                  <a:srgbClr val="002060"/>
                </a:solidFill>
                <a:latin typeface="Helvetica" pitchFamily="2" charset="0"/>
              </a:rPr>
              <a:t>Be on the lookout for opportunities to put this rehearsal into action by responding actively and constructively</a:t>
            </a:r>
            <a:endParaRPr lang="en-IE" sz="1600" dirty="0">
              <a:solidFill>
                <a:srgbClr val="002060"/>
              </a:solidFill>
              <a:latin typeface="Helvetica" pitchFamily="2" charset="0"/>
            </a:endParaRPr>
          </a:p>
          <a:p>
            <a:pPr>
              <a:spcBef>
                <a:spcPts val="0"/>
              </a:spcBef>
            </a:pPr>
            <a:endParaRPr lang="en-IE" sz="1600" dirty="0">
              <a:solidFill>
                <a:srgbClr val="002060"/>
              </a:solidFill>
              <a:latin typeface="Helvetica" pitchFamily="2" charset="0"/>
            </a:endParaRPr>
          </a:p>
          <a:p>
            <a:pPr lvl="0">
              <a:spcBef>
                <a:spcPts val="0"/>
              </a:spcBef>
            </a:pPr>
            <a:r>
              <a:rPr lang="en-GB" sz="1600" dirty="0">
                <a:solidFill>
                  <a:srgbClr val="002060"/>
                </a:solidFill>
                <a:latin typeface="Helvetica" pitchFamily="2" charset="0"/>
              </a:rPr>
              <a:t>When you give an active and constructive response allow yourself to experience positive emotions such as enthusiasm, joy or pride about the other person success or good fortune. Don’t fake it</a:t>
            </a:r>
            <a:endParaRPr lang="en-IE" sz="1600" dirty="0">
              <a:solidFill>
                <a:srgbClr val="002060"/>
              </a:solidFill>
              <a:latin typeface="Helvetica" pitchFamily="2" charset="0"/>
            </a:endParaRPr>
          </a:p>
          <a:p>
            <a:pPr>
              <a:spcBef>
                <a:spcPct val="0"/>
              </a:spcBef>
            </a:pPr>
            <a:endParaRPr lang="en-GB" sz="1600" dirty="0">
              <a:solidFill>
                <a:srgbClr val="002060"/>
              </a:solidFill>
              <a:latin typeface="Helvetica" pitchFamily="2" charset="0"/>
            </a:endParaRP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309691" y="166190"/>
            <a:ext cx="8524616" cy="35936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altLang="en-US" sz="2000" b="1" kern="0" dirty="0">
                <a:latin typeface="Helvetica" pitchFamily="2" charset="0"/>
                <a:ea typeface="ＭＳ Ｐゴシック" panose="020B0600070205080204" pitchFamily="34" charset="-128"/>
              </a:rPr>
              <a:t>PAUSE &amp; PRACTICE - ACTIVE CONSTRUCTIVE RESPONDING</a:t>
            </a:r>
            <a:endParaRPr lang="en-US" altLang="en-US" sz="2000" b="1"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1811006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3F5CBA-92F3-3A4A-BD2A-7AA0A6A25DD9}"/>
              </a:ext>
            </a:extLst>
          </p:cNvPr>
          <p:cNvSpPr txBox="1">
            <a:spLocks noChangeArrowheads="1"/>
          </p:cNvSpPr>
          <p:nvPr/>
        </p:nvSpPr>
        <p:spPr>
          <a:xfrm>
            <a:off x="3169964" y="2863154"/>
            <a:ext cx="2804072" cy="35936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altLang="en-US" b="1" kern="0" dirty="0">
                <a:latin typeface="Helvetica" pitchFamily="2" charset="0"/>
                <a:ea typeface="ＭＳ Ｐゴシック" panose="020B0600070205080204" pitchFamily="34" charset="-128"/>
              </a:rPr>
              <a:t>FORGIVENESS</a:t>
            </a:r>
            <a:endParaRPr lang="en-US" altLang="en-US" b="1"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1729860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406401" y="770163"/>
            <a:ext cx="8545688" cy="350341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spcBef>
                <a:spcPts val="0"/>
              </a:spcBef>
            </a:pPr>
            <a:r>
              <a:rPr lang="en-GB" sz="2000" b="1" dirty="0">
                <a:solidFill>
                  <a:srgbClr val="002060"/>
                </a:solidFill>
                <a:latin typeface="Helvetica" pitchFamily="2" charset="0"/>
              </a:rPr>
              <a:t>Forgiveness &amp; Revenge. </a:t>
            </a:r>
            <a:r>
              <a:rPr lang="en-GB" sz="2000" dirty="0">
                <a:solidFill>
                  <a:srgbClr val="002060"/>
                </a:solidFill>
                <a:latin typeface="Helvetica" pitchFamily="2" charset="0"/>
              </a:rPr>
              <a:t>Humans have evolved to engage in both revenge and forgiveness in response to dealing with situations involving being threatened or harmed</a:t>
            </a:r>
          </a:p>
          <a:p>
            <a:pPr lvl="0">
              <a:spcBef>
                <a:spcPts val="0"/>
              </a:spcBef>
            </a:pPr>
            <a:endParaRPr lang="en-GB" sz="2000" baseline="30000" dirty="0">
              <a:solidFill>
                <a:srgbClr val="002060"/>
              </a:solidFill>
              <a:latin typeface="Helvetica" pitchFamily="2" charset="0"/>
            </a:endParaRPr>
          </a:p>
          <a:p>
            <a:pPr lvl="0">
              <a:spcBef>
                <a:spcPts val="0"/>
              </a:spcBef>
            </a:pPr>
            <a:r>
              <a:rPr lang="en-GB" sz="2000" b="1" dirty="0">
                <a:solidFill>
                  <a:srgbClr val="002060"/>
                </a:solidFill>
                <a:latin typeface="Helvetica" pitchFamily="2" charset="0"/>
              </a:rPr>
              <a:t>Revenge</a:t>
            </a:r>
            <a:r>
              <a:rPr lang="en-GB" sz="2000" dirty="0">
                <a:solidFill>
                  <a:srgbClr val="002060"/>
                </a:solidFill>
                <a:latin typeface="Helvetica" pitchFamily="2" charset="0"/>
              </a:rPr>
              <a:t> acts as a deterrent against further transgressions</a:t>
            </a:r>
          </a:p>
          <a:p>
            <a:pPr lvl="0">
              <a:spcBef>
                <a:spcPts val="0"/>
              </a:spcBef>
            </a:pPr>
            <a:endParaRPr lang="en-GB" sz="2000" dirty="0">
              <a:solidFill>
                <a:srgbClr val="002060"/>
              </a:solidFill>
              <a:latin typeface="Helvetica" pitchFamily="2" charset="0"/>
            </a:endParaRPr>
          </a:p>
          <a:p>
            <a:pPr lvl="0">
              <a:spcBef>
                <a:spcPts val="0"/>
              </a:spcBef>
            </a:pPr>
            <a:r>
              <a:rPr lang="en-GB" sz="2000" b="1" dirty="0">
                <a:solidFill>
                  <a:srgbClr val="002060"/>
                </a:solidFill>
                <a:latin typeface="Helvetica" pitchFamily="2" charset="0"/>
              </a:rPr>
              <a:t>Forgiveness</a:t>
            </a:r>
            <a:r>
              <a:rPr lang="en-GB" sz="2000" dirty="0">
                <a:solidFill>
                  <a:srgbClr val="002060"/>
                </a:solidFill>
                <a:latin typeface="Helvetica" pitchFamily="2" charset="0"/>
              </a:rPr>
              <a:t> maintains relationships between victims and transgressors, by preventing t-it-for tat reprisals, and turning conflict into co-operation</a:t>
            </a:r>
          </a:p>
          <a:p>
            <a:pPr lvl="0">
              <a:spcBef>
                <a:spcPts val="0"/>
              </a:spcBef>
            </a:pPr>
            <a:endParaRPr lang="en-GB" sz="2000" dirty="0">
              <a:solidFill>
                <a:srgbClr val="002060"/>
              </a:solidFill>
              <a:latin typeface="Helvetica" pitchFamily="2" charset="0"/>
            </a:endParaRP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3305669" y="299345"/>
            <a:ext cx="2532661" cy="35936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altLang="en-US" sz="2000" b="1" kern="0" dirty="0">
                <a:latin typeface="Helvetica" pitchFamily="2" charset="0"/>
                <a:ea typeface="ＭＳ Ｐゴシック" panose="020B0600070205080204" pitchFamily="34" charset="-128"/>
              </a:rPr>
              <a:t>FORGIVENESS</a:t>
            </a:r>
            <a:endParaRPr lang="en-US" altLang="en-US" sz="2000" b="1" kern="0" dirty="0">
              <a:latin typeface="Helvetica" pitchFamily="2" charset="0"/>
              <a:ea typeface="ＭＳ Ｐゴシック" panose="020B0600070205080204" pitchFamily="34" charset="-128"/>
            </a:endParaRPr>
          </a:p>
        </p:txBody>
      </p:sp>
      <p:pic>
        <p:nvPicPr>
          <p:cNvPr id="8" name="Picture 7">
            <a:extLst>
              <a:ext uri="{FF2B5EF4-FFF2-40B4-BE49-F238E27FC236}">
                <a16:creationId xmlns:a16="http://schemas.microsoft.com/office/drawing/2014/main" id="{6F14D689-0C0F-AF43-9234-26F0D9783EBF}"/>
              </a:ext>
            </a:extLst>
          </p:cNvPr>
          <p:cNvPicPr>
            <a:picLocks noChangeAspect="1"/>
          </p:cNvPicPr>
          <p:nvPr/>
        </p:nvPicPr>
        <p:blipFill>
          <a:blip r:embed="rId2"/>
          <a:stretch>
            <a:fillRect/>
          </a:stretch>
        </p:blipFill>
        <p:spPr>
          <a:xfrm>
            <a:off x="2403953" y="3709102"/>
            <a:ext cx="4336091" cy="2885472"/>
          </a:xfrm>
          <a:prstGeom prst="rect">
            <a:avLst/>
          </a:prstGeom>
        </p:spPr>
      </p:pic>
    </p:spTree>
    <p:extLst>
      <p:ext uri="{BB962C8B-B14F-4D97-AF65-F5344CB8AC3E}">
        <p14:creationId xmlns:p14="http://schemas.microsoft.com/office/powerpoint/2010/main" val="30095084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7AB55B7A-7C48-8244-8256-0D526869B5BA}"/>
              </a:ext>
            </a:extLst>
          </p:cNvPr>
          <p:cNvGraphicFramePr>
            <a:graphicFrameLocks noGrp="1"/>
          </p:cNvGraphicFramePr>
          <p:nvPr>
            <p:extLst>
              <p:ext uri="{D42A27DB-BD31-4B8C-83A1-F6EECF244321}">
                <p14:modId xmlns:p14="http://schemas.microsoft.com/office/powerpoint/2010/main" val="1426876549"/>
              </p:ext>
            </p:extLst>
          </p:nvPr>
        </p:nvGraphicFramePr>
        <p:xfrm>
          <a:off x="771181" y="809529"/>
          <a:ext cx="7601638" cy="5624322"/>
        </p:xfrm>
        <a:graphic>
          <a:graphicData uri="http://schemas.openxmlformats.org/drawingml/2006/table">
            <a:tbl>
              <a:tblPr firstRow="1" bandRow="1">
                <a:tableStyleId>{5C22544A-7EE6-4342-B048-85BDC9FD1C3A}</a:tableStyleId>
              </a:tblPr>
              <a:tblGrid>
                <a:gridCol w="3807826">
                  <a:extLst>
                    <a:ext uri="{9D8B030D-6E8A-4147-A177-3AD203B41FA5}">
                      <a16:colId xmlns:a16="http://schemas.microsoft.com/office/drawing/2014/main" val="3867156602"/>
                    </a:ext>
                  </a:extLst>
                </a:gridCol>
                <a:gridCol w="3793812">
                  <a:extLst>
                    <a:ext uri="{9D8B030D-6E8A-4147-A177-3AD203B41FA5}">
                      <a16:colId xmlns:a16="http://schemas.microsoft.com/office/drawing/2014/main" val="199092478"/>
                    </a:ext>
                  </a:extLst>
                </a:gridCol>
              </a:tblGrid>
              <a:tr h="1022959">
                <a:tc>
                  <a:txBody>
                    <a:bodyPr/>
                    <a:lstStyle/>
                    <a:p>
                      <a:pPr algn="ctr">
                        <a:spcBef>
                          <a:spcPts val="200"/>
                        </a:spcBef>
                        <a:spcAft>
                          <a:spcPts val="200"/>
                        </a:spcAft>
                      </a:pPr>
                      <a:endParaRPr lang="en-GB" sz="2000" b="1" dirty="0">
                        <a:effectLst/>
                        <a:latin typeface="Helvetica" pitchFamily="2" charset="0"/>
                        <a:ea typeface="Times New Roman" panose="02020603050405020304" pitchFamily="18" charset="0"/>
                      </a:endParaRPr>
                    </a:p>
                    <a:p>
                      <a:pPr algn="ctr">
                        <a:spcBef>
                          <a:spcPts val="200"/>
                        </a:spcBef>
                        <a:spcAft>
                          <a:spcPts val="200"/>
                        </a:spcAft>
                      </a:pPr>
                      <a:r>
                        <a:rPr lang="en-GB" sz="2000" b="1" dirty="0">
                          <a:effectLst/>
                          <a:latin typeface="Helvetica" pitchFamily="2" charset="0"/>
                          <a:ea typeface="Times New Roman" panose="02020603050405020304" pitchFamily="18" charset="0"/>
                        </a:rPr>
                        <a:t>Forgiveness </a:t>
                      </a:r>
                    </a:p>
                    <a:p>
                      <a:pPr algn="ctr">
                        <a:spcBef>
                          <a:spcPts val="200"/>
                        </a:spcBef>
                        <a:spcAft>
                          <a:spcPts val="200"/>
                        </a:spcAft>
                      </a:pPr>
                      <a:endParaRPr lang="en-IE"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200"/>
                        </a:spcBef>
                        <a:spcAft>
                          <a:spcPts val="200"/>
                        </a:spcAft>
                      </a:pPr>
                      <a:endParaRPr lang="en-GB" sz="2000" b="1" dirty="0">
                        <a:effectLst/>
                        <a:latin typeface="Helvetica" pitchFamily="2" charset="0"/>
                        <a:ea typeface="Times New Roman" panose="02020603050405020304" pitchFamily="18" charset="0"/>
                        <a:cs typeface="Helvetica" pitchFamily="2" charset="0"/>
                      </a:endParaRPr>
                    </a:p>
                    <a:p>
                      <a:pPr algn="ctr">
                        <a:spcBef>
                          <a:spcPts val="200"/>
                        </a:spcBef>
                        <a:spcAft>
                          <a:spcPts val="200"/>
                        </a:spcAft>
                      </a:pPr>
                      <a:r>
                        <a:rPr lang="en-GB" sz="2000" b="1" dirty="0">
                          <a:effectLst/>
                          <a:latin typeface="Helvetica" pitchFamily="2" charset="0"/>
                          <a:ea typeface="Times New Roman" panose="02020603050405020304" pitchFamily="18" charset="0"/>
                          <a:cs typeface="Helvetica" pitchFamily="2" charset="0"/>
                        </a:rPr>
                        <a:t>Revenge  </a:t>
                      </a:r>
                      <a:endParaRPr lang="en-IE"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69682176"/>
                  </a:ext>
                </a:extLst>
              </a:tr>
              <a:tr h="1084335">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endParaRPr lang="en-IE" sz="1600" dirty="0">
                        <a:solidFill>
                          <a:srgbClr val="002060"/>
                        </a:solidFill>
                        <a:effectLst/>
                        <a:latin typeface="Helvetica" pitchFamily="2" charset="0"/>
                        <a:ea typeface="Times New Roman" panose="02020603050405020304" pitchFamily="18" charset="0"/>
                      </a:endParaRPr>
                    </a:p>
                    <a:p>
                      <a:pPr marL="0" marR="0" lvl="0" indent="0" algn="l" defTabSz="457200" rtl="0" eaLnBrk="1" fontAlgn="auto" latinLnBrk="0" hangingPunct="1">
                        <a:lnSpc>
                          <a:spcPct val="100000"/>
                        </a:lnSpc>
                        <a:spcBef>
                          <a:spcPts val="200"/>
                        </a:spcBef>
                        <a:spcAft>
                          <a:spcPts val="200"/>
                        </a:spcAft>
                        <a:buClrTx/>
                        <a:buSzTx/>
                        <a:buFontTx/>
                        <a:buNone/>
                        <a:tabLst/>
                        <a:defRPr/>
                      </a:pPr>
                      <a:r>
                        <a:rPr lang="en-IE" sz="1600" dirty="0">
                          <a:solidFill>
                            <a:srgbClr val="002060"/>
                          </a:solidFill>
                          <a:effectLst/>
                          <a:latin typeface="Helvetica" pitchFamily="2" charset="0"/>
                          <a:ea typeface="Times New Roman" panose="02020603050405020304" pitchFamily="18" charset="0"/>
                        </a:rPr>
                        <a:t>May create a risk of further transgression, if forgiveness is viewed as weakness</a:t>
                      </a:r>
                    </a:p>
                    <a:p>
                      <a:pPr>
                        <a:spcBef>
                          <a:spcPts val="200"/>
                        </a:spcBef>
                        <a:spcAft>
                          <a:spcPts val="200"/>
                        </a:spcAft>
                      </a:pPr>
                      <a:endParaRPr lang="en-IE" sz="1600" dirty="0">
                        <a:solidFill>
                          <a:srgbClr val="002060"/>
                        </a:solidFill>
                        <a:effectLst/>
                        <a:latin typeface="Helvetica" pitchFamily="2" charset="0"/>
                        <a:ea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endParaRPr lang="en-IE" sz="1600" dirty="0">
                        <a:solidFill>
                          <a:srgbClr val="002060"/>
                        </a:solidFill>
                        <a:effectLst/>
                        <a:latin typeface="Helvetica" pitchFamily="2" charset="0"/>
                        <a:ea typeface="Times New Roman" panose="02020603050405020304" pitchFamily="18" charset="0"/>
                      </a:endParaRPr>
                    </a:p>
                    <a:p>
                      <a:pPr marL="0" marR="0" lvl="0" indent="0" algn="l" defTabSz="457200" rtl="0" eaLnBrk="1" fontAlgn="auto" latinLnBrk="0" hangingPunct="1">
                        <a:lnSpc>
                          <a:spcPct val="100000"/>
                        </a:lnSpc>
                        <a:spcBef>
                          <a:spcPts val="200"/>
                        </a:spcBef>
                        <a:spcAft>
                          <a:spcPts val="200"/>
                        </a:spcAft>
                        <a:buClrTx/>
                        <a:buSzTx/>
                        <a:buFontTx/>
                        <a:buNone/>
                        <a:tabLst/>
                        <a:defRPr/>
                      </a:pPr>
                      <a:r>
                        <a:rPr lang="en-IE" sz="1600" dirty="0">
                          <a:solidFill>
                            <a:srgbClr val="002060"/>
                          </a:solidFill>
                          <a:effectLst/>
                          <a:latin typeface="Helvetica" pitchFamily="2" charset="0"/>
                          <a:ea typeface="Times New Roman" panose="02020603050405020304" pitchFamily="18" charset="0"/>
                        </a:rPr>
                        <a:t>Deterrent against further transgressions if revenge is viewed as strength</a:t>
                      </a:r>
                    </a:p>
                  </a:txBody>
                  <a:tcPr marL="68580" marR="68580" marT="0" marB="0"/>
                </a:tc>
                <a:extLst>
                  <a:ext uri="{0D108BD9-81ED-4DB2-BD59-A6C34878D82A}">
                    <a16:rowId xmlns:a16="http://schemas.microsoft.com/office/drawing/2014/main" val="2619858982"/>
                  </a:ext>
                </a:extLst>
              </a:tr>
              <a:tr h="542167">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IE" sz="1600" dirty="0">
                          <a:solidFill>
                            <a:srgbClr val="002060"/>
                          </a:solidFill>
                          <a:effectLst/>
                          <a:latin typeface="Helvetica" pitchFamily="2" charset="0"/>
                          <a:ea typeface="Times New Roman" panose="02020603050405020304" pitchFamily="18" charset="0"/>
                        </a:rPr>
                        <a:t>Prevents tit-or-tat reprisals </a:t>
                      </a:r>
                    </a:p>
                    <a:p>
                      <a:pPr>
                        <a:spcBef>
                          <a:spcPts val="200"/>
                        </a:spcBef>
                        <a:spcAft>
                          <a:spcPts val="200"/>
                        </a:spcAft>
                      </a:pPr>
                      <a:endParaRPr lang="en-IE" sz="1600" dirty="0">
                        <a:solidFill>
                          <a:srgbClr val="002060"/>
                        </a:solidFill>
                        <a:effectLst/>
                        <a:latin typeface="Helvetica" pitchFamily="2" charset="0"/>
                        <a:ea typeface="Times New Roman" panose="02020603050405020304" pitchFamily="18" charset="0"/>
                      </a:endParaRPr>
                    </a:p>
                  </a:txBody>
                  <a:tcPr marL="68580" marR="68580" marT="0" marB="0"/>
                </a:tc>
                <a:tc>
                  <a:txBody>
                    <a:bodyPr/>
                    <a:lstStyle/>
                    <a:p>
                      <a:pPr>
                        <a:spcBef>
                          <a:spcPts val="200"/>
                        </a:spcBef>
                        <a:spcAft>
                          <a:spcPts val="200"/>
                        </a:spcAft>
                      </a:pPr>
                      <a:r>
                        <a:rPr lang="en-IE" sz="1600" dirty="0">
                          <a:solidFill>
                            <a:srgbClr val="002060"/>
                          </a:solidFill>
                          <a:effectLst/>
                          <a:latin typeface="Helvetica" pitchFamily="2" charset="0"/>
                          <a:ea typeface="Times New Roman" panose="02020603050405020304" pitchFamily="18" charset="0"/>
                        </a:rPr>
                        <a:t>Creates tit-for-tat reprisals</a:t>
                      </a:r>
                    </a:p>
                  </a:txBody>
                  <a:tcPr marL="68580" marR="68580" marT="0" marB="0"/>
                </a:tc>
                <a:extLst>
                  <a:ext uri="{0D108BD9-81ED-4DB2-BD59-A6C34878D82A}">
                    <a16:rowId xmlns:a16="http://schemas.microsoft.com/office/drawing/2014/main" val="2482557429"/>
                  </a:ext>
                </a:extLst>
              </a:tr>
              <a:tr h="589550">
                <a:tc>
                  <a:txBody>
                    <a:bodyPr/>
                    <a:lstStyle/>
                    <a:p>
                      <a:pPr>
                        <a:spcBef>
                          <a:spcPts val="200"/>
                        </a:spcBef>
                        <a:spcAft>
                          <a:spcPts val="200"/>
                        </a:spcAft>
                      </a:pPr>
                      <a:r>
                        <a:rPr lang="en-IE" sz="1600" dirty="0">
                          <a:solidFill>
                            <a:srgbClr val="002060"/>
                          </a:solidFill>
                          <a:effectLst/>
                          <a:latin typeface="Helvetica" pitchFamily="2" charset="0"/>
                          <a:ea typeface="Times New Roman" panose="02020603050405020304" pitchFamily="18" charset="0"/>
                        </a:rPr>
                        <a:t>Maintains relationships / alliances</a:t>
                      </a:r>
                    </a:p>
                  </a:txBody>
                  <a:tcPr marL="68580" marR="68580"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IE" sz="1600" dirty="0">
                          <a:solidFill>
                            <a:srgbClr val="002060"/>
                          </a:solidFill>
                          <a:effectLst/>
                          <a:latin typeface="Helvetica" pitchFamily="2" charset="0"/>
                          <a:ea typeface="Times New Roman" panose="02020603050405020304" pitchFamily="18" charset="0"/>
                        </a:rPr>
                        <a:t>Loss of relationships / alliances</a:t>
                      </a:r>
                    </a:p>
                  </a:txBody>
                  <a:tcPr marL="68580" marR="68580" marT="0" marB="0"/>
                </a:tc>
                <a:extLst>
                  <a:ext uri="{0D108BD9-81ED-4DB2-BD59-A6C34878D82A}">
                    <a16:rowId xmlns:a16="http://schemas.microsoft.com/office/drawing/2014/main" val="1565008344"/>
                  </a:ext>
                </a:extLst>
              </a:tr>
              <a:tr h="1432140">
                <a:tc>
                  <a:txBody>
                    <a:bodyPr/>
                    <a:lstStyle/>
                    <a:p>
                      <a:pPr>
                        <a:spcBef>
                          <a:spcPts val="200"/>
                        </a:spcBef>
                        <a:spcAft>
                          <a:spcPts val="200"/>
                        </a:spcAft>
                      </a:pPr>
                      <a:r>
                        <a:rPr lang="en-IE" sz="1600" dirty="0">
                          <a:solidFill>
                            <a:srgbClr val="002060"/>
                          </a:solidFill>
                          <a:effectLst/>
                          <a:latin typeface="Helvetica" pitchFamily="2" charset="0"/>
                          <a:ea typeface="Times New Roman" panose="02020603050405020304" pitchFamily="18" charset="0"/>
                        </a:rPr>
                        <a:t>Adaptive where </a:t>
                      </a:r>
                    </a:p>
                    <a:p>
                      <a:pPr>
                        <a:spcBef>
                          <a:spcPts val="200"/>
                        </a:spcBef>
                        <a:spcAft>
                          <a:spcPts val="200"/>
                        </a:spcAft>
                      </a:pPr>
                      <a:r>
                        <a:rPr lang="en-IE" sz="1600" dirty="0">
                          <a:solidFill>
                            <a:srgbClr val="002060"/>
                          </a:solidFill>
                          <a:effectLst/>
                          <a:latin typeface="Helvetica" pitchFamily="2" charset="0"/>
                          <a:ea typeface="Times New Roman" panose="02020603050405020304" pitchFamily="18" charset="0"/>
                        </a:rPr>
                        <a:t>The need for relationships is high</a:t>
                      </a:r>
                    </a:p>
                    <a:p>
                      <a:pPr>
                        <a:spcBef>
                          <a:spcPts val="200"/>
                        </a:spcBef>
                        <a:spcAft>
                          <a:spcPts val="200"/>
                        </a:spcAft>
                      </a:pPr>
                      <a:r>
                        <a:rPr lang="en-IE" sz="1600" dirty="0">
                          <a:solidFill>
                            <a:srgbClr val="002060"/>
                          </a:solidFill>
                          <a:effectLst/>
                          <a:latin typeface="Helvetica" pitchFamily="2" charset="0"/>
                          <a:ea typeface="Times New Roman" panose="02020603050405020304" pitchFamily="18" charset="0"/>
                        </a:rPr>
                        <a:t>The risk of further transgression is low</a:t>
                      </a:r>
                    </a:p>
                    <a:p>
                      <a:pPr>
                        <a:spcBef>
                          <a:spcPts val="200"/>
                        </a:spcBef>
                        <a:spcAft>
                          <a:spcPts val="200"/>
                        </a:spcAft>
                      </a:pPr>
                      <a:r>
                        <a:rPr lang="en-IE" sz="1600" dirty="0">
                          <a:solidFill>
                            <a:srgbClr val="002060"/>
                          </a:solidFill>
                          <a:effectLst/>
                          <a:latin typeface="Helvetica" pitchFamily="2" charset="0"/>
                          <a:ea typeface="Times New Roman" panose="02020603050405020304" pitchFamily="18" charset="0"/>
                        </a:rPr>
                        <a:t>The cost of revenge is high</a:t>
                      </a:r>
                    </a:p>
                  </a:txBody>
                  <a:tcPr marL="68580" marR="68580"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IE" sz="1600" dirty="0">
                          <a:solidFill>
                            <a:srgbClr val="002060"/>
                          </a:solidFill>
                          <a:effectLst/>
                          <a:latin typeface="Helvetica" pitchFamily="2" charset="0"/>
                          <a:ea typeface="Times New Roman" panose="02020603050405020304" pitchFamily="18" charset="0"/>
                        </a:rPr>
                        <a:t>Adaptive where </a:t>
                      </a:r>
                    </a:p>
                    <a:p>
                      <a:pPr marL="0" marR="0" lvl="0" indent="0" algn="l" defTabSz="457200" rtl="0" eaLnBrk="1" fontAlgn="auto" latinLnBrk="0" hangingPunct="1">
                        <a:lnSpc>
                          <a:spcPct val="100000"/>
                        </a:lnSpc>
                        <a:spcBef>
                          <a:spcPts val="200"/>
                        </a:spcBef>
                        <a:spcAft>
                          <a:spcPts val="200"/>
                        </a:spcAft>
                        <a:buClrTx/>
                        <a:buSzTx/>
                        <a:buFontTx/>
                        <a:buNone/>
                        <a:tabLst/>
                        <a:defRPr/>
                      </a:pPr>
                      <a:r>
                        <a:rPr lang="en-IE" sz="1600" dirty="0">
                          <a:solidFill>
                            <a:srgbClr val="002060"/>
                          </a:solidFill>
                          <a:effectLst/>
                          <a:latin typeface="Helvetica" pitchFamily="2" charset="0"/>
                          <a:ea typeface="Times New Roman" panose="02020603050405020304" pitchFamily="18" charset="0"/>
                        </a:rPr>
                        <a:t>The need for relationships is low</a:t>
                      </a:r>
                    </a:p>
                    <a:p>
                      <a:pPr marL="0" marR="0" lvl="0" indent="0" algn="l" defTabSz="457200" rtl="0" eaLnBrk="1" fontAlgn="auto" latinLnBrk="0" hangingPunct="1">
                        <a:lnSpc>
                          <a:spcPct val="100000"/>
                        </a:lnSpc>
                        <a:spcBef>
                          <a:spcPts val="200"/>
                        </a:spcBef>
                        <a:spcAft>
                          <a:spcPts val="200"/>
                        </a:spcAft>
                        <a:buClrTx/>
                        <a:buSzTx/>
                        <a:buFontTx/>
                        <a:buNone/>
                        <a:tabLst/>
                        <a:defRPr/>
                      </a:pPr>
                      <a:r>
                        <a:rPr lang="en-IE" sz="1600" dirty="0">
                          <a:solidFill>
                            <a:srgbClr val="002060"/>
                          </a:solidFill>
                          <a:effectLst/>
                          <a:latin typeface="Helvetica" pitchFamily="2" charset="0"/>
                          <a:ea typeface="Times New Roman" panose="02020603050405020304" pitchFamily="18" charset="0"/>
                        </a:rPr>
                        <a:t>The risk of further transgression is high</a:t>
                      </a:r>
                    </a:p>
                    <a:p>
                      <a:pPr marL="0" marR="0" lvl="0" indent="0" algn="l" defTabSz="457200" rtl="0" eaLnBrk="1" fontAlgn="auto" latinLnBrk="0" hangingPunct="1">
                        <a:lnSpc>
                          <a:spcPct val="100000"/>
                        </a:lnSpc>
                        <a:spcBef>
                          <a:spcPts val="200"/>
                        </a:spcBef>
                        <a:spcAft>
                          <a:spcPts val="200"/>
                        </a:spcAft>
                        <a:buClrTx/>
                        <a:buSzTx/>
                        <a:buFontTx/>
                        <a:buNone/>
                        <a:tabLst/>
                        <a:defRPr/>
                      </a:pPr>
                      <a:r>
                        <a:rPr lang="en-IE" sz="1600" dirty="0">
                          <a:solidFill>
                            <a:srgbClr val="002060"/>
                          </a:solidFill>
                          <a:effectLst/>
                          <a:latin typeface="Helvetica" pitchFamily="2" charset="0"/>
                          <a:ea typeface="Times New Roman" panose="02020603050405020304" pitchFamily="18" charset="0"/>
                        </a:rPr>
                        <a:t>The cost of forgiveness is high</a:t>
                      </a:r>
                    </a:p>
                    <a:p>
                      <a:pPr marL="0" marR="0" lvl="0" indent="0" algn="l" defTabSz="457200" rtl="0" eaLnBrk="1" fontAlgn="auto" latinLnBrk="0" hangingPunct="1">
                        <a:lnSpc>
                          <a:spcPct val="100000"/>
                        </a:lnSpc>
                        <a:spcBef>
                          <a:spcPts val="200"/>
                        </a:spcBef>
                        <a:spcAft>
                          <a:spcPts val="200"/>
                        </a:spcAft>
                        <a:buClrTx/>
                        <a:buSzTx/>
                        <a:buFontTx/>
                        <a:buNone/>
                        <a:tabLst/>
                        <a:defRPr/>
                      </a:pPr>
                      <a:endParaRPr lang="en-IE" sz="1600" dirty="0">
                        <a:solidFill>
                          <a:srgbClr val="002060"/>
                        </a:solidFill>
                        <a:effectLst/>
                        <a:latin typeface="Helvetica" pitchFamily="2" charset="0"/>
                        <a:ea typeface="Times New Roman" panose="02020603050405020304" pitchFamily="18" charset="0"/>
                      </a:endParaRPr>
                    </a:p>
                  </a:txBody>
                  <a:tcPr marL="68580" marR="68580" marT="0" marB="0"/>
                </a:tc>
                <a:extLst>
                  <a:ext uri="{0D108BD9-81ED-4DB2-BD59-A6C34878D82A}">
                    <a16:rowId xmlns:a16="http://schemas.microsoft.com/office/drawing/2014/main" val="2453365540"/>
                  </a:ext>
                </a:extLst>
              </a:tr>
              <a:tr h="716706">
                <a:tc>
                  <a:txBody>
                    <a:bodyPr/>
                    <a:lstStyle/>
                    <a:p>
                      <a:pPr>
                        <a:spcBef>
                          <a:spcPts val="200"/>
                        </a:spcBef>
                        <a:spcAft>
                          <a:spcPts val="200"/>
                        </a:spcAft>
                      </a:pPr>
                      <a:r>
                        <a:rPr lang="en-IE" sz="1600" dirty="0">
                          <a:solidFill>
                            <a:srgbClr val="002060"/>
                          </a:solidFill>
                          <a:effectLst/>
                          <a:latin typeface="Helvetica" pitchFamily="2" charset="0"/>
                          <a:ea typeface="Times New Roman" panose="02020603050405020304" pitchFamily="18" charset="0"/>
                        </a:rPr>
                        <a:t>Forgiveness leads to greater wellbeing and mental and physical health </a:t>
                      </a:r>
                    </a:p>
                  </a:txBody>
                  <a:tcPr marL="68580" marR="68580"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IE" sz="1600" dirty="0">
                          <a:solidFill>
                            <a:srgbClr val="002060"/>
                          </a:solidFill>
                          <a:effectLst/>
                          <a:latin typeface="Helvetica" pitchFamily="2" charset="0"/>
                          <a:ea typeface="Times New Roman" panose="02020603050405020304" pitchFamily="18" charset="0"/>
                        </a:rPr>
                        <a:t>Embitterment leads to reduced wellbeing</a:t>
                      </a:r>
                    </a:p>
                  </a:txBody>
                  <a:tcPr marL="68580" marR="68580" marT="0" marB="0"/>
                </a:tc>
                <a:extLst>
                  <a:ext uri="{0D108BD9-81ED-4DB2-BD59-A6C34878D82A}">
                    <a16:rowId xmlns:a16="http://schemas.microsoft.com/office/drawing/2014/main" val="342498433"/>
                  </a:ext>
                </a:extLst>
              </a:tr>
            </a:tbl>
          </a:graphicData>
        </a:graphic>
      </p:graphicFrame>
      <p:sp>
        <p:nvSpPr>
          <p:cNvPr id="5" name="Title 1">
            <a:extLst>
              <a:ext uri="{FF2B5EF4-FFF2-40B4-BE49-F238E27FC236}">
                <a16:creationId xmlns:a16="http://schemas.microsoft.com/office/drawing/2014/main" id="{837F3E02-CDC4-534A-BBEA-9F506A9D3CC5}"/>
              </a:ext>
            </a:extLst>
          </p:cNvPr>
          <p:cNvSpPr txBox="1">
            <a:spLocks noChangeArrowheads="1"/>
          </p:cNvSpPr>
          <p:nvPr/>
        </p:nvSpPr>
        <p:spPr>
          <a:xfrm>
            <a:off x="2715864" y="151521"/>
            <a:ext cx="3712271" cy="346821"/>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FORGIVENESS V REVENGE</a:t>
            </a:r>
          </a:p>
        </p:txBody>
      </p:sp>
    </p:spTree>
    <p:extLst>
      <p:ext uri="{BB962C8B-B14F-4D97-AF65-F5344CB8AC3E}">
        <p14:creationId xmlns:p14="http://schemas.microsoft.com/office/powerpoint/2010/main" val="2153073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347031" y="914400"/>
            <a:ext cx="8444429" cy="50292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GB" sz="1800" b="1" dirty="0">
                <a:solidFill>
                  <a:srgbClr val="002060"/>
                </a:solidFill>
                <a:latin typeface="Helvetica" pitchFamily="2" charset="0"/>
              </a:rPr>
              <a:t>Personality traits &amp; forgiveness</a:t>
            </a:r>
          </a:p>
          <a:p>
            <a:pPr marL="0" indent="0">
              <a:spcBef>
                <a:spcPts val="0"/>
              </a:spcBef>
              <a:buNone/>
            </a:pPr>
            <a:r>
              <a:rPr lang="en-GB" sz="1800" dirty="0">
                <a:solidFill>
                  <a:srgbClr val="002060"/>
                </a:solidFill>
                <a:latin typeface="Helvetica" pitchFamily="2" charset="0"/>
              </a:rPr>
              <a:t>Forgiving people score high on </a:t>
            </a:r>
          </a:p>
          <a:p>
            <a:pPr marL="0" indent="0">
              <a:spcBef>
                <a:spcPts val="0"/>
              </a:spcBef>
              <a:buNone/>
            </a:pPr>
            <a:r>
              <a:rPr lang="en-GB" sz="1800" dirty="0">
                <a:solidFill>
                  <a:srgbClr val="002060"/>
                </a:solidFill>
                <a:latin typeface="Helvetica" pitchFamily="2" charset="0"/>
              </a:rPr>
              <a:t>measures of</a:t>
            </a:r>
          </a:p>
          <a:p>
            <a:pPr>
              <a:spcBef>
                <a:spcPts val="0"/>
              </a:spcBef>
            </a:pPr>
            <a:r>
              <a:rPr lang="en-GB" sz="1800" dirty="0">
                <a:solidFill>
                  <a:srgbClr val="002060"/>
                </a:solidFill>
                <a:latin typeface="Helvetica" pitchFamily="2" charset="0"/>
              </a:rPr>
              <a:t>Empathy</a:t>
            </a:r>
          </a:p>
          <a:p>
            <a:pPr>
              <a:spcBef>
                <a:spcPts val="0"/>
              </a:spcBef>
            </a:pPr>
            <a:r>
              <a:rPr lang="en-GB" sz="1800" dirty="0">
                <a:solidFill>
                  <a:srgbClr val="002060"/>
                </a:solidFill>
                <a:latin typeface="Helvetica" pitchFamily="2" charset="0"/>
              </a:rPr>
              <a:t>Perspective-taking </a:t>
            </a:r>
          </a:p>
          <a:p>
            <a:pPr>
              <a:spcBef>
                <a:spcPts val="0"/>
              </a:spcBef>
            </a:pPr>
            <a:r>
              <a:rPr lang="en-GB" sz="1800" dirty="0">
                <a:solidFill>
                  <a:srgbClr val="002060"/>
                </a:solidFill>
                <a:latin typeface="Helvetica" pitchFamily="2" charset="0"/>
              </a:rPr>
              <a:t>Emotional stability</a:t>
            </a:r>
          </a:p>
          <a:p>
            <a:pPr>
              <a:spcBef>
                <a:spcPts val="0"/>
              </a:spcBef>
            </a:pPr>
            <a:r>
              <a:rPr lang="en-GB" sz="1800" dirty="0">
                <a:solidFill>
                  <a:srgbClr val="002060"/>
                </a:solidFill>
                <a:latin typeface="Helvetica" pitchFamily="2" charset="0"/>
              </a:rPr>
              <a:t>Agreeableness</a:t>
            </a:r>
          </a:p>
          <a:p>
            <a:pPr>
              <a:spcBef>
                <a:spcPts val="0"/>
              </a:spcBef>
            </a:pPr>
            <a:r>
              <a:rPr lang="en-GB" sz="1800" dirty="0">
                <a:solidFill>
                  <a:srgbClr val="002060"/>
                </a:solidFill>
                <a:latin typeface="Helvetica" pitchFamily="2" charset="0"/>
              </a:rPr>
              <a:t>Secure adult attachment style</a:t>
            </a:r>
          </a:p>
          <a:p>
            <a:pPr>
              <a:spcBef>
                <a:spcPts val="0"/>
              </a:spcBef>
            </a:pPr>
            <a:r>
              <a:rPr lang="en-GB" sz="1800" dirty="0">
                <a:solidFill>
                  <a:srgbClr val="002060"/>
                </a:solidFill>
                <a:latin typeface="Helvetica" pitchFamily="2" charset="0"/>
              </a:rPr>
              <a:t>Religiousness</a:t>
            </a:r>
          </a:p>
          <a:p>
            <a:pPr marL="0" indent="0">
              <a:spcBef>
                <a:spcPts val="0"/>
              </a:spcBef>
              <a:buNone/>
            </a:pPr>
            <a:endParaRPr lang="en-GB" sz="1800" dirty="0">
              <a:solidFill>
                <a:srgbClr val="002060"/>
              </a:solidFill>
              <a:latin typeface="Helvetica" pitchFamily="2" charset="0"/>
            </a:endParaRPr>
          </a:p>
          <a:p>
            <a:pPr marL="0" indent="0">
              <a:spcBef>
                <a:spcPts val="0"/>
              </a:spcBef>
              <a:buNone/>
            </a:pPr>
            <a:r>
              <a:rPr lang="en-GB" sz="1800" b="1" dirty="0">
                <a:solidFill>
                  <a:srgbClr val="002060"/>
                </a:solidFill>
                <a:latin typeface="Helvetica" pitchFamily="2" charset="0"/>
              </a:rPr>
              <a:t>Situational factors &amp; forgiveness</a:t>
            </a:r>
          </a:p>
          <a:p>
            <a:pPr marL="0" indent="0">
              <a:spcBef>
                <a:spcPts val="0"/>
              </a:spcBef>
              <a:buNone/>
            </a:pPr>
            <a:r>
              <a:rPr lang="en-GB" sz="1800" dirty="0">
                <a:solidFill>
                  <a:srgbClr val="002060"/>
                </a:solidFill>
                <a:latin typeface="Helvetica" pitchFamily="2" charset="0"/>
              </a:rPr>
              <a:t>People find it easier to forgive transgressions that are </a:t>
            </a:r>
          </a:p>
          <a:p>
            <a:pPr>
              <a:spcBef>
                <a:spcPts val="0"/>
              </a:spcBef>
            </a:pPr>
            <a:r>
              <a:rPr lang="en-GB" sz="1800" dirty="0">
                <a:solidFill>
                  <a:srgbClr val="002060"/>
                </a:solidFill>
                <a:latin typeface="Helvetica" pitchFamily="2" charset="0"/>
              </a:rPr>
              <a:t>Less intentional</a:t>
            </a:r>
          </a:p>
          <a:p>
            <a:pPr>
              <a:spcBef>
                <a:spcPts val="0"/>
              </a:spcBef>
            </a:pPr>
            <a:r>
              <a:rPr lang="en-GB" sz="1800" dirty="0">
                <a:solidFill>
                  <a:srgbClr val="002060"/>
                </a:solidFill>
                <a:latin typeface="Helvetica" pitchFamily="2" charset="0"/>
              </a:rPr>
              <a:t>Less severe</a:t>
            </a:r>
          </a:p>
          <a:p>
            <a:pPr>
              <a:spcBef>
                <a:spcPts val="0"/>
              </a:spcBef>
            </a:pPr>
            <a:r>
              <a:rPr lang="en-GB" sz="1800" dirty="0">
                <a:solidFill>
                  <a:srgbClr val="002060"/>
                </a:solidFill>
                <a:latin typeface="Helvetica" pitchFamily="2" charset="0"/>
              </a:rPr>
              <a:t>Less dangerous</a:t>
            </a:r>
          </a:p>
          <a:p>
            <a:pPr>
              <a:spcBef>
                <a:spcPts val="0"/>
              </a:spcBef>
            </a:pPr>
            <a:r>
              <a:rPr lang="en-GB" sz="1800" dirty="0">
                <a:solidFill>
                  <a:srgbClr val="002060"/>
                </a:solidFill>
                <a:latin typeface="Helvetica" pitchFamily="2" charset="0"/>
              </a:rPr>
              <a:t>Entail fewer negative consequences</a:t>
            </a:r>
          </a:p>
          <a:p>
            <a:pPr>
              <a:spcBef>
                <a:spcPts val="0"/>
              </a:spcBef>
            </a:pPr>
            <a:r>
              <a:rPr lang="en-GB" sz="1800" dirty="0">
                <a:solidFill>
                  <a:srgbClr val="002060"/>
                </a:solidFill>
                <a:latin typeface="Helvetica" pitchFamily="2" charset="0"/>
              </a:rPr>
              <a:t>For which the transgressor apologises</a:t>
            </a:r>
          </a:p>
          <a:p>
            <a:pPr>
              <a:spcBef>
                <a:spcPts val="0"/>
              </a:spcBef>
            </a:pPr>
            <a:r>
              <a:rPr lang="en-GB" sz="1800" dirty="0">
                <a:solidFill>
                  <a:srgbClr val="002060"/>
                </a:solidFill>
                <a:latin typeface="Helvetica" pitchFamily="2" charset="0"/>
              </a:rPr>
              <a:t>And occur in close, satisfying committed relationships</a:t>
            </a:r>
          </a:p>
          <a:p>
            <a:pPr marL="0" indent="0">
              <a:spcBef>
                <a:spcPts val="0"/>
              </a:spcBef>
              <a:buNone/>
            </a:pPr>
            <a:endParaRPr lang="en-GB" sz="1600" dirty="0">
              <a:solidFill>
                <a:srgbClr val="002060"/>
              </a:solidFill>
              <a:latin typeface="Helvetica" pitchFamily="2" charset="0"/>
            </a:endParaRP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2046686" y="243146"/>
            <a:ext cx="5045117" cy="35936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altLang="en-US" sz="2000" b="1" kern="0" dirty="0">
                <a:latin typeface="Helvetica" pitchFamily="2" charset="0"/>
                <a:ea typeface="ＭＳ Ｐゴシック" panose="020B0600070205080204" pitchFamily="34" charset="-128"/>
              </a:rPr>
              <a:t>FORGIVENESS – RESEARCH FINDINGS</a:t>
            </a:r>
            <a:endParaRPr lang="en-US" altLang="en-US" sz="2000" b="1" kern="0" dirty="0">
              <a:latin typeface="Helvetica" pitchFamily="2" charset="0"/>
              <a:ea typeface="ＭＳ Ｐゴシック" panose="020B0600070205080204" pitchFamily="34" charset="-128"/>
            </a:endParaRPr>
          </a:p>
        </p:txBody>
      </p:sp>
      <p:sp>
        <p:nvSpPr>
          <p:cNvPr id="2" name="TextBox 1">
            <a:extLst>
              <a:ext uri="{FF2B5EF4-FFF2-40B4-BE49-F238E27FC236}">
                <a16:creationId xmlns:a16="http://schemas.microsoft.com/office/drawing/2014/main" id="{A4CCA1DE-1C20-F342-B557-C6F6D1058AB2}"/>
              </a:ext>
            </a:extLst>
          </p:cNvPr>
          <p:cNvSpPr txBox="1"/>
          <p:nvPr/>
        </p:nvSpPr>
        <p:spPr>
          <a:xfrm>
            <a:off x="4131324" y="1178805"/>
            <a:ext cx="4125208" cy="1754326"/>
          </a:xfrm>
          <a:prstGeom prst="rect">
            <a:avLst/>
          </a:prstGeom>
          <a:noFill/>
        </p:spPr>
        <p:txBody>
          <a:bodyPr wrap="square" rtlCol="0">
            <a:spAutoFit/>
          </a:bodyPr>
          <a:lstStyle/>
          <a:p>
            <a:pPr>
              <a:spcBef>
                <a:spcPts val="0"/>
              </a:spcBef>
            </a:pPr>
            <a:r>
              <a:rPr lang="en-GB" dirty="0">
                <a:solidFill>
                  <a:srgbClr val="002060"/>
                </a:solidFill>
                <a:latin typeface="Helvetica" pitchFamily="2" charset="0"/>
              </a:rPr>
              <a:t>Forgiving people score low on measures of</a:t>
            </a:r>
          </a:p>
          <a:p>
            <a:pPr marL="285750" indent="-285750">
              <a:spcBef>
                <a:spcPts val="0"/>
              </a:spcBef>
              <a:buFont typeface="Arial" panose="020B0604020202020204" pitchFamily="34" charset="0"/>
              <a:buChar char="•"/>
            </a:pPr>
            <a:r>
              <a:rPr lang="en-GB" dirty="0">
                <a:solidFill>
                  <a:srgbClr val="002060"/>
                </a:solidFill>
                <a:latin typeface="Helvetica" pitchFamily="2" charset="0"/>
              </a:rPr>
              <a:t>Rumination about transgressions </a:t>
            </a:r>
          </a:p>
          <a:p>
            <a:pPr marL="285750" indent="-285750">
              <a:spcBef>
                <a:spcPts val="0"/>
              </a:spcBef>
              <a:buFont typeface="Arial" panose="020B0604020202020204" pitchFamily="34" charset="0"/>
              <a:buChar char="•"/>
            </a:pPr>
            <a:r>
              <a:rPr lang="en-GB" dirty="0">
                <a:solidFill>
                  <a:srgbClr val="002060"/>
                </a:solidFill>
                <a:latin typeface="Helvetica" pitchFamily="2" charset="0"/>
              </a:rPr>
              <a:t>Anger </a:t>
            </a:r>
          </a:p>
          <a:p>
            <a:pPr marL="285750" indent="-285750">
              <a:spcBef>
                <a:spcPts val="0"/>
              </a:spcBef>
              <a:buFont typeface="Arial" panose="020B0604020202020204" pitchFamily="34" charset="0"/>
              <a:buChar char="•"/>
            </a:pPr>
            <a:r>
              <a:rPr lang="en-GB" dirty="0">
                <a:solidFill>
                  <a:srgbClr val="002060"/>
                </a:solidFill>
                <a:latin typeface="Helvetica" pitchFamily="2" charset="0"/>
              </a:rPr>
              <a:t>Depression</a:t>
            </a:r>
          </a:p>
          <a:p>
            <a:endParaRPr lang="en-US" dirty="0"/>
          </a:p>
        </p:txBody>
      </p:sp>
    </p:spTree>
    <p:extLst>
      <p:ext uri="{BB962C8B-B14F-4D97-AF65-F5344CB8AC3E}">
        <p14:creationId xmlns:p14="http://schemas.microsoft.com/office/powerpoint/2010/main" val="37191436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769217" y="1420136"/>
            <a:ext cx="5315494" cy="507780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sz="1800" b="1" dirty="0">
                <a:solidFill>
                  <a:srgbClr val="002060"/>
                </a:solidFill>
                <a:latin typeface="Helvetica" pitchFamily="2" charset="0"/>
              </a:rPr>
              <a:t>Decisional forgiveness. </a:t>
            </a:r>
            <a:r>
              <a:rPr lang="en-GB" sz="1800" dirty="0">
                <a:solidFill>
                  <a:srgbClr val="002060"/>
                </a:solidFill>
                <a:latin typeface="Helvetica" pitchFamily="2" charset="0"/>
              </a:rPr>
              <a:t>A personal decision is made to forgive the transgressor, not to seek revenge, and make the relationship as good as it was before the offence. It is is a stepping stone to emotional forgiveness</a:t>
            </a:r>
          </a:p>
          <a:p>
            <a:pPr>
              <a:spcBef>
                <a:spcPts val="0"/>
              </a:spcBef>
            </a:pPr>
            <a:endParaRPr lang="en-GB" sz="1800" dirty="0">
              <a:solidFill>
                <a:srgbClr val="002060"/>
              </a:solidFill>
              <a:latin typeface="Helvetica" pitchFamily="2" charset="0"/>
            </a:endParaRPr>
          </a:p>
          <a:p>
            <a:pPr>
              <a:spcBef>
                <a:spcPts val="0"/>
              </a:spcBef>
            </a:pPr>
            <a:endParaRPr lang="en-GB" sz="1800" dirty="0">
              <a:solidFill>
                <a:srgbClr val="002060"/>
              </a:solidFill>
              <a:latin typeface="Helvetica" pitchFamily="2" charset="0"/>
            </a:endParaRPr>
          </a:p>
          <a:p>
            <a:pPr>
              <a:spcBef>
                <a:spcPts val="0"/>
              </a:spcBef>
            </a:pPr>
            <a:r>
              <a:rPr lang="en-GB" sz="1800" b="1" dirty="0">
                <a:solidFill>
                  <a:srgbClr val="002060"/>
                </a:solidFill>
                <a:latin typeface="Helvetica" pitchFamily="2" charset="0"/>
              </a:rPr>
              <a:t>Emotional forgiveness. </a:t>
            </a:r>
            <a:r>
              <a:rPr lang="en-GB" sz="1800" dirty="0">
                <a:solidFill>
                  <a:srgbClr val="002060"/>
                </a:solidFill>
                <a:latin typeface="Helvetica" pitchFamily="2" charset="0"/>
              </a:rPr>
              <a:t>Emotional empathy for the transgressor is experienced, and as a result less negative and more positive feelings toward them occur. This improves mental and physical health</a:t>
            </a:r>
          </a:p>
          <a:p>
            <a:pPr>
              <a:spcBef>
                <a:spcPts val="0"/>
              </a:spcBef>
            </a:pPr>
            <a:endParaRPr lang="en-GB" sz="1800" dirty="0">
              <a:solidFill>
                <a:srgbClr val="002060"/>
              </a:solidFill>
              <a:latin typeface="Helvetica" pitchFamily="2" charset="0"/>
            </a:endParaRPr>
          </a:p>
          <a:p>
            <a:pPr>
              <a:spcBef>
                <a:spcPts val="0"/>
              </a:spcBef>
            </a:pPr>
            <a:r>
              <a:rPr lang="en-GB" sz="1800" b="1" dirty="0">
                <a:solidFill>
                  <a:srgbClr val="002060"/>
                </a:solidFill>
                <a:latin typeface="Helvetica" pitchFamily="2" charset="0"/>
              </a:rPr>
              <a:t>Head &amp; Heart. </a:t>
            </a:r>
            <a:r>
              <a:rPr lang="en-GB" sz="1800" dirty="0">
                <a:solidFill>
                  <a:srgbClr val="002060"/>
                </a:solidFill>
                <a:latin typeface="Helvetica" pitchFamily="2" charset="0"/>
              </a:rPr>
              <a:t>Decisional &amp; emotional forgiveness are experienced as the ‘head’ and ‘heart’ of the forgiveness process</a:t>
            </a:r>
          </a:p>
          <a:p>
            <a:pPr marL="0" indent="0">
              <a:spcBef>
                <a:spcPts val="0"/>
              </a:spcBef>
              <a:buNone/>
            </a:pPr>
            <a:endParaRPr lang="en-GB" sz="1600" dirty="0">
              <a:solidFill>
                <a:srgbClr val="002060"/>
              </a:solidFill>
              <a:latin typeface="Helvetica" pitchFamily="2" charset="0"/>
            </a:endParaRP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1777998" y="360057"/>
            <a:ext cx="5588003" cy="35936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altLang="en-US" sz="2000" b="1" kern="0" dirty="0">
                <a:latin typeface="Helvetica" pitchFamily="2" charset="0"/>
                <a:ea typeface="ＭＳ Ｐゴシック" panose="020B0600070205080204" pitchFamily="34" charset="-128"/>
              </a:rPr>
              <a:t>DECISIONAL &amp; EMOTIONAL FORGIVENESS</a:t>
            </a:r>
            <a:endParaRPr lang="en-US" altLang="en-US" sz="2000" b="1" kern="0" dirty="0">
              <a:latin typeface="Helvetica" pitchFamily="2" charset="0"/>
              <a:ea typeface="ＭＳ Ｐゴシック" panose="020B0600070205080204" pitchFamily="34" charset="-128"/>
            </a:endParaRPr>
          </a:p>
        </p:txBody>
      </p:sp>
      <p:pic>
        <p:nvPicPr>
          <p:cNvPr id="4" name="Picture 3">
            <a:extLst>
              <a:ext uri="{FF2B5EF4-FFF2-40B4-BE49-F238E27FC236}">
                <a16:creationId xmlns:a16="http://schemas.microsoft.com/office/drawing/2014/main" id="{E161EDFD-B1AA-6E43-AC8B-D89FA92D25B0}"/>
              </a:ext>
            </a:extLst>
          </p:cNvPr>
          <p:cNvPicPr>
            <a:picLocks noChangeAspect="1"/>
          </p:cNvPicPr>
          <p:nvPr/>
        </p:nvPicPr>
        <p:blipFill>
          <a:blip r:embed="rId2"/>
          <a:stretch>
            <a:fillRect/>
          </a:stretch>
        </p:blipFill>
        <p:spPr>
          <a:xfrm>
            <a:off x="6564295" y="5382065"/>
            <a:ext cx="2013655" cy="1278172"/>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4CF70AFE-5F34-C44A-96B7-772994F9C5B0}"/>
              </a:ext>
            </a:extLst>
          </p:cNvPr>
          <p:cNvPicPr>
            <a:picLocks noChangeAspect="1"/>
          </p:cNvPicPr>
          <p:nvPr/>
        </p:nvPicPr>
        <p:blipFill>
          <a:blip r:embed="rId3"/>
          <a:stretch>
            <a:fillRect/>
          </a:stretch>
        </p:blipFill>
        <p:spPr>
          <a:xfrm>
            <a:off x="6832631" y="1475934"/>
            <a:ext cx="1396969" cy="1718821"/>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3F566B-4531-254A-AE47-3222C574FFA1}"/>
              </a:ext>
            </a:extLst>
          </p:cNvPr>
          <p:cNvPicPr>
            <a:picLocks noChangeAspect="1"/>
          </p:cNvPicPr>
          <p:nvPr/>
        </p:nvPicPr>
        <p:blipFill>
          <a:blip r:embed="rId4"/>
          <a:stretch>
            <a:fillRect/>
          </a:stretch>
        </p:blipFill>
        <p:spPr>
          <a:xfrm>
            <a:off x="6912647" y="3515416"/>
            <a:ext cx="1316953" cy="1545988"/>
          </a:xfrm>
          <a:prstGeom prst="rect">
            <a:avLst/>
          </a:prstGeom>
        </p:spPr>
      </p:pic>
    </p:spTree>
    <p:extLst>
      <p:ext uri="{BB962C8B-B14F-4D97-AF65-F5344CB8AC3E}">
        <p14:creationId xmlns:p14="http://schemas.microsoft.com/office/powerpoint/2010/main" val="2191666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0EAB45C-47A9-A24A-99AF-9B20B0596AC9}"/>
              </a:ext>
            </a:extLst>
          </p:cNvPr>
          <p:cNvSpPr txBox="1">
            <a:spLocks noChangeArrowheads="1"/>
          </p:cNvSpPr>
          <p:nvPr/>
        </p:nvSpPr>
        <p:spPr>
          <a:xfrm>
            <a:off x="179387" y="277813"/>
            <a:ext cx="5189537" cy="6332538"/>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eaLnBrk="1" hangingPunct="1">
              <a:spcBef>
                <a:spcPts val="0"/>
              </a:spcBef>
              <a:buFontTx/>
              <a:buNone/>
              <a:defRPr/>
            </a:pPr>
            <a:endParaRPr lang="en-GB" sz="1800" dirty="0"/>
          </a:p>
          <a:p>
            <a:pPr marL="285750" indent="-285750" eaLnBrk="1" hangingPunct="1">
              <a:spcBef>
                <a:spcPts val="0"/>
              </a:spcBef>
              <a:defRPr/>
            </a:pPr>
            <a:r>
              <a:rPr lang="en-GB" sz="1800" b="1" dirty="0">
                <a:latin typeface="Helvetica" pitchFamily="2" charset="0"/>
              </a:rPr>
              <a:t>Evolution. </a:t>
            </a:r>
            <a:r>
              <a:rPr lang="en-GB" sz="1800" dirty="0">
                <a:latin typeface="Helvetica" pitchFamily="2" charset="0"/>
              </a:rPr>
              <a:t>The capacity to make and maintain close relationships was adaptive for our prehistoric ancestors</a:t>
            </a:r>
          </a:p>
          <a:p>
            <a:pPr marL="285750" indent="-285750" eaLnBrk="1" hangingPunct="1">
              <a:spcBef>
                <a:spcPts val="0"/>
              </a:spcBef>
              <a:defRPr/>
            </a:pPr>
            <a:endParaRPr lang="en-GB" sz="1800" dirty="0">
              <a:latin typeface="Helvetica" pitchFamily="2" charset="0"/>
            </a:endParaRPr>
          </a:p>
          <a:p>
            <a:pPr marL="285750" indent="-285750" eaLnBrk="1" hangingPunct="1">
              <a:spcBef>
                <a:spcPts val="0"/>
              </a:spcBef>
              <a:defRPr/>
            </a:pPr>
            <a:r>
              <a:rPr lang="en-GB" sz="1800" dirty="0">
                <a:latin typeface="Helvetica" pitchFamily="2" charset="0"/>
              </a:rPr>
              <a:t>Those who formed relationships survived because they could</a:t>
            </a:r>
          </a:p>
          <a:p>
            <a:pPr marL="285750" indent="-285750" eaLnBrk="1" hangingPunct="1">
              <a:spcBef>
                <a:spcPts val="0"/>
              </a:spcBef>
              <a:defRPr/>
            </a:pPr>
            <a:endParaRPr lang="en-GB" sz="1800" dirty="0">
              <a:latin typeface="Helvetica" pitchFamily="2" charset="0"/>
            </a:endParaRPr>
          </a:p>
          <a:p>
            <a:pPr marL="685800" lvl="1" eaLnBrk="1" hangingPunct="1">
              <a:spcBef>
                <a:spcPts val="0"/>
              </a:spcBef>
              <a:buFont typeface="Arial" panose="020B0604020202020204" pitchFamily="34" charset="0"/>
              <a:buChar char="•"/>
              <a:defRPr/>
            </a:pPr>
            <a:r>
              <a:rPr lang="en-GB" sz="1800" b="1" dirty="0">
                <a:latin typeface="Helvetica" pitchFamily="2" charset="0"/>
              </a:rPr>
              <a:t>Mate</a:t>
            </a:r>
            <a:r>
              <a:rPr lang="en-GB" sz="1800" dirty="0">
                <a:latin typeface="Helvetica" pitchFamily="2" charset="0"/>
              </a:rPr>
              <a:t> </a:t>
            </a:r>
          </a:p>
          <a:p>
            <a:pPr marL="685800" lvl="1" eaLnBrk="1" hangingPunct="1">
              <a:spcBef>
                <a:spcPts val="0"/>
              </a:spcBef>
              <a:buFont typeface="Arial" panose="020B0604020202020204" pitchFamily="34" charset="0"/>
              <a:buChar char="•"/>
              <a:defRPr/>
            </a:pPr>
            <a:endParaRPr lang="en-GB" sz="1800" dirty="0">
              <a:latin typeface="Helvetica" pitchFamily="2" charset="0"/>
            </a:endParaRPr>
          </a:p>
          <a:p>
            <a:pPr marL="685800" lvl="1" eaLnBrk="1" hangingPunct="1">
              <a:spcBef>
                <a:spcPts val="0"/>
              </a:spcBef>
              <a:buFont typeface="Arial" panose="020B0604020202020204" pitchFamily="34" charset="0"/>
              <a:buChar char="•"/>
              <a:defRPr/>
            </a:pPr>
            <a:r>
              <a:rPr lang="en-GB" sz="1800" b="1" dirty="0">
                <a:latin typeface="Helvetica" pitchFamily="2" charset="0"/>
              </a:rPr>
              <a:t>Form families </a:t>
            </a:r>
            <a:r>
              <a:rPr lang="en-GB" sz="1800" dirty="0">
                <a:latin typeface="Helvetica" pitchFamily="2" charset="0"/>
              </a:rPr>
              <a:t>and tribes </a:t>
            </a:r>
          </a:p>
          <a:p>
            <a:pPr marL="685800" lvl="1" eaLnBrk="1" hangingPunct="1">
              <a:spcBef>
                <a:spcPts val="0"/>
              </a:spcBef>
              <a:buFont typeface="Arial" panose="020B0604020202020204" pitchFamily="34" charset="0"/>
              <a:buChar char="•"/>
              <a:defRPr/>
            </a:pPr>
            <a:endParaRPr lang="en-GB" sz="1800" dirty="0">
              <a:latin typeface="Helvetica" pitchFamily="2" charset="0"/>
            </a:endParaRPr>
          </a:p>
          <a:p>
            <a:pPr marL="685800" lvl="1" eaLnBrk="1" hangingPunct="1">
              <a:spcBef>
                <a:spcPts val="0"/>
              </a:spcBef>
              <a:buFont typeface="Arial" panose="020B0604020202020204" pitchFamily="34" charset="0"/>
              <a:buChar char="•"/>
              <a:defRPr/>
            </a:pPr>
            <a:r>
              <a:rPr lang="en-GB" sz="1800" b="1" dirty="0">
                <a:latin typeface="Helvetica" pitchFamily="2" charset="0"/>
              </a:rPr>
              <a:t>Obtain food </a:t>
            </a:r>
          </a:p>
          <a:p>
            <a:pPr marL="685800" lvl="1" eaLnBrk="1" hangingPunct="1">
              <a:spcBef>
                <a:spcPts val="0"/>
              </a:spcBef>
              <a:buFont typeface="Arial" panose="020B0604020202020204" pitchFamily="34" charset="0"/>
              <a:buChar char="•"/>
              <a:defRPr/>
            </a:pPr>
            <a:endParaRPr lang="en-GB" sz="1800" dirty="0">
              <a:latin typeface="Helvetica" pitchFamily="2" charset="0"/>
            </a:endParaRPr>
          </a:p>
          <a:p>
            <a:pPr marL="685800" lvl="1" eaLnBrk="1" hangingPunct="1">
              <a:spcBef>
                <a:spcPts val="0"/>
              </a:spcBef>
              <a:buFont typeface="Arial" panose="020B0604020202020204" pitchFamily="34" charset="0"/>
              <a:buChar char="•"/>
              <a:defRPr/>
            </a:pPr>
            <a:r>
              <a:rPr lang="en-GB" sz="1800" b="1" dirty="0">
                <a:latin typeface="Helvetica" pitchFamily="2" charset="0"/>
              </a:rPr>
              <a:t>Build safe dwellings</a:t>
            </a:r>
            <a:r>
              <a:rPr lang="en-GB" sz="1800" dirty="0">
                <a:latin typeface="Helvetica" pitchFamily="2" charset="0"/>
              </a:rPr>
              <a:t>, and</a:t>
            </a:r>
          </a:p>
          <a:p>
            <a:pPr marL="400050" lvl="1" indent="0" eaLnBrk="1" hangingPunct="1">
              <a:spcBef>
                <a:spcPts val="0"/>
              </a:spcBef>
              <a:buFontTx/>
              <a:buNone/>
              <a:defRPr/>
            </a:pPr>
            <a:r>
              <a:rPr lang="en-GB" sz="1800" dirty="0">
                <a:latin typeface="Helvetica" pitchFamily="2" charset="0"/>
              </a:rPr>
              <a:t> </a:t>
            </a:r>
          </a:p>
          <a:p>
            <a:pPr marL="685800" lvl="1" eaLnBrk="1" hangingPunct="1">
              <a:spcBef>
                <a:spcPts val="0"/>
              </a:spcBef>
              <a:buFont typeface="Arial" panose="020B0604020202020204" pitchFamily="34" charset="0"/>
              <a:buChar char="•"/>
              <a:defRPr/>
            </a:pPr>
            <a:r>
              <a:rPr lang="en-GB" sz="1800" b="1" dirty="0">
                <a:latin typeface="Helvetica" pitchFamily="2" charset="0"/>
              </a:rPr>
              <a:t>Protect themselves </a:t>
            </a:r>
            <a:r>
              <a:rPr lang="en-GB" sz="1800" dirty="0">
                <a:latin typeface="Helvetica" pitchFamily="2" charset="0"/>
              </a:rPr>
              <a:t>from predators and enemies </a:t>
            </a:r>
          </a:p>
          <a:p>
            <a:pPr marL="685800" lvl="1" eaLnBrk="1" hangingPunct="1">
              <a:spcBef>
                <a:spcPts val="0"/>
              </a:spcBef>
              <a:buFont typeface="Arial" panose="020B0604020202020204" pitchFamily="34" charset="0"/>
              <a:buChar char="•"/>
              <a:defRPr/>
            </a:pPr>
            <a:endParaRPr lang="en-GB" sz="1800" dirty="0">
              <a:latin typeface="Helvetica" pitchFamily="2" charset="0"/>
            </a:endParaRPr>
          </a:p>
          <a:p>
            <a:pPr marL="285750" indent="-285750" eaLnBrk="1" hangingPunct="1">
              <a:spcBef>
                <a:spcPts val="0"/>
              </a:spcBef>
              <a:defRPr/>
            </a:pPr>
            <a:r>
              <a:rPr lang="en-GB" sz="1800" dirty="0">
                <a:latin typeface="Helvetica" pitchFamily="2" charset="0"/>
              </a:rPr>
              <a:t>Those who could not form relationships could not do these things and so did not survive</a:t>
            </a:r>
          </a:p>
          <a:p>
            <a:pPr marL="285750" indent="-285750" eaLnBrk="1" hangingPunct="1">
              <a:spcBef>
                <a:spcPts val="0"/>
              </a:spcBef>
              <a:defRPr/>
            </a:pPr>
            <a:endParaRPr lang="en-GB" sz="1800" dirty="0">
              <a:latin typeface="Helvetica" pitchFamily="2" charset="0"/>
            </a:endParaRPr>
          </a:p>
          <a:p>
            <a:pPr marL="0" indent="0" eaLnBrk="1" hangingPunct="1">
              <a:spcBef>
                <a:spcPts val="0"/>
              </a:spcBef>
              <a:buFontTx/>
              <a:buNone/>
              <a:defRPr/>
            </a:pPr>
            <a:endParaRPr lang="en-GB" sz="1800" dirty="0">
              <a:latin typeface="Helvetica" pitchFamily="2" charset="0"/>
            </a:endParaRPr>
          </a:p>
          <a:p>
            <a:pPr lvl="1">
              <a:spcBef>
                <a:spcPts val="0"/>
              </a:spcBef>
              <a:buFont typeface="Arial" panose="020B0604020202020204" pitchFamily="34" charset="0"/>
              <a:buChar char="•"/>
              <a:defRPr/>
            </a:pPr>
            <a:endParaRPr lang="en-GB" sz="1500" dirty="0"/>
          </a:p>
          <a:p>
            <a:pPr lvl="1">
              <a:spcBef>
                <a:spcPts val="0"/>
              </a:spcBef>
              <a:buFont typeface="Arial" panose="020B0604020202020204" pitchFamily="34" charset="0"/>
              <a:buChar char="•"/>
              <a:defRPr/>
            </a:pPr>
            <a:endParaRPr lang="en-GB" sz="1500" dirty="0"/>
          </a:p>
          <a:p>
            <a:pPr lvl="1">
              <a:spcBef>
                <a:spcPts val="0"/>
              </a:spcBef>
              <a:buFont typeface="Arial" panose="020B0604020202020204" pitchFamily="34" charset="0"/>
              <a:buChar char="•"/>
              <a:defRPr/>
            </a:pPr>
            <a:endParaRPr lang="en-GB" sz="1500" dirty="0"/>
          </a:p>
          <a:p>
            <a:pPr lvl="1">
              <a:spcBef>
                <a:spcPts val="0"/>
              </a:spcBef>
              <a:buFont typeface="Arial" panose="020B0604020202020204" pitchFamily="34" charset="0"/>
              <a:buChar char="•"/>
              <a:defRPr/>
            </a:pPr>
            <a:endParaRPr lang="en-GB" sz="1500" dirty="0"/>
          </a:p>
          <a:p>
            <a:pPr lvl="1">
              <a:spcBef>
                <a:spcPts val="0"/>
              </a:spcBef>
              <a:buFont typeface="Arial" panose="020B0604020202020204" pitchFamily="34" charset="0"/>
              <a:buChar char="•"/>
              <a:defRPr/>
            </a:pPr>
            <a:endParaRPr lang="en-GB" sz="1500" dirty="0"/>
          </a:p>
          <a:p>
            <a:pPr lvl="1">
              <a:spcBef>
                <a:spcPts val="0"/>
              </a:spcBef>
              <a:buFont typeface="Arial" panose="020B0604020202020204" pitchFamily="34" charset="0"/>
              <a:buChar char="•"/>
              <a:defRPr/>
            </a:pPr>
            <a:endParaRPr lang="en-IE" sz="1500" b="1" dirty="0"/>
          </a:p>
        </p:txBody>
      </p:sp>
      <p:sp>
        <p:nvSpPr>
          <p:cNvPr id="7" name="Title 1">
            <a:extLst>
              <a:ext uri="{FF2B5EF4-FFF2-40B4-BE49-F238E27FC236}">
                <a16:creationId xmlns:a16="http://schemas.microsoft.com/office/drawing/2014/main" id="{3973275A-AEC9-6540-8141-9AFCE69D5A55}"/>
              </a:ext>
            </a:extLst>
          </p:cNvPr>
          <p:cNvSpPr txBox="1">
            <a:spLocks noChangeArrowheads="1"/>
          </p:cNvSpPr>
          <p:nvPr/>
        </p:nvSpPr>
        <p:spPr>
          <a:xfrm>
            <a:off x="1800225" y="77788"/>
            <a:ext cx="5543550" cy="4540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RELATIONSHIPS</a:t>
            </a:r>
          </a:p>
        </p:txBody>
      </p:sp>
      <p:pic>
        <p:nvPicPr>
          <p:cNvPr id="139268" name="Picture 3">
            <a:extLst>
              <a:ext uri="{FF2B5EF4-FFF2-40B4-BE49-F238E27FC236}">
                <a16:creationId xmlns:a16="http://schemas.microsoft.com/office/drawing/2014/main" id="{5B930478-7F4B-2940-814B-3CFD2B57AA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400" y="1039813"/>
            <a:ext cx="3351213"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9" name="Picture 7">
            <a:extLst>
              <a:ext uri="{FF2B5EF4-FFF2-40B4-BE49-F238E27FC236}">
                <a16:creationId xmlns:a16="http://schemas.microsoft.com/office/drawing/2014/main" id="{A3AA4FB7-A5B6-6A47-9274-B1DD97AFD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6738" y="3433763"/>
            <a:ext cx="3317875"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 y="394692"/>
            <a:ext cx="9055866" cy="646330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n-GB" sz="1600" dirty="0">
              <a:solidFill>
                <a:srgbClr val="002060"/>
              </a:solidFill>
              <a:latin typeface="Helvetica" pitchFamily="2" charset="0"/>
            </a:endParaRP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1733930" y="81490"/>
            <a:ext cx="5588003" cy="35936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altLang="en-US" sz="2000" b="1" kern="0" dirty="0">
                <a:latin typeface="Helvetica" pitchFamily="2" charset="0"/>
                <a:ea typeface="ＭＳ Ｐゴシック" panose="020B0600070205080204" pitchFamily="34" charset="-128"/>
              </a:rPr>
              <a:t>FORGIVENESS INTERVENTIONS</a:t>
            </a:r>
            <a:endParaRPr lang="en-US" altLang="en-US" sz="2000" b="1" kern="0" dirty="0">
              <a:latin typeface="Helvetica" pitchFamily="2" charset="0"/>
              <a:ea typeface="ＭＳ Ｐゴシック" panose="020B0600070205080204" pitchFamily="34" charset="-128"/>
            </a:endParaRPr>
          </a:p>
        </p:txBody>
      </p:sp>
      <p:sp>
        <p:nvSpPr>
          <p:cNvPr id="3" name="TextBox 2">
            <a:extLst>
              <a:ext uri="{FF2B5EF4-FFF2-40B4-BE49-F238E27FC236}">
                <a16:creationId xmlns:a16="http://schemas.microsoft.com/office/drawing/2014/main" id="{CE2D614D-E493-054F-8496-3F678B3AE7DB}"/>
              </a:ext>
            </a:extLst>
          </p:cNvPr>
          <p:cNvSpPr txBox="1"/>
          <p:nvPr/>
        </p:nvSpPr>
        <p:spPr>
          <a:xfrm>
            <a:off x="180500" y="487024"/>
            <a:ext cx="6418604" cy="6370975"/>
          </a:xfrm>
          <a:prstGeom prst="rect">
            <a:avLst/>
          </a:prstGeom>
          <a:noFill/>
        </p:spPr>
        <p:txBody>
          <a:bodyPr wrap="square" rtlCol="0">
            <a:spAutoFit/>
          </a:bodyPr>
          <a:lstStyle/>
          <a:p>
            <a:pPr marL="285750" indent="-285750">
              <a:buFont typeface="Arial" panose="020B0604020202020204" pitchFamily="34" charset="0"/>
              <a:buChar char="•"/>
            </a:pPr>
            <a:r>
              <a:rPr lang="en-GB" sz="1700" dirty="0">
                <a:solidFill>
                  <a:srgbClr val="002060"/>
                </a:solidFill>
                <a:latin typeface="Helvetica" pitchFamily="2" charset="0"/>
              </a:rPr>
              <a:t>Everitt Worthington’s REACH group therapy programme is one of the most widely researched forgiveness interventions. REACH is an acronym which stands for </a:t>
            </a:r>
          </a:p>
          <a:p>
            <a:pPr marL="742950" lvl="1" indent="-285750">
              <a:buFont typeface="Arial" panose="020B0604020202020204" pitchFamily="34" charset="0"/>
              <a:buChar char="•"/>
            </a:pPr>
            <a:r>
              <a:rPr lang="en-GB" sz="1700" b="1" dirty="0">
                <a:solidFill>
                  <a:srgbClr val="002060"/>
                </a:solidFill>
                <a:latin typeface="Helvetica" pitchFamily="2" charset="0"/>
              </a:rPr>
              <a:t>R</a:t>
            </a:r>
            <a:r>
              <a:rPr lang="en-GB" sz="1700" dirty="0">
                <a:solidFill>
                  <a:srgbClr val="002060"/>
                </a:solidFill>
                <a:latin typeface="Helvetica" pitchFamily="2" charset="0"/>
              </a:rPr>
              <a:t>ecall the hurt</a:t>
            </a:r>
          </a:p>
          <a:p>
            <a:pPr marL="742950" lvl="1" indent="-285750">
              <a:buFont typeface="Arial" panose="020B0604020202020204" pitchFamily="34" charset="0"/>
              <a:buChar char="•"/>
            </a:pPr>
            <a:r>
              <a:rPr lang="en-GB" sz="1700" b="1" dirty="0">
                <a:solidFill>
                  <a:srgbClr val="002060"/>
                </a:solidFill>
                <a:latin typeface="Helvetica" pitchFamily="2" charset="0"/>
              </a:rPr>
              <a:t>E</a:t>
            </a:r>
            <a:r>
              <a:rPr lang="en-GB" sz="1700" dirty="0">
                <a:solidFill>
                  <a:srgbClr val="002060"/>
                </a:solidFill>
                <a:latin typeface="Helvetica" pitchFamily="2" charset="0"/>
              </a:rPr>
              <a:t>mpathise with the offender</a:t>
            </a:r>
          </a:p>
          <a:p>
            <a:pPr marL="742950" lvl="1" indent="-285750">
              <a:buFont typeface="Arial" panose="020B0604020202020204" pitchFamily="34" charset="0"/>
              <a:buChar char="•"/>
            </a:pPr>
            <a:r>
              <a:rPr lang="en-GB" sz="1700" dirty="0">
                <a:solidFill>
                  <a:srgbClr val="002060"/>
                </a:solidFill>
                <a:latin typeface="Helvetica" pitchFamily="2" charset="0"/>
              </a:rPr>
              <a:t>Give the</a:t>
            </a:r>
            <a:r>
              <a:rPr lang="en-GB" sz="1700" b="1" dirty="0">
                <a:solidFill>
                  <a:srgbClr val="002060"/>
                </a:solidFill>
                <a:latin typeface="Helvetica" pitchFamily="2" charset="0"/>
              </a:rPr>
              <a:t> A</a:t>
            </a:r>
            <a:r>
              <a:rPr lang="en-GB" sz="1700" dirty="0">
                <a:solidFill>
                  <a:srgbClr val="002060"/>
                </a:solidFill>
                <a:latin typeface="Helvetica" pitchFamily="2" charset="0"/>
              </a:rPr>
              <a:t>ltruistic gift of forgiveness</a:t>
            </a:r>
          </a:p>
          <a:p>
            <a:pPr marL="742950" lvl="1" indent="-285750">
              <a:buFont typeface="Arial" panose="020B0604020202020204" pitchFamily="34" charset="0"/>
              <a:buChar char="•"/>
            </a:pPr>
            <a:r>
              <a:rPr lang="en-GB" sz="1700" dirty="0">
                <a:solidFill>
                  <a:srgbClr val="002060"/>
                </a:solidFill>
                <a:latin typeface="Helvetica" pitchFamily="2" charset="0"/>
              </a:rPr>
              <a:t>Make a </a:t>
            </a:r>
            <a:r>
              <a:rPr lang="en-GB" sz="1700" b="1" dirty="0">
                <a:solidFill>
                  <a:srgbClr val="002060"/>
                </a:solidFill>
                <a:latin typeface="Helvetica" pitchFamily="2" charset="0"/>
              </a:rPr>
              <a:t>C</a:t>
            </a:r>
            <a:r>
              <a:rPr lang="en-GB" sz="1700" dirty="0">
                <a:solidFill>
                  <a:srgbClr val="002060"/>
                </a:solidFill>
                <a:latin typeface="Helvetica" pitchFamily="2" charset="0"/>
              </a:rPr>
              <a:t>ommitment to forgive</a:t>
            </a:r>
          </a:p>
          <a:p>
            <a:pPr marL="742950" lvl="1" indent="-285750">
              <a:buFont typeface="Arial" panose="020B0604020202020204" pitchFamily="34" charset="0"/>
              <a:buChar char="•"/>
            </a:pPr>
            <a:r>
              <a:rPr lang="en-GB" sz="1700" b="1" dirty="0">
                <a:solidFill>
                  <a:srgbClr val="002060"/>
                </a:solidFill>
                <a:latin typeface="Helvetica" pitchFamily="2" charset="0"/>
              </a:rPr>
              <a:t>H</a:t>
            </a:r>
            <a:r>
              <a:rPr lang="en-GB" sz="1700" dirty="0">
                <a:solidFill>
                  <a:srgbClr val="002060"/>
                </a:solidFill>
                <a:latin typeface="Helvetica" pitchFamily="2" charset="0"/>
              </a:rPr>
              <a:t>old onto forgiveness when doubts occur</a:t>
            </a:r>
          </a:p>
          <a:p>
            <a:pPr marL="285750" indent="-285750">
              <a:buFont typeface="Arial" panose="020B0604020202020204" pitchFamily="34" charset="0"/>
              <a:buChar char="•"/>
            </a:pPr>
            <a:endParaRPr lang="en-IE" sz="1700" dirty="0">
              <a:solidFill>
                <a:srgbClr val="002060"/>
              </a:solidFill>
              <a:latin typeface="Helvetica" pitchFamily="2" charset="0"/>
            </a:endParaRPr>
          </a:p>
          <a:p>
            <a:pPr marL="285750" indent="-285750">
              <a:buFont typeface="Arial" panose="020B0604020202020204" pitchFamily="34" charset="0"/>
              <a:buChar char="•"/>
            </a:pPr>
            <a:r>
              <a:rPr lang="en-GB" sz="1700" dirty="0">
                <a:solidFill>
                  <a:srgbClr val="002060"/>
                </a:solidFill>
                <a:latin typeface="Helvetica" pitchFamily="2" charset="0"/>
              </a:rPr>
              <a:t>Meta-analyses of many outcome studies show that forgiveness interventions like the REACH programme lead to significant increases in forgiveness and reductions in anger, stress and depression for individuals who have experienced </a:t>
            </a:r>
          </a:p>
          <a:p>
            <a:pPr marL="742950" lvl="1" indent="-285750">
              <a:buFont typeface="Arial" panose="020B0604020202020204" pitchFamily="34" charset="0"/>
              <a:buChar char="•"/>
            </a:pPr>
            <a:r>
              <a:rPr lang="en-GB" sz="1700" dirty="0">
                <a:solidFill>
                  <a:srgbClr val="002060"/>
                </a:solidFill>
                <a:latin typeface="Helvetica" pitchFamily="2" charset="0"/>
              </a:rPr>
              <a:t>Divorce or separation</a:t>
            </a:r>
          </a:p>
          <a:p>
            <a:pPr marL="742950" lvl="1" indent="-285750">
              <a:buFont typeface="Arial" panose="020B0604020202020204" pitchFamily="34" charset="0"/>
              <a:buChar char="•"/>
            </a:pPr>
            <a:r>
              <a:rPr lang="en-GB" sz="1700" dirty="0">
                <a:solidFill>
                  <a:srgbClr val="002060"/>
                </a:solidFill>
                <a:latin typeface="Helvetica" pitchFamily="2" charset="0"/>
              </a:rPr>
              <a:t>Infidelity</a:t>
            </a:r>
          </a:p>
          <a:p>
            <a:pPr marL="742950" lvl="1" indent="-285750">
              <a:buFont typeface="Arial" panose="020B0604020202020204" pitchFamily="34" charset="0"/>
              <a:buChar char="•"/>
            </a:pPr>
            <a:r>
              <a:rPr lang="en-GB" sz="1700" dirty="0">
                <a:solidFill>
                  <a:srgbClr val="002060"/>
                </a:solidFill>
                <a:latin typeface="Helvetica" pitchFamily="2" charset="0"/>
              </a:rPr>
              <a:t>Betrayal</a:t>
            </a:r>
          </a:p>
          <a:p>
            <a:pPr marL="742950" lvl="1" indent="-285750">
              <a:buFont typeface="Arial" panose="020B0604020202020204" pitchFamily="34" charset="0"/>
              <a:buChar char="•"/>
            </a:pPr>
            <a:r>
              <a:rPr lang="en-GB" sz="1700" dirty="0">
                <a:solidFill>
                  <a:srgbClr val="002060"/>
                </a:solidFill>
                <a:latin typeface="Helvetica" pitchFamily="2" charset="0"/>
              </a:rPr>
              <a:t>Ethnic conflict</a:t>
            </a:r>
          </a:p>
          <a:p>
            <a:pPr marL="742950" lvl="1" indent="-285750">
              <a:buFont typeface="Arial" panose="020B0604020202020204" pitchFamily="34" charset="0"/>
              <a:buChar char="•"/>
            </a:pPr>
            <a:r>
              <a:rPr lang="en-GB" sz="1700" dirty="0">
                <a:solidFill>
                  <a:srgbClr val="002060"/>
                </a:solidFill>
                <a:latin typeface="Helvetica" pitchFamily="2" charset="0"/>
              </a:rPr>
              <a:t>Assault</a:t>
            </a:r>
          </a:p>
          <a:p>
            <a:pPr marL="742950" lvl="1" indent="-285750">
              <a:buFont typeface="Arial" panose="020B0604020202020204" pitchFamily="34" charset="0"/>
              <a:buChar char="•"/>
            </a:pPr>
            <a:r>
              <a:rPr lang="en-GB" sz="1700" dirty="0">
                <a:solidFill>
                  <a:srgbClr val="002060"/>
                </a:solidFill>
                <a:latin typeface="Helvetica" pitchFamily="2" charset="0"/>
              </a:rPr>
              <a:t>Abuse</a:t>
            </a:r>
          </a:p>
          <a:p>
            <a:pPr marL="742950" lvl="1" indent="-285750">
              <a:buFont typeface="Arial" panose="020B0604020202020204" pitchFamily="34" charset="0"/>
              <a:buChar char="•"/>
            </a:pPr>
            <a:r>
              <a:rPr lang="en-GB" sz="1700" dirty="0">
                <a:solidFill>
                  <a:srgbClr val="002060"/>
                </a:solidFill>
                <a:latin typeface="Helvetica" pitchFamily="2" charset="0"/>
              </a:rPr>
              <a:t>Incest </a:t>
            </a:r>
          </a:p>
          <a:p>
            <a:pPr marL="285750" indent="-285750">
              <a:buFont typeface="Arial" panose="020B0604020202020204" pitchFamily="34" charset="0"/>
              <a:buChar char="•"/>
            </a:pPr>
            <a:endParaRPr lang="en-GB" sz="1700" dirty="0">
              <a:solidFill>
                <a:srgbClr val="002060"/>
              </a:solidFill>
              <a:latin typeface="Helvetica" pitchFamily="2" charset="0"/>
            </a:endParaRPr>
          </a:p>
          <a:p>
            <a:pPr marL="285750" indent="-285750">
              <a:buFont typeface="Arial" panose="020B0604020202020204" pitchFamily="34" charset="0"/>
              <a:buChar char="•"/>
            </a:pPr>
            <a:r>
              <a:rPr lang="en-GB" sz="1700" dirty="0">
                <a:solidFill>
                  <a:srgbClr val="002060"/>
                </a:solidFill>
                <a:latin typeface="Helvetica" pitchFamily="2" charset="0"/>
              </a:rPr>
              <a:t>Better outcomes occur for longer programmes offered in individual rather than group format and for people who have suffered less severe offences</a:t>
            </a:r>
            <a:endParaRPr lang="en-US" sz="1700" dirty="0">
              <a:solidFill>
                <a:srgbClr val="002060"/>
              </a:solidFill>
              <a:latin typeface="Helvetica" pitchFamily="2" charset="0"/>
            </a:endParaRPr>
          </a:p>
        </p:txBody>
      </p:sp>
      <p:pic>
        <p:nvPicPr>
          <p:cNvPr id="7" name="Picture 6">
            <a:extLst>
              <a:ext uri="{FF2B5EF4-FFF2-40B4-BE49-F238E27FC236}">
                <a16:creationId xmlns:a16="http://schemas.microsoft.com/office/drawing/2014/main" id="{3CE0FB29-BF54-CC49-B1E9-12143EB32656}"/>
              </a:ext>
            </a:extLst>
          </p:cNvPr>
          <p:cNvPicPr>
            <a:picLocks noChangeAspect="1"/>
          </p:cNvPicPr>
          <p:nvPr/>
        </p:nvPicPr>
        <p:blipFill>
          <a:blip r:embed="rId2"/>
          <a:stretch>
            <a:fillRect/>
          </a:stretch>
        </p:blipFill>
        <p:spPr>
          <a:xfrm>
            <a:off x="6599104" y="754060"/>
            <a:ext cx="2049137" cy="2049137"/>
          </a:xfrm>
          <a:prstGeom prst="rect">
            <a:avLst/>
          </a:prstGeom>
        </p:spPr>
      </p:pic>
      <p:pic>
        <p:nvPicPr>
          <p:cNvPr id="8" name="Picture 7">
            <a:extLst>
              <a:ext uri="{FF2B5EF4-FFF2-40B4-BE49-F238E27FC236}">
                <a16:creationId xmlns:a16="http://schemas.microsoft.com/office/drawing/2014/main" id="{BDB71BD4-2452-994C-B56D-1C41C245C9E0}"/>
              </a:ext>
            </a:extLst>
          </p:cNvPr>
          <p:cNvPicPr>
            <a:picLocks noChangeAspect="1"/>
          </p:cNvPicPr>
          <p:nvPr/>
        </p:nvPicPr>
        <p:blipFill>
          <a:blip r:embed="rId3"/>
          <a:stretch>
            <a:fillRect/>
          </a:stretch>
        </p:blipFill>
        <p:spPr>
          <a:xfrm>
            <a:off x="6444868" y="3648351"/>
            <a:ext cx="2575468" cy="2575468"/>
          </a:xfrm>
          <a:prstGeom prst="rect">
            <a:avLst/>
          </a:prstGeom>
        </p:spPr>
      </p:pic>
      <p:sp>
        <p:nvSpPr>
          <p:cNvPr id="2" name="TextBox 1">
            <a:extLst>
              <a:ext uri="{FF2B5EF4-FFF2-40B4-BE49-F238E27FC236}">
                <a16:creationId xmlns:a16="http://schemas.microsoft.com/office/drawing/2014/main" id="{280D9CF7-2F42-E948-94A8-E23A7691401C}"/>
              </a:ext>
            </a:extLst>
          </p:cNvPr>
          <p:cNvSpPr txBox="1"/>
          <p:nvPr/>
        </p:nvSpPr>
        <p:spPr>
          <a:xfrm>
            <a:off x="6609722" y="2773420"/>
            <a:ext cx="2098267" cy="338554"/>
          </a:xfrm>
          <a:prstGeom prst="rect">
            <a:avLst/>
          </a:prstGeom>
          <a:noFill/>
        </p:spPr>
        <p:txBody>
          <a:bodyPr wrap="none" rtlCol="0">
            <a:spAutoFit/>
          </a:bodyPr>
          <a:lstStyle/>
          <a:p>
            <a:r>
              <a:rPr lang="en-GB" sz="1600" b="1" dirty="0">
                <a:solidFill>
                  <a:srgbClr val="002060"/>
                </a:solidFill>
                <a:latin typeface="Helvetica" pitchFamily="2" charset="0"/>
              </a:rPr>
              <a:t>Everitt Worthington</a:t>
            </a:r>
            <a:endParaRPr lang="en-US" sz="1600" b="1" dirty="0">
              <a:solidFill>
                <a:srgbClr val="002060"/>
              </a:solidFill>
            </a:endParaRPr>
          </a:p>
        </p:txBody>
      </p:sp>
    </p:spTree>
    <p:extLst>
      <p:ext uri="{BB962C8B-B14F-4D97-AF65-F5344CB8AC3E}">
        <p14:creationId xmlns:p14="http://schemas.microsoft.com/office/powerpoint/2010/main" val="29072712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309692" y="651315"/>
            <a:ext cx="8735156" cy="612863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GB" sz="1600" dirty="0">
                <a:solidFill>
                  <a:srgbClr val="002060"/>
                </a:solidFill>
                <a:latin typeface="Helvetica" pitchFamily="2" charset="0"/>
              </a:rPr>
              <a:t>Step 1. List the main </a:t>
            </a:r>
            <a:r>
              <a:rPr lang="en-GB" sz="1600" b="1" dirty="0">
                <a:solidFill>
                  <a:srgbClr val="002060"/>
                </a:solidFill>
                <a:latin typeface="Helvetica" pitchFamily="2" charset="0"/>
              </a:rPr>
              <a:t>reasons </a:t>
            </a:r>
            <a:r>
              <a:rPr lang="en-GB" sz="1600" dirty="0">
                <a:solidFill>
                  <a:srgbClr val="002060"/>
                </a:solidFill>
                <a:latin typeface="Helvetica" pitchFamily="2" charset="0"/>
              </a:rPr>
              <a:t>why you want to be a more forgiving person</a:t>
            </a:r>
            <a:endParaRPr lang="en-IE" sz="1600" dirty="0">
              <a:solidFill>
                <a:srgbClr val="002060"/>
              </a:solidFill>
              <a:latin typeface="Helvetica" pitchFamily="2" charset="0"/>
            </a:endParaRPr>
          </a:p>
          <a:p>
            <a:pPr marL="0" indent="0">
              <a:spcBef>
                <a:spcPts val="0"/>
              </a:spcBef>
              <a:buNone/>
            </a:pPr>
            <a:endParaRPr lang="en-IE" sz="1600" dirty="0">
              <a:solidFill>
                <a:srgbClr val="002060"/>
              </a:solidFill>
              <a:latin typeface="Helvetica" pitchFamily="2" charset="0"/>
            </a:endParaRPr>
          </a:p>
          <a:p>
            <a:pPr marL="0" indent="0">
              <a:spcBef>
                <a:spcPts val="0"/>
              </a:spcBef>
              <a:buNone/>
            </a:pPr>
            <a:r>
              <a:rPr lang="en-GB" sz="1600" dirty="0">
                <a:solidFill>
                  <a:srgbClr val="002060"/>
                </a:solidFill>
                <a:latin typeface="Helvetica" pitchFamily="2" charset="0"/>
              </a:rPr>
              <a:t>Step 2. Write a list of </a:t>
            </a:r>
            <a:r>
              <a:rPr lang="en-GB" sz="1600" b="1" dirty="0">
                <a:solidFill>
                  <a:srgbClr val="002060"/>
                </a:solidFill>
                <a:latin typeface="Helvetica" pitchFamily="2" charset="0"/>
              </a:rPr>
              <a:t>five of the greatest hurts</a:t>
            </a:r>
            <a:r>
              <a:rPr lang="en-GB" sz="1600" dirty="0">
                <a:solidFill>
                  <a:srgbClr val="002060"/>
                </a:solidFill>
                <a:latin typeface="Helvetica" pitchFamily="2" charset="0"/>
              </a:rPr>
              <a:t> you have experienced in your life. These may be </a:t>
            </a:r>
            <a:endParaRPr lang="en-IE" sz="1600" dirty="0">
              <a:solidFill>
                <a:srgbClr val="002060"/>
              </a:solidFill>
              <a:latin typeface="Helvetica" pitchFamily="2" charset="0"/>
            </a:endParaRPr>
          </a:p>
          <a:p>
            <a:pPr>
              <a:spcBef>
                <a:spcPts val="0"/>
              </a:spcBef>
            </a:pPr>
            <a:r>
              <a:rPr lang="en-GB" sz="1600" dirty="0">
                <a:solidFill>
                  <a:srgbClr val="002060"/>
                </a:solidFill>
                <a:latin typeface="Helvetica" pitchFamily="2" charset="0"/>
              </a:rPr>
              <a:t>Disappointments by your parents</a:t>
            </a:r>
            <a:endParaRPr lang="en-IE" sz="1600" dirty="0">
              <a:solidFill>
                <a:srgbClr val="002060"/>
              </a:solidFill>
              <a:latin typeface="Helvetica" pitchFamily="2" charset="0"/>
            </a:endParaRPr>
          </a:p>
          <a:p>
            <a:pPr>
              <a:spcBef>
                <a:spcPts val="0"/>
              </a:spcBef>
            </a:pPr>
            <a:r>
              <a:rPr lang="en-GB" sz="1600" dirty="0">
                <a:solidFill>
                  <a:srgbClr val="002060"/>
                </a:solidFill>
                <a:latin typeface="Helvetica" pitchFamily="2" charset="0"/>
              </a:rPr>
              <a:t>Criticisms by teachers</a:t>
            </a:r>
            <a:endParaRPr lang="en-IE" sz="1600" dirty="0">
              <a:solidFill>
                <a:srgbClr val="002060"/>
              </a:solidFill>
              <a:latin typeface="Helvetica" pitchFamily="2" charset="0"/>
            </a:endParaRPr>
          </a:p>
          <a:p>
            <a:pPr>
              <a:spcBef>
                <a:spcPts val="0"/>
              </a:spcBef>
            </a:pPr>
            <a:r>
              <a:rPr lang="en-GB" sz="1600" dirty="0">
                <a:solidFill>
                  <a:srgbClr val="002060"/>
                </a:solidFill>
                <a:latin typeface="Helvetica" pitchFamily="2" charset="0"/>
              </a:rPr>
              <a:t>Betrayals by friends or romantic partners, or</a:t>
            </a:r>
            <a:endParaRPr lang="en-IE" sz="1600" dirty="0">
              <a:solidFill>
                <a:srgbClr val="002060"/>
              </a:solidFill>
              <a:latin typeface="Helvetica" pitchFamily="2" charset="0"/>
            </a:endParaRPr>
          </a:p>
          <a:p>
            <a:pPr>
              <a:spcBef>
                <a:spcPts val="0"/>
              </a:spcBef>
            </a:pPr>
            <a:r>
              <a:rPr lang="en-GB" sz="1600" dirty="0">
                <a:solidFill>
                  <a:srgbClr val="002060"/>
                </a:solidFill>
                <a:latin typeface="Helvetica" pitchFamily="2" charset="0"/>
              </a:rPr>
              <a:t>Being criticised or let down by people at work</a:t>
            </a:r>
            <a:endParaRPr lang="en-IE" sz="1600" dirty="0">
              <a:solidFill>
                <a:srgbClr val="002060"/>
              </a:solidFill>
              <a:latin typeface="Helvetica" pitchFamily="2" charset="0"/>
            </a:endParaRPr>
          </a:p>
          <a:p>
            <a:pPr marL="0" indent="0">
              <a:spcBef>
                <a:spcPts val="0"/>
              </a:spcBef>
              <a:buNone/>
            </a:pPr>
            <a:endParaRPr lang="en-IE" sz="1600" dirty="0">
              <a:solidFill>
                <a:srgbClr val="002060"/>
              </a:solidFill>
              <a:latin typeface="Helvetica" pitchFamily="2" charset="0"/>
            </a:endParaRPr>
          </a:p>
          <a:p>
            <a:pPr marL="0" indent="0">
              <a:spcBef>
                <a:spcPts val="0"/>
              </a:spcBef>
              <a:buNone/>
            </a:pPr>
            <a:r>
              <a:rPr lang="en-GB" sz="1600" dirty="0">
                <a:solidFill>
                  <a:srgbClr val="002060"/>
                </a:solidFill>
                <a:latin typeface="Helvetica" pitchFamily="2" charset="0"/>
              </a:rPr>
              <a:t>Step 3. Pick one of the hurts you listed in Step 2, and write a brief description for each of the elements in the REACH process</a:t>
            </a:r>
            <a:endParaRPr lang="en-IE" sz="1600" dirty="0">
              <a:solidFill>
                <a:srgbClr val="002060"/>
              </a:solidFill>
              <a:latin typeface="Helvetica" pitchFamily="2" charset="0"/>
            </a:endParaRPr>
          </a:p>
          <a:p>
            <a:pPr marL="0" indent="0">
              <a:spcBef>
                <a:spcPts val="0"/>
              </a:spcBef>
              <a:buNone/>
            </a:pPr>
            <a:r>
              <a:rPr lang="en-GB" sz="1600" b="1" dirty="0">
                <a:solidFill>
                  <a:srgbClr val="002060"/>
                </a:solidFill>
                <a:latin typeface="Helvetica" pitchFamily="2" charset="0"/>
              </a:rPr>
              <a:t>R:</a:t>
            </a:r>
            <a:r>
              <a:rPr lang="en-GB" sz="1600" dirty="0">
                <a:solidFill>
                  <a:srgbClr val="002060"/>
                </a:solidFill>
                <a:latin typeface="Helvetica" pitchFamily="2" charset="0"/>
              </a:rPr>
              <a:t> </a:t>
            </a:r>
            <a:r>
              <a:rPr lang="en-GB" sz="1600" b="1" dirty="0">
                <a:solidFill>
                  <a:srgbClr val="002060"/>
                </a:solidFill>
                <a:latin typeface="Helvetica" pitchFamily="2" charset="0"/>
              </a:rPr>
              <a:t>Recall</a:t>
            </a:r>
            <a:r>
              <a:rPr lang="en-GB" sz="1600" dirty="0">
                <a:solidFill>
                  <a:srgbClr val="002060"/>
                </a:solidFill>
                <a:latin typeface="Helvetica" pitchFamily="2" charset="0"/>
              </a:rPr>
              <a:t> the hurt by writing a brief description of how you were hurt and its effect on you</a:t>
            </a:r>
            <a:endParaRPr lang="en-IE" sz="1600" dirty="0">
              <a:solidFill>
                <a:srgbClr val="002060"/>
              </a:solidFill>
              <a:latin typeface="Helvetica" pitchFamily="2" charset="0"/>
            </a:endParaRPr>
          </a:p>
          <a:p>
            <a:pPr marL="0" indent="0">
              <a:spcBef>
                <a:spcPts val="0"/>
              </a:spcBef>
              <a:buNone/>
            </a:pPr>
            <a:r>
              <a:rPr lang="en-GB" sz="1600" b="1" dirty="0">
                <a:solidFill>
                  <a:srgbClr val="002060"/>
                </a:solidFill>
                <a:latin typeface="Helvetica" pitchFamily="2" charset="0"/>
              </a:rPr>
              <a:t>E</a:t>
            </a:r>
            <a:r>
              <a:rPr lang="en-GB" sz="1600" dirty="0">
                <a:solidFill>
                  <a:srgbClr val="002060"/>
                </a:solidFill>
                <a:latin typeface="Helvetica" pitchFamily="2" charset="0"/>
              </a:rPr>
              <a:t>: </a:t>
            </a:r>
            <a:r>
              <a:rPr lang="en-GB" sz="1600" b="1" dirty="0">
                <a:solidFill>
                  <a:srgbClr val="002060"/>
                </a:solidFill>
                <a:latin typeface="Helvetica" pitchFamily="2" charset="0"/>
              </a:rPr>
              <a:t>Empathise</a:t>
            </a:r>
            <a:r>
              <a:rPr lang="en-GB" sz="1600" dirty="0">
                <a:solidFill>
                  <a:srgbClr val="002060"/>
                </a:solidFill>
                <a:latin typeface="Helvetica" pitchFamily="2" charset="0"/>
              </a:rPr>
              <a:t> with the transgressor by writing a brief description of what external pressures caused them to hurt you </a:t>
            </a:r>
            <a:endParaRPr lang="en-IE" sz="1600" dirty="0">
              <a:solidFill>
                <a:srgbClr val="002060"/>
              </a:solidFill>
              <a:latin typeface="Helvetica" pitchFamily="2" charset="0"/>
            </a:endParaRPr>
          </a:p>
          <a:p>
            <a:pPr marL="0" indent="0">
              <a:spcBef>
                <a:spcPts val="0"/>
              </a:spcBef>
              <a:buNone/>
            </a:pPr>
            <a:r>
              <a:rPr lang="en-GB" sz="1600" b="1" dirty="0">
                <a:solidFill>
                  <a:srgbClr val="002060"/>
                </a:solidFill>
                <a:latin typeface="Helvetica" pitchFamily="2" charset="0"/>
              </a:rPr>
              <a:t>A</a:t>
            </a:r>
            <a:r>
              <a:rPr lang="en-GB" sz="1600" dirty="0">
                <a:solidFill>
                  <a:srgbClr val="002060"/>
                </a:solidFill>
                <a:latin typeface="Helvetica" pitchFamily="2" charset="0"/>
              </a:rPr>
              <a:t>: Give the </a:t>
            </a:r>
            <a:r>
              <a:rPr lang="en-GB" sz="1600" b="1" dirty="0">
                <a:solidFill>
                  <a:srgbClr val="002060"/>
                </a:solidFill>
                <a:latin typeface="Helvetica" pitchFamily="2" charset="0"/>
              </a:rPr>
              <a:t>Altruistic</a:t>
            </a:r>
            <a:r>
              <a:rPr lang="en-GB" sz="1600" dirty="0">
                <a:solidFill>
                  <a:srgbClr val="002060"/>
                </a:solidFill>
                <a:latin typeface="Helvetica" pitchFamily="2" charset="0"/>
              </a:rPr>
              <a:t> </a:t>
            </a:r>
            <a:r>
              <a:rPr lang="en-GB" sz="1600" b="1" dirty="0">
                <a:solidFill>
                  <a:srgbClr val="002060"/>
                </a:solidFill>
                <a:latin typeface="Helvetica" pitchFamily="2" charset="0"/>
              </a:rPr>
              <a:t>gift</a:t>
            </a:r>
            <a:r>
              <a:rPr lang="en-GB" sz="1600" dirty="0">
                <a:solidFill>
                  <a:srgbClr val="002060"/>
                </a:solidFill>
                <a:latin typeface="Helvetica" pitchFamily="2" charset="0"/>
              </a:rPr>
              <a:t> of forgiveness by writing down a reason why you may want to unselfishly grant forgiveness</a:t>
            </a:r>
            <a:endParaRPr lang="en-IE" sz="1600" dirty="0">
              <a:solidFill>
                <a:srgbClr val="002060"/>
              </a:solidFill>
              <a:latin typeface="Helvetica" pitchFamily="2" charset="0"/>
            </a:endParaRPr>
          </a:p>
          <a:p>
            <a:pPr marL="0" indent="0">
              <a:spcBef>
                <a:spcPts val="0"/>
              </a:spcBef>
              <a:buNone/>
            </a:pPr>
            <a:r>
              <a:rPr lang="en-GB" sz="1600" b="1" dirty="0">
                <a:solidFill>
                  <a:srgbClr val="002060"/>
                </a:solidFill>
                <a:latin typeface="Helvetica" pitchFamily="2" charset="0"/>
              </a:rPr>
              <a:t>C</a:t>
            </a:r>
            <a:r>
              <a:rPr lang="en-GB" sz="1600" dirty="0">
                <a:solidFill>
                  <a:srgbClr val="002060"/>
                </a:solidFill>
                <a:latin typeface="Helvetica" pitchFamily="2" charset="0"/>
              </a:rPr>
              <a:t>: </a:t>
            </a:r>
            <a:r>
              <a:rPr lang="en-GB" sz="1600" b="1" dirty="0">
                <a:solidFill>
                  <a:srgbClr val="002060"/>
                </a:solidFill>
                <a:latin typeface="Helvetica" pitchFamily="2" charset="0"/>
              </a:rPr>
              <a:t>Commit </a:t>
            </a:r>
            <a:r>
              <a:rPr lang="en-GB" sz="1600" dirty="0">
                <a:solidFill>
                  <a:srgbClr val="002060"/>
                </a:solidFill>
                <a:latin typeface="Helvetica" pitchFamily="2" charset="0"/>
              </a:rPr>
              <a:t>to forgiveness by writing down your intention to forgive the transgressor now, or at some point in the future</a:t>
            </a:r>
            <a:endParaRPr lang="en-IE" sz="1600" dirty="0">
              <a:solidFill>
                <a:srgbClr val="002060"/>
              </a:solidFill>
              <a:latin typeface="Helvetica" pitchFamily="2" charset="0"/>
            </a:endParaRPr>
          </a:p>
          <a:p>
            <a:pPr marL="0" indent="0">
              <a:spcBef>
                <a:spcPts val="0"/>
              </a:spcBef>
              <a:buNone/>
            </a:pPr>
            <a:r>
              <a:rPr lang="en-GB" sz="1600" b="1" dirty="0">
                <a:solidFill>
                  <a:srgbClr val="002060"/>
                </a:solidFill>
                <a:latin typeface="Helvetica" pitchFamily="2" charset="0"/>
              </a:rPr>
              <a:t>H</a:t>
            </a:r>
            <a:r>
              <a:rPr lang="en-GB" sz="1600" dirty="0">
                <a:solidFill>
                  <a:srgbClr val="002060"/>
                </a:solidFill>
                <a:latin typeface="Helvetica" pitchFamily="2" charset="0"/>
              </a:rPr>
              <a:t>: Write down the strategies you will use when doubts make it difficult for you to </a:t>
            </a:r>
            <a:r>
              <a:rPr lang="en-GB" sz="1600" b="1" dirty="0">
                <a:solidFill>
                  <a:srgbClr val="002060"/>
                </a:solidFill>
                <a:latin typeface="Helvetica" pitchFamily="2" charset="0"/>
              </a:rPr>
              <a:t>Hold</a:t>
            </a:r>
            <a:r>
              <a:rPr lang="en-GB" sz="1600" dirty="0">
                <a:solidFill>
                  <a:srgbClr val="002060"/>
                </a:solidFill>
                <a:latin typeface="Helvetica" pitchFamily="2" charset="0"/>
              </a:rPr>
              <a:t> onto this forgiveness</a:t>
            </a:r>
            <a:endParaRPr lang="en-IE" sz="1600" dirty="0">
              <a:solidFill>
                <a:srgbClr val="002060"/>
              </a:solidFill>
              <a:latin typeface="Helvetica" pitchFamily="2" charset="0"/>
            </a:endParaRPr>
          </a:p>
          <a:p>
            <a:pPr marL="0" indent="0">
              <a:spcBef>
                <a:spcPts val="0"/>
              </a:spcBef>
              <a:buNone/>
            </a:pPr>
            <a:endParaRPr lang="en-IE" sz="1600" dirty="0">
              <a:solidFill>
                <a:srgbClr val="002060"/>
              </a:solidFill>
              <a:latin typeface="Helvetica" pitchFamily="2" charset="0"/>
            </a:endParaRPr>
          </a:p>
          <a:p>
            <a:pPr marL="0" indent="0">
              <a:spcBef>
                <a:spcPts val="0"/>
              </a:spcBef>
              <a:buNone/>
            </a:pPr>
            <a:r>
              <a:rPr lang="en-GB" sz="1600" dirty="0">
                <a:solidFill>
                  <a:srgbClr val="002060"/>
                </a:solidFill>
                <a:latin typeface="Helvetica" pitchFamily="2" charset="0"/>
              </a:rPr>
              <a:t>Step 4. Write down what you admire most about two </a:t>
            </a:r>
            <a:r>
              <a:rPr lang="en-GB" sz="1600" b="1" dirty="0">
                <a:solidFill>
                  <a:srgbClr val="002060"/>
                </a:solidFill>
                <a:latin typeface="Helvetica" pitchFamily="2" charset="0"/>
              </a:rPr>
              <a:t>forgiveness role models</a:t>
            </a:r>
            <a:r>
              <a:rPr lang="en-GB" sz="1600" dirty="0">
                <a:solidFill>
                  <a:srgbClr val="002060"/>
                </a:solidFill>
                <a:latin typeface="Helvetica" pitchFamily="2" charset="0"/>
              </a:rPr>
              <a:t> from your current life or from the past (e.g., Nelson Mandela, Jesus of Nazareth, Mahatma Gandhi, Martin Luther King, etc.)</a:t>
            </a:r>
            <a:endParaRPr lang="en-IE" sz="1600" dirty="0">
              <a:solidFill>
                <a:srgbClr val="002060"/>
              </a:solidFill>
              <a:latin typeface="Helvetica" pitchFamily="2" charset="0"/>
            </a:endParaRPr>
          </a:p>
          <a:p>
            <a:pPr marL="0" lvl="0" indent="0">
              <a:spcBef>
                <a:spcPts val="0"/>
              </a:spcBef>
              <a:buNone/>
            </a:pPr>
            <a:endParaRPr lang="en-GB" sz="1600" dirty="0">
              <a:solidFill>
                <a:srgbClr val="002060"/>
              </a:solidFill>
              <a:latin typeface="Helvetica" pitchFamily="2" charset="0"/>
            </a:endParaRP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414962" y="155173"/>
            <a:ext cx="8524616" cy="35936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altLang="en-US" sz="2000" b="1" kern="0" dirty="0">
                <a:latin typeface="Helvetica" pitchFamily="2" charset="0"/>
                <a:ea typeface="ＭＳ Ｐゴシック" panose="020B0600070205080204" pitchFamily="34" charset="-128"/>
              </a:rPr>
              <a:t>PAUSE &amp; PRACTICE - FORGIVENESS</a:t>
            </a:r>
            <a:endParaRPr lang="en-US" altLang="en-US" sz="2000" b="1"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18829281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309691" y="437423"/>
            <a:ext cx="8524616" cy="602627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n-IE" sz="1600" dirty="0">
              <a:solidFill>
                <a:srgbClr val="002060"/>
              </a:solidFill>
              <a:latin typeface="Helvetica" pitchFamily="2" charset="0"/>
            </a:endParaRPr>
          </a:p>
          <a:p>
            <a:pPr marL="0" indent="0">
              <a:spcBef>
                <a:spcPts val="0"/>
              </a:spcBef>
              <a:buNone/>
            </a:pPr>
            <a:r>
              <a:rPr lang="en-GB" sz="1600" dirty="0">
                <a:solidFill>
                  <a:srgbClr val="002060"/>
                </a:solidFill>
                <a:latin typeface="Helvetica" pitchFamily="2" charset="0"/>
              </a:rPr>
              <a:t>Step 5. Write a letter to yourself </a:t>
            </a:r>
            <a:r>
              <a:rPr lang="en-GB" sz="1600" b="1" dirty="0">
                <a:solidFill>
                  <a:srgbClr val="002060"/>
                </a:solidFill>
                <a:latin typeface="Helvetica" pitchFamily="2" charset="0"/>
              </a:rPr>
              <a:t>expressing your desire</a:t>
            </a:r>
            <a:r>
              <a:rPr lang="en-GB" sz="1600" dirty="0">
                <a:solidFill>
                  <a:srgbClr val="002060"/>
                </a:solidFill>
                <a:latin typeface="Helvetica" pitchFamily="2" charset="0"/>
              </a:rPr>
              <a:t> to be a more forgiving person</a:t>
            </a:r>
            <a:endParaRPr lang="en-IE" sz="1600" dirty="0">
              <a:solidFill>
                <a:srgbClr val="002060"/>
              </a:solidFill>
              <a:latin typeface="Helvetica" pitchFamily="2" charset="0"/>
            </a:endParaRPr>
          </a:p>
          <a:p>
            <a:pPr marL="0" indent="0">
              <a:spcBef>
                <a:spcPts val="0"/>
              </a:spcBef>
              <a:buNone/>
            </a:pPr>
            <a:r>
              <a:rPr lang="en-GB" sz="1600" dirty="0">
                <a:solidFill>
                  <a:srgbClr val="002060"/>
                </a:solidFill>
                <a:latin typeface="Helvetica" pitchFamily="2" charset="0"/>
              </a:rPr>
              <a:t> </a:t>
            </a:r>
            <a:endParaRPr lang="en-IE" sz="1600" dirty="0">
              <a:solidFill>
                <a:srgbClr val="002060"/>
              </a:solidFill>
              <a:latin typeface="Helvetica" pitchFamily="2" charset="0"/>
            </a:endParaRPr>
          </a:p>
          <a:p>
            <a:pPr marL="0" indent="0">
              <a:spcBef>
                <a:spcPts val="0"/>
              </a:spcBef>
              <a:buNone/>
            </a:pPr>
            <a:r>
              <a:rPr lang="en-GB" sz="1600" dirty="0">
                <a:solidFill>
                  <a:srgbClr val="002060"/>
                </a:solidFill>
                <a:latin typeface="Helvetica" pitchFamily="2" charset="0"/>
              </a:rPr>
              <a:t>Step 6. Write down specific things you could do to </a:t>
            </a:r>
            <a:r>
              <a:rPr lang="en-GB" sz="1600" b="1" dirty="0">
                <a:solidFill>
                  <a:srgbClr val="002060"/>
                </a:solidFill>
                <a:latin typeface="Helvetica" pitchFamily="2" charset="0"/>
              </a:rPr>
              <a:t>begin </a:t>
            </a:r>
            <a:r>
              <a:rPr lang="en-GB" sz="1600" dirty="0">
                <a:solidFill>
                  <a:srgbClr val="002060"/>
                </a:solidFill>
                <a:latin typeface="Helvetica" pitchFamily="2" charset="0"/>
              </a:rPr>
              <a:t>to become a more forgiving person </a:t>
            </a:r>
            <a:endParaRPr lang="en-IE" sz="1600" dirty="0">
              <a:solidFill>
                <a:srgbClr val="002060"/>
              </a:solidFill>
              <a:latin typeface="Helvetica" pitchFamily="2" charset="0"/>
            </a:endParaRPr>
          </a:p>
          <a:p>
            <a:pPr marL="0" indent="0">
              <a:spcBef>
                <a:spcPts val="0"/>
              </a:spcBef>
              <a:buNone/>
            </a:pPr>
            <a:endParaRPr lang="en-IE" sz="1600" dirty="0">
              <a:solidFill>
                <a:srgbClr val="002060"/>
              </a:solidFill>
              <a:latin typeface="Helvetica" pitchFamily="2" charset="0"/>
            </a:endParaRPr>
          </a:p>
          <a:p>
            <a:pPr marL="0" indent="0">
              <a:spcBef>
                <a:spcPts val="0"/>
              </a:spcBef>
              <a:buNone/>
            </a:pPr>
            <a:r>
              <a:rPr lang="en-GB" sz="1600" dirty="0">
                <a:solidFill>
                  <a:srgbClr val="002060"/>
                </a:solidFill>
                <a:latin typeface="Helvetica" pitchFamily="2" charset="0"/>
              </a:rPr>
              <a:t>Step 7. Write down how you are going to </a:t>
            </a:r>
            <a:r>
              <a:rPr lang="en-GB" sz="1600" b="1" dirty="0">
                <a:solidFill>
                  <a:srgbClr val="002060"/>
                </a:solidFill>
                <a:latin typeface="Helvetica" pitchFamily="2" charset="0"/>
              </a:rPr>
              <a:t>think and talk differently</a:t>
            </a:r>
            <a:r>
              <a:rPr lang="en-GB" sz="1600" dirty="0">
                <a:solidFill>
                  <a:srgbClr val="002060"/>
                </a:solidFill>
                <a:latin typeface="Helvetica" pitchFamily="2" charset="0"/>
              </a:rPr>
              <a:t>, in future, about one of the five hurts you listed in step 2 to show that you are more forgiving </a:t>
            </a:r>
            <a:endParaRPr lang="en-IE" sz="1600" dirty="0">
              <a:solidFill>
                <a:srgbClr val="002060"/>
              </a:solidFill>
              <a:latin typeface="Helvetica" pitchFamily="2" charset="0"/>
            </a:endParaRPr>
          </a:p>
          <a:p>
            <a:pPr marL="0" indent="0">
              <a:spcBef>
                <a:spcPts val="0"/>
              </a:spcBef>
              <a:buNone/>
            </a:pPr>
            <a:endParaRPr lang="en-IE" sz="1600" dirty="0">
              <a:solidFill>
                <a:srgbClr val="002060"/>
              </a:solidFill>
              <a:latin typeface="Helvetica" pitchFamily="2" charset="0"/>
            </a:endParaRPr>
          </a:p>
          <a:p>
            <a:pPr marL="0" indent="0">
              <a:spcBef>
                <a:spcPts val="0"/>
              </a:spcBef>
              <a:buNone/>
            </a:pPr>
            <a:r>
              <a:rPr lang="en-GB" sz="1600" dirty="0">
                <a:solidFill>
                  <a:srgbClr val="002060"/>
                </a:solidFill>
                <a:latin typeface="Helvetica" pitchFamily="2" charset="0"/>
              </a:rPr>
              <a:t>Step 8. Write down something that you intend to </a:t>
            </a:r>
            <a:r>
              <a:rPr lang="en-GB" sz="1600" b="1" dirty="0">
                <a:solidFill>
                  <a:srgbClr val="002060"/>
                </a:solidFill>
                <a:latin typeface="Helvetica" pitchFamily="2" charset="0"/>
              </a:rPr>
              <a:t>do differently</a:t>
            </a:r>
            <a:r>
              <a:rPr lang="en-GB" sz="1600" dirty="0">
                <a:solidFill>
                  <a:srgbClr val="002060"/>
                </a:solidFill>
                <a:latin typeface="Helvetica" pitchFamily="2" charset="0"/>
              </a:rPr>
              <a:t> to become more forgiving</a:t>
            </a:r>
            <a:endParaRPr lang="en-IE" sz="1600" dirty="0">
              <a:solidFill>
                <a:srgbClr val="002060"/>
              </a:solidFill>
              <a:latin typeface="Helvetica" pitchFamily="2" charset="0"/>
            </a:endParaRPr>
          </a:p>
          <a:p>
            <a:pPr marL="0" indent="0">
              <a:spcBef>
                <a:spcPts val="0"/>
              </a:spcBef>
              <a:buNone/>
            </a:pPr>
            <a:r>
              <a:rPr lang="en-GB" sz="1600" dirty="0">
                <a:solidFill>
                  <a:srgbClr val="002060"/>
                </a:solidFill>
                <a:latin typeface="Helvetica" pitchFamily="2" charset="0"/>
              </a:rPr>
              <a:t> </a:t>
            </a:r>
            <a:endParaRPr lang="en-IE" sz="1600" dirty="0">
              <a:solidFill>
                <a:srgbClr val="002060"/>
              </a:solidFill>
              <a:latin typeface="Helvetica" pitchFamily="2" charset="0"/>
            </a:endParaRPr>
          </a:p>
          <a:p>
            <a:pPr marL="0" indent="0">
              <a:spcBef>
                <a:spcPts val="0"/>
              </a:spcBef>
              <a:buNone/>
            </a:pPr>
            <a:r>
              <a:rPr lang="en-GB" sz="1600" dirty="0">
                <a:solidFill>
                  <a:srgbClr val="002060"/>
                </a:solidFill>
                <a:latin typeface="Helvetica" pitchFamily="2" charset="0"/>
              </a:rPr>
              <a:t>Step 9. </a:t>
            </a:r>
            <a:r>
              <a:rPr lang="en-GB" sz="1600" b="1" dirty="0">
                <a:solidFill>
                  <a:srgbClr val="002060"/>
                </a:solidFill>
                <a:latin typeface="Helvetica" pitchFamily="2" charset="0"/>
              </a:rPr>
              <a:t>Imagine </a:t>
            </a:r>
            <a:r>
              <a:rPr lang="en-GB" sz="1600" dirty="0">
                <a:solidFill>
                  <a:srgbClr val="002060"/>
                </a:solidFill>
                <a:latin typeface="Helvetica" pitchFamily="2" charset="0"/>
              </a:rPr>
              <a:t>how you would talk to one of the people you listed in step 2 so that they would know you are forgiving them</a:t>
            </a:r>
            <a:endParaRPr lang="en-IE" sz="1600" dirty="0">
              <a:solidFill>
                <a:srgbClr val="002060"/>
              </a:solidFill>
              <a:latin typeface="Helvetica" pitchFamily="2" charset="0"/>
            </a:endParaRPr>
          </a:p>
          <a:p>
            <a:pPr marL="0" indent="0">
              <a:spcBef>
                <a:spcPts val="0"/>
              </a:spcBef>
              <a:buNone/>
            </a:pPr>
            <a:r>
              <a:rPr lang="en-GB" sz="1600" dirty="0">
                <a:solidFill>
                  <a:srgbClr val="002060"/>
                </a:solidFill>
                <a:latin typeface="Helvetica" pitchFamily="2" charset="0"/>
              </a:rPr>
              <a:t> </a:t>
            </a:r>
            <a:endParaRPr lang="en-IE" sz="1600" dirty="0">
              <a:solidFill>
                <a:srgbClr val="002060"/>
              </a:solidFill>
              <a:latin typeface="Helvetica" pitchFamily="2" charset="0"/>
            </a:endParaRPr>
          </a:p>
          <a:p>
            <a:pPr marL="0" indent="0">
              <a:spcBef>
                <a:spcPts val="0"/>
              </a:spcBef>
              <a:buNone/>
            </a:pPr>
            <a:r>
              <a:rPr lang="en-GB" sz="1600" dirty="0">
                <a:solidFill>
                  <a:srgbClr val="002060"/>
                </a:solidFill>
                <a:latin typeface="Helvetica" pitchFamily="2" charset="0"/>
              </a:rPr>
              <a:t>Step 10. </a:t>
            </a:r>
            <a:r>
              <a:rPr lang="en-GB" sz="1600" b="1" dirty="0">
                <a:solidFill>
                  <a:srgbClr val="002060"/>
                </a:solidFill>
                <a:latin typeface="Helvetica" pitchFamily="2" charset="0"/>
              </a:rPr>
              <a:t>List the strengths </a:t>
            </a:r>
            <a:r>
              <a:rPr lang="en-GB" sz="1600" dirty="0">
                <a:solidFill>
                  <a:srgbClr val="002060"/>
                </a:solidFill>
                <a:latin typeface="Helvetica" pitchFamily="2" charset="0"/>
              </a:rPr>
              <a:t>of the person towards whom you have the most negative feelings (from your list of 5 hurts in step 2) </a:t>
            </a:r>
            <a:endParaRPr lang="en-IE" sz="1600" dirty="0">
              <a:solidFill>
                <a:srgbClr val="002060"/>
              </a:solidFill>
              <a:latin typeface="Helvetica" pitchFamily="2" charset="0"/>
            </a:endParaRPr>
          </a:p>
          <a:p>
            <a:pPr marL="0" indent="0">
              <a:spcBef>
                <a:spcPts val="0"/>
              </a:spcBef>
              <a:buNone/>
            </a:pPr>
            <a:r>
              <a:rPr lang="en-GB" sz="1600" dirty="0">
                <a:solidFill>
                  <a:srgbClr val="002060"/>
                </a:solidFill>
                <a:latin typeface="Helvetica" pitchFamily="2" charset="0"/>
              </a:rPr>
              <a:t> </a:t>
            </a:r>
            <a:endParaRPr lang="en-IE" sz="1600" dirty="0">
              <a:solidFill>
                <a:srgbClr val="002060"/>
              </a:solidFill>
              <a:latin typeface="Helvetica" pitchFamily="2" charset="0"/>
            </a:endParaRPr>
          </a:p>
          <a:p>
            <a:pPr marL="0" indent="0">
              <a:spcBef>
                <a:spcPts val="0"/>
              </a:spcBef>
              <a:buNone/>
            </a:pPr>
            <a:r>
              <a:rPr lang="en-GB" sz="1600" dirty="0">
                <a:solidFill>
                  <a:srgbClr val="002060"/>
                </a:solidFill>
                <a:latin typeface="Helvetica" pitchFamily="2" charset="0"/>
              </a:rPr>
              <a:t>Step 11. Write down the name of </a:t>
            </a:r>
            <a:r>
              <a:rPr lang="en-GB" sz="1600" b="1" dirty="0">
                <a:solidFill>
                  <a:srgbClr val="002060"/>
                </a:solidFill>
                <a:latin typeface="Helvetica" pitchFamily="2" charset="0"/>
              </a:rPr>
              <a:t>a person you trust</a:t>
            </a:r>
            <a:r>
              <a:rPr lang="en-GB" sz="1600" dirty="0">
                <a:solidFill>
                  <a:srgbClr val="002060"/>
                </a:solidFill>
                <a:latin typeface="Helvetica" pitchFamily="2" charset="0"/>
              </a:rPr>
              <a:t> to whom you have said you want to be more forgiving. Try to give to another person, whatever it is that the person you trust gives you that makes it possible for you to say that you want to be more forgiving</a:t>
            </a:r>
            <a:endParaRPr lang="en-IE" sz="1600" dirty="0">
              <a:solidFill>
                <a:srgbClr val="002060"/>
              </a:solidFill>
              <a:latin typeface="Helvetica" pitchFamily="2" charset="0"/>
            </a:endParaRPr>
          </a:p>
          <a:p>
            <a:pPr marL="0" indent="0">
              <a:spcBef>
                <a:spcPts val="0"/>
              </a:spcBef>
              <a:buNone/>
            </a:pPr>
            <a:endParaRPr lang="en-IE" sz="1600" dirty="0">
              <a:solidFill>
                <a:srgbClr val="002060"/>
              </a:solidFill>
              <a:latin typeface="Helvetica" pitchFamily="2" charset="0"/>
            </a:endParaRPr>
          </a:p>
          <a:p>
            <a:pPr marL="0" indent="0">
              <a:spcBef>
                <a:spcPts val="0"/>
              </a:spcBef>
              <a:buNone/>
            </a:pPr>
            <a:r>
              <a:rPr lang="en-GB" sz="1600" dirty="0">
                <a:solidFill>
                  <a:srgbClr val="002060"/>
                </a:solidFill>
                <a:latin typeface="Helvetica" pitchFamily="2" charset="0"/>
              </a:rPr>
              <a:t>Step 12. Write a list of specific </a:t>
            </a:r>
            <a:r>
              <a:rPr lang="en-GB" sz="1600" b="1" dirty="0">
                <a:solidFill>
                  <a:srgbClr val="002060"/>
                </a:solidFill>
                <a:latin typeface="Helvetica" pitchFamily="2" charset="0"/>
              </a:rPr>
              <a:t>things you could do to show warmth towards the people who have hurt you</a:t>
            </a:r>
            <a:r>
              <a:rPr lang="en-GB" sz="1600" dirty="0">
                <a:solidFill>
                  <a:srgbClr val="002060"/>
                </a:solidFill>
                <a:latin typeface="Helvetica" pitchFamily="2" charset="0"/>
              </a:rPr>
              <a:t>, listed in step 2. Use this as a first step to start a campaign of feeling warmth towards your “enemies”</a:t>
            </a: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309691" y="78055"/>
            <a:ext cx="8524616" cy="35936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altLang="en-US" sz="2000" b="1" kern="0" dirty="0">
                <a:latin typeface="Helvetica" pitchFamily="2" charset="0"/>
                <a:ea typeface="ＭＳ Ｐゴシック" panose="020B0600070205080204" pitchFamily="34" charset="-128"/>
              </a:rPr>
              <a:t>PAUSE &amp; PRACTICE - FORGIVENESS</a:t>
            </a:r>
            <a:endParaRPr lang="en-US" altLang="en-US" sz="2000" b="1" kern="0" dirty="0">
              <a:latin typeface="Helvetica" pitchFamily="2" charset="0"/>
              <a:ea typeface="ＭＳ Ｐゴシック" panose="020B0600070205080204" pitchFamily="34" charset="-128"/>
            </a:endParaRPr>
          </a:p>
        </p:txBody>
      </p:sp>
      <p:sp>
        <p:nvSpPr>
          <p:cNvPr id="2" name="TextBox 1">
            <a:extLst>
              <a:ext uri="{FF2B5EF4-FFF2-40B4-BE49-F238E27FC236}">
                <a16:creationId xmlns:a16="http://schemas.microsoft.com/office/drawing/2014/main" id="{407F0635-9F0C-A146-A21F-DD42B832CF34}"/>
              </a:ext>
            </a:extLst>
          </p:cNvPr>
          <p:cNvSpPr txBox="1"/>
          <p:nvPr/>
        </p:nvSpPr>
        <p:spPr>
          <a:xfrm>
            <a:off x="309693" y="6191479"/>
            <a:ext cx="8724138" cy="923330"/>
          </a:xfrm>
          <a:prstGeom prst="rect">
            <a:avLst/>
          </a:prstGeom>
          <a:noFill/>
        </p:spPr>
        <p:txBody>
          <a:bodyPr wrap="square" rtlCol="0">
            <a:spAutoFit/>
          </a:bodyPr>
          <a:lstStyle/>
          <a:p>
            <a:r>
              <a:rPr lang="en-GB" sz="1200" b="1" dirty="0">
                <a:solidFill>
                  <a:srgbClr val="002060"/>
                </a:solidFill>
                <a:latin typeface="Helvetica" pitchFamily="2" charset="0"/>
              </a:rPr>
              <a:t>Note.</a:t>
            </a:r>
            <a:r>
              <a:rPr lang="en-GB" sz="1200" dirty="0">
                <a:solidFill>
                  <a:srgbClr val="002060"/>
                </a:solidFill>
                <a:latin typeface="Helvetica" pitchFamily="2" charset="0"/>
              </a:rPr>
              <a:t> Based on exercise H-8 in</a:t>
            </a:r>
            <a:r>
              <a:rPr lang="en-GB" sz="1200" b="1" dirty="0">
                <a:solidFill>
                  <a:srgbClr val="002060"/>
                </a:solidFill>
                <a:latin typeface="Helvetica" pitchFamily="2" charset="0"/>
              </a:rPr>
              <a:t> </a:t>
            </a:r>
            <a:r>
              <a:rPr lang="en-GB" sz="1200" dirty="0">
                <a:solidFill>
                  <a:srgbClr val="002060"/>
                </a:solidFill>
                <a:latin typeface="Helvetica" pitchFamily="2" charset="0"/>
              </a:rPr>
              <a:t>Worthington, E. L., Jr. (2016). </a:t>
            </a:r>
            <a:r>
              <a:rPr lang="en-GB" sz="1200" i="1" dirty="0">
                <a:solidFill>
                  <a:srgbClr val="002060"/>
                </a:solidFill>
                <a:latin typeface="Helvetica" pitchFamily="2" charset="0"/>
              </a:rPr>
              <a:t>The path to REACH forgiveness:  Less than two hours to becoming a more forgiving person self-directed learning workbook. </a:t>
            </a:r>
            <a:r>
              <a:rPr lang="en-GB" sz="1200" dirty="0">
                <a:solidFill>
                  <a:srgbClr val="002060"/>
                </a:solidFill>
                <a:latin typeface="Helvetica" pitchFamily="2" charset="0"/>
              </a:rPr>
              <a:t>Virginia Commonwealth University, USA.</a:t>
            </a:r>
            <a:r>
              <a:rPr lang="en-GB" sz="1200" b="1" dirty="0">
                <a:solidFill>
                  <a:srgbClr val="002060"/>
                </a:solidFill>
                <a:latin typeface="Helvetica" pitchFamily="2" charset="0"/>
              </a:rPr>
              <a:t> </a:t>
            </a:r>
            <a:r>
              <a:rPr lang="en-GB" sz="1200" u="sng" dirty="0">
                <a:solidFill>
                  <a:srgbClr val="002060"/>
                </a:solidFill>
                <a:latin typeface="Helvetica" pitchFamily="2" charset="0"/>
                <a:hlinkClick r:id="rId2">
                  <a:extLst>
                    <a:ext uri="{A12FA001-AC4F-418D-AE19-62706E023703}">
                      <ahyp:hlinkClr xmlns:ahyp="http://schemas.microsoft.com/office/drawing/2018/hyperlinkcolor" val="tx"/>
                    </a:ext>
                  </a:extLst>
                </a:hlinkClick>
              </a:rPr>
              <a:t>http://www.evworthington-forgiveness.com/diy-workbooks</a:t>
            </a:r>
            <a:endParaRPr lang="en-IE" sz="1200" b="1" dirty="0">
              <a:solidFill>
                <a:srgbClr val="002060"/>
              </a:solidFill>
              <a:latin typeface="Helvetica" pitchFamily="2" charset="0"/>
            </a:endParaRPr>
          </a:p>
          <a:p>
            <a:endParaRPr lang="en-US" dirty="0"/>
          </a:p>
        </p:txBody>
      </p:sp>
    </p:spTree>
    <p:extLst>
      <p:ext uri="{BB962C8B-B14F-4D97-AF65-F5344CB8AC3E}">
        <p14:creationId xmlns:p14="http://schemas.microsoft.com/office/powerpoint/2010/main" val="29967861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3F5CBA-92F3-3A4A-BD2A-7AA0A6A25DD9}"/>
              </a:ext>
            </a:extLst>
          </p:cNvPr>
          <p:cNvSpPr txBox="1">
            <a:spLocks noChangeArrowheads="1"/>
          </p:cNvSpPr>
          <p:nvPr/>
        </p:nvSpPr>
        <p:spPr>
          <a:xfrm>
            <a:off x="2178446" y="2716412"/>
            <a:ext cx="4787108" cy="46678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altLang="en-US" b="1" kern="0" dirty="0">
                <a:latin typeface="Helvetica" pitchFamily="2" charset="0"/>
                <a:ea typeface="ＭＳ Ｐゴシック" panose="020B0600070205080204" pitchFamily="34" charset="-128"/>
              </a:rPr>
              <a:t>COUPLE RELATIONSHIPS</a:t>
            </a:r>
            <a:endParaRPr lang="en-US" altLang="en-US" b="1"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14150661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264100" y="874770"/>
            <a:ext cx="4590122" cy="510846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Arial" panose="020B0604020202020204" pitchFamily="34" charset="0"/>
              <a:buChar char="•"/>
            </a:pPr>
            <a:r>
              <a:rPr lang="en-GB" sz="1800" b="1" dirty="0">
                <a:solidFill>
                  <a:srgbClr val="002060"/>
                </a:solidFill>
                <a:latin typeface="Helvetica" pitchFamily="2" charset="0"/>
              </a:rPr>
              <a:t>Couple relationships &amp; wellbeing. </a:t>
            </a:r>
            <a:r>
              <a:rPr lang="en-GB" sz="1800" dirty="0">
                <a:solidFill>
                  <a:srgbClr val="002060"/>
                </a:solidFill>
                <a:latin typeface="Helvetica" pitchFamily="2" charset="0"/>
              </a:rPr>
              <a:t>Individuals in satisfying couple relationships, especially marriage, have better health and wellbeing, and live longer</a:t>
            </a:r>
          </a:p>
          <a:p>
            <a:pPr>
              <a:spcBef>
                <a:spcPts val="0"/>
              </a:spcBef>
              <a:buFont typeface="Arial" panose="020B0604020202020204" pitchFamily="34" charset="0"/>
              <a:buChar char="•"/>
            </a:pPr>
            <a:endParaRPr lang="en-GB" sz="1800" dirty="0">
              <a:solidFill>
                <a:srgbClr val="002060"/>
              </a:solidFill>
              <a:latin typeface="Helvetica" pitchFamily="2" charset="0"/>
            </a:endParaRPr>
          </a:p>
          <a:p>
            <a:pPr>
              <a:spcBef>
                <a:spcPts val="0"/>
              </a:spcBef>
              <a:buFont typeface="Arial" panose="020B0604020202020204" pitchFamily="34" charset="0"/>
              <a:buChar char="•"/>
            </a:pPr>
            <a:r>
              <a:rPr lang="en-GB" sz="1800" b="1" dirty="0">
                <a:solidFill>
                  <a:srgbClr val="002060"/>
                </a:solidFill>
                <a:latin typeface="Helvetica" pitchFamily="2" charset="0"/>
              </a:rPr>
              <a:t>Evolution and couple relationships. </a:t>
            </a:r>
            <a:r>
              <a:rPr lang="en-GB" sz="1800" dirty="0">
                <a:solidFill>
                  <a:srgbClr val="002060"/>
                </a:solidFill>
                <a:latin typeface="Helvetica" pitchFamily="2" charset="0"/>
              </a:rPr>
              <a:t>Humans have evolved to find long-term loving relationships very satisfying. These relationships created a context for rearing children to maturity, and so ensured survival of the species  </a:t>
            </a:r>
          </a:p>
          <a:p>
            <a:pPr>
              <a:spcBef>
                <a:spcPts val="0"/>
              </a:spcBef>
              <a:buFont typeface="Arial" panose="020B0604020202020204" pitchFamily="34" charset="0"/>
              <a:buChar char="•"/>
            </a:pPr>
            <a:endParaRPr lang="en-GB" sz="1800" dirty="0">
              <a:solidFill>
                <a:srgbClr val="002060"/>
              </a:solidFill>
              <a:latin typeface="Helvetica" pitchFamily="2" charset="0"/>
            </a:endParaRPr>
          </a:p>
          <a:p>
            <a:pPr>
              <a:spcBef>
                <a:spcPts val="0"/>
              </a:spcBef>
              <a:buFont typeface="Arial" panose="020B0604020202020204" pitchFamily="34" charset="0"/>
              <a:buChar char="•"/>
            </a:pPr>
            <a:r>
              <a:rPr lang="en-GB" sz="1800" b="1" dirty="0">
                <a:solidFill>
                  <a:srgbClr val="002060"/>
                </a:solidFill>
                <a:latin typeface="Helvetica" pitchFamily="2" charset="0"/>
              </a:rPr>
              <a:t>Benefits of marriage. </a:t>
            </a:r>
            <a:r>
              <a:rPr lang="en-GB" sz="1800" dirty="0">
                <a:solidFill>
                  <a:srgbClr val="002060"/>
                </a:solidFill>
                <a:latin typeface="Helvetica" pitchFamily="2" charset="0"/>
              </a:rPr>
              <a:t>Today marriage confers a range of benefits on people that may make them happier, such as social support, a social role as a spouse and parent, and posterity</a:t>
            </a:r>
            <a:r>
              <a:rPr lang="en-IE" sz="1800" dirty="0">
                <a:solidFill>
                  <a:srgbClr val="002060"/>
                </a:solidFill>
                <a:latin typeface="Helvetica" pitchFamily="2" charset="0"/>
              </a:rPr>
              <a:t> </a:t>
            </a:r>
          </a:p>
          <a:p>
            <a:pPr>
              <a:spcBef>
                <a:spcPts val="0"/>
              </a:spcBef>
              <a:buFont typeface="Arial" panose="020B0604020202020204" pitchFamily="34" charset="0"/>
              <a:buChar char="•"/>
            </a:pPr>
            <a:endParaRPr lang="en-GB" sz="1800" dirty="0">
              <a:solidFill>
                <a:srgbClr val="002060"/>
              </a:solidFill>
              <a:latin typeface="Helvetica" pitchFamily="2" charset="0"/>
            </a:endParaRPr>
          </a:p>
          <a:p>
            <a:pPr marL="0" indent="0">
              <a:spcBef>
                <a:spcPts val="0"/>
              </a:spcBef>
              <a:buNone/>
            </a:pPr>
            <a:endParaRPr lang="en-GB" sz="1600" dirty="0">
              <a:solidFill>
                <a:srgbClr val="002060"/>
              </a:solidFill>
              <a:latin typeface="Helvetica" pitchFamily="2" charset="0"/>
            </a:endParaRP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3148748" y="223560"/>
            <a:ext cx="3410948" cy="35176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altLang="en-US" sz="2000" b="1" kern="0" dirty="0">
                <a:latin typeface="Helvetica" pitchFamily="2" charset="0"/>
                <a:ea typeface="ＭＳ Ｐゴシック" panose="020B0600070205080204" pitchFamily="34" charset="-128"/>
              </a:rPr>
              <a:t>COUPLE RELATIONSHIPS</a:t>
            </a:r>
            <a:endParaRPr lang="en-US" altLang="en-US" sz="2000" b="1" kern="0" dirty="0">
              <a:latin typeface="Helvetica" pitchFamily="2" charset="0"/>
              <a:ea typeface="ＭＳ Ｐゴシック" panose="020B0600070205080204" pitchFamily="34" charset="-128"/>
            </a:endParaRPr>
          </a:p>
        </p:txBody>
      </p:sp>
      <p:pic>
        <p:nvPicPr>
          <p:cNvPr id="4" name="Picture 3" descr="A person and person holding hands on a beach&#10;&#10;Description automatically generated with medium confidence">
            <a:extLst>
              <a:ext uri="{FF2B5EF4-FFF2-40B4-BE49-F238E27FC236}">
                <a16:creationId xmlns:a16="http://schemas.microsoft.com/office/drawing/2014/main" id="{C3420843-E6C5-F148-A27A-DF0B0C6BA210}"/>
              </a:ext>
            </a:extLst>
          </p:cNvPr>
          <p:cNvPicPr>
            <a:picLocks noChangeAspect="1"/>
          </p:cNvPicPr>
          <p:nvPr/>
        </p:nvPicPr>
        <p:blipFill>
          <a:blip r:embed="rId2"/>
          <a:stretch>
            <a:fillRect/>
          </a:stretch>
        </p:blipFill>
        <p:spPr>
          <a:xfrm>
            <a:off x="5199081" y="1369481"/>
            <a:ext cx="3421240" cy="3947585"/>
          </a:xfrm>
          <a:prstGeom prst="rect">
            <a:avLst/>
          </a:prstGeom>
        </p:spPr>
      </p:pic>
    </p:spTree>
    <p:extLst>
      <p:ext uri="{BB962C8B-B14F-4D97-AF65-F5344CB8AC3E}">
        <p14:creationId xmlns:p14="http://schemas.microsoft.com/office/powerpoint/2010/main" val="25749667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62499" y="581140"/>
            <a:ext cx="5120701" cy="61549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Arial" panose="020B0604020202020204" pitchFamily="34" charset="0"/>
              <a:buChar char="•"/>
            </a:pPr>
            <a:endParaRPr lang="en-GB" sz="1800" dirty="0">
              <a:solidFill>
                <a:srgbClr val="002060"/>
              </a:solidFill>
              <a:latin typeface="Helvetica" pitchFamily="2" charset="0"/>
            </a:endParaRPr>
          </a:p>
          <a:p>
            <a:pPr>
              <a:spcBef>
                <a:spcPts val="0"/>
              </a:spcBef>
              <a:buFont typeface="Arial" panose="020B0604020202020204" pitchFamily="34" charset="0"/>
              <a:buChar char="•"/>
            </a:pPr>
            <a:r>
              <a:rPr lang="en-GB" sz="1800" b="1" dirty="0">
                <a:solidFill>
                  <a:srgbClr val="002060"/>
                </a:solidFill>
                <a:latin typeface="Helvetica" pitchFamily="2" charset="0"/>
              </a:rPr>
              <a:t>Variability. </a:t>
            </a:r>
            <a:r>
              <a:rPr lang="en-GB" sz="1800" dirty="0">
                <a:solidFill>
                  <a:srgbClr val="002060"/>
                </a:solidFill>
                <a:latin typeface="Helvetica" pitchFamily="2" charset="0"/>
              </a:rPr>
              <a:t>There is variability in the course of relationship satisfaction over the lifespan. Jared Anderson found five distinct trajectories in a 40-year US longitudinal study of 706 couples (see graph on the next slide)</a:t>
            </a:r>
          </a:p>
          <a:p>
            <a:pPr>
              <a:spcBef>
                <a:spcPts val="0"/>
              </a:spcBef>
              <a:buFont typeface="Arial" panose="020B0604020202020204" pitchFamily="34" charset="0"/>
              <a:buChar char="•"/>
            </a:pPr>
            <a:endParaRPr lang="en-GB" sz="1800" dirty="0">
              <a:solidFill>
                <a:srgbClr val="002060"/>
              </a:solidFill>
              <a:latin typeface="Helvetica" pitchFamily="2" charset="0"/>
            </a:endParaRPr>
          </a:p>
          <a:p>
            <a:pPr lvl="1">
              <a:spcBef>
                <a:spcPts val="0"/>
              </a:spcBef>
              <a:buFont typeface="Arial" panose="020B0604020202020204" pitchFamily="34" charset="0"/>
              <a:buChar char="•"/>
            </a:pPr>
            <a:r>
              <a:rPr lang="en-GB" sz="1800" dirty="0">
                <a:solidFill>
                  <a:srgbClr val="002060"/>
                </a:solidFill>
                <a:latin typeface="Helvetica" pitchFamily="2" charset="0"/>
              </a:rPr>
              <a:t>Nearly two thirds of participants in their study (groups 4 and 5) reported high and stable levels of marital happiness over a 40 year period</a:t>
            </a:r>
          </a:p>
          <a:p>
            <a:pPr lvl="1">
              <a:spcBef>
                <a:spcPts val="0"/>
              </a:spcBef>
              <a:buFont typeface="Arial" panose="020B0604020202020204" pitchFamily="34" charset="0"/>
              <a:buChar char="•"/>
            </a:pPr>
            <a:endParaRPr lang="en-GB" sz="1800" dirty="0">
              <a:solidFill>
                <a:srgbClr val="002060"/>
              </a:solidFill>
              <a:latin typeface="Helvetica" pitchFamily="2" charset="0"/>
            </a:endParaRPr>
          </a:p>
          <a:p>
            <a:pPr lvl="1">
              <a:spcBef>
                <a:spcPts val="0"/>
              </a:spcBef>
              <a:buFont typeface="Arial" panose="020B0604020202020204" pitchFamily="34" charset="0"/>
              <a:buChar char="•"/>
            </a:pPr>
            <a:r>
              <a:rPr lang="en-GB" sz="1800" dirty="0">
                <a:solidFill>
                  <a:srgbClr val="002060"/>
                </a:solidFill>
                <a:latin typeface="Helvetica" pitchFamily="2" charset="0"/>
              </a:rPr>
              <a:t>The remaining third showed a curvilinear pattern of high happiness, decline, and recovery (group 3); a pattern of continuous low happiness (group 2); or a pattern of low happiness that subsequently declined (group 1) </a:t>
            </a:r>
            <a:endParaRPr lang="en-IE" sz="1800" dirty="0">
              <a:solidFill>
                <a:srgbClr val="002060"/>
              </a:solidFill>
              <a:latin typeface="Helvetica" pitchFamily="2" charset="0"/>
            </a:endParaRPr>
          </a:p>
          <a:p>
            <a:pPr marL="0" indent="0">
              <a:spcBef>
                <a:spcPts val="0"/>
              </a:spcBef>
              <a:buNone/>
            </a:pPr>
            <a:endParaRPr lang="en-GB" sz="1600" dirty="0">
              <a:solidFill>
                <a:srgbClr val="002060"/>
              </a:solidFill>
              <a:latin typeface="Helvetica" pitchFamily="2" charset="0"/>
            </a:endParaRP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2866526" y="229375"/>
            <a:ext cx="3410948" cy="35176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altLang="en-US" sz="2000" b="1" kern="0" dirty="0">
                <a:latin typeface="Helvetica" pitchFamily="2" charset="0"/>
                <a:ea typeface="ＭＳ Ｐゴシック" panose="020B0600070205080204" pitchFamily="34" charset="-128"/>
              </a:rPr>
              <a:t>COUPLE RELATIONSHIPS</a:t>
            </a:r>
            <a:endParaRPr lang="en-US" altLang="en-US" sz="2000" b="1" kern="0" dirty="0">
              <a:latin typeface="Helvetica" pitchFamily="2" charset="0"/>
              <a:ea typeface="ＭＳ Ｐゴシック" panose="020B0600070205080204" pitchFamily="34" charset="-128"/>
            </a:endParaRPr>
          </a:p>
        </p:txBody>
      </p:sp>
      <p:pic>
        <p:nvPicPr>
          <p:cNvPr id="2" name="Picture 1">
            <a:extLst>
              <a:ext uri="{FF2B5EF4-FFF2-40B4-BE49-F238E27FC236}">
                <a16:creationId xmlns:a16="http://schemas.microsoft.com/office/drawing/2014/main" id="{29C10A07-8403-9444-9D9A-80AD09DF770D}"/>
              </a:ext>
            </a:extLst>
          </p:cNvPr>
          <p:cNvPicPr>
            <a:picLocks noChangeAspect="1"/>
          </p:cNvPicPr>
          <p:nvPr/>
        </p:nvPicPr>
        <p:blipFill>
          <a:blip r:embed="rId2"/>
          <a:stretch>
            <a:fillRect/>
          </a:stretch>
        </p:blipFill>
        <p:spPr>
          <a:xfrm>
            <a:off x="5770739" y="1390650"/>
            <a:ext cx="2878656" cy="2128661"/>
          </a:xfrm>
          <a:prstGeom prst="rect">
            <a:avLst/>
          </a:prstGeom>
        </p:spPr>
      </p:pic>
      <p:pic>
        <p:nvPicPr>
          <p:cNvPr id="7" name="Picture 6">
            <a:extLst>
              <a:ext uri="{FF2B5EF4-FFF2-40B4-BE49-F238E27FC236}">
                <a16:creationId xmlns:a16="http://schemas.microsoft.com/office/drawing/2014/main" id="{2847FA92-FA81-9845-B17C-0B1364543A68}"/>
              </a:ext>
            </a:extLst>
          </p:cNvPr>
          <p:cNvPicPr>
            <a:picLocks noChangeAspect="1"/>
          </p:cNvPicPr>
          <p:nvPr/>
        </p:nvPicPr>
        <p:blipFill>
          <a:blip r:embed="rId3"/>
          <a:stretch>
            <a:fillRect/>
          </a:stretch>
        </p:blipFill>
        <p:spPr>
          <a:xfrm>
            <a:off x="5770739" y="4276053"/>
            <a:ext cx="2839397" cy="1889490"/>
          </a:xfrm>
          <a:prstGeom prst="rect">
            <a:avLst/>
          </a:prstGeom>
        </p:spPr>
      </p:pic>
    </p:spTree>
    <p:extLst>
      <p:ext uri="{BB962C8B-B14F-4D97-AF65-F5344CB8AC3E}">
        <p14:creationId xmlns:p14="http://schemas.microsoft.com/office/powerpoint/2010/main" val="40933015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AC5348-36A3-7440-9614-C362A970706F}"/>
              </a:ext>
            </a:extLst>
          </p:cNvPr>
          <p:cNvPicPr>
            <a:picLocks noChangeAspect="1"/>
          </p:cNvPicPr>
          <p:nvPr/>
        </p:nvPicPr>
        <p:blipFill>
          <a:blip r:embed="rId2"/>
          <a:stretch>
            <a:fillRect/>
          </a:stretch>
        </p:blipFill>
        <p:spPr>
          <a:xfrm>
            <a:off x="336651" y="292724"/>
            <a:ext cx="8470697" cy="5985442"/>
          </a:xfrm>
          <a:prstGeom prst="rect">
            <a:avLst/>
          </a:prstGeom>
        </p:spPr>
      </p:pic>
      <p:sp>
        <p:nvSpPr>
          <p:cNvPr id="3" name="TextBox 2">
            <a:extLst>
              <a:ext uri="{FF2B5EF4-FFF2-40B4-BE49-F238E27FC236}">
                <a16:creationId xmlns:a16="http://schemas.microsoft.com/office/drawing/2014/main" id="{12B8CDCE-5F1A-4F48-B6E0-C6337ACAE8C1}"/>
              </a:ext>
            </a:extLst>
          </p:cNvPr>
          <p:cNvSpPr txBox="1"/>
          <p:nvPr/>
        </p:nvSpPr>
        <p:spPr>
          <a:xfrm>
            <a:off x="1" y="6027003"/>
            <a:ext cx="9144000" cy="830997"/>
          </a:xfrm>
          <a:prstGeom prst="rect">
            <a:avLst/>
          </a:prstGeom>
          <a:noFill/>
        </p:spPr>
        <p:txBody>
          <a:bodyPr wrap="square" rtlCol="0">
            <a:spAutoFit/>
          </a:bodyPr>
          <a:lstStyle/>
          <a:p>
            <a:r>
              <a:rPr lang="en-GB" sz="1200" b="1" dirty="0">
                <a:solidFill>
                  <a:srgbClr val="002060"/>
                </a:solidFill>
                <a:latin typeface="Helvetica" pitchFamily="2" charset="0"/>
              </a:rPr>
              <a:t>Note.</a:t>
            </a:r>
            <a:r>
              <a:rPr lang="en-GB" sz="1200" dirty="0">
                <a:solidFill>
                  <a:srgbClr val="002060"/>
                </a:solidFill>
                <a:latin typeface="Helvetica" pitchFamily="2" charset="0"/>
              </a:rPr>
              <a:t> Adapted with permission of the American Psychological Association from Figure 1,  p. 591 in Anderson, J. R., Van Ryzin, M. J., &amp; Doherty, W. J. (2010). Developmental trajectories of marital happiness in continuously married individuals: A group-based modelling approach.</a:t>
            </a:r>
            <a:r>
              <a:rPr lang="en-GB" sz="1200" i="1" dirty="0">
                <a:solidFill>
                  <a:srgbClr val="002060"/>
                </a:solidFill>
                <a:latin typeface="Helvetica" pitchFamily="2" charset="0"/>
              </a:rPr>
              <a:t> Journal of Family Psychology, 24</a:t>
            </a:r>
            <a:r>
              <a:rPr lang="en-GB" sz="1200" dirty="0">
                <a:solidFill>
                  <a:srgbClr val="002060"/>
                </a:solidFill>
                <a:latin typeface="Helvetica" pitchFamily="2" charset="0"/>
              </a:rPr>
              <a:t>(5), 587-596. https://doi.org/10.1037/a0020928, Copyright © 2010 American Psychological Association. Permission conveyed through Copyright Clearance Center, Inc.</a:t>
            </a:r>
            <a:endParaRPr lang="en-IE" sz="1200" dirty="0">
              <a:solidFill>
                <a:srgbClr val="002060"/>
              </a:solidFill>
              <a:latin typeface="Helvetica" pitchFamily="2" charset="0"/>
            </a:endParaRPr>
          </a:p>
        </p:txBody>
      </p:sp>
      <p:sp>
        <p:nvSpPr>
          <p:cNvPr id="4" name="TextBox 3">
            <a:extLst>
              <a:ext uri="{FF2B5EF4-FFF2-40B4-BE49-F238E27FC236}">
                <a16:creationId xmlns:a16="http://schemas.microsoft.com/office/drawing/2014/main" id="{A2B11749-16E6-544A-887F-64BD979604AC}"/>
              </a:ext>
            </a:extLst>
          </p:cNvPr>
          <p:cNvSpPr txBox="1"/>
          <p:nvPr/>
        </p:nvSpPr>
        <p:spPr>
          <a:xfrm>
            <a:off x="1266940" y="119075"/>
            <a:ext cx="6828088" cy="646331"/>
          </a:xfrm>
          <a:prstGeom prst="rect">
            <a:avLst/>
          </a:prstGeom>
          <a:noFill/>
        </p:spPr>
        <p:txBody>
          <a:bodyPr wrap="none" rtlCol="0">
            <a:spAutoFit/>
          </a:bodyPr>
          <a:lstStyle/>
          <a:p>
            <a:pPr algn="ctr"/>
            <a:r>
              <a:rPr lang="en-GB" b="1" dirty="0">
                <a:solidFill>
                  <a:srgbClr val="0070C0"/>
                </a:solidFill>
                <a:latin typeface="Helvetica" pitchFamily="2" charset="0"/>
              </a:rPr>
              <a:t>FIVE DIFFERENT TRAJECTORIES OF MARITAL HAPPINESS </a:t>
            </a:r>
          </a:p>
          <a:p>
            <a:pPr algn="ctr"/>
            <a:r>
              <a:rPr lang="en-GB" b="1" dirty="0">
                <a:solidFill>
                  <a:srgbClr val="0070C0"/>
                </a:solidFill>
                <a:latin typeface="Helvetica" pitchFamily="2" charset="0"/>
              </a:rPr>
              <a:t>ACROSS THE LIFESPAN </a:t>
            </a:r>
            <a:endParaRPr lang="en-US" dirty="0">
              <a:solidFill>
                <a:srgbClr val="0070C0"/>
              </a:solidFill>
              <a:latin typeface="Helvetica" pitchFamily="2" charset="0"/>
            </a:endParaRPr>
          </a:p>
        </p:txBody>
      </p:sp>
    </p:spTree>
    <p:extLst>
      <p:ext uri="{BB962C8B-B14F-4D97-AF65-F5344CB8AC3E}">
        <p14:creationId xmlns:p14="http://schemas.microsoft.com/office/powerpoint/2010/main" val="37469451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52667" y="451692"/>
            <a:ext cx="6022355" cy="61549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Arial" panose="020B0604020202020204" pitchFamily="34" charset="0"/>
              <a:buChar char="•"/>
            </a:pPr>
            <a:r>
              <a:rPr lang="en-GB" sz="1600" b="1" dirty="0">
                <a:solidFill>
                  <a:srgbClr val="002060"/>
                </a:solidFill>
                <a:latin typeface="Helvetica" pitchFamily="2" charset="0"/>
              </a:rPr>
              <a:t>Personality traits </a:t>
            </a:r>
            <a:r>
              <a:rPr lang="en-GB" sz="1600" dirty="0">
                <a:solidFill>
                  <a:srgbClr val="002060"/>
                </a:solidFill>
                <a:latin typeface="Helvetica" pitchFamily="2" charset="0"/>
              </a:rPr>
              <a:t>associated with relationship satisfaction include </a:t>
            </a:r>
          </a:p>
          <a:p>
            <a:pPr lvl="1">
              <a:spcBef>
                <a:spcPts val="0"/>
              </a:spcBef>
              <a:buFont typeface="Arial" panose="020B0604020202020204" pitchFamily="34" charset="0"/>
              <a:buChar char="•"/>
            </a:pPr>
            <a:r>
              <a:rPr lang="en-GB" sz="1600" dirty="0">
                <a:solidFill>
                  <a:srgbClr val="002060"/>
                </a:solidFill>
                <a:latin typeface="Helvetica" pitchFamily="2" charset="0"/>
              </a:rPr>
              <a:t>Emotional stability </a:t>
            </a:r>
          </a:p>
          <a:p>
            <a:pPr lvl="1">
              <a:spcBef>
                <a:spcPts val="0"/>
              </a:spcBef>
              <a:buFont typeface="Arial" panose="020B0604020202020204" pitchFamily="34" charset="0"/>
              <a:buChar char="•"/>
            </a:pPr>
            <a:r>
              <a:rPr lang="en-GB" sz="1600" dirty="0">
                <a:solidFill>
                  <a:srgbClr val="002060"/>
                </a:solidFill>
                <a:latin typeface="Helvetica" pitchFamily="2" charset="0"/>
              </a:rPr>
              <a:t>Extraversion</a:t>
            </a:r>
          </a:p>
          <a:p>
            <a:pPr lvl="1">
              <a:spcBef>
                <a:spcPts val="0"/>
              </a:spcBef>
              <a:buFont typeface="Arial" panose="020B0604020202020204" pitchFamily="34" charset="0"/>
              <a:buChar char="•"/>
            </a:pPr>
            <a:r>
              <a:rPr lang="en-GB" sz="1600" dirty="0">
                <a:solidFill>
                  <a:srgbClr val="002060"/>
                </a:solidFill>
                <a:latin typeface="Helvetica" pitchFamily="2" charset="0"/>
              </a:rPr>
              <a:t>Agreeableness </a:t>
            </a:r>
          </a:p>
          <a:p>
            <a:pPr lvl="1">
              <a:spcBef>
                <a:spcPts val="0"/>
              </a:spcBef>
              <a:buFont typeface="Arial" panose="020B0604020202020204" pitchFamily="34" charset="0"/>
              <a:buChar char="•"/>
            </a:pPr>
            <a:r>
              <a:rPr lang="en-GB" sz="1600" dirty="0">
                <a:solidFill>
                  <a:srgbClr val="002060"/>
                </a:solidFill>
                <a:latin typeface="Helvetica" pitchFamily="2" charset="0"/>
              </a:rPr>
              <a:t>Conscientiousness</a:t>
            </a:r>
          </a:p>
          <a:p>
            <a:pPr lvl="1">
              <a:spcBef>
                <a:spcPts val="0"/>
              </a:spcBef>
              <a:buFont typeface="Arial" panose="020B0604020202020204" pitchFamily="34" charset="0"/>
              <a:buChar char="•"/>
            </a:pPr>
            <a:r>
              <a:rPr lang="en-GB" sz="1600" dirty="0">
                <a:solidFill>
                  <a:srgbClr val="002060"/>
                </a:solidFill>
                <a:latin typeface="Helvetica" pitchFamily="2" charset="0"/>
              </a:rPr>
              <a:t>Secure adult attachment style</a:t>
            </a:r>
          </a:p>
          <a:p>
            <a:pPr lvl="1">
              <a:spcBef>
                <a:spcPts val="0"/>
              </a:spcBef>
              <a:buFont typeface="Arial" panose="020B0604020202020204" pitchFamily="34" charset="0"/>
              <a:buChar char="•"/>
            </a:pPr>
            <a:r>
              <a:rPr lang="en-GB" sz="1600" dirty="0">
                <a:solidFill>
                  <a:srgbClr val="002060"/>
                </a:solidFill>
                <a:latin typeface="Helvetica" pitchFamily="2" charset="0"/>
              </a:rPr>
              <a:t>Empathy </a:t>
            </a:r>
          </a:p>
          <a:p>
            <a:pPr lvl="1">
              <a:spcBef>
                <a:spcPts val="0"/>
              </a:spcBef>
              <a:buFont typeface="Arial" panose="020B0604020202020204" pitchFamily="34" charset="0"/>
              <a:buChar char="•"/>
            </a:pPr>
            <a:r>
              <a:rPr lang="en-GB" sz="1600" dirty="0">
                <a:solidFill>
                  <a:srgbClr val="002060"/>
                </a:solidFill>
                <a:latin typeface="Helvetica" pitchFamily="2" charset="0"/>
              </a:rPr>
              <a:t>Emotional intelligence </a:t>
            </a:r>
          </a:p>
          <a:p>
            <a:pPr lvl="1">
              <a:spcBef>
                <a:spcPts val="0"/>
              </a:spcBef>
              <a:buFont typeface="Arial" panose="020B0604020202020204" pitchFamily="34" charset="0"/>
              <a:buChar char="•"/>
            </a:pPr>
            <a:r>
              <a:rPr lang="en-GB" sz="1600" dirty="0">
                <a:solidFill>
                  <a:srgbClr val="002060"/>
                </a:solidFill>
                <a:latin typeface="Helvetica" pitchFamily="2" charset="0"/>
              </a:rPr>
              <a:t>Mindfulness </a:t>
            </a:r>
          </a:p>
          <a:p>
            <a:pPr>
              <a:spcBef>
                <a:spcPts val="0"/>
              </a:spcBef>
              <a:buFont typeface="Arial" panose="020B0604020202020204" pitchFamily="34" charset="0"/>
              <a:buChar char="•"/>
            </a:pPr>
            <a:endParaRPr lang="en-GB" sz="1600" dirty="0">
              <a:solidFill>
                <a:srgbClr val="002060"/>
              </a:solidFill>
              <a:latin typeface="Helvetica" pitchFamily="2" charset="0"/>
            </a:endParaRPr>
          </a:p>
          <a:p>
            <a:pPr>
              <a:spcBef>
                <a:spcPts val="0"/>
              </a:spcBef>
              <a:buFont typeface="Arial" panose="020B0604020202020204" pitchFamily="34" charset="0"/>
              <a:buChar char="•"/>
            </a:pPr>
            <a:r>
              <a:rPr lang="en-GB" sz="1600" b="1" dirty="0">
                <a:solidFill>
                  <a:srgbClr val="002060"/>
                </a:solidFill>
                <a:latin typeface="Helvetica" pitchFamily="2" charset="0"/>
              </a:rPr>
              <a:t>Relationship factors </a:t>
            </a:r>
            <a:r>
              <a:rPr lang="en-GB" sz="1600" dirty="0">
                <a:solidFill>
                  <a:srgbClr val="002060"/>
                </a:solidFill>
                <a:latin typeface="Helvetica" pitchFamily="2" charset="0"/>
              </a:rPr>
              <a:t>associated with relationship satisfaction include </a:t>
            </a:r>
          </a:p>
          <a:p>
            <a:pPr lvl="1">
              <a:spcBef>
                <a:spcPts val="0"/>
              </a:spcBef>
              <a:buFont typeface="Arial" panose="020B0604020202020204" pitchFamily="34" charset="0"/>
              <a:buChar char="•"/>
            </a:pPr>
            <a:r>
              <a:rPr lang="en-GB" sz="1600" dirty="0">
                <a:solidFill>
                  <a:srgbClr val="002060"/>
                </a:solidFill>
                <a:latin typeface="Helvetica" pitchFamily="2" charset="0"/>
              </a:rPr>
              <a:t>Collaborative and supportive coping with adversity</a:t>
            </a:r>
          </a:p>
          <a:p>
            <a:pPr lvl="1">
              <a:spcBef>
                <a:spcPts val="0"/>
              </a:spcBef>
              <a:buFont typeface="Arial" panose="020B0604020202020204" pitchFamily="34" charset="0"/>
              <a:buChar char="•"/>
            </a:pPr>
            <a:r>
              <a:rPr lang="en-GB" sz="1600" dirty="0">
                <a:solidFill>
                  <a:srgbClr val="002060"/>
                </a:solidFill>
                <a:latin typeface="Helvetica" pitchFamily="2" charset="0"/>
              </a:rPr>
              <a:t>Communication</a:t>
            </a:r>
          </a:p>
          <a:p>
            <a:pPr lvl="1">
              <a:spcBef>
                <a:spcPts val="0"/>
              </a:spcBef>
              <a:buFont typeface="Arial" panose="020B0604020202020204" pitchFamily="34" charset="0"/>
              <a:buChar char="•"/>
            </a:pPr>
            <a:r>
              <a:rPr lang="en-GB" sz="1600" dirty="0">
                <a:solidFill>
                  <a:srgbClr val="002060"/>
                </a:solidFill>
                <a:latin typeface="Helvetica" pitchFamily="2" charset="0"/>
              </a:rPr>
              <a:t>Responsiveness</a:t>
            </a:r>
          </a:p>
          <a:p>
            <a:pPr lvl="1">
              <a:spcBef>
                <a:spcPts val="0"/>
              </a:spcBef>
              <a:buFont typeface="Arial" panose="020B0604020202020204" pitchFamily="34" charset="0"/>
              <a:buChar char="•"/>
            </a:pPr>
            <a:r>
              <a:rPr lang="en-GB" sz="1600" dirty="0">
                <a:solidFill>
                  <a:srgbClr val="002060"/>
                </a:solidFill>
                <a:latin typeface="Helvetica" pitchFamily="2" charset="0"/>
              </a:rPr>
              <a:t>Generosity</a:t>
            </a:r>
          </a:p>
          <a:p>
            <a:pPr lvl="1">
              <a:spcBef>
                <a:spcPts val="0"/>
              </a:spcBef>
              <a:buFont typeface="Arial" panose="020B0604020202020204" pitchFamily="34" charset="0"/>
              <a:buChar char="•"/>
            </a:pPr>
            <a:r>
              <a:rPr lang="en-GB" sz="1600" dirty="0">
                <a:solidFill>
                  <a:srgbClr val="002060"/>
                </a:solidFill>
                <a:latin typeface="Helvetica" pitchFamily="2" charset="0"/>
              </a:rPr>
              <a:t>Gratitude</a:t>
            </a:r>
          </a:p>
          <a:p>
            <a:pPr lvl="1">
              <a:spcBef>
                <a:spcPts val="0"/>
              </a:spcBef>
              <a:buFont typeface="Arial" panose="020B0604020202020204" pitchFamily="34" charset="0"/>
              <a:buChar char="•"/>
            </a:pPr>
            <a:r>
              <a:rPr lang="en-GB" sz="1600" dirty="0">
                <a:solidFill>
                  <a:srgbClr val="002060"/>
                </a:solidFill>
                <a:latin typeface="Helvetica" pitchFamily="2" charset="0"/>
              </a:rPr>
              <a:t>Humour</a:t>
            </a:r>
          </a:p>
          <a:p>
            <a:pPr lvl="1">
              <a:spcBef>
                <a:spcPts val="0"/>
              </a:spcBef>
              <a:buFont typeface="Arial" panose="020B0604020202020204" pitchFamily="34" charset="0"/>
              <a:buChar char="•"/>
            </a:pPr>
            <a:r>
              <a:rPr lang="en-GB" sz="1600" dirty="0">
                <a:solidFill>
                  <a:srgbClr val="002060"/>
                </a:solidFill>
                <a:latin typeface="Helvetica" pitchFamily="2" charset="0"/>
              </a:rPr>
              <a:t>Engagement in joint leisure activities </a:t>
            </a:r>
            <a:r>
              <a:rPr lang="en-IE" sz="1600" dirty="0">
                <a:solidFill>
                  <a:srgbClr val="002060"/>
                </a:solidFill>
                <a:latin typeface="Helvetica" pitchFamily="2" charset="0"/>
              </a:rPr>
              <a:t> </a:t>
            </a:r>
          </a:p>
          <a:p>
            <a:pPr lvl="1">
              <a:spcBef>
                <a:spcPts val="0"/>
              </a:spcBef>
              <a:buFont typeface="Arial" panose="020B0604020202020204" pitchFamily="34" charset="0"/>
              <a:buChar char="•"/>
            </a:pPr>
            <a:r>
              <a:rPr lang="en-IE" sz="1600" dirty="0">
                <a:solidFill>
                  <a:srgbClr val="002060"/>
                </a:solidFill>
                <a:latin typeface="Helvetica" pitchFamily="2" charset="0"/>
              </a:rPr>
              <a:t>Sexual satisfaction</a:t>
            </a:r>
          </a:p>
          <a:p>
            <a:pPr>
              <a:spcBef>
                <a:spcPts val="0"/>
              </a:spcBef>
              <a:buFont typeface="Arial" panose="020B0604020202020204" pitchFamily="34" charset="0"/>
              <a:buChar char="•"/>
            </a:pPr>
            <a:endParaRPr lang="en-IE" sz="1600" dirty="0">
              <a:solidFill>
                <a:srgbClr val="002060"/>
              </a:solidFill>
              <a:latin typeface="Helvetica" pitchFamily="2" charset="0"/>
            </a:endParaRPr>
          </a:p>
          <a:p>
            <a:pPr>
              <a:spcBef>
                <a:spcPts val="0"/>
              </a:spcBef>
              <a:buFont typeface="Arial" panose="020B0604020202020204" pitchFamily="34" charset="0"/>
              <a:buChar char="•"/>
            </a:pPr>
            <a:r>
              <a:rPr lang="en-GB" sz="1600" b="1" dirty="0">
                <a:solidFill>
                  <a:srgbClr val="002060"/>
                </a:solidFill>
                <a:latin typeface="Helvetica" pitchFamily="2" charset="0"/>
              </a:rPr>
              <a:t>Demographic factors </a:t>
            </a:r>
            <a:r>
              <a:rPr lang="en-GB" sz="1600" dirty="0">
                <a:solidFill>
                  <a:srgbClr val="002060"/>
                </a:solidFill>
                <a:latin typeface="Helvetica" pitchFamily="2" charset="0"/>
              </a:rPr>
              <a:t>such as education, income, ethnicity, gender, age, and marriage duration are not consistently associated with stable relationship satisfaction</a:t>
            </a: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1349566" y="79023"/>
            <a:ext cx="6444868" cy="32973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altLang="en-US" sz="2000" b="1" kern="0" dirty="0">
                <a:latin typeface="Helvetica" pitchFamily="2" charset="0"/>
                <a:ea typeface="ＭＳ Ｐゴシック" panose="020B0600070205080204" pitchFamily="34" charset="-128"/>
              </a:rPr>
              <a:t>COUPLE RELATIONSHIPS -  RESEARCH FINDINGS</a:t>
            </a:r>
            <a:endParaRPr lang="en-US" altLang="en-US" sz="2000" b="1" kern="0" dirty="0">
              <a:latin typeface="Helvetica" pitchFamily="2" charset="0"/>
              <a:ea typeface="ＭＳ Ｐゴシック" panose="020B0600070205080204" pitchFamily="34" charset="-128"/>
            </a:endParaRPr>
          </a:p>
        </p:txBody>
      </p:sp>
      <p:pic>
        <p:nvPicPr>
          <p:cNvPr id="4" name="Picture 3" descr="Two people walking on a beach&#10;&#10;Description automatically generated with medium confidence">
            <a:extLst>
              <a:ext uri="{FF2B5EF4-FFF2-40B4-BE49-F238E27FC236}">
                <a16:creationId xmlns:a16="http://schemas.microsoft.com/office/drawing/2014/main" id="{50A9ACFC-AE24-794F-A288-19F1439AE2CC}"/>
              </a:ext>
            </a:extLst>
          </p:cNvPr>
          <p:cNvPicPr>
            <a:picLocks noChangeAspect="1"/>
          </p:cNvPicPr>
          <p:nvPr/>
        </p:nvPicPr>
        <p:blipFill>
          <a:blip r:embed="rId2"/>
          <a:stretch>
            <a:fillRect/>
          </a:stretch>
        </p:blipFill>
        <p:spPr>
          <a:xfrm>
            <a:off x="6015885" y="1122947"/>
            <a:ext cx="2519113" cy="4227986"/>
          </a:xfrm>
          <a:prstGeom prst="rect">
            <a:avLst/>
          </a:prstGeom>
        </p:spPr>
      </p:pic>
    </p:spTree>
    <p:extLst>
      <p:ext uri="{BB962C8B-B14F-4D97-AF65-F5344CB8AC3E}">
        <p14:creationId xmlns:p14="http://schemas.microsoft.com/office/powerpoint/2010/main" val="36576051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0401" y="1010798"/>
            <a:ext cx="6472411" cy="550798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GB" sz="1600" dirty="0">
                <a:solidFill>
                  <a:srgbClr val="002060"/>
                </a:solidFill>
                <a:latin typeface="Helvetica" pitchFamily="2" charset="0"/>
              </a:rPr>
              <a:t>Helen Fisher proposed that romantic relationships involve 3 systems that have evolved because they are adaptive for our species</a:t>
            </a:r>
          </a:p>
          <a:p>
            <a:pPr>
              <a:spcBef>
                <a:spcPts val="0"/>
              </a:spcBef>
              <a:buFont typeface="Arial" panose="020B0604020202020204" pitchFamily="34" charset="0"/>
              <a:buChar char="•"/>
            </a:pPr>
            <a:endParaRPr lang="en-GB" sz="1600" dirty="0">
              <a:solidFill>
                <a:srgbClr val="002060"/>
              </a:solidFill>
              <a:latin typeface="Helvetica" pitchFamily="2" charset="0"/>
            </a:endParaRPr>
          </a:p>
          <a:p>
            <a:pPr lvl="1">
              <a:spcBef>
                <a:spcPts val="0"/>
              </a:spcBef>
              <a:buFont typeface="Arial" panose="020B0604020202020204" pitchFamily="34" charset="0"/>
              <a:buChar char="•"/>
            </a:pPr>
            <a:r>
              <a:rPr lang="en-GB" sz="1600" b="1" dirty="0">
                <a:solidFill>
                  <a:srgbClr val="002060"/>
                </a:solidFill>
                <a:latin typeface="Helvetica" pitchFamily="2" charset="0"/>
              </a:rPr>
              <a:t>The sexual drive system </a:t>
            </a:r>
            <a:r>
              <a:rPr lang="en-GB" sz="1600" dirty="0">
                <a:solidFill>
                  <a:srgbClr val="002060"/>
                </a:solidFill>
                <a:latin typeface="Helvetica" pitchFamily="2" charset="0"/>
              </a:rPr>
              <a:t>evolved to motivate people to have sex with a range of potential partners. Testosterone levels are associated with the sex drive in men and women, and the hypothalamus and the amygdala are the two brain structures associated with this drive </a:t>
            </a:r>
          </a:p>
          <a:p>
            <a:pPr marL="457200" lvl="1" indent="0">
              <a:spcBef>
                <a:spcPts val="0"/>
              </a:spcBef>
              <a:buNone/>
            </a:pPr>
            <a:endParaRPr lang="en-GB" sz="1600" dirty="0">
              <a:solidFill>
                <a:srgbClr val="002060"/>
              </a:solidFill>
              <a:latin typeface="Helvetica" pitchFamily="2" charset="0"/>
            </a:endParaRPr>
          </a:p>
          <a:p>
            <a:pPr lvl="1">
              <a:spcBef>
                <a:spcPts val="0"/>
              </a:spcBef>
              <a:buFont typeface="Arial" panose="020B0604020202020204" pitchFamily="34" charset="0"/>
              <a:buChar char="•"/>
            </a:pPr>
            <a:r>
              <a:rPr lang="en-GB" sz="1600" b="1" dirty="0">
                <a:solidFill>
                  <a:srgbClr val="002060"/>
                </a:solidFill>
                <a:latin typeface="Helvetica" pitchFamily="2" charset="0"/>
              </a:rPr>
              <a:t>The attraction system </a:t>
            </a:r>
            <a:r>
              <a:rPr lang="en-GB" sz="1600" dirty="0">
                <a:solidFill>
                  <a:srgbClr val="002060"/>
                </a:solidFill>
                <a:latin typeface="Helvetica" pitchFamily="2" charset="0"/>
              </a:rPr>
              <a:t>evolved to motivate people to focus their attention on preferred partners likely to produce fit offspring or with the resources to support the development of offspring. Attraction, and an obsessive focus on a preferred mate, are associated with elevated dopamine activity in the reward pathways of the brain</a:t>
            </a:r>
          </a:p>
          <a:p>
            <a:pPr lvl="1">
              <a:spcBef>
                <a:spcPts val="0"/>
              </a:spcBef>
              <a:buFont typeface="Arial" panose="020B0604020202020204" pitchFamily="34" charset="0"/>
              <a:buChar char="•"/>
            </a:pPr>
            <a:endParaRPr lang="en-GB" sz="1600" dirty="0">
              <a:solidFill>
                <a:srgbClr val="002060"/>
              </a:solidFill>
              <a:latin typeface="Helvetica" pitchFamily="2" charset="0"/>
            </a:endParaRPr>
          </a:p>
          <a:p>
            <a:pPr lvl="1">
              <a:spcBef>
                <a:spcPts val="0"/>
              </a:spcBef>
              <a:buFont typeface="Arial" panose="020B0604020202020204" pitchFamily="34" charset="0"/>
              <a:buChar char="•"/>
            </a:pPr>
            <a:r>
              <a:rPr lang="en-GB" sz="1600" b="1" dirty="0">
                <a:solidFill>
                  <a:srgbClr val="002060"/>
                </a:solidFill>
                <a:latin typeface="Helvetica" pitchFamily="2" charset="0"/>
              </a:rPr>
              <a:t>The attachment system </a:t>
            </a:r>
            <a:r>
              <a:rPr lang="en-GB" sz="1600" dirty="0">
                <a:solidFill>
                  <a:srgbClr val="002060"/>
                </a:solidFill>
                <a:latin typeface="Helvetica" pitchFamily="2" charset="0"/>
              </a:rPr>
              <a:t>evolved to motivate people to sustain their relationships long enough to rear their offspring. Attachment, and the process of mutual care and companionship, are associated with oxytocin activity in the nucleus accumbens and vasopressin activity in the ventral pallidum</a:t>
            </a: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1335794" y="132976"/>
            <a:ext cx="6472410" cy="60515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altLang="en-US" sz="2000" b="1" kern="0" dirty="0">
                <a:latin typeface="Helvetica" pitchFamily="2" charset="0"/>
                <a:ea typeface="ＭＳ Ｐゴシック" panose="020B0600070205080204" pitchFamily="34" charset="-128"/>
              </a:rPr>
              <a:t>THEORIES OF ROMANTIC LOVE</a:t>
            </a:r>
          </a:p>
          <a:p>
            <a:pPr algn="ctr">
              <a:spcBef>
                <a:spcPts val="0"/>
              </a:spcBef>
              <a:defRPr/>
            </a:pPr>
            <a:r>
              <a:rPr lang="en-GB" sz="2000" b="1" dirty="0">
                <a:latin typeface="Helvetica" pitchFamily="2" charset="0"/>
              </a:rPr>
              <a:t>NEUROBIOLOGICAL THEORY OF LOVE</a:t>
            </a:r>
            <a:r>
              <a:rPr lang="en-IE" sz="2000" dirty="0">
                <a:latin typeface="Helvetica" pitchFamily="2" charset="0"/>
              </a:rPr>
              <a:t> </a:t>
            </a:r>
            <a:r>
              <a:rPr lang="en-GB" altLang="en-US" sz="2000" b="1" kern="0" dirty="0">
                <a:latin typeface="Helvetica" pitchFamily="2" charset="0"/>
                <a:ea typeface="ＭＳ Ｐゴシック" panose="020B0600070205080204" pitchFamily="34" charset="-128"/>
              </a:rPr>
              <a:t> </a:t>
            </a:r>
            <a:endParaRPr lang="en-US" altLang="en-US" sz="2000" b="1" kern="0" dirty="0">
              <a:latin typeface="Helvetica" pitchFamily="2" charset="0"/>
              <a:ea typeface="ＭＳ Ｐゴシック" panose="020B0600070205080204" pitchFamily="34" charset="-128"/>
            </a:endParaRPr>
          </a:p>
        </p:txBody>
      </p:sp>
      <p:pic>
        <p:nvPicPr>
          <p:cNvPr id="4" name="Picture 3" descr="A person with blonde hair&#10;&#10;Description automatically generated with low confidence">
            <a:extLst>
              <a:ext uri="{FF2B5EF4-FFF2-40B4-BE49-F238E27FC236}">
                <a16:creationId xmlns:a16="http://schemas.microsoft.com/office/drawing/2014/main" id="{08A37285-DD3F-5942-BB53-651CE755605D}"/>
              </a:ext>
            </a:extLst>
          </p:cNvPr>
          <p:cNvPicPr>
            <a:picLocks noChangeAspect="1"/>
          </p:cNvPicPr>
          <p:nvPr/>
        </p:nvPicPr>
        <p:blipFill>
          <a:blip r:embed="rId2"/>
          <a:stretch>
            <a:fillRect/>
          </a:stretch>
        </p:blipFill>
        <p:spPr>
          <a:xfrm>
            <a:off x="6823776" y="1010798"/>
            <a:ext cx="1968855" cy="1834002"/>
          </a:xfrm>
          <a:prstGeom prst="rect">
            <a:avLst/>
          </a:prstGeom>
        </p:spPr>
      </p:pic>
      <p:sp>
        <p:nvSpPr>
          <p:cNvPr id="7" name="TextBox 6">
            <a:extLst>
              <a:ext uri="{FF2B5EF4-FFF2-40B4-BE49-F238E27FC236}">
                <a16:creationId xmlns:a16="http://schemas.microsoft.com/office/drawing/2014/main" id="{CC390DD5-74B5-2641-8149-B58843BDD928}"/>
              </a:ext>
            </a:extLst>
          </p:cNvPr>
          <p:cNvSpPr txBox="1"/>
          <p:nvPr/>
        </p:nvSpPr>
        <p:spPr>
          <a:xfrm>
            <a:off x="7100317" y="2844800"/>
            <a:ext cx="1415772" cy="338554"/>
          </a:xfrm>
          <a:prstGeom prst="rect">
            <a:avLst/>
          </a:prstGeom>
          <a:noFill/>
        </p:spPr>
        <p:txBody>
          <a:bodyPr wrap="none" rtlCol="0">
            <a:spAutoFit/>
          </a:bodyPr>
          <a:lstStyle/>
          <a:p>
            <a:r>
              <a:rPr lang="en-GB" sz="1600" b="1" dirty="0">
                <a:solidFill>
                  <a:srgbClr val="002060"/>
                </a:solidFill>
                <a:latin typeface="Helvetica" pitchFamily="2" charset="0"/>
              </a:rPr>
              <a:t>Helen Fisher</a:t>
            </a:r>
            <a:endParaRPr lang="en-US" sz="1600" b="1" dirty="0"/>
          </a:p>
        </p:txBody>
      </p:sp>
    </p:spTree>
    <p:extLst>
      <p:ext uri="{BB962C8B-B14F-4D97-AF65-F5344CB8AC3E}">
        <p14:creationId xmlns:p14="http://schemas.microsoft.com/office/powerpoint/2010/main" val="39103488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58168" y="1106884"/>
            <a:ext cx="6877975" cy="466288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GB" sz="1800" dirty="0">
                <a:solidFill>
                  <a:srgbClr val="002060"/>
                </a:solidFill>
                <a:latin typeface="Helvetica" pitchFamily="2" charset="0"/>
              </a:rPr>
              <a:t>Robert Sternberg proposed a duplex theory which integrates his ‘love as a story’ theory and his triangular theory</a:t>
            </a:r>
          </a:p>
          <a:p>
            <a:pPr>
              <a:spcBef>
                <a:spcPts val="0"/>
              </a:spcBef>
              <a:buFont typeface="Arial" panose="020B0604020202020204" pitchFamily="34" charset="0"/>
              <a:buChar char="•"/>
            </a:pPr>
            <a:endParaRPr lang="en-GB" sz="1800" dirty="0">
              <a:solidFill>
                <a:srgbClr val="002060"/>
              </a:solidFill>
              <a:latin typeface="Helvetica" pitchFamily="2" charset="0"/>
            </a:endParaRPr>
          </a:p>
          <a:p>
            <a:pPr lvl="1">
              <a:spcBef>
                <a:spcPts val="0"/>
              </a:spcBef>
              <a:buFont typeface="Arial" panose="020B0604020202020204" pitchFamily="34" charset="0"/>
              <a:buChar char="•"/>
            </a:pPr>
            <a:r>
              <a:rPr lang="en-GB" sz="1800" b="1" dirty="0">
                <a:solidFill>
                  <a:srgbClr val="002060"/>
                </a:solidFill>
                <a:latin typeface="Helvetica" pitchFamily="2" charset="0"/>
              </a:rPr>
              <a:t>Triangular theory </a:t>
            </a:r>
            <a:r>
              <a:rPr lang="en-GB" sz="1800" dirty="0">
                <a:solidFill>
                  <a:srgbClr val="002060"/>
                </a:solidFill>
                <a:latin typeface="Helvetica" pitchFamily="2" charset="0"/>
              </a:rPr>
              <a:t>proposed that each type of love is characterized by different levels of intimacy, passion, and commitment. Consummate love involves high levels of intimacy, passion and commitment and is associated with high relationship satisfaction</a:t>
            </a:r>
          </a:p>
          <a:p>
            <a:pPr lvl="1">
              <a:spcBef>
                <a:spcPts val="0"/>
              </a:spcBef>
              <a:buFont typeface="Arial" panose="020B0604020202020204" pitchFamily="34" charset="0"/>
              <a:buChar char="•"/>
            </a:pPr>
            <a:endParaRPr lang="en-GB" sz="1800" dirty="0">
              <a:solidFill>
                <a:srgbClr val="002060"/>
              </a:solidFill>
              <a:latin typeface="Helvetica" pitchFamily="2" charset="0"/>
            </a:endParaRPr>
          </a:p>
          <a:p>
            <a:pPr lvl="1">
              <a:spcBef>
                <a:spcPts val="0"/>
              </a:spcBef>
              <a:buFont typeface="Arial" panose="020B0604020202020204" pitchFamily="34" charset="0"/>
              <a:buChar char="•"/>
            </a:pPr>
            <a:r>
              <a:rPr lang="en-GB" sz="1800" b="1" dirty="0">
                <a:solidFill>
                  <a:srgbClr val="002060"/>
                </a:solidFill>
                <a:latin typeface="Helvetica" pitchFamily="2" charset="0"/>
              </a:rPr>
              <a:t>Love as a story theory</a:t>
            </a:r>
            <a:r>
              <a:rPr lang="en-GB" sz="1800" dirty="0">
                <a:solidFill>
                  <a:srgbClr val="002060"/>
                </a:solidFill>
                <a:latin typeface="Helvetica" pitchFamily="2" charset="0"/>
              </a:rPr>
              <a:t> proposed that where partners have similar thematic love stories their relationship satisfaction is higher, e.g., love is like a democracy in which partners share power equally; or love is like history in which couples record or remember a series of important events. </a:t>
            </a:r>
          </a:p>
          <a:p>
            <a:pPr lvl="1">
              <a:spcBef>
                <a:spcPts val="0"/>
              </a:spcBef>
              <a:buFont typeface="Arial" panose="020B0604020202020204" pitchFamily="34" charset="0"/>
              <a:buChar char="•"/>
            </a:pPr>
            <a:endParaRPr lang="en-GB" sz="1800" dirty="0">
              <a:solidFill>
                <a:srgbClr val="002060"/>
              </a:solidFill>
              <a:latin typeface="Helvetica" pitchFamily="2" charset="0"/>
            </a:endParaRPr>
          </a:p>
          <a:p>
            <a:pPr lvl="1">
              <a:spcBef>
                <a:spcPts val="0"/>
              </a:spcBef>
              <a:buFont typeface="Arial" panose="020B0604020202020204" pitchFamily="34" charset="0"/>
              <a:buChar char="•"/>
            </a:pPr>
            <a:r>
              <a:rPr lang="en-GB" sz="1800" b="1" dirty="0">
                <a:solidFill>
                  <a:srgbClr val="002060"/>
                </a:solidFill>
                <a:latin typeface="Helvetica" pitchFamily="2" charset="0"/>
              </a:rPr>
              <a:t>Duplex theory </a:t>
            </a:r>
            <a:r>
              <a:rPr lang="en-GB" sz="1800" dirty="0">
                <a:solidFill>
                  <a:srgbClr val="002060"/>
                </a:solidFill>
                <a:latin typeface="Helvetica" pitchFamily="2" charset="0"/>
              </a:rPr>
              <a:t> proposed that for long-term relationships to be satisfying couples must have similarly high levels of  intimacy, passion and commitment, and similar thematic love stories</a:t>
            </a:r>
            <a:endParaRPr lang="en-GB" sz="1600" dirty="0">
              <a:solidFill>
                <a:srgbClr val="002060"/>
              </a:solidFill>
              <a:latin typeface="Helvetica" pitchFamily="2" charset="0"/>
            </a:endParaRP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1374354" y="247740"/>
            <a:ext cx="6395292" cy="62718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altLang="en-US" sz="1800" b="1" kern="0" dirty="0">
                <a:latin typeface="Helvetica" pitchFamily="2" charset="0"/>
                <a:ea typeface="ＭＳ Ｐゴシック" panose="020B0600070205080204" pitchFamily="34" charset="-128"/>
              </a:rPr>
              <a:t>THEORIES OF ROMANTIC LOVE</a:t>
            </a:r>
          </a:p>
          <a:p>
            <a:pPr algn="ctr">
              <a:spcBef>
                <a:spcPts val="0"/>
              </a:spcBef>
              <a:defRPr/>
            </a:pPr>
            <a:r>
              <a:rPr lang="en-GB" sz="1800" b="1" dirty="0">
                <a:latin typeface="Helvetica" pitchFamily="2" charset="0"/>
              </a:rPr>
              <a:t>STERNBERG’S DUPLEX THEORY OF LOVE</a:t>
            </a:r>
            <a:r>
              <a:rPr lang="en-IE" sz="1800" dirty="0">
                <a:latin typeface="Helvetica" pitchFamily="2" charset="0"/>
              </a:rPr>
              <a:t> </a:t>
            </a:r>
            <a:r>
              <a:rPr lang="en-GB" altLang="en-US" sz="1800" b="1" kern="0" dirty="0">
                <a:latin typeface="Helvetica" pitchFamily="2" charset="0"/>
                <a:ea typeface="ＭＳ Ｐゴシック" panose="020B0600070205080204" pitchFamily="34" charset="-128"/>
              </a:rPr>
              <a:t> </a:t>
            </a:r>
            <a:endParaRPr lang="en-US" altLang="en-US" sz="1800" b="1" kern="0" dirty="0">
              <a:latin typeface="Helvetica" pitchFamily="2" charset="0"/>
              <a:ea typeface="ＭＳ Ｐゴシック" panose="020B0600070205080204" pitchFamily="34" charset="-128"/>
            </a:endParaRPr>
          </a:p>
        </p:txBody>
      </p:sp>
      <p:pic>
        <p:nvPicPr>
          <p:cNvPr id="4" name="Picture 3">
            <a:extLst>
              <a:ext uri="{FF2B5EF4-FFF2-40B4-BE49-F238E27FC236}">
                <a16:creationId xmlns:a16="http://schemas.microsoft.com/office/drawing/2014/main" id="{27F6E4C2-92C2-5A47-800B-E546A00702EF}"/>
              </a:ext>
            </a:extLst>
          </p:cNvPr>
          <p:cNvPicPr>
            <a:picLocks noChangeAspect="1"/>
          </p:cNvPicPr>
          <p:nvPr/>
        </p:nvPicPr>
        <p:blipFill>
          <a:blip r:embed="rId2"/>
          <a:stretch>
            <a:fillRect/>
          </a:stretch>
        </p:blipFill>
        <p:spPr>
          <a:xfrm>
            <a:off x="7114807" y="1520332"/>
            <a:ext cx="1805174" cy="1917997"/>
          </a:xfrm>
          <a:prstGeom prst="rect">
            <a:avLst/>
          </a:prstGeom>
        </p:spPr>
      </p:pic>
      <p:sp>
        <p:nvSpPr>
          <p:cNvPr id="7" name="TextBox 6">
            <a:extLst>
              <a:ext uri="{FF2B5EF4-FFF2-40B4-BE49-F238E27FC236}">
                <a16:creationId xmlns:a16="http://schemas.microsoft.com/office/drawing/2014/main" id="{6048C5EC-7F8E-8444-BB82-8DF4093C57F8}"/>
              </a:ext>
            </a:extLst>
          </p:cNvPr>
          <p:cNvSpPr txBox="1"/>
          <p:nvPr/>
        </p:nvSpPr>
        <p:spPr>
          <a:xfrm>
            <a:off x="7114807" y="3438329"/>
            <a:ext cx="1871025" cy="338554"/>
          </a:xfrm>
          <a:prstGeom prst="rect">
            <a:avLst/>
          </a:prstGeom>
          <a:noFill/>
        </p:spPr>
        <p:txBody>
          <a:bodyPr wrap="none" rtlCol="0">
            <a:spAutoFit/>
          </a:bodyPr>
          <a:lstStyle/>
          <a:p>
            <a:r>
              <a:rPr lang="en-US" sz="1600" b="1" dirty="0">
                <a:solidFill>
                  <a:srgbClr val="002060"/>
                </a:solidFill>
                <a:latin typeface="Helvetica" pitchFamily="2" charset="0"/>
              </a:rPr>
              <a:t>Robert Sternberg</a:t>
            </a:r>
          </a:p>
        </p:txBody>
      </p:sp>
    </p:spTree>
    <p:extLst>
      <p:ext uri="{BB962C8B-B14F-4D97-AF65-F5344CB8AC3E}">
        <p14:creationId xmlns:p14="http://schemas.microsoft.com/office/powerpoint/2010/main" val="2066690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0EAB45C-47A9-A24A-99AF-9B20B0596AC9}"/>
              </a:ext>
            </a:extLst>
          </p:cNvPr>
          <p:cNvSpPr txBox="1">
            <a:spLocks noChangeArrowheads="1"/>
          </p:cNvSpPr>
          <p:nvPr/>
        </p:nvSpPr>
        <p:spPr>
          <a:xfrm>
            <a:off x="179388" y="374649"/>
            <a:ext cx="5243512" cy="6196013"/>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285750" indent="-285750" eaLnBrk="1" hangingPunct="1">
              <a:spcBef>
                <a:spcPts val="0"/>
              </a:spcBef>
              <a:defRPr/>
            </a:pPr>
            <a:endParaRPr lang="en-GB" sz="1600" dirty="0"/>
          </a:p>
          <a:p>
            <a:pPr marL="285750" indent="-285750" eaLnBrk="1" hangingPunct="1">
              <a:spcBef>
                <a:spcPts val="0"/>
              </a:spcBef>
              <a:defRPr/>
            </a:pPr>
            <a:r>
              <a:rPr lang="en-GB" sz="2000" dirty="0">
                <a:latin typeface="Helvetica" pitchFamily="2" charset="0"/>
              </a:rPr>
              <a:t>In contemporary society 3 mechanisms link relationships to wellbeing</a:t>
            </a:r>
          </a:p>
          <a:p>
            <a:pPr marL="285750" indent="-285750" eaLnBrk="1" hangingPunct="1">
              <a:spcBef>
                <a:spcPts val="0"/>
              </a:spcBef>
              <a:defRPr/>
            </a:pPr>
            <a:endParaRPr lang="en-GB" sz="2000" dirty="0">
              <a:latin typeface="Helvetica" pitchFamily="2" charset="0"/>
            </a:endParaRPr>
          </a:p>
          <a:p>
            <a:pPr marL="685800" lvl="1" eaLnBrk="1" hangingPunct="1">
              <a:spcBef>
                <a:spcPts val="0"/>
              </a:spcBef>
              <a:buFont typeface="Arial" panose="020B0604020202020204" pitchFamily="34" charset="0"/>
              <a:buChar char="•"/>
              <a:defRPr/>
            </a:pPr>
            <a:r>
              <a:rPr lang="en-GB" b="1" dirty="0">
                <a:latin typeface="Helvetica" pitchFamily="2" charset="0"/>
              </a:rPr>
              <a:t>Support. </a:t>
            </a:r>
            <a:r>
              <a:rPr lang="en-GB" dirty="0">
                <a:latin typeface="Helvetica" pitchFamily="2" charset="0"/>
              </a:rPr>
              <a:t>In close relationships we obtain social support</a:t>
            </a:r>
          </a:p>
          <a:p>
            <a:pPr marL="685800" lvl="1" eaLnBrk="1" hangingPunct="1">
              <a:spcBef>
                <a:spcPts val="0"/>
              </a:spcBef>
              <a:buFont typeface="Arial" panose="020B0604020202020204" pitchFamily="34" charset="0"/>
              <a:buChar char="•"/>
              <a:defRPr/>
            </a:pPr>
            <a:endParaRPr lang="en-GB" dirty="0">
              <a:latin typeface="Helvetica" pitchFamily="2" charset="0"/>
            </a:endParaRPr>
          </a:p>
          <a:p>
            <a:pPr marL="685800" lvl="1" eaLnBrk="1" hangingPunct="1">
              <a:spcBef>
                <a:spcPts val="0"/>
              </a:spcBef>
              <a:buFont typeface="Arial" panose="020B0604020202020204" pitchFamily="34" charset="0"/>
              <a:buChar char="•"/>
              <a:defRPr/>
            </a:pPr>
            <a:r>
              <a:rPr lang="en-GB" b="1" dirty="0">
                <a:latin typeface="Helvetica" pitchFamily="2" charset="0"/>
              </a:rPr>
              <a:t>Co-operation. </a:t>
            </a:r>
            <a:r>
              <a:rPr lang="en-GB" dirty="0">
                <a:latin typeface="Helvetica" pitchFamily="2" charset="0"/>
              </a:rPr>
              <a:t>At work, in sports, and at home, relationships help us co-operate when doing tasks that can’t be done alone</a:t>
            </a:r>
          </a:p>
          <a:p>
            <a:pPr marL="685800" lvl="1" eaLnBrk="1" hangingPunct="1">
              <a:spcBef>
                <a:spcPts val="0"/>
              </a:spcBef>
              <a:buFont typeface="Arial" panose="020B0604020202020204" pitchFamily="34" charset="0"/>
              <a:buChar char="•"/>
              <a:defRPr/>
            </a:pPr>
            <a:endParaRPr lang="en-GB" dirty="0">
              <a:latin typeface="Helvetica" pitchFamily="2" charset="0"/>
            </a:endParaRPr>
          </a:p>
          <a:p>
            <a:pPr marL="685800" lvl="1" eaLnBrk="1" hangingPunct="1">
              <a:spcBef>
                <a:spcPts val="0"/>
              </a:spcBef>
              <a:buFont typeface="Arial" panose="020B0604020202020204" pitchFamily="34" charset="0"/>
              <a:buChar char="•"/>
              <a:defRPr/>
            </a:pPr>
            <a:r>
              <a:rPr lang="en-GB" b="1" dirty="0">
                <a:latin typeface="Helvetica" pitchFamily="2" charset="0"/>
              </a:rPr>
              <a:t>Positive experiences. </a:t>
            </a:r>
            <a:r>
              <a:rPr lang="en-GB" dirty="0">
                <a:latin typeface="Helvetica" pitchFamily="2" charset="0"/>
              </a:rPr>
              <a:t>Relationships provide a context for </a:t>
            </a:r>
          </a:p>
          <a:p>
            <a:pPr marL="1085850" lvl="2" eaLnBrk="1" hangingPunct="1">
              <a:spcBef>
                <a:spcPts val="0"/>
              </a:spcBef>
              <a:buFont typeface="Arial" panose="020B0604020202020204" pitchFamily="34" charset="0"/>
              <a:buChar char="•"/>
              <a:defRPr/>
            </a:pPr>
            <a:r>
              <a:rPr lang="en-GB" sz="2000" dirty="0">
                <a:latin typeface="Helvetica" pitchFamily="2" charset="0"/>
              </a:rPr>
              <a:t>Love or attachment</a:t>
            </a:r>
          </a:p>
          <a:p>
            <a:pPr marL="1085850" lvl="2" eaLnBrk="1" hangingPunct="1">
              <a:spcBef>
                <a:spcPts val="0"/>
              </a:spcBef>
              <a:buFont typeface="Arial" panose="020B0604020202020204" pitchFamily="34" charset="0"/>
              <a:buChar char="•"/>
              <a:defRPr/>
            </a:pPr>
            <a:r>
              <a:rPr lang="en-GB" sz="2000" dirty="0">
                <a:latin typeface="Helvetica" pitchFamily="2" charset="0"/>
              </a:rPr>
              <a:t>Empathy, altruism, and kindness</a:t>
            </a:r>
          </a:p>
          <a:p>
            <a:pPr marL="1085850" lvl="2" eaLnBrk="1" hangingPunct="1">
              <a:spcBef>
                <a:spcPts val="0"/>
              </a:spcBef>
              <a:buFont typeface="Arial" panose="020B0604020202020204" pitchFamily="34" charset="0"/>
              <a:buChar char="•"/>
              <a:defRPr/>
            </a:pPr>
            <a:r>
              <a:rPr lang="en-GB" sz="2000" dirty="0">
                <a:latin typeface="Helvetica" pitchFamily="2" charset="0"/>
              </a:rPr>
              <a:t>Meaning in life</a:t>
            </a:r>
          </a:p>
          <a:p>
            <a:pPr marL="1085850" lvl="2" eaLnBrk="1" hangingPunct="1">
              <a:spcBef>
                <a:spcPts val="0"/>
              </a:spcBef>
              <a:buFont typeface="Arial" panose="020B0604020202020204" pitchFamily="34" charset="0"/>
              <a:buChar char="•"/>
              <a:defRPr/>
            </a:pPr>
            <a:r>
              <a:rPr lang="en-GB" sz="2000" dirty="0">
                <a:latin typeface="Helvetica" pitchFamily="2" charset="0"/>
              </a:rPr>
              <a:t>Active-constructive responding to capitalizing</a:t>
            </a:r>
          </a:p>
          <a:p>
            <a:pPr marL="1085850" lvl="2" eaLnBrk="1" hangingPunct="1">
              <a:spcBef>
                <a:spcPts val="0"/>
              </a:spcBef>
              <a:buFont typeface="Arial" panose="020B0604020202020204" pitchFamily="34" charset="0"/>
              <a:buChar char="•"/>
              <a:defRPr/>
            </a:pPr>
            <a:r>
              <a:rPr lang="en-GB" sz="2000" dirty="0">
                <a:latin typeface="Helvetica" pitchFamily="2" charset="0"/>
              </a:rPr>
              <a:t>Forgiveness</a:t>
            </a:r>
            <a:r>
              <a:rPr lang="en-IE" sz="2000" dirty="0">
                <a:latin typeface="Helvetica" pitchFamily="2" charset="0"/>
              </a:rPr>
              <a:t> </a:t>
            </a:r>
            <a:endParaRPr lang="en-GB" sz="2000" dirty="0">
              <a:latin typeface="Helvetica" pitchFamily="2" charset="0"/>
            </a:endParaRPr>
          </a:p>
          <a:p>
            <a:pPr marL="685800" lvl="1" eaLnBrk="1" hangingPunct="1">
              <a:spcBef>
                <a:spcPts val="0"/>
              </a:spcBef>
              <a:buFont typeface="Arial" panose="020B0604020202020204" pitchFamily="34" charset="0"/>
              <a:buChar char="•"/>
              <a:defRPr/>
            </a:pPr>
            <a:endParaRPr lang="en-GB" dirty="0">
              <a:latin typeface="Helvetica" pitchFamily="2" charset="0"/>
            </a:endParaRPr>
          </a:p>
          <a:p>
            <a:pPr marL="0" indent="0" eaLnBrk="1" hangingPunct="1">
              <a:spcBef>
                <a:spcPts val="0"/>
              </a:spcBef>
              <a:buNone/>
              <a:defRPr/>
            </a:pPr>
            <a:endParaRPr lang="en-GB" sz="2000" dirty="0">
              <a:latin typeface="Helvetica" pitchFamily="2" charset="0"/>
            </a:endParaRPr>
          </a:p>
          <a:p>
            <a:pPr marL="0" indent="0" eaLnBrk="1" hangingPunct="1">
              <a:spcBef>
                <a:spcPts val="0"/>
              </a:spcBef>
              <a:buFontTx/>
              <a:buNone/>
              <a:defRPr/>
            </a:pPr>
            <a:endParaRPr lang="en-GB" sz="2000" dirty="0">
              <a:latin typeface="Helvetica" pitchFamily="2" charset="0"/>
            </a:endParaRPr>
          </a:p>
          <a:p>
            <a:pPr lvl="1">
              <a:spcBef>
                <a:spcPts val="0"/>
              </a:spcBef>
              <a:buFont typeface="Arial" panose="020B0604020202020204" pitchFamily="34" charset="0"/>
              <a:buChar char="•"/>
              <a:defRPr/>
            </a:pPr>
            <a:endParaRPr lang="en-GB" dirty="0">
              <a:latin typeface="Helvetica" pitchFamily="2" charset="0"/>
            </a:endParaRPr>
          </a:p>
          <a:p>
            <a:pPr lvl="1">
              <a:spcBef>
                <a:spcPts val="0"/>
              </a:spcBef>
              <a:buFont typeface="Arial" panose="020B0604020202020204" pitchFamily="34" charset="0"/>
              <a:buChar char="•"/>
              <a:defRPr/>
            </a:pPr>
            <a:endParaRPr lang="en-GB" sz="1500" dirty="0"/>
          </a:p>
          <a:p>
            <a:pPr lvl="1">
              <a:spcBef>
                <a:spcPts val="0"/>
              </a:spcBef>
              <a:buFont typeface="Arial" panose="020B0604020202020204" pitchFamily="34" charset="0"/>
              <a:buChar char="•"/>
              <a:defRPr/>
            </a:pPr>
            <a:endParaRPr lang="en-GB" sz="1500" dirty="0"/>
          </a:p>
          <a:p>
            <a:pPr lvl="1">
              <a:spcBef>
                <a:spcPts val="0"/>
              </a:spcBef>
              <a:buFont typeface="Arial" panose="020B0604020202020204" pitchFamily="34" charset="0"/>
              <a:buChar char="•"/>
              <a:defRPr/>
            </a:pPr>
            <a:endParaRPr lang="en-GB" sz="1500" dirty="0"/>
          </a:p>
          <a:p>
            <a:pPr lvl="1">
              <a:spcBef>
                <a:spcPts val="0"/>
              </a:spcBef>
              <a:buFont typeface="Arial" panose="020B0604020202020204" pitchFamily="34" charset="0"/>
              <a:buChar char="•"/>
              <a:defRPr/>
            </a:pPr>
            <a:endParaRPr lang="en-GB" sz="1500" dirty="0"/>
          </a:p>
          <a:p>
            <a:pPr lvl="1">
              <a:spcBef>
                <a:spcPts val="0"/>
              </a:spcBef>
              <a:buFont typeface="Arial" panose="020B0604020202020204" pitchFamily="34" charset="0"/>
              <a:buChar char="•"/>
              <a:defRPr/>
            </a:pPr>
            <a:endParaRPr lang="en-IE" sz="1500" b="1" dirty="0"/>
          </a:p>
        </p:txBody>
      </p:sp>
      <p:sp>
        <p:nvSpPr>
          <p:cNvPr id="7" name="Title 1">
            <a:extLst>
              <a:ext uri="{FF2B5EF4-FFF2-40B4-BE49-F238E27FC236}">
                <a16:creationId xmlns:a16="http://schemas.microsoft.com/office/drawing/2014/main" id="{3973275A-AEC9-6540-8141-9AFCE69D5A55}"/>
              </a:ext>
            </a:extLst>
          </p:cNvPr>
          <p:cNvSpPr txBox="1">
            <a:spLocks noChangeArrowheads="1"/>
          </p:cNvSpPr>
          <p:nvPr/>
        </p:nvSpPr>
        <p:spPr>
          <a:xfrm>
            <a:off x="3355975" y="98425"/>
            <a:ext cx="2432050" cy="4540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RELATIONSHIPS</a:t>
            </a:r>
          </a:p>
        </p:txBody>
      </p:sp>
      <p:pic>
        <p:nvPicPr>
          <p:cNvPr id="140292" name="Picture 3">
            <a:extLst>
              <a:ext uri="{FF2B5EF4-FFF2-40B4-BE49-F238E27FC236}">
                <a16:creationId xmlns:a16="http://schemas.microsoft.com/office/drawing/2014/main" id="{9E2FBC01-7E86-0747-BBD2-10BB2BD75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608012"/>
            <a:ext cx="24320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3" name="Picture 5">
            <a:extLst>
              <a:ext uri="{FF2B5EF4-FFF2-40B4-BE49-F238E27FC236}">
                <a16:creationId xmlns:a16="http://schemas.microsoft.com/office/drawing/2014/main" id="{D25CAA93-B6B1-BE43-A489-43DE94BD5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869" y="2590007"/>
            <a:ext cx="2232025"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6" name="Slide Number Placeholder 9">
            <a:extLst>
              <a:ext uri="{FF2B5EF4-FFF2-40B4-BE49-F238E27FC236}">
                <a16:creationId xmlns:a16="http://schemas.microsoft.com/office/drawing/2014/main" id="{16DCB0FC-3B93-F044-844B-66645CB78DB5}"/>
              </a:ext>
            </a:extLst>
          </p:cNvPr>
          <p:cNvSpPr>
            <a:spLocks noGrp="1" noChangeArrowheads="1"/>
          </p:cNvSpPr>
          <p:nvPr>
            <p:ph type="sldNum" sz="quarter" idx="10"/>
          </p:nvPr>
        </p:nvSpPr>
        <p:spPr>
          <a:xfrm>
            <a:off x="8315325" y="6570663"/>
            <a:ext cx="719138"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nSpc>
                <a:spcPct val="100000"/>
              </a:lnSpc>
              <a:spcBef>
                <a:spcPct val="0"/>
              </a:spcBef>
              <a:buFontTx/>
              <a:buNone/>
            </a:pPr>
            <a:fld id="{8090A8CB-A4FC-6A4C-AC84-559440E135D0}" type="slidenum">
              <a:rPr lang="en-GB" altLang="en-US" sz="1000"/>
              <a:pPr>
                <a:lnSpc>
                  <a:spcPct val="100000"/>
                </a:lnSpc>
                <a:spcBef>
                  <a:spcPct val="0"/>
                </a:spcBef>
                <a:buFontTx/>
                <a:buNone/>
              </a:pPr>
              <a:t>6</a:t>
            </a:fld>
            <a:endParaRPr lang="en-GB" altLang="en-US" sz="1000" dirty="0"/>
          </a:p>
        </p:txBody>
      </p:sp>
      <p:pic>
        <p:nvPicPr>
          <p:cNvPr id="3" name="Picture 2" descr="A group of people raising their hands&#10;&#10;Description automatically generated">
            <a:extLst>
              <a:ext uri="{FF2B5EF4-FFF2-40B4-BE49-F238E27FC236}">
                <a16:creationId xmlns:a16="http://schemas.microsoft.com/office/drawing/2014/main" id="{9EC4EE95-5E6E-BF4D-B240-2513BEDF3982}"/>
              </a:ext>
            </a:extLst>
          </p:cNvPr>
          <p:cNvPicPr>
            <a:picLocks noChangeAspect="1"/>
          </p:cNvPicPr>
          <p:nvPr/>
        </p:nvPicPr>
        <p:blipFill>
          <a:blip r:embed="rId4"/>
          <a:stretch>
            <a:fillRect/>
          </a:stretch>
        </p:blipFill>
        <p:spPr>
          <a:xfrm>
            <a:off x="6087886" y="4633914"/>
            <a:ext cx="2716389" cy="174625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84541" y="1244967"/>
            <a:ext cx="6203369" cy="515583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sz="1600" dirty="0">
                <a:solidFill>
                  <a:srgbClr val="002060"/>
                </a:solidFill>
                <a:latin typeface="Helvetica" pitchFamily="2" charset="0"/>
              </a:rPr>
              <a:t>John Gottman proposed sound relationship house theory of romantic love based on factors that distinguished couples who divorced from those who didn’t in a longitudinal study of couple relationship stability. Those who stayed together</a:t>
            </a:r>
          </a:p>
          <a:p>
            <a:pPr>
              <a:spcBef>
                <a:spcPts val="0"/>
              </a:spcBef>
            </a:pPr>
            <a:endParaRPr lang="en-GB" sz="1600" dirty="0">
              <a:solidFill>
                <a:srgbClr val="002060"/>
              </a:solidFill>
              <a:latin typeface="Helvetica" pitchFamily="2" charset="0"/>
            </a:endParaRPr>
          </a:p>
          <a:p>
            <a:pPr>
              <a:spcBef>
                <a:spcPts val="0"/>
              </a:spcBef>
            </a:pPr>
            <a:r>
              <a:rPr lang="en-GB" sz="1600" dirty="0">
                <a:solidFill>
                  <a:srgbClr val="002060"/>
                </a:solidFill>
                <a:latin typeface="Helvetica" pitchFamily="2" charset="0"/>
              </a:rPr>
              <a:t>Engaged in five times more positive exchanges than negative exchanges</a:t>
            </a:r>
          </a:p>
          <a:p>
            <a:pPr>
              <a:spcBef>
                <a:spcPts val="0"/>
              </a:spcBef>
            </a:pPr>
            <a:endParaRPr lang="en-GB" sz="1600" dirty="0">
              <a:solidFill>
                <a:srgbClr val="002060"/>
              </a:solidFill>
              <a:latin typeface="Helvetica" pitchFamily="2" charset="0"/>
            </a:endParaRPr>
          </a:p>
          <a:p>
            <a:pPr>
              <a:spcBef>
                <a:spcPts val="0"/>
              </a:spcBef>
            </a:pPr>
            <a:r>
              <a:rPr lang="en-GB" sz="1600" dirty="0">
                <a:solidFill>
                  <a:srgbClr val="002060"/>
                </a:solidFill>
                <a:latin typeface="Helvetica" pitchFamily="2" charset="0"/>
              </a:rPr>
              <a:t>Actively worked to repair relationship conflicts</a:t>
            </a:r>
          </a:p>
          <a:p>
            <a:pPr>
              <a:spcBef>
                <a:spcPts val="0"/>
              </a:spcBef>
            </a:pPr>
            <a:endParaRPr lang="en-IE" sz="1600" dirty="0">
              <a:solidFill>
                <a:srgbClr val="002060"/>
              </a:solidFill>
              <a:latin typeface="Helvetica" pitchFamily="2" charset="0"/>
            </a:endParaRPr>
          </a:p>
          <a:p>
            <a:pPr>
              <a:spcBef>
                <a:spcPts val="0"/>
              </a:spcBef>
            </a:pPr>
            <a:r>
              <a:rPr lang="en-GB" sz="1600" dirty="0">
                <a:solidFill>
                  <a:srgbClr val="002060"/>
                </a:solidFill>
                <a:latin typeface="Helvetica" pitchFamily="2" charset="0"/>
              </a:rPr>
              <a:t>Began discussions of disagreements with a ‘gentle start-up’</a:t>
            </a:r>
          </a:p>
          <a:p>
            <a:pPr>
              <a:spcBef>
                <a:spcPts val="0"/>
              </a:spcBef>
            </a:pPr>
            <a:endParaRPr lang="en-GB" sz="1600" dirty="0">
              <a:solidFill>
                <a:srgbClr val="002060"/>
              </a:solidFill>
              <a:latin typeface="Helvetica" pitchFamily="2" charset="0"/>
            </a:endParaRPr>
          </a:p>
          <a:p>
            <a:pPr>
              <a:spcBef>
                <a:spcPts val="0"/>
              </a:spcBef>
            </a:pPr>
            <a:r>
              <a:rPr lang="en-GB" sz="1600" dirty="0">
                <a:solidFill>
                  <a:srgbClr val="002060"/>
                </a:solidFill>
                <a:latin typeface="Helvetica" pitchFamily="2" charset="0"/>
              </a:rPr>
              <a:t>Expressed positive emotions, humour and affection for their partners during disagreements </a:t>
            </a:r>
          </a:p>
          <a:p>
            <a:pPr>
              <a:spcBef>
                <a:spcPts val="0"/>
              </a:spcBef>
            </a:pPr>
            <a:endParaRPr lang="en-GB" sz="1600" dirty="0">
              <a:solidFill>
                <a:srgbClr val="002060"/>
              </a:solidFill>
              <a:latin typeface="Helvetica" pitchFamily="2" charset="0"/>
            </a:endParaRPr>
          </a:p>
          <a:p>
            <a:pPr>
              <a:spcBef>
                <a:spcPts val="0"/>
              </a:spcBef>
            </a:pPr>
            <a:r>
              <a:rPr lang="en-GB" sz="1600" dirty="0">
                <a:solidFill>
                  <a:srgbClr val="002060"/>
                </a:solidFill>
                <a:latin typeface="Helvetica" pitchFamily="2" charset="0"/>
              </a:rPr>
              <a:t>Used self-regulation strategies to prevent high levels of distress or anger </a:t>
            </a:r>
          </a:p>
          <a:p>
            <a:pPr>
              <a:spcBef>
                <a:spcPts val="0"/>
              </a:spcBef>
            </a:pPr>
            <a:endParaRPr lang="en-GB" sz="1600" dirty="0">
              <a:solidFill>
                <a:srgbClr val="002060"/>
              </a:solidFill>
              <a:latin typeface="Helvetica" pitchFamily="2" charset="0"/>
            </a:endParaRPr>
          </a:p>
          <a:p>
            <a:pPr>
              <a:spcBef>
                <a:spcPts val="0"/>
              </a:spcBef>
            </a:pPr>
            <a:r>
              <a:rPr lang="en-GB" sz="1600" dirty="0">
                <a:solidFill>
                  <a:srgbClr val="002060"/>
                </a:solidFill>
                <a:latin typeface="Helvetica" pitchFamily="2" charset="0"/>
              </a:rPr>
              <a:t>Empathise with their partners’ and took their view into account when reaching compromises </a:t>
            </a:r>
          </a:p>
        </p:txBody>
      </p:sp>
      <p:sp>
        <p:nvSpPr>
          <p:cNvPr id="4" name="Title 1">
            <a:extLst>
              <a:ext uri="{FF2B5EF4-FFF2-40B4-BE49-F238E27FC236}">
                <a16:creationId xmlns:a16="http://schemas.microsoft.com/office/drawing/2014/main" id="{3D60782A-43C8-1C4F-A768-9522F713E800}"/>
              </a:ext>
            </a:extLst>
          </p:cNvPr>
          <p:cNvSpPr txBox="1">
            <a:spLocks noChangeArrowheads="1"/>
          </p:cNvSpPr>
          <p:nvPr/>
        </p:nvSpPr>
        <p:spPr>
          <a:xfrm>
            <a:off x="1297236" y="213075"/>
            <a:ext cx="6549528" cy="71532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altLang="en-US" sz="1800" b="1" kern="0" dirty="0">
                <a:latin typeface="Helvetica" pitchFamily="2" charset="0"/>
                <a:ea typeface="ＭＳ Ｐゴシック" panose="020B0600070205080204" pitchFamily="34" charset="-128"/>
              </a:rPr>
              <a:t>THEORIES OF ROMANTIC LOVE</a:t>
            </a:r>
          </a:p>
          <a:p>
            <a:pPr algn="ctr">
              <a:spcBef>
                <a:spcPts val="0"/>
              </a:spcBef>
              <a:defRPr/>
            </a:pPr>
            <a:r>
              <a:rPr lang="en-GB" sz="1800" b="1" dirty="0">
                <a:latin typeface="Helvetica" pitchFamily="2" charset="0"/>
              </a:rPr>
              <a:t>SOUND RELATIONSHIP HOUSE THEORY</a:t>
            </a:r>
            <a:r>
              <a:rPr lang="en-GB" altLang="en-US" sz="1800" b="1" kern="0" dirty="0">
                <a:latin typeface="Helvetica" pitchFamily="2" charset="0"/>
                <a:ea typeface="ＭＳ Ｐゴシック" panose="020B0600070205080204" pitchFamily="34" charset="-128"/>
              </a:rPr>
              <a:t> </a:t>
            </a:r>
            <a:endParaRPr lang="en-US" altLang="en-US" sz="1800" b="1" kern="0" dirty="0">
              <a:latin typeface="Helvetica" pitchFamily="2" charset="0"/>
              <a:ea typeface="ＭＳ Ｐゴシック" panose="020B0600070205080204" pitchFamily="34" charset="-128"/>
            </a:endParaRPr>
          </a:p>
        </p:txBody>
      </p:sp>
      <p:pic>
        <p:nvPicPr>
          <p:cNvPr id="6" name="Picture 5" descr="A person wearing a hat&#10;&#10;Description automatically generated with medium confidence">
            <a:extLst>
              <a:ext uri="{FF2B5EF4-FFF2-40B4-BE49-F238E27FC236}">
                <a16:creationId xmlns:a16="http://schemas.microsoft.com/office/drawing/2014/main" id="{5F16C356-5338-6B44-96C6-F829BC2AE456}"/>
              </a:ext>
            </a:extLst>
          </p:cNvPr>
          <p:cNvPicPr>
            <a:picLocks noChangeAspect="1"/>
          </p:cNvPicPr>
          <p:nvPr/>
        </p:nvPicPr>
        <p:blipFill>
          <a:blip r:embed="rId3"/>
          <a:stretch>
            <a:fillRect/>
          </a:stretch>
        </p:blipFill>
        <p:spPr>
          <a:xfrm>
            <a:off x="6688542" y="1354176"/>
            <a:ext cx="1858510" cy="1792658"/>
          </a:xfrm>
          <a:prstGeom prst="rect">
            <a:avLst/>
          </a:prstGeom>
        </p:spPr>
      </p:pic>
      <p:sp>
        <p:nvSpPr>
          <p:cNvPr id="7" name="TextBox 6">
            <a:extLst>
              <a:ext uri="{FF2B5EF4-FFF2-40B4-BE49-F238E27FC236}">
                <a16:creationId xmlns:a16="http://schemas.microsoft.com/office/drawing/2014/main" id="{E05C7BBF-AD91-DD4A-A252-553E279D7730}"/>
              </a:ext>
            </a:extLst>
          </p:cNvPr>
          <p:cNvSpPr txBox="1"/>
          <p:nvPr/>
        </p:nvSpPr>
        <p:spPr>
          <a:xfrm>
            <a:off x="6829761" y="3259723"/>
            <a:ext cx="1576072" cy="338554"/>
          </a:xfrm>
          <a:prstGeom prst="rect">
            <a:avLst/>
          </a:prstGeom>
          <a:noFill/>
        </p:spPr>
        <p:txBody>
          <a:bodyPr wrap="none" rtlCol="0">
            <a:spAutoFit/>
          </a:bodyPr>
          <a:lstStyle/>
          <a:p>
            <a:r>
              <a:rPr lang="en-GB" sz="1600" b="1" dirty="0">
                <a:solidFill>
                  <a:srgbClr val="002060"/>
                </a:solidFill>
                <a:latin typeface="Helvetica" pitchFamily="2" charset="0"/>
              </a:rPr>
              <a:t>John Gottman</a:t>
            </a:r>
            <a:endParaRPr lang="en-US" sz="1600" b="1" dirty="0"/>
          </a:p>
        </p:txBody>
      </p:sp>
    </p:spTree>
    <p:extLst>
      <p:ext uri="{BB962C8B-B14F-4D97-AF65-F5344CB8AC3E}">
        <p14:creationId xmlns:p14="http://schemas.microsoft.com/office/powerpoint/2010/main" val="13921975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7964" y="1435907"/>
            <a:ext cx="5746266" cy="511164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sz="1600" dirty="0">
                <a:solidFill>
                  <a:srgbClr val="002060"/>
                </a:solidFill>
                <a:latin typeface="Helvetica" pitchFamily="2" charset="0"/>
              </a:rPr>
              <a:t>John Gottman proposed sound relationship house theory of romantic love based on factors that distinguished couples who divorced from those who didn’t in a longitudinal study of couple relationship stability. Those who stayed together</a:t>
            </a:r>
          </a:p>
          <a:p>
            <a:pPr marL="0" indent="0">
              <a:spcBef>
                <a:spcPts val="0"/>
              </a:spcBef>
              <a:buNone/>
            </a:pPr>
            <a:endParaRPr lang="en-GB" sz="1600" dirty="0">
              <a:solidFill>
                <a:srgbClr val="002060"/>
              </a:solidFill>
              <a:latin typeface="Helvetica" pitchFamily="2" charset="0"/>
            </a:endParaRPr>
          </a:p>
          <a:p>
            <a:pPr>
              <a:spcBef>
                <a:spcPts val="0"/>
              </a:spcBef>
            </a:pPr>
            <a:r>
              <a:rPr lang="en-GB" sz="1600" dirty="0">
                <a:solidFill>
                  <a:srgbClr val="002060"/>
                </a:solidFill>
                <a:latin typeface="Helvetica" pitchFamily="2" charset="0"/>
              </a:rPr>
              <a:t>Accepted that some conflicts were unresolvable, and these were fuelled by partners’ commitment to underlying highly valued goals</a:t>
            </a:r>
          </a:p>
          <a:p>
            <a:pPr>
              <a:spcBef>
                <a:spcPts val="0"/>
              </a:spcBef>
            </a:pPr>
            <a:endParaRPr lang="en-GB" sz="1600" dirty="0">
              <a:solidFill>
                <a:srgbClr val="002060"/>
              </a:solidFill>
              <a:latin typeface="Helvetica" pitchFamily="2" charset="0"/>
            </a:endParaRPr>
          </a:p>
          <a:p>
            <a:pPr>
              <a:spcBef>
                <a:spcPts val="0"/>
              </a:spcBef>
            </a:pPr>
            <a:r>
              <a:rPr lang="en-GB" sz="1600" dirty="0">
                <a:solidFill>
                  <a:srgbClr val="002060"/>
                </a:solidFill>
                <a:latin typeface="Helvetica" pitchFamily="2" charset="0"/>
              </a:rPr>
              <a:t>Expressed admiration and fondness for each other</a:t>
            </a:r>
          </a:p>
          <a:p>
            <a:pPr>
              <a:spcBef>
                <a:spcPts val="0"/>
              </a:spcBef>
            </a:pPr>
            <a:endParaRPr lang="en-GB" sz="1600" dirty="0">
              <a:solidFill>
                <a:srgbClr val="002060"/>
              </a:solidFill>
              <a:latin typeface="Helvetica" pitchFamily="2" charset="0"/>
            </a:endParaRPr>
          </a:p>
          <a:p>
            <a:pPr>
              <a:spcBef>
                <a:spcPts val="0"/>
              </a:spcBef>
            </a:pPr>
            <a:r>
              <a:rPr lang="en-GB" sz="1600" dirty="0">
                <a:solidFill>
                  <a:srgbClr val="002060"/>
                </a:solidFill>
                <a:latin typeface="Helvetica" pitchFamily="2" charset="0"/>
              </a:rPr>
              <a:t>Responded to each other’s ‘bids’ for emotional connection </a:t>
            </a:r>
          </a:p>
          <a:p>
            <a:pPr>
              <a:spcBef>
                <a:spcPts val="0"/>
              </a:spcBef>
            </a:pPr>
            <a:endParaRPr lang="en-GB" sz="1600" dirty="0">
              <a:solidFill>
                <a:srgbClr val="002060"/>
              </a:solidFill>
              <a:latin typeface="Helvetica" pitchFamily="2" charset="0"/>
            </a:endParaRPr>
          </a:p>
          <a:p>
            <a:pPr>
              <a:spcBef>
                <a:spcPts val="0"/>
              </a:spcBef>
            </a:pPr>
            <a:r>
              <a:rPr lang="en-GB" sz="1600" dirty="0">
                <a:solidFill>
                  <a:srgbClr val="002060"/>
                </a:solidFill>
                <a:latin typeface="Helvetica" pitchFamily="2" charset="0"/>
              </a:rPr>
              <a:t>Saw each other in a positive light and gave their partners the benefit of the doubt </a:t>
            </a:r>
          </a:p>
          <a:p>
            <a:pPr>
              <a:spcBef>
                <a:spcPts val="0"/>
              </a:spcBef>
            </a:pPr>
            <a:endParaRPr lang="en-GB" sz="1600" dirty="0">
              <a:solidFill>
                <a:srgbClr val="002060"/>
              </a:solidFill>
              <a:latin typeface="Helvetica" pitchFamily="2" charset="0"/>
            </a:endParaRPr>
          </a:p>
          <a:p>
            <a:pPr>
              <a:spcBef>
                <a:spcPts val="0"/>
              </a:spcBef>
            </a:pPr>
            <a:r>
              <a:rPr lang="en-GB" sz="1600" dirty="0">
                <a:solidFill>
                  <a:srgbClr val="002060"/>
                </a:solidFill>
                <a:latin typeface="Helvetica" pitchFamily="2" charset="0"/>
              </a:rPr>
              <a:t>Talked about things that they both valued and gave meaning to their relationships</a:t>
            </a:r>
          </a:p>
        </p:txBody>
      </p:sp>
      <p:sp>
        <p:nvSpPr>
          <p:cNvPr id="4" name="Title 1">
            <a:extLst>
              <a:ext uri="{FF2B5EF4-FFF2-40B4-BE49-F238E27FC236}">
                <a16:creationId xmlns:a16="http://schemas.microsoft.com/office/drawing/2014/main" id="{3D60782A-43C8-1C4F-A768-9522F713E800}"/>
              </a:ext>
            </a:extLst>
          </p:cNvPr>
          <p:cNvSpPr txBox="1">
            <a:spLocks noChangeArrowheads="1"/>
          </p:cNvSpPr>
          <p:nvPr/>
        </p:nvSpPr>
        <p:spPr>
          <a:xfrm>
            <a:off x="1297236" y="382031"/>
            <a:ext cx="6549528" cy="71532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altLang="en-US" sz="1800" b="1" kern="0" dirty="0">
                <a:latin typeface="Helvetica" pitchFamily="2" charset="0"/>
                <a:ea typeface="ＭＳ Ｐゴシック" panose="020B0600070205080204" pitchFamily="34" charset="-128"/>
              </a:rPr>
              <a:t>THEORIES OF ROMANTIC LOVE</a:t>
            </a:r>
          </a:p>
          <a:p>
            <a:pPr algn="ctr">
              <a:spcBef>
                <a:spcPts val="0"/>
              </a:spcBef>
              <a:defRPr/>
            </a:pPr>
            <a:r>
              <a:rPr lang="en-GB" sz="1800" b="1" dirty="0">
                <a:latin typeface="Helvetica" pitchFamily="2" charset="0"/>
              </a:rPr>
              <a:t>SOUND RELATIONSHIP HOUSE THEORY</a:t>
            </a:r>
            <a:r>
              <a:rPr lang="en-GB" altLang="en-US" sz="1800" b="1" kern="0" dirty="0">
                <a:latin typeface="Helvetica" pitchFamily="2" charset="0"/>
                <a:ea typeface="ＭＳ Ｐゴシック" panose="020B0600070205080204" pitchFamily="34" charset="-128"/>
              </a:rPr>
              <a:t> </a:t>
            </a:r>
            <a:endParaRPr lang="en-US" altLang="en-US" sz="1800" b="1" kern="0" dirty="0">
              <a:latin typeface="Helvetica" pitchFamily="2" charset="0"/>
              <a:ea typeface="ＭＳ Ｐゴシック" panose="020B0600070205080204" pitchFamily="34" charset="-128"/>
            </a:endParaRPr>
          </a:p>
        </p:txBody>
      </p:sp>
      <p:pic>
        <p:nvPicPr>
          <p:cNvPr id="6" name="Picture 5" descr="A person wearing a hat&#10;&#10;Description automatically generated with medium confidence">
            <a:extLst>
              <a:ext uri="{FF2B5EF4-FFF2-40B4-BE49-F238E27FC236}">
                <a16:creationId xmlns:a16="http://schemas.microsoft.com/office/drawing/2014/main" id="{5F16C356-5338-6B44-96C6-F829BC2AE456}"/>
              </a:ext>
            </a:extLst>
          </p:cNvPr>
          <p:cNvPicPr>
            <a:picLocks noChangeAspect="1"/>
          </p:cNvPicPr>
          <p:nvPr/>
        </p:nvPicPr>
        <p:blipFill>
          <a:blip r:embed="rId2"/>
          <a:stretch>
            <a:fillRect/>
          </a:stretch>
        </p:blipFill>
        <p:spPr>
          <a:xfrm>
            <a:off x="6532575" y="1551270"/>
            <a:ext cx="1683015" cy="1623381"/>
          </a:xfrm>
          <a:prstGeom prst="rect">
            <a:avLst/>
          </a:prstGeom>
        </p:spPr>
      </p:pic>
      <p:sp>
        <p:nvSpPr>
          <p:cNvPr id="7" name="TextBox 6">
            <a:extLst>
              <a:ext uri="{FF2B5EF4-FFF2-40B4-BE49-F238E27FC236}">
                <a16:creationId xmlns:a16="http://schemas.microsoft.com/office/drawing/2014/main" id="{E05C7BBF-AD91-DD4A-A252-553E279D7730}"/>
              </a:ext>
            </a:extLst>
          </p:cNvPr>
          <p:cNvSpPr txBox="1"/>
          <p:nvPr/>
        </p:nvSpPr>
        <p:spPr>
          <a:xfrm>
            <a:off x="6645430" y="3174651"/>
            <a:ext cx="1576072" cy="338554"/>
          </a:xfrm>
          <a:prstGeom prst="rect">
            <a:avLst/>
          </a:prstGeom>
          <a:noFill/>
        </p:spPr>
        <p:txBody>
          <a:bodyPr wrap="none" rtlCol="0">
            <a:spAutoFit/>
          </a:bodyPr>
          <a:lstStyle/>
          <a:p>
            <a:r>
              <a:rPr lang="en-GB" sz="1600" b="1" dirty="0">
                <a:solidFill>
                  <a:srgbClr val="002060"/>
                </a:solidFill>
                <a:latin typeface="Helvetica" pitchFamily="2" charset="0"/>
              </a:rPr>
              <a:t>John Gottman</a:t>
            </a:r>
            <a:endParaRPr lang="en-US" sz="1600" b="1" dirty="0"/>
          </a:p>
        </p:txBody>
      </p:sp>
    </p:spTree>
    <p:extLst>
      <p:ext uri="{BB962C8B-B14F-4D97-AF65-F5344CB8AC3E}">
        <p14:creationId xmlns:p14="http://schemas.microsoft.com/office/powerpoint/2010/main" val="9044745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362179" y="936434"/>
            <a:ext cx="8440297" cy="557453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sz="1600" dirty="0">
                <a:solidFill>
                  <a:srgbClr val="002060"/>
                </a:solidFill>
                <a:latin typeface="Helvetica" pitchFamily="2" charset="0"/>
              </a:rPr>
              <a:t>In Sound Relationship House Theory, Gottman proposed seven positive strategies for increasing relationship satisfaction based on factors that distinguished couples who divorced from those who didn’t in a longitudinal study of couple relationship stability</a:t>
            </a:r>
          </a:p>
          <a:p>
            <a:pPr>
              <a:spcBef>
                <a:spcPts val="0"/>
              </a:spcBef>
            </a:pPr>
            <a:endParaRPr lang="en-IE" sz="1600" dirty="0">
              <a:solidFill>
                <a:srgbClr val="002060"/>
              </a:solidFill>
              <a:latin typeface="Helvetica" pitchFamily="2" charset="0"/>
            </a:endParaRPr>
          </a:p>
          <a:p>
            <a:pPr lvl="0">
              <a:spcBef>
                <a:spcPts val="0"/>
              </a:spcBef>
            </a:pPr>
            <a:r>
              <a:rPr lang="en-GB" sz="1600" b="1" dirty="0">
                <a:solidFill>
                  <a:srgbClr val="002060"/>
                </a:solidFill>
                <a:latin typeface="Helvetica" pitchFamily="2" charset="0"/>
              </a:rPr>
              <a:t>Build love maps </a:t>
            </a:r>
            <a:r>
              <a:rPr lang="en-GB" sz="1600" dirty="0">
                <a:solidFill>
                  <a:srgbClr val="002060"/>
                </a:solidFill>
                <a:latin typeface="Helvetica" pitchFamily="2" charset="0"/>
              </a:rPr>
              <a:t>by regularly communicating about significant relationships, people, projects and events in each other’s lives</a:t>
            </a:r>
          </a:p>
          <a:p>
            <a:pPr lvl="0">
              <a:spcBef>
                <a:spcPts val="0"/>
              </a:spcBef>
            </a:pPr>
            <a:endParaRPr lang="en-IE" sz="1600" dirty="0">
              <a:solidFill>
                <a:srgbClr val="002060"/>
              </a:solidFill>
              <a:latin typeface="Helvetica" pitchFamily="2" charset="0"/>
            </a:endParaRPr>
          </a:p>
          <a:p>
            <a:pPr lvl="0">
              <a:spcBef>
                <a:spcPts val="0"/>
              </a:spcBef>
            </a:pPr>
            <a:r>
              <a:rPr lang="en-GB" sz="1600" b="1" dirty="0">
                <a:solidFill>
                  <a:srgbClr val="002060"/>
                </a:solidFill>
                <a:latin typeface="Helvetica" pitchFamily="2" charset="0"/>
              </a:rPr>
              <a:t>Share expressions of fondness and admiration </a:t>
            </a:r>
            <a:r>
              <a:rPr lang="en-GB" sz="1600" dirty="0">
                <a:solidFill>
                  <a:srgbClr val="002060"/>
                </a:solidFill>
                <a:latin typeface="Helvetica" pitchFamily="2" charset="0"/>
              </a:rPr>
              <a:t>regularly so that your partner knows how much your care for, and respect them</a:t>
            </a:r>
          </a:p>
          <a:p>
            <a:pPr lvl="0">
              <a:spcBef>
                <a:spcPts val="0"/>
              </a:spcBef>
            </a:pPr>
            <a:endParaRPr lang="en-IE" sz="1600" dirty="0">
              <a:solidFill>
                <a:srgbClr val="002060"/>
              </a:solidFill>
              <a:latin typeface="Helvetica" pitchFamily="2" charset="0"/>
            </a:endParaRPr>
          </a:p>
          <a:p>
            <a:pPr lvl="0">
              <a:spcBef>
                <a:spcPts val="0"/>
              </a:spcBef>
            </a:pPr>
            <a:r>
              <a:rPr lang="en-GB" sz="1600" b="1" dirty="0">
                <a:solidFill>
                  <a:srgbClr val="002060"/>
                </a:solidFill>
                <a:latin typeface="Helvetica" pitchFamily="2" charset="0"/>
              </a:rPr>
              <a:t>Turn towards your partner </a:t>
            </a:r>
            <a:r>
              <a:rPr lang="en-GB" sz="1600" dirty="0">
                <a:solidFill>
                  <a:srgbClr val="002060"/>
                </a:solidFill>
                <a:latin typeface="Helvetica" pitchFamily="2" charset="0"/>
              </a:rPr>
              <a:t>by being attuned to, and responsive to their bids for emotional connection</a:t>
            </a:r>
          </a:p>
          <a:p>
            <a:pPr marL="0" lvl="0" indent="0">
              <a:spcBef>
                <a:spcPts val="0"/>
              </a:spcBef>
              <a:buNone/>
            </a:pPr>
            <a:endParaRPr lang="en-IE" sz="1600" dirty="0">
              <a:solidFill>
                <a:srgbClr val="002060"/>
              </a:solidFill>
              <a:latin typeface="Helvetica" pitchFamily="2" charset="0"/>
            </a:endParaRPr>
          </a:p>
          <a:p>
            <a:pPr lvl="0">
              <a:spcBef>
                <a:spcPts val="0"/>
              </a:spcBef>
            </a:pPr>
            <a:r>
              <a:rPr lang="en-GB" sz="1600" b="1" dirty="0">
                <a:solidFill>
                  <a:srgbClr val="002060"/>
                </a:solidFill>
                <a:latin typeface="Helvetica" pitchFamily="2" charset="0"/>
              </a:rPr>
              <a:t>Take a positive perspective </a:t>
            </a:r>
            <a:r>
              <a:rPr lang="en-GB" sz="1600" dirty="0">
                <a:solidFill>
                  <a:srgbClr val="002060"/>
                </a:solidFill>
                <a:latin typeface="Helvetica" pitchFamily="2" charset="0"/>
              </a:rPr>
              <a:t>assuming that your partner has your best interests at heart, and giving them the benefit of the doubt when conflict arises</a:t>
            </a:r>
          </a:p>
          <a:p>
            <a:pPr lvl="0">
              <a:spcBef>
                <a:spcPts val="0"/>
              </a:spcBef>
            </a:pPr>
            <a:endParaRPr lang="en-IE" sz="1600" dirty="0">
              <a:solidFill>
                <a:srgbClr val="002060"/>
              </a:solidFill>
              <a:latin typeface="Helvetica" pitchFamily="2" charset="0"/>
            </a:endParaRPr>
          </a:p>
          <a:p>
            <a:pPr lvl="0">
              <a:spcBef>
                <a:spcPts val="0"/>
              </a:spcBef>
            </a:pPr>
            <a:r>
              <a:rPr lang="en-GB" sz="1600" b="1" dirty="0">
                <a:solidFill>
                  <a:srgbClr val="002060"/>
                </a:solidFill>
                <a:latin typeface="Helvetica" pitchFamily="2" charset="0"/>
              </a:rPr>
              <a:t>Manage conflict </a:t>
            </a:r>
            <a:r>
              <a:rPr lang="en-GB" sz="1600" dirty="0">
                <a:solidFill>
                  <a:srgbClr val="002060"/>
                </a:solidFill>
                <a:latin typeface="Helvetica" pitchFamily="2" charset="0"/>
              </a:rPr>
              <a:t>by resolving solvable problems, and accepting that in any long-term relationship there will be some incompatibilities and unresolvable differences</a:t>
            </a:r>
          </a:p>
          <a:p>
            <a:pPr lvl="0">
              <a:spcBef>
                <a:spcPts val="0"/>
              </a:spcBef>
            </a:pPr>
            <a:endParaRPr lang="en-IE" sz="1600" dirty="0">
              <a:solidFill>
                <a:srgbClr val="002060"/>
              </a:solidFill>
              <a:latin typeface="Helvetica" pitchFamily="2" charset="0"/>
            </a:endParaRPr>
          </a:p>
          <a:p>
            <a:pPr lvl="0">
              <a:spcBef>
                <a:spcPts val="0"/>
              </a:spcBef>
            </a:pPr>
            <a:r>
              <a:rPr lang="en-GB" sz="1600" b="1" dirty="0">
                <a:solidFill>
                  <a:srgbClr val="002060"/>
                </a:solidFill>
                <a:latin typeface="Helvetica" pitchFamily="2" charset="0"/>
              </a:rPr>
              <a:t>Make life dreams come true </a:t>
            </a:r>
            <a:r>
              <a:rPr lang="en-GB" sz="1600" dirty="0">
                <a:solidFill>
                  <a:srgbClr val="002060"/>
                </a:solidFill>
                <a:latin typeface="Helvetica" pitchFamily="2" charset="0"/>
              </a:rPr>
              <a:t>by supporting each other to reach highly valued goals</a:t>
            </a:r>
          </a:p>
          <a:p>
            <a:pPr lvl="0">
              <a:spcBef>
                <a:spcPts val="0"/>
              </a:spcBef>
            </a:pPr>
            <a:endParaRPr lang="en-IE" sz="1600" dirty="0">
              <a:solidFill>
                <a:srgbClr val="002060"/>
              </a:solidFill>
              <a:latin typeface="Helvetica" pitchFamily="2" charset="0"/>
            </a:endParaRPr>
          </a:p>
          <a:p>
            <a:pPr lvl="0">
              <a:spcBef>
                <a:spcPts val="0"/>
              </a:spcBef>
            </a:pPr>
            <a:r>
              <a:rPr lang="en-GB" sz="1600" b="1" dirty="0">
                <a:solidFill>
                  <a:srgbClr val="002060"/>
                </a:solidFill>
                <a:latin typeface="Helvetica" pitchFamily="2" charset="0"/>
              </a:rPr>
              <a:t>Create shared meaning </a:t>
            </a:r>
            <a:r>
              <a:rPr lang="en-GB" sz="1600" dirty="0">
                <a:solidFill>
                  <a:srgbClr val="002060"/>
                </a:solidFill>
                <a:latin typeface="Helvetica" pitchFamily="2" charset="0"/>
              </a:rPr>
              <a:t>by talking about, or engaging in activities or rituals that express shared values</a:t>
            </a:r>
            <a:endParaRPr lang="en-IE" sz="1600" dirty="0">
              <a:solidFill>
                <a:srgbClr val="002060"/>
              </a:solidFill>
              <a:latin typeface="Helvetica" pitchFamily="2" charset="0"/>
            </a:endParaRPr>
          </a:p>
          <a:p>
            <a:endParaRPr lang="en-GB" sz="1600" dirty="0">
              <a:solidFill>
                <a:srgbClr val="002060"/>
              </a:solidFill>
              <a:latin typeface="Helvetica" pitchFamily="2" charset="0"/>
            </a:endParaRP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1228380" y="221112"/>
            <a:ext cx="6549528" cy="71532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altLang="en-US" sz="1800" b="1" kern="0" dirty="0">
                <a:latin typeface="Helvetica" pitchFamily="2" charset="0"/>
                <a:ea typeface="ＭＳ Ｐゴシック" panose="020B0600070205080204" pitchFamily="34" charset="-128"/>
              </a:rPr>
              <a:t>THEORIES OF ROMANTIC LOVE</a:t>
            </a:r>
          </a:p>
          <a:p>
            <a:pPr algn="ctr">
              <a:spcBef>
                <a:spcPts val="0"/>
              </a:spcBef>
              <a:defRPr/>
            </a:pPr>
            <a:r>
              <a:rPr lang="en-GB" sz="1800" b="1" dirty="0">
                <a:latin typeface="Helvetica" pitchFamily="2" charset="0"/>
              </a:rPr>
              <a:t>SOUND RELATIONSHIP HOUSE THEORY</a:t>
            </a:r>
            <a:r>
              <a:rPr lang="en-GB" altLang="en-US" sz="1800" b="1" kern="0" dirty="0">
                <a:latin typeface="Helvetica" pitchFamily="2" charset="0"/>
                <a:ea typeface="ＭＳ Ｐゴシック" panose="020B0600070205080204" pitchFamily="34" charset="-128"/>
              </a:rPr>
              <a:t> </a:t>
            </a:r>
            <a:endParaRPr lang="en-US" altLang="en-US" sz="1800" b="1"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26326281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39D990-FA25-1A4B-B99C-D598B5C0FC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4849" y="794365"/>
            <a:ext cx="5480714" cy="5104245"/>
          </a:xfrm>
          <a:prstGeom prst="rect">
            <a:avLst/>
          </a:prstGeom>
          <a:noFill/>
          <a:ln>
            <a:noFill/>
          </a:ln>
        </p:spPr>
      </p:pic>
      <p:sp>
        <p:nvSpPr>
          <p:cNvPr id="3" name="Title 1">
            <a:extLst>
              <a:ext uri="{FF2B5EF4-FFF2-40B4-BE49-F238E27FC236}">
                <a16:creationId xmlns:a16="http://schemas.microsoft.com/office/drawing/2014/main" id="{4589A5A8-F84B-8640-9CDF-A78070AE0EC7}"/>
              </a:ext>
            </a:extLst>
          </p:cNvPr>
          <p:cNvSpPr txBox="1">
            <a:spLocks noChangeArrowheads="1"/>
          </p:cNvSpPr>
          <p:nvPr/>
        </p:nvSpPr>
        <p:spPr>
          <a:xfrm>
            <a:off x="996310" y="112561"/>
            <a:ext cx="6557792" cy="368746"/>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sz="1800" b="1" dirty="0">
                <a:latin typeface="Helvetica" pitchFamily="2" charset="0"/>
              </a:rPr>
              <a:t>SOUND RELATIONSHIP HOUSE THEORY</a:t>
            </a:r>
            <a:r>
              <a:rPr lang="en-GB" altLang="en-US" sz="1800" b="1" kern="0" dirty="0">
                <a:latin typeface="Helvetica" pitchFamily="2" charset="0"/>
                <a:ea typeface="ＭＳ Ｐゴシック" panose="020B0600070205080204" pitchFamily="34" charset="-128"/>
              </a:rPr>
              <a:t> </a:t>
            </a:r>
            <a:endParaRPr lang="en-US" altLang="en-US" sz="1800" b="1" kern="0" dirty="0">
              <a:latin typeface="Helvetica" pitchFamily="2" charset="0"/>
              <a:ea typeface="ＭＳ Ｐゴシック" panose="020B0600070205080204" pitchFamily="34" charset="-128"/>
            </a:endParaRPr>
          </a:p>
        </p:txBody>
      </p:sp>
      <p:sp>
        <p:nvSpPr>
          <p:cNvPr id="4" name="TextBox 3">
            <a:extLst>
              <a:ext uri="{FF2B5EF4-FFF2-40B4-BE49-F238E27FC236}">
                <a16:creationId xmlns:a16="http://schemas.microsoft.com/office/drawing/2014/main" id="{0BD4BB67-D7A7-8640-A83B-F8858CD90B7F}"/>
              </a:ext>
            </a:extLst>
          </p:cNvPr>
          <p:cNvSpPr txBox="1"/>
          <p:nvPr/>
        </p:nvSpPr>
        <p:spPr>
          <a:xfrm>
            <a:off x="0" y="6211669"/>
            <a:ext cx="9044848" cy="646331"/>
          </a:xfrm>
          <a:prstGeom prst="rect">
            <a:avLst/>
          </a:prstGeom>
          <a:noFill/>
        </p:spPr>
        <p:txBody>
          <a:bodyPr wrap="square" rtlCol="0">
            <a:spAutoFit/>
          </a:bodyPr>
          <a:lstStyle/>
          <a:p>
            <a:r>
              <a:rPr lang="en-GB" sz="1200" b="1" dirty="0">
                <a:solidFill>
                  <a:srgbClr val="002060"/>
                </a:solidFill>
                <a:latin typeface="Helvetica" pitchFamily="2" charset="0"/>
              </a:rPr>
              <a:t>Note. </a:t>
            </a:r>
            <a:r>
              <a:rPr lang="en-GB" sz="1200" dirty="0">
                <a:solidFill>
                  <a:srgbClr val="002060"/>
                </a:solidFill>
                <a:latin typeface="Helvetica" pitchFamily="2" charset="0"/>
              </a:rPr>
              <a:t>Based on</a:t>
            </a:r>
            <a:r>
              <a:rPr lang="en-GB" sz="1200" b="1" dirty="0">
                <a:solidFill>
                  <a:srgbClr val="002060"/>
                </a:solidFill>
                <a:latin typeface="Helvetica" pitchFamily="2" charset="0"/>
              </a:rPr>
              <a:t> </a:t>
            </a:r>
            <a:r>
              <a:rPr lang="en-IE" sz="1200" dirty="0">
                <a:solidFill>
                  <a:srgbClr val="002060"/>
                </a:solidFill>
                <a:latin typeface="Helvetica" pitchFamily="2" charset="0"/>
              </a:rPr>
              <a:t>Navarra R.J., Gottman J.M. (2018) Sound Relationship House in Gottman Method Couples Therapy. In J. Lebow, A. Chambers, &amp; D. Breunlin (Eds.), </a:t>
            </a:r>
            <a:r>
              <a:rPr lang="en-IE" sz="1200" i="1" dirty="0">
                <a:solidFill>
                  <a:srgbClr val="002060"/>
                </a:solidFill>
                <a:latin typeface="Helvetica" pitchFamily="2" charset="0"/>
              </a:rPr>
              <a:t>Encyclopedia of Couple and Family Therapy</a:t>
            </a:r>
            <a:r>
              <a:rPr lang="en-IE" sz="1200" dirty="0">
                <a:solidFill>
                  <a:srgbClr val="002060"/>
                </a:solidFill>
                <a:latin typeface="Helvetica" pitchFamily="2" charset="0"/>
              </a:rPr>
              <a:t>. Springer, Cham. https://doi.org/10.1007/978-3-319-15877-8_208-1</a:t>
            </a:r>
            <a:endParaRPr lang="en-US" dirty="0">
              <a:solidFill>
                <a:srgbClr val="002060"/>
              </a:solidFill>
              <a:latin typeface="Helvetica" pitchFamily="2" charset="0"/>
            </a:endParaRPr>
          </a:p>
        </p:txBody>
      </p:sp>
    </p:spTree>
    <p:extLst>
      <p:ext uri="{BB962C8B-B14F-4D97-AF65-F5344CB8AC3E}">
        <p14:creationId xmlns:p14="http://schemas.microsoft.com/office/powerpoint/2010/main" val="17743377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0401" y="812494"/>
            <a:ext cx="8783197" cy="61549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Arial" panose="020B0604020202020204" pitchFamily="34" charset="0"/>
              <a:buChar char="•"/>
            </a:pPr>
            <a:r>
              <a:rPr lang="en-GB" sz="1600" b="1" dirty="0">
                <a:solidFill>
                  <a:srgbClr val="002060"/>
                </a:solidFill>
                <a:latin typeface="Helvetica" pitchFamily="2" charset="0"/>
              </a:rPr>
              <a:t>Sound Relationship House interventions. </a:t>
            </a:r>
            <a:r>
              <a:rPr lang="en-GB" sz="1600" dirty="0">
                <a:solidFill>
                  <a:srgbClr val="002060"/>
                </a:solidFill>
                <a:latin typeface="Helvetica" pitchFamily="2" charset="0"/>
              </a:rPr>
              <a:t>Gottman has shown in a series of studies that couples relationships are enriched through group-based training in ‘Sound Relationship House’ strategies</a:t>
            </a:r>
          </a:p>
          <a:p>
            <a:pPr>
              <a:spcBef>
                <a:spcPts val="0"/>
              </a:spcBef>
              <a:buFont typeface="Arial" panose="020B0604020202020204" pitchFamily="34" charset="0"/>
              <a:buChar char="•"/>
            </a:pPr>
            <a:endParaRPr lang="en-GB" sz="1600" dirty="0">
              <a:solidFill>
                <a:srgbClr val="002060"/>
              </a:solidFill>
              <a:latin typeface="Helvetica" pitchFamily="2" charset="0"/>
            </a:endParaRPr>
          </a:p>
          <a:p>
            <a:pPr>
              <a:spcBef>
                <a:spcPts val="0"/>
              </a:spcBef>
              <a:buFont typeface="Arial" panose="020B0604020202020204" pitchFamily="34" charset="0"/>
              <a:buChar char="•"/>
            </a:pPr>
            <a:r>
              <a:rPr lang="en-GB" sz="1600" b="1" dirty="0">
                <a:solidFill>
                  <a:srgbClr val="002060"/>
                </a:solidFill>
                <a:latin typeface="Helvetica" pitchFamily="2" charset="0"/>
              </a:rPr>
              <a:t>Relationship education</a:t>
            </a:r>
            <a:r>
              <a:rPr lang="en-GB" sz="1600" dirty="0">
                <a:solidFill>
                  <a:srgbClr val="002060"/>
                </a:solidFill>
                <a:latin typeface="Helvetica" pitchFamily="2" charset="0"/>
              </a:rPr>
              <a:t>. Starting in the 1980s many relationship education programmes have been developed and evaluated. They typically span 1-6 sessions and include skills training in </a:t>
            </a:r>
          </a:p>
          <a:p>
            <a:pPr lvl="1">
              <a:spcBef>
                <a:spcPts val="0"/>
              </a:spcBef>
              <a:buFont typeface="Arial" panose="020B0604020202020204" pitchFamily="34" charset="0"/>
              <a:buChar char="•"/>
            </a:pPr>
            <a:r>
              <a:rPr lang="en-GB" sz="1600" dirty="0">
                <a:solidFill>
                  <a:srgbClr val="002060"/>
                </a:solidFill>
                <a:latin typeface="Helvetica" pitchFamily="2" charset="0"/>
              </a:rPr>
              <a:t>Communication</a:t>
            </a:r>
          </a:p>
          <a:p>
            <a:pPr lvl="1">
              <a:spcBef>
                <a:spcPts val="0"/>
              </a:spcBef>
              <a:buFont typeface="Arial" panose="020B0604020202020204" pitchFamily="34" charset="0"/>
              <a:buChar char="•"/>
            </a:pPr>
            <a:r>
              <a:rPr lang="en-GB" sz="1600" dirty="0">
                <a:solidFill>
                  <a:srgbClr val="002060"/>
                </a:solidFill>
                <a:latin typeface="Helvetica" pitchFamily="2" charset="0"/>
              </a:rPr>
              <a:t>Expression of affection</a:t>
            </a:r>
          </a:p>
          <a:p>
            <a:pPr lvl="1">
              <a:spcBef>
                <a:spcPts val="0"/>
              </a:spcBef>
              <a:buFont typeface="Arial" panose="020B0604020202020204" pitchFamily="34" charset="0"/>
              <a:buChar char="•"/>
            </a:pPr>
            <a:r>
              <a:rPr lang="en-GB" sz="1600" dirty="0">
                <a:solidFill>
                  <a:srgbClr val="002060"/>
                </a:solidFill>
                <a:latin typeface="Helvetica" pitchFamily="2" charset="0"/>
              </a:rPr>
              <a:t>Conflict-management or problem-solving</a:t>
            </a:r>
          </a:p>
          <a:p>
            <a:pPr>
              <a:spcBef>
                <a:spcPts val="0"/>
              </a:spcBef>
              <a:buFont typeface="Arial" panose="020B0604020202020204" pitchFamily="34" charset="0"/>
              <a:buChar char="•"/>
            </a:pPr>
            <a:endParaRPr lang="en-GB" sz="1600" b="1" dirty="0">
              <a:solidFill>
                <a:srgbClr val="002060"/>
              </a:solidFill>
              <a:latin typeface="Helvetica" pitchFamily="2" charset="0"/>
            </a:endParaRPr>
          </a:p>
          <a:p>
            <a:pPr>
              <a:spcBef>
                <a:spcPts val="0"/>
              </a:spcBef>
              <a:buFont typeface="Arial" panose="020B0604020202020204" pitchFamily="34" charset="0"/>
              <a:buChar char="•"/>
            </a:pPr>
            <a:r>
              <a:rPr lang="en-GB" sz="1600" b="1" dirty="0">
                <a:solidFill>
                  <a:srgbClr val="002060"/>
                </a:solidFill>
                <a:latin typeface="Helvetica" pitchFamily="2" charset="0"/>
              </a:rPr>
              <a:t>Evaluation of relationship education. </a:t>
            </a:r>
            <a:r>
              <a:rPr lang="en-GB" sz="1600" dirty="0">
                <a:solidFill>
                  <a:srgbClr val="002060"/>
                </a:solidFill>
                <a:latin typeface="Helvetica" pitchFamily="2" charset="0"/>
              </a:rPr>
              <a:t>Meta-analyses indicate that relationship education </a:t>
            </a:r>
          </a:p>
          <a:p>
            <a:pPr lvl="1">
              <a:spcBef>
                <a:spcPts val="0"/>
              </a:spcBef>
              <a:buFont typeface="Arial" panose="020B0604020202020204" pitchFamily="34" charset="0"/>
              <a:buChar char="•"/>
            </a:pPr>
            <a:r>
              <a:rPr lang="en-GB" sz="1600" dirty="0">
                <a:solidFill>
                  <a:srgbClr val="002060"/>
                </a:solidFill>
                <a:latin typeface="Helvetica" pitchFamily="2" charset="0"/>
              </a:rPr>
              <a:t>Improves communication &amp; relationship satisfaction in middle-class educated couples who are experiencing a mild degree of relationship distress</a:t>
            </a:r>
          </a:p>
          <a:p>
            <a:pPr lvl="1">
              <a:spcBef>
                <a:spcPts val="0"/>
              </a:spcBef>
              <a:buFont typeface="Arial" panose="020B0604020202020204" pitchFamily="34" charset="0"/>
              <a:buChar char="•"/>
            </a:pPr>
            <a:r>
              <a:rPr lang="en-GB" sz="1600" dirty="0">
                <a:solidFill>
                  <a:srgbClr val="002060"/>
                </a:solidFill>
                <a:latin typeface="Helvetica" pitchFamily="2" charset="0"/>
              </a:rPr>
              <a:t>Has a very small effect on couples with low SES because the economic challenges these couples face prevent them from thriving regardless of their relationship skills</a:t>
            </a:r>
            <a:r>
              <a:rPr lang="en-IE" sz="1600" dirty="0">
                <a:solidFill>
                  <a:srgbClr val="002060"/>
                </a:solidFill>
                <a:latin typeface="Helvetica" pitchFamily="2" charset="0"/>
              </a:rPr>
              <a:t> </a:t>
            </a:r>
          </a:p>
          <a:p>
            <a:pPr>
              <a:spcBef>
                <a:spcPts val="0"/>
              </a:spcBef>
              <a:buFont typeface="Arial" panose="020B0604020202020204" pitchFamily="34" charset="0"/>
              <a:buChar char="•"/>
            </a:pPr>
            <a:endParaRPr lang="en-IE" sz="1600" dirty="0">
              <a:solidFill>
                <a:srgbClr val="002060"/>
              </a:solidFill>
              <a:latin typeface="Helvetica" pitchFamily="2" charset="0"/>
            </a:endParaRPr>
          </a:p>
          <a:p>
            <a:pPr>
              <a:spcBef>
                <a:spcPts val="0"/>
              </a:spcBef>
              <a:buFont typeface="Arial" panose="020B0604020202020204" pitchFamily="34" charset="0"/>
              <a:buChar char="•"/>
            </a:pPr>
            <a:r>
              <a:rPr lang="en-IE" sz="1600" b="1" dirty="0">
                <a:solidFill>
                  <a:srgbClr val="002060"/>
                </a:solidFill>
                <a:latin typeface="Helvetica" pitchFamily="2" charset="0"/>
              </a:rPr>
              <a:t>Positive Psychology Interventions for couples. </a:t>
            </a:r>
            <a:r>
              <a:rPr lang="en-IE" sz="1600" dirty="0">
                <a:solidFill>
                  <a:srgbClr val="002060"/>
                </a:solidFill>
                <a:latin typeface="Helvetica" pitchFamily="2" charset="0"/>
              </a:rPr>
              <a:t>Research on contemporary positive psychology interventions for couples is relatively new . Results are promising. They include, for example</a:t>
            </a:r>
          </a:p>
          <a:p>
            <a:pPr lvl="1">
              <a:spcBef>
                <a:spcPts val="0"/>
              </a:spcBef>
              <a:buFont typeface="Arial" panose="020B0604020202020204" pitchFamily="34" charset="0"/>
              <a:buChar char="•"/>
            </a:pPr>
            <a:r>
              <a:rPr lang="en-GB" sz="1600" dirty="0">
                <a:solidFill>
                  <a:srgbClr val="002060"/>
                </a:solidFill>
                <a:latin typeface="Helvetica" pitchFamily="2" charset="0"/>
              </a:rPr>
              <a:t>Shelly Gable’s research on active constructive responding (Mentioned in this chapter)</a:t>
            </a:r>
          </a:p>
          <a:p>
            <a:pPr lvl="1">
              <a:spcBef>
                <a:spcPts val="0"/>
              </a:spcBef>
              <a:buFont typeface="Arial" panose="020B0604020202020204" pitchFamily="34" charset="0"/>
              <a:buChar char="•"/>
            </a:pPr>
            <a:r>
              <a:rPr lang="en-GB" sz="1600" dirty="0">
                <a:solidFill>
                  <a:srgbClr val="002060"/>
                </a:solidFill>
                <a:latin typeface="Helvetica" pitchFamily="2" charset="0"/>
              </a:rPr>
              <a:t>Sara Algoe’s research on couples’ expression of gratitude (Mentioned in chapter 3)</a:t>
            </a:r>
          </a:p>
          <a:p>
            <a:pPr lvl="1">
              <a:spcBef>
                <a:spcPts val="0"/>
              </a:spcBef>
              <a:buFont typeface="Arial" panose="020B0604020202020204" pitchFamily="34" charset="0"/>
              <a:buChar char="•"/>
            </a:pPr>
            <a:r>
              <a:rPr lang="en-GB" sz="1600" dirty="0">
                <a:solidFill>
                  <a:srgbClr val="002060"/>
                </a:solidFill>
                <a:latin typeface="Helvetica" pitchFamily="2" charset="0"/>
              </a:rPr>
              <a:t>Couple interventions involving the use of signature strengths, savouring, flow, and mindfulness, and emotional intelligence</a:t>
            </a:r>
          </a:p>
          <a:p>
            <a:pPr marL="0" indent="0">
              <a:spcBef>
                <a:spcPts val="0"/>
              </a:spcBef>
              <a:buNone/>
            </a:pPr>
            <a:endParaRPr lang="en-IE" sz="1600" dirty="0">
              <a:solidFill>
                <a:srgbClr val="002060"/>
              </a:solidFill>
              <a:latin typeface="Helvetica" pitchFamily="2" charset="0"/>
            </a:endParaRPr>
          </a:p>
          <a:p>
            <a:pPr>
              <a:spcBef>
                <a:spcPts val="0"/>
              </a:spcBef>
              <a:buFont typeface="Arial" panose="020B0604020202020204" pitchFamily="34" charset="0"/>
              <a:buChar char="•"/>
            </a:pPr>
            <a:endParaRPr lang="en-IE" sz="1600" dirty="0">
              <a:solidFill>
                <a:srgbClr val="002060"/>
              </a:solidFill>
              <a:latin typeface="Helvetica" pitchFamily="2" charset="0"/>
            </a:endParaRPr>
          </a:p>
          <a:p>
            <a:pPr>
              <a:spcBef>
                <a:spcPts val="0"/>
              </a:spcBef>
              <a:buFont typeface="Arial" panose="020B0604020202020204" pitchFamily="34" charset="0"/>
              <a:buChar char="•"/>
            </a:pPr>
            <a:endParaRPr lang="en-IE" sz="1800" dirty="0">
              <a:solidFill>
                <a:srgbClr val="002060"/>
              </a:solidFill>
              <a:latin typeface="Helvetica" pitchFamily="2" charset="0"/>
            </a:endParaRPr>
          </a:p>
          <a:p>
            <a:pPr>
              <a:spcBef>
                <a:spcPts val="0"/>
              </a:spcBef>
              <a:buFont typeface="Arial" panose="020B0604020202020204" pitchFamily="34" charset="0"/>
              <a:buChar char="•"/>
            </a:pPr>
            <a:endParaRPr lang="en-GB" sz="1800" dirty="0">
              <a:solidFill>
                <a:srgbClr val="002060"/>
              </a:solidFill>
              <a:latin typeface="Helvetica" pitchFamily="2" charset="0"/>
            </a:endParaRP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1587498" y="221112"/>
            <a:ext cx="5969002" cy="35176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altLang="en-US" sz="2000" b="1" kern="0" dirty="0">
                <a:latin typeface="Helvetica" pitchFamily="2" charset="0"/>
                <a:ea typeface="ＭＳ Ｐゴシック" panose="020B0600070205080204" pitchFamily="34" charset="-128"/>
              </a:rPr>
              <a:t>COUPLE RELATIONSHIPS INTERVENTIONS</a:t>
            </a:r>
            <a:endParaRPr lang="en-US" altLang="en-US" sz="2000" b="1"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33985634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C32CC9-4F48-8140-9744-25AF334BE4A7}"/>
              </a:ext>
            </a:extLst>
          </p:cNvPr>
          <p:cNvSpPr txBox="1"/>
          <p:nvPr/>
        </p:nvSpPr>
        <p:spPr>
          <a:xfrm>
            <a:off x="110168" y="503124"/>
            <a:ext cx="8758410" cy="6324808"/>
          </a:xfrm>
          <a:prstGeom prst="rect">
            <a:avLst/>
          </a:prstGeom>
          <a:noFill/>
        </p:spPr>
        <p:txBody>
          <a:bodyPr wrap="square" rtlCol="0">
            <a:spAutoFit/>
          </a:bodyPr>
          <a:lstStyle/>
          <a:p>
            <a:pPr marL="285750" indent="-285750">
              <a:buFont typeface="Arial" panose="020B0604020202020204" pitchFamily="34" charset="0"/>
              <a:buChar char="•"/>
            </a:pPr>
            <a:r>
              <a:rPr lang="en-GB" sz="1500" dirty="0">
                <a:solidFill>
                  <a:srgbClr val="002060"/>
                </a:solidFill>
                <a:latin typeface="Helvetica" pitchFamily="2" charset="0"/>
              </a:rPr>
              <a:t>Every day, on a moment-to-moment basis, notice when your partner is ‘doing things right’ or being the kind of person you admire </a:t>
            </a:r>
            <a:endParaRPr lang="en-IE" sz="1500" dirty="0">
              <a:solidFill>
                <a:srgbClr val="002060"/>
              </a:solidFill>
              <a:latin typeface="Helvetica" pitchFamily="2" charset="0"/>
            </a:endParaRPr>
          </a:p>
          <a:p>
            <a:pPr marL="285750" indent="-285750">
              <a:buFont typeface="Arial" panose="020B0604020202020204" pitchFamily="34" charset="0"/>
              <a:buChar char="•"/>
            </a:pPr>
            <a:endParaRPr lang="en-IE" sz="1500" dirty="0">
              <a:solidFill>
                <a:srgbClr val="002060"/>
              </a:solidFill>
              <a:latin typeface="Helvetica" pitchFamily="2" charset="0"/>
            </a:endParaRPr>
          </a:p>
          <a:p>
            <a:pPr marL="285750" indent="-285750">
              <a:buFont typeface="Arial" panose="020B0604020202020204" pitchFamily="34" charset="0"/>
              <a:buChar char="•"/>
            </a:pPr>
            <a:r>
              <a:rPr lang="en-GB" sz="1500" dirty="0">
                <a:solidFill>
                  <a:srgbClr val="002060"/>
                </a:solidFill>
                <a:latin typeface="Helvetica" pitchFamily="2" charset="0"/>
              </a:rPr>
              <a:t>Tell you partner that you admire, appreciate, or are grateful for the positive things they do and that you admire their positive personal characteristics</a:t>
            </a:r>
            <a:endParaRPr lang="en-IE" sz="1500" dirty="0">
              <a:solidFill>
                <a:srgbClr val="002060"/>
              </a:solidFill>
              <a:latin typeface="Helvetica" pitchFamily="2" charset="0"/>
            </a:endParaRPr>
          </a:p>
          <a:p>
            <a:r>
              <a:rPr lang="en-GB" sz="1500" dirty="0">
                <a:solidFill>
                  <a:srgbClr val="002060"/>
                </a:solidFill>
                <a:latin typeface="Helvetica" pitchFamily="2" charset="0"/>
              </a:rPr>
              <a:t> </a:t>
            </a:r>
            <a:endParaRPr lang="en-IE" sz="1500" dirty="0">
              <a:solidFill>
                <a:srgbClr val="002060"/>
              </a:solidFill>
              <a:latin typeface="Helvetica" pitchFamily="2" charset="0"/>
            </a:endParaRPr>
          </a:p>
          <a:p>
            <a:pPr marL="285750" indent="-285750">
              <a:buFont typeface="Arial" panose="020B0604020202020204" pitchFamily="34" charset="0"/>
              <a:buChar char="•"/>
            </a:pPr>
            <a:r>
              <a:rPr lang="en-GB" sz="1500" dirty="0">
                <a:solidFill>
                  <a:srgbClr val="002060"/>
                </a:solidFill>
                <a:latin typeface="Helvetica" pitchFamily="2" charset="0"/>
              </a:rPr>
              <a:t>If you regularly let your partner know that you admire and appreciate their positive attributes and the things they do, this will maintain the ratio of positive to negative exchanges above 5:1 and enhance the quality of your relationship</a:t>
            </a:r>
            <a:endParaRPr lang="en-IE" sz="1500" dirty="0">
              <a:solidFill>
                <a:srgbClr val="002060"/>
              </a:solidFill>
              <a:latin typeface="Helvetica" pitchFamily="2" charset="0"/>
            </a:endParaRPr>
          </a:p>
          <a:p>
            <a:r>
              <a:rPr lang="en-GB" sz="1500" dirty="0">
                <a:solidFill>
                  <a:srgbClr val="002060"/>
                </a:solidFill>
                <a:latin typeface="Helvetica" pitchFamily="2" charset="0"/>
              </a:rPr>
              <a:t> </a:t>
            </a:r>
            <a:endParaRPr lang="en-IE" sz="1500" dirty="0">
              <a:solidFill>
                <a:srgbClr val="002060"/>
              </a:solidFill>
              <a:latin typeface="Helvetica" pitchFamily="2" charset="0"/>
            </a:endParaRPr>
          </a:p>
          <a:p>
            <a:pPr marL="285750" indent="-285750">
              <a:buFont typeface="Arial" panose="020B0604020202020204" pitchFamily="34" charset="0"/>
              <a:buChar char="•"/>
            </a:pPr>
            <a:r>
              <a:rPr lang="en-GB" sz="1500" dirty="0">
                <a:solidFill>
                  <a:srgbClr val="002060"/>
                </a:solidFill>
                <a:latin typeface="Helvetica" pitchFamily="2" charset="0"/>
              </a:rPr>
              <a:t>Here are some things you may notice about your partner</a:t>
            </a:r>
            <a:endParaRPr lang="en-IE" sz="1500" dirty="0">
              <a:solidFill>
                <a:srgbClr val="002060"/>
              </a:solidFill>
              <a:latin typeface="Helvetica" pitchFamily="2" charset="0"/>
            </a:endParaRPr>
          </a:p>
          <a:p>
            <a:pPr marL="742950" lvl="1" indent="-285750">
              <a:buFont typeface="Arial" panose="020B0604020202020204" pitchFamily="34" charset="0"/>
              <a:buChar char="•"/>
            </a:pPr>
            <a:r>
              <a:rPr lang="en-GB" sz="1500" dirty="0">
                <a:solidFill>
                  <a:srgbClr val="002060"/>
                </a:solidFill>
                <a:latin typeface="Helvetica" pitchFamily="2" charset="0"/>
              </a:rPr>
              <a:t>Being kind / gentle / funny / strong / sexy / brave / thoughtful / loyal / generous / beautiful / dependable / calm / hardworking / fair / energetic / forgiving / flexible / honest / tolerant / wise</a:t>
            </a:r>
          </a:p>
          <a:p>
            <a:pPr marL="742950" lvl="1" indent="-285750">
              <a:buFont typeface="Arial" panose="020B0604020202020204" pitchFamily="34" charset="0"/>
              <a:buChar char="•"/>
            </a:pPr>
            <a:endParaRPr lang="en-IE" sz="1500" dirty="0">
              <a:solidFill>
                <a:srgbClr val="002060"/>
              </a:solidFill>
              <a:latin typeface="Helvetica" pitchFamily="2" charset="0"/>
            </a:endParaRPr>
          </a:p>
          <a:p>
            <a:pPr marL="742950" lvl="1" indent="-285750">
              <a:buFont typeface="Arial" panose="020B0604020202020204" pitchFamily="34" charset="0"/>
              <a:buChar char="•"/>
            </a:pPr>
            <a:r>
              <a:rPr lang="en-GB" sz="1500" dirty="0">
                <a:solidFill>
                  <a:srgbClr val="002060"/>
                </a:solidFill>
                <a:latin typeface="Helvetica" pitchFamily="2" charset="0"/>
              </a:rPr>
              <a:t>Showing affection, kissing, having sex</a:t>
            </a:r>
          </a:p>
          <a:p>
            <a:pPr marL="742950" lvl="1" indent="-285750">
              <a:buFont typeface="Arial" panose="020B0604020202020204" pitchFamily="34" charset="0"/>
              <a:buChar char="•"/>
            </a:pPr>
            <a:endParaRPr lang="en-IE" sz="1500" dirty="0">
              <a:solidFill>
                <a:srgbClr val="002060"/>
              </a:solidFill>
              <a:latin typeface="Helvetica" pitchFamily="2" charset="0"/>
            </a:endParaRPr>
          </a:p>
          <a:p>
            <a:pPr marL="742950" lvl="1" indent="-285750">
              <a:buFont typeface="Arial" panose="020B0604020202020204" pitchFamily="34" charset="0"/>
              <a:buChar char="•"/>
            </a:pPr>
            <a:r>
              <a:rPr lang="en-GB" sz="1500" dirty="0">
                <a:solidFill>
                  <a:srgbClr val="002060"/>
                </a:solidFill>
                <a:latin typeface="Helvetica" pitchFamily="2" charset="0"/>
              </a:rPr>
              <a:t>Playing music or movies that you like, listening to how your day went, understanding you</a:t>
            </a:r>
          </a:p>
          <a:p>
            <a:pPr marL="742950" lvl="1" indent="-285750">
              <a:buFont typeface="Arial" panose="020B0604020202020204" pitchFamily="34" charset="0"/>
              <a:buChar char="•"/>
            </a:pPr>
            <a:endParaRPr lang="en-IE" sz="1500" dirty="0">
              <a:solidFill>
                <a:srgbClr val="002060"/>
              </a:solidFill>
              <a:latin typeface="Helvetica" pitchFamily="2" charset="0"/>
            </a:endParaRPr>
          </a:p>
          <a:p>
            <a:pPr marL="742950" lvl="1" indent="-285750">
              <a:buFont typeface="Arial" panose="020B0604020202020204" pitchFamily="34" charset="0"/>
              <a:buChar char="•"/>
            </a:pPr>
            <a:r>
              <a:rPr lang="en-GB" sz="1500" dirty="0">
                <a:solidFill>
                  <a:srgbClr val="002060"/>
                </a:solidFill>
                <a:latin typeface="Helvetica" pitchFamily="2" charset="0"/>
              </a:rPr>
              <a:t>Planning stuff to do with the house, planning holidays, paying bills</a:t>
            </a:r>
          </a:p>
          <a:p>
            <a:pPr marL="742950" lvl="1" indent="-285750">
              <a:buFont typeface="Arial" panose="020B0604020202020204" pitchFamily="34" charset="0"/>
              <a:buChar char="•"/>
            </a:pPr>
            <a:endParaRPr lang="en-IE" sz="1500" dirty="0">
              <a:solidFill>
                <a:srgbClr val="002060"/>
              </a:solidFill>
              <a:latin typeface="Helvetica" pitchFamily="2" charset="0"/>
            </a:endParaRPr>
          </a:p>
          <a:p>
            <a:pPr marL="742950" lvl="1" indent="-285750">
              <a:buFont typeface="Arial" panose="020B0604020202020204" pitchFamily="34" charset="0"/>
              <a:buChar char="•"/>
            </a:pPr>
            <a:r>
              <a:rPr lang="en-GB" sz="1500" dirty="0">
                <a:solidFill>
                  <a:srgbClr val="002060"/>
                </a:solidFill>
                <a:latin typeface="Helvetica" pitchFamily="2" charset="0"/>
              </a:rPr>
              <a:t>Supporting your involvement in leisure activities / sports / arts </a:t>
            </a:r>
          </a:p>
          <a:p>
            <a:pPr marL="742950" lvl="1" indent="-285750">
              <a:buFont typeface="Arial" panose="020B0604020202020204" pitchFamily="34" charset="0"/>
              <a:buChar char="•"/>
            </a:pPr>
            <a:endParaRPr lang="en-IE" sz="1500" dirty="0">
              <a:solidFill>
                <a:srgbClr val="002060"/>
              </a:solidFill>
              <a:latin typeface="Helvetica" pitchFamily="2" charset="0"/>
            </a:endParaRPr>
          </a:p>
          <a:p>
            <a:pPr marL="742950" lvl="1" indent="-285750">
              <a:buFont typeface="Arial" panose="020B0604020202020204" pitchFamily="34" charset="0"/>
              <a:buChar char="•"/>
            </a:pPr>
            <a:r>
              <a:rPr lang="en-GB" sz="1500" dirty="0">
                <a:solidFill>
                  <a:srgbClr val="002060"/>
                </a:solidFill>
                <a:latin typeface="Helvetica" pitchFamily="2" charset="0"/>
              </a:rPr>
              <a:t>Supporting you during life challenges:  births, deaths, moving house, changing jobs, illnesses</a:t>
            </a:r>
          </a:p>
          <a:p>
            <a:pPr marL="742950" lvl="1" indent="-285750">
              <a:buFont typeface="Arial" panose="020B0604020202020204" pitchFamily="34" charset="0"/>
              <a:buChar char="•"/>
            </a:pPr>
            <a:endParaRPr lang="en-IE" sz="1500" dirty="0">
              <a:solidFill>
                <a:srgbClr val="002060"/>
              </a:solidFill>
              <a:latin typeface="Helvetica" pitchFamily="2" charset="0"/>
            </a:endParaRPr>
          </a:p>
          <a:p>
            <a:pPr marL="742950" lvl="1" indent="-285750">
              <a:buFont typeface="Arial" panose="020B0604020202020204" pitchFamily="34" charset="0"/>
              <a:buChar char="•"/>
            </a:pPr>
            <a:r>
              <a:rPr lang="en-GB" sz="1500" dirty="0">
                <a:solidFill>
                  <a:srgbClr val="002060"/>
                </a:solidFill>
                <a:latin typeface="Helvetica" pitchFamily="2" charset="0"/>
              </a:rPr>
              <a:t>Contacting you during the day, getting groceries, collecting the kids, taking the kids to activities / appointments / playdates, taking care of grandparents</a:t>
            </a:r>
          </a:p>
        </p:txBody>
      </p:sp>
      <p:sp>
        <p:nvSpPr>
          <p:cNvPr id="3" name="TextBox 2">
            <a:extLst>
              <a:ext uri="{FF2B5EF4-FFF2-40B4-BE49-F238E27FC236}">
                <a16:creationId xmlns:a16="http://schemas.microsoft.com/office/drawing/2014/main" id="{4F75BE12-C43E-BA4A-95B1-1EFC3B80050F}"/>
              </a:ext>
            </a:extLst>
          </p:cNvPr>
          <p:cNvSpPr txBox="1"/>
          <p:nvPr/>
        </p:nvSpPr>
        <p:spPr>
          <a:xfrm>
            <a:off x="385590" y="103014"/>
            <a:ext cx="8761886" cy="400110"/>
          </a:xfrm>
          <a:prstGeom prst="rect">
            <a:avLst/>
          </a:prstGeom>
          <a:noFill/>
        </p:spPr>
        <p:txBody>
          <a:bodyPr wrap="none" rtlCol="0">
            <a:spAutoFit/>
          </a:bodyPr>
          <a:lstStyle/>
          <a:p>
            <a:r>
              <a:rPr lang="en-GB" sz="2000" b="1" dirty="0">
                <a:solidFill>
                  <a:srgbClr val="0070C0"/>
                </a:solidFill>
                <a:latin typeface="Helvetica" pitchFamily="2" charset="0"/>
              </a:rPr>
              <a:t>PAUSE &amp; PRACTICE - EXPRESSING FONDNESS AND APPRECIATION</a:t>
            </a:r>
            <a:r>
              <a:rPr lang="en-IE" sz="2000" dirty="0">
                <a:solidFill>
                  <a:srgbClr val="0070C0"/>
                </a:solidFill>
                <a:latin typeface="Helvetica" pitchFamily="2" charset="0"/>
              </a:rPr>
              <a:t> </a:t>
            </a:r>
            <a:endParaRPr lang="en-US" sz="2000" dirty="0">
              <a:solidFill>
                <a:srgbClr val="0070C0"/>
              </a:solidFill>
              <a:latin typeface="Helvetica" pitchFamily="2" charset="0"/>
            </a:endParaRPr>
          </a:p>
        </p:txBody>
      </p:sp>
    </p:spTree>
    <p:extLst>
      <p:ext uri="{BB962C8B-B14F-4D97-AF65-F5344CB8AC3E}">
        <p14:creationId xmlns:p14="http://schemas.microsoft.com/office/powerpoint/2010/main" val="1267149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F874F0-09D9-9646-83A8-3847ABD9E386}"/>
              </a:ext>
            </a:extLst>
          </p:cNvPr>
          <p:cNvSpPr txBox="1"/>
          <p:nvPr/>
        </p:nvSpPr>
        <p:spPr>
          <a:xfrm>
            <a:off x="231354" y="503124"/>
            <a:ext cx="8681292" cy="6366708"/>
          </a:xfrm>
          <a:prstGeom prst="rect">
            <a:avLst/>
          </a:prstGeom>
          <a:noFill/>
        </p:spPr>
        <p:txBody>
          <a:bodyPr wrap="square" rtlCol="0">
            <a:spAutoFit/>
          </a:bodyPr>
          <a:lstStyle/>
          <a:p>
            <a:pPr marL="285750" indent="-285750">
              <a:buFont typeface="Arial" panose="020B0604020202020204" pitchFamily="34" charset="0"/>
              <a:buChar char="•"/>
            </a:pPr>
            <a:r>
              <a:rPr lang="en-GB" sz="1500" dirty="0">
                <a:solidFill>
                  <a:srgbClr val="002060"/>
                </a:solidFill>
                <a:latin typeface="Helvetica" pitchFamily="2" charset="0"/>
              </a:rPr>
              <a:t>The aim of this exercise is for you and your partner to manage conflict and resolve a solvable problem</a:t>
            </a:r>
            <a:endParaRPr lang="en-IE" sz="1500" dirty="0">
              <a:solidFill>
                <a:srgbClr val="002060"/>
              </a:solidFill>
              <a:latin typeface="Helvetica" pitchFamily="2" charset="0"/>
            </a:endParaRPr>
          </a:p>
          <a:p>
            <a:endParaRPr lang="en-IE" sz="1500" dirty="0">
              <a:solidFill>
                <a:srgbClr val="002060"/>
              </a:solidFill>
              <a:latin typeface="Helvetica" pitchFamily="2" charset="0"/>
            </a:endParaRPr>
          </a:p>
          <a:p>
            <a:pPr marL="285750" lvl="0" indent="-285750">
              <a:buFont typeface="Arial" panose="020B0604020202020204" pitchFamily="34" charset="0"/>
              <a:buChar char="•"/>
            </a:pPr>
            <a:r>
              <a:rPr lang="en-GB" sz="1500" dirty="0">
                <a:solidFill>
                  <a:srgbClr val="002060"/>
                </a:solidFill>
                <a:latin typeface="Helvetica" pitchFamily="2" charset="0"/>
              </a:rPr>
              <a:t>Invite your partner to spend 30 minutes with you doing this exercise</a:t>
            </a:r>
            <a:endParaRPr lang="en-IE" sz="1500" dirty="0">
              <a:solidFill>
                <a:srgbClr val="002060"/>
              </a:solidFill>
              <a:latin typeface="Helvetica" pitchFamily="2" charset="0"/>
            </a:endParaRPr>
          </a:p>
          <a:p>
            <a:pPr marL="285750" lvl="0" indent="-285750">
              <a:buFont typeface="Arial" panose="020B0604020202020204" pitchFamily="34" charset="0"/>
              <a:buChar char="•"/>
            </a:pPr>
            <a:r>
              <a:rPr lang="en-GB" sz="1500" dirty="0">
                <a:solidFill>
                  <a:srgbClr val="002060"/>
                </a:solidFill>
                <a:latin typeface="Helvetica" pitchFamily="2" charset="0"/>
              </a:rPr>
              <a:t>Select a private place and time that suits you both when you will not be interrupted or distracted</a:t>
            </a:r>
            <a:endParaRPr lang="en-IE" sz="1500" dirty="0">
              <a:solidFill>
                <a:srgbClr val="002060"/>
              </a:solidFill>
              <a:latin typeface="Helvetica" pitchFamily="2" charset="0"/>
            </a:endParaRPr>
          </a:p>
          <a:p>
            <a:pPr marL="285750" lvl="0" indent="-285750">
              <a:buFont typeface="Arial" panose="020B0604020202020204" pitchFamily="34" charset="0"/>
              <a:buChar char="•"/>
            </a:pPr>
            <a:r>
              <a:rPr lang="en-GB" sz="1500" dirty="0">
                <a:solidFill>
                  <a:srgbClr val="002060"/>
                </a:solidFill>
                <a:latin typeface="Helvetica" pitchFamily="2" charset="0"/>
              </a:rPr>
              <a:t>Turn off phones, computers, tablets, TVs, radios and other potential distractions</a:t>
            </a:r>
            <a:endParaRPr lang="en-IE" sz="1500" dirty="0">
              <a:solidFill>
                <a:srgbClr val="002060"/>
              </a:solidFill>
              <a:latin typeface="Helvetica" pitchFamily="2" charset="0"/>
            </a:endParaRPr>
          </a:p>
          <a:p>
            <a:pPr marL="285750" lvl="0" indent="-285750">
              <a:buFont typeface="Arial" panose="020B0604020202020204" pitchFamily="34" charset="0"/>
              <a:buChar char="•"/>
            </a:pPr>
            <a:r>
              <a:rPr lang="en-GB" sz="1500" dirty="0">
                <a:solidFill>
                  <a:srgbClr val="002060"/>
                </a:solidFill>
                <a:latin typeface="Helvetica" pitchFamily="2" charset="0"/>
              </a:rPr>
              <a:t>Take turns of being the speaker and listener</a:t>
            </a:r>
            <a:endParaRPr lang="en-IE" sz="1500" dirty="0">
              <a:solidFill>
                <a:srgbClr val="002060"/>
              </a:solidFill>
              <a:latin typeface="Helvetica" pitchFamily="2" charset="0"/>
            </a:endParaRPr>
          </a:p>
          <a:p>
            <a:pPr marL="285750" indent="-285750">
              <a:buFont typeface="Arial" panose="020B0604020202020204" pitchFamily="34" charset="0"/>
              <a:buChar char="•"/>
            </a:pPr>
            <a:endParaRPr lang="en-IE" sz="1500" dirty="0">
              <a:solidFill>
                <a:srgbClr val="002060"/>
              </a:solidFill>
              <a:latin typeface="Helvetica" pitchFamily="2" charset="0"/>
            </a:endParaRPr>
          </a:p>
          <a:p>
            <a:r>
              <a:rPr lang="en-GB" sz="1500" b="1" dirty="0">
                <a:solidFill>
                  <a:srgbClr val="002060"/>
                </a:solidFill>
                <a:latin typeface="Helvetica" pitchFamily="2" charset="0"/>
              </a:rPr>
              <a:t>Start-up</a:t>
            </a:r>
            <a:endParaRPr lang="en-IE" sz="1500" dirty="0">
              <a:solidFill>
                <a:srgbClr val="002060"/>
              </a:solidFill>
              <a:latin typeface="Helvetica" pitchFamily="2" charset="0"/>
            </a:endParaRPr>
          </a:p>
          <a:p>
            <a:pPr marL="285750" indent="-285750">
              <a:buFont typeface="Arial" panose="020B0604020202020204" pitchFamily="34" charset="0"/>
              <a:buChar char="•"/>
            </a:pPr>
            <a:r>
              <a:rPr lang="en-GB" sz="1500" dirty="0">
                <a:solidFill>
                  <a:srgbClr val="002060"/>
                </a:solidFill>
                <a:latin typeface="Helvetica" pitchFamily="2" charset="0"/>
              </a:rPr>
              <a:t>Begin with a soft ‘start-up’ that takes the form </a:t>
            </a:r>
            <a:endParaRPr lang="en-IE" sz="1500" dirty="0">
              <a:solidFill>
                <a:srgbClr val="002060"/>
              </a:solidFill>
              <a:latin typeface="Helvetica" pitchFamily="2" charset="0"/>
            </a:endParaRPr>
          </a:p>
          <a:p>
            <a:pPr marL="742950" lvl="1" indent="-285750">
              <a:buFont typeface="Arial" panose="020B0604020202020204" pitchFamily="34" charset="0"/>
              <a:buChar char="•"/>
            </a:pPr>
            <a:r>
              <a:rPr lang="en-GB" sz="1500" dirty="0">
                <a:solidFill>
                  <a:srgbClr val="002060"/>
                </a:solidFill>
                <a:latin typeface="Helvetica" pitchFamily="2" charset="0"/>
              </a:rPr>
              <a:t>There is a difficulty</a:t>
            </a:r>
            <a:endParaRPr lang="en-IE" sz="1500" dirty="0">
              <a:solidFill>
                <a:srgbClr val="002060"/>
              </a:solidFill>
              <a:latin typeface="Helvetica" pitchFamily="2" charset="0"/>
            </a:endParaRPr>
          </a:p>
          <a:p>
            <a:pPr marL="742950" lvl="1" indent="-285750">
              <a:buFont typeface="Arial" panose="020B0604020202020204" pitchFamily="34" charset="0"/>
              <a:buChar char="•"/>
            </a:pPr>
            <a:r>
              <a:rPr lang="en-GB" sz="1500" dirty="0">
                <a:solidFill>
                  <a:srgbClr val="002060"/>
                </a:solidFill>
                <a:latin typeface="Helvetica" pitchFamily="2" charset="0"/>
              </a:rPr>
              <a:t>Both of us are involved in it </a:t>
            </a:r>
            <a:endParaRPr lang="en-IE" sz="1500" dirty="0">
              <a:solidFill>
                <a:srgbClr val="002060"/>
              </a:solidFill>
              <a:latin typeface="Helvetica" pitchFamily="2" charset="0"/>
            </a:endParaRPr>
          </a:p>
          <a:p>
            <a:pPr marL="742950" lvl="1" indent="-285750">
              <a:buFont typeface="Arial" panose="020B0604020202020204" pitchFamily="34" charset="0"/>
              <a:buChar char="•"/>
            </a:pPr>
            <a:r>
              <a:rPr lang="en-GB" sz="1500" dirty="0">
                <a:solidFill>
                  <a:srgbClr val="002060"/>
                </a:solidFill>
                <a:latin typeface="Helvetica" pitchFamily="2" charset="0"/>
              </a:rPr>
              <a:t>This is how I feel about it</a:t>
            </a:r>
            <a:endParaRPr lang="en-IE" sz="1500" dirty="0">
              <a:solidFill>
                <a:srgbClr val="002060"/>
              </a:solidFill>
              <a:latin typeface="Helvetica" pitchFamily="2" charset="0"/>
            </a:endParaRPr>
          </a:p>
          <a:p>
            <a:pPr marL="742950" lvl="1" indent="-285750">
              <a:buFont typeface="Arial" panose="020B0604020202020204" pitchFamily="34" charset="0"/>
              <a:buChar char="•"/>
            </a:pPr>
            <a:r>
              <a:rPr lang="en-GB" sz="1500" dirty="0">
                <a:solidFill>
                  <a:srgbClr val="002060"/>
                </a:solidFill>
                <a:latin typeface="Helvetica" pitchFamily="2" charset="0"/>
              </a:rPr>
              <a:t>This is what I need or would prefer</a:t>
            </a:r>
            <a:endParaRPr lang="en-IE" sz="1500" dirty="0">
              <a:solidFill>
                <a:srgbClr val="002060"/>
              </a:solidFill>
              <a:latin typeface="Helvetica" pitchFamily="2" charset="0"/>
            </a:endParaRPr>
          </a:p>
          <a:p>
            <a:pPr marL="285750" indent="-285750">
              <a:buFont typeface="Arial" panose="020B0604020202020204" pitchFamily="34" charset="0"/>
              <a:buChar char="•"/>
            </a:pPr>
            <a:endParaRPr lang="en-IE" sz="1500" dirty="0">
              <a:solidFill>
                <a:srgbClr val="002060"/>
              </a:solidFill>
              <a:latin typeface="Helvetica" pitchFamily="2" charset="0"/>
            </a:endParaRPr>
          </a:p>
          <a:p>
            <a:r>
              <a:rPr lang="en-GB" sz="1500" b="1" dirty="0">
                <a:solidFill>
                  <a:srgbClr val="002060"/>
                </a:solidFill>
                <a:latin typeface="Helvetica" pitchFamily="2" charset="0"/>
              </a:rPr>
              <a:t>Problem-solving</a:t>
            </a:r>
            <a:endParaRPr lang="en-IE" sz="1500" dirty="0">
              <a:solidFill>
                <a:srgbClr val="002060"/>
              </a:solidFill>
              <a:latin typeface="Helvetica" pitchFamily="2" charset="0"/>
            </a:endParaRPr>
          </a:p>
          <a:p>
            <a:pPr marL="285750" lvl="0" indent="-285750">
              <a:buFont typeface="Arial" panose="020B0604020202020204" pitchFamily="34" charset="0"/>
              <a:buChar char="•"/>
            </a:pPr>
            <a:r>
              <a:rPr lang="en-GB" sz="1500" dirty="0">
                <a:solidFill>
                  <a:srgbClr val="002060"/>
                </a:solidFill>
                <a:latin typeface="Helvetica" pitchFamily="2" charset="0"/>
              </a:rPr>
              <a:t>Break big problems into a number of smaller problems and then deal with these one at a time </a:t>
            </a:r>
            <a:endParaRPr lang="en-IE" sz="1500" dirty="0">
              <a:solidFill>
                <a:srgbClr val="002060"/>
              </a:solidFill>
              <a:latin typeface="Helvetica" pitchFamily="2" charset="0"/>
            </a:endParaRPr>
          </a:p>
          <a:p>
            <a:pPr marL="285750" lvl="0" indent="-285750">
              <a:buFont typeface="Arial" panose="020B0604020202020204" pitchFamily="34" charset="0"/>
              <a:buChar char="•"/>
            </a:pPr>
            <a:r>
              <a:rPr lang="en-GB" sz="1500" dirty="0">
                <a:solidFill>
                  <a:srgbClr val="002060"/>
                </a:solidFill>
                <a:latin typeface="Helvetica" pitchFamily="2" charset="0"/>
              </a:rPr>
              <a:t>For each small problem, brainstorm solutions</a:t>
            </a:r>
            <a:endParaRPr lang="en-IE" sz="1500" dirty="0">
              <a:solidFill>
                <a:srgbClr val="002060"/>
              </a:solidFill>
              <a:latin typeface="Helvetica" pitchFamily="2" charset="0"/>
            </a:endParaRPr>
          </a:p>
          <a:p>
            <a:pPr marL="285750" lvl="0" indent="-285750">
              <a:buFont typeface="Arial" panose="020B0604020202020204" pitchFamily="34" charset="0"/>
              <a:buChar char="•"/>
            </a:pPr>
            <a:r>
              <a:rPr lang="en-GB" sz="1500" dirty="0">
                <a:solidFill>
                  <a:srgbClr val="002060"/>
                </a:solidFill>
                <a:latin typeface="Helvetica" pitchFamily="2" charset="0"/>
              </a:rPr>
              <a:t>Look at the price and payoff of each solution, for each of you </a:t>
            </a:r>
            <a:endParaRPr lang="en-IE" sz="1500" dirty="0">
              <a:solidFill>
                <a:srgbClr val="002060"/>
              </a:solidFill>
              <a:latin typeface="Helvetica" pitchFamily="2" charset="0"/>
            </a:endParaRPr>
          </a:p>
          <a:p>
            <a:pPr marL="285750" lvl="0" indent="-285750">
              <a:buFont typeface="Arial" panose="020B0604020202020204" pitchFamily="34" charset="0"/>
              <a:buChar char="•"/>
            </a:pPr>
            <a:r>
              <a:rPr lang="en-GB" sz="1500" dirty="0">
                <a:solidFill>
                  <a:srgbClr val="002060"/>
                </a:solidFill>
                <a:latin typeface="Helvetica" pitchFamily="2" charset="0"/>
              </a:rPr>
              <a:t>Settle on the solution that suits you both best</a:t>
            </a:r>
            <a:endParaRPr lang="en-IE" sz="1500" dirty="0">
              <a:solidFill>
                <a:srgbClr val="002060"/>
              </a:solidFill>
              <a:latin typeface="Helvetica" pitchFamily="2" charset="0"/>
            </a:endParaRPr>
          </a:p>
          <a:p>
            <a:pPr marL="285750" lvl="0" indent="-285750">
              <a:buFont typeface="Arial" panose="020B0604020202020204" pitchFamily="34" charset="0"/>
              <a:buChar char="•"/>
            </a:pPr>
            <a:r>
              <a:rPr lang="en-GB" sz="1500" dirty="0">
                <a:solidFill>
                  <a:srgbClr val="002060"/>
                </a:solidFill>
                <a:latin typeface="Helvetica" pitchFamily="2" charset="0"/>
              </a:rPr>
              <a:t>Agree to try out the solution, and then afterwards to review how well it worked</a:t>
            </a:r>
            <a:endParaRPr lang="en-IE" sz="1500" dirty="0">
              <a:solidFill>
                <a:srgbClr val="002060"/>
              </a:solidFill>
              <a:latin typeface="Helvetica" pitchFamily="2" charset="0"/>
            </a:endParaRPr>
          </a:p>
          <a:p>
            <a:pPr marL="285750" indent="-285750">
              <a:buFont typeface="Arial" panose="020B0604020202020204" pitchFamily="34" charset="0"/>
              <a:buChar char="•"/>
            </a:pPr>
            <a:endParaRPr lang="en-IE" sz="1500" dirty="0">
              <a:solidFill>
                <a:srgbClr val="002060"/>
              </a:solidFill>
              <a:latin typeface="Helvetica" pitchFamily="2" charset="0"/>
            </a:endParaRPr>
          </a:p>
          <a:p>
            <a:r>
              <a:rPr lang="en-GB" sz="1500" b="1" dirty="0">
                <a:solidFill>
                  <a:srgbClr val="002060"/>
                </a:solidFill>
                <a:latin typeface="Helvetica" pitchFamily="2" charset="0"/>
              </a:rPr>
              <a:t>Negotiating a compromise</a:t>
            </a:r>
            <a:endParaRPr lang="en-IE" sz="1500" dirty="0">
              <a:solidFill>
                <a:srgbClr val="002060"/>
              </a:solidFill>
              <a:latin typeface="Helvetica" pitchFamily="2" charset="0"/>
            </a:endParaRPr>
          </a:p>
          <a:p>
            <a:pPr marL="285750" lvl="0" indent="-285750">
              <a:buFont typeface="Arial" panose="020B0604020202020204" pitchFamily="34" charset="0"/>
              <a:buChar char="•"/>
            </a:pPr>
            <a:r>
              <a:rPr lang="en-GB" sz="1500" dirty="0">
                <a:solidFill>
                  <a:srgbClr val="002060"/>
                </a:solidFill>
                <a:latin typeface="Helvetica" pitchFamily="2" charset="0"/>
              </a:rPr>
              <a:t>Accept that finding a solution that suits you both will involve a degree of compromise</a:t>
            </a:r>
            <a:endParaRPr lang="en-IE" sz="1500" dirty="0">
              <a:solidFill>
                <a:srgbClr val="002060"/>
              </a:solidFill>
              <a:latin typeface="Helvetica" pitchFamily="2" charset="0"/>
            </a:endParaRPr>
          </a:p>
          <a:p>
            <a:pPr marL="285750" lvl="0" indent="-285750">
              <a:buFont typeface="Arial" panose="020B0604020202020204" pitchFamily="34" charset="0"/>
              <a:buChar char="•"/>
            </a:pPr>
            <a:r>
              <a:rPr lang="en-GB" sz="1500" dirty="0">
                <a:solidFill>
                  <a:srgbClr val="002060"/>
                </a:solidFill>
                <a:latin typeface="Helvetica" pitchFamily="2" charset="0"/>
              </a:rPr>
              <a:t>Let each other know the needs you can compromise on, and the core needs on which you can’t compromise</a:t>
            </a:r>
            <a:endParaRPr lang="en-IE" sz="1500" dirty="0">
              <a:solidFill>
                <a:srgbClr val="002060"/>
              </a:solidFill>
              <a:latin typeface="Helvetica" pitchFamily="2" charset="0"/>
            </a:endParaRPr>
          </a:p>
          <a:p>
            <a:pPr marL="285750" lvl="0" indent="-285750">
              <a:buFont typeface="Arial" panose="020B0604020202020204" pitchFamily="34" charset="0"/>
              <a:buChar char="•"/>
            </a:pPr>
            <a:r>
              <a:rPr lang="en-GB" sz="1500" dirty="0">
                <a:solidFill>
                  <a:srgbClr val="002060"/>
                </a:solidFill>
                <a:latin typeface="Helvetica" pitchFamily="2" charset="0"/>
              </a:rPr>
              <a:t>When reaching a compromise, </a:t>
            </a:r>
            <a:r>
              <a:rPr lang="en-GB" sz="1500" i="1" dirty="0">
                <a:solidFill>
                  <a:srgbClr val="002060"/>
                </a:solidFill>
                <a:latin typeface="Helvetica" pitchFamily="2" charset="0"/>
              </a:rPr>
              <a:t>allow your partner to influence you</a:t>
            </a:r>
            <a:endParaRPr lang="en-IE" sz="1400" dirty="0">
              <a:solidFill>
                <a:srgbClr val="002060"/>
              </a:solidFill>
              <a:latin typeface="Helvetica" pitchFamily="2" charset="0"/>
            </a:endParaRPr>
          </a:p>
        </p:txBody>
      </p:sp>
      <p:sp>
        <p:nvSpPr>
          <p:cNvPr id="3" name="TextBox 2">
            <a:extLst>
              <a:ext uri="{FF2B5EF4-FFF2-40B4-BE49-F238E27FC236}">
                <a16:creationId xmlns:a16="http://schemas.microsoft.com/office/drawing/2014/main" id="{E34AF716-5A61-AC4D-B20E-1B0062D30202}"/>
              </a:ext>
            </a:extLst>
          </p:cNvPr>
          <p:cNvSpPr txBox="1"/>
          <p:nvPr/>
        </p:nvSpPr>
        <p:spPr>
          <a:xfrm>
            <a:off x="1153916" y="103014"/>
            <a:ext cx="6836167" cy="400110"/>
          </a:xfrm>
          <a:prstGeom prst="rect">
            <a:avLst/>
          </a:prstGeom>
          <a:noFill/>
        </p:spPr>
        <p:txBody>
          <a:bodyPr wrap="none" rtlCol="0">
            <a:spAutoFit/>
          </a:bodyPr>
          <a:lstStyle/>
          <a:p>
            <a:r>
              <a:rPr lang="en-GB" sz="2000" b="1" dirty="0">
                <a:solidFill>
                  <a:srgbClr val="0070C0"/>
                </a:solidFill>
                <a:latin typeface="Helvetica" pitchFamily="2" charset="0"/>
              </a:rPr>
              <a:t>PAUSE &amp; PRACTICE – MANAGING CONFLICT (PART1)</a:t>
            </a:r>
            <a:endParaRPr lang="en-US" sz="2000" dirty="0">
              <a:solidFill>
                <a:srgbClr val="0070C0"/>
              </a:solidFill>
              <a:latin typeface="Helvetica" pitchFamily="2" charset="0"/>
            </a:endParaRPr>
          </a:p>
        </p:txBody>
      </p:sp>
    </p:spTree>
    <p:extLst>
      <p:ext uri="{BB962C8B-B14F-4D97-AF65-F5344CB8AC3E}">
        <p14:creationId xmlns:p14="http://schemas.microsoft.com/office/powerpoint/2010/main" val="40885910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F874F0-09D9-9646-83A8-3847ABD9E386}"/>
              </a:ext>
            </a:extLst>
          </p:cNvPr>
          <p:cNvSpPr txBox="1"/>
          <p:nvPr/>
        </p:nvSpPr>
        <p:spPr>
          <a:xfrm>
            <a:off x="539827" y="1322023"/>
            <a:ext cx="7899094" cy="4616648"/>
          </a:xfrm>
          <a:prstGeom prst="rect">
            <a:avLst/>
          </a:prstGeom>
          <a:noFill/>
        </p:spPr>
        <p:txBody>
          <a:bodyPr wrap="square" rtlCol="0">
            <a:spAutoFit/>
          </a:bodyPr>
          <a:lstStyle/>
          <a:p>
            <a:r>
              <a:rPr lang="en-GB" sz="1400" dirty="0">
                <a:solidFill>
                  <a:srgbClr val="002060"/>
                </a:solidFill>
                <a:latin typeface="Helvetica" pitchFamily="2" charset="0"/>
              </a:rPr>
              <a:t> </a:t>
            </a:r>
            <a:endParaRPr lang="en-IE" sz="1400" dirty="0">
              <a:solidFill>
                <a:srgbClr val="002060"/>
              </a:solidFill>
              <a:latin typeface="Helvetica" pitchFamily="2" charset="0"/>
            </a:endParaRPr>
          </a:p>
          <a:p>
            <a:r>
              <a:rPr lang="en-GB" sz="1400" b="1" dirty="0">
                <a:solidFill>
                  <a:srgbClr val="002060"/>
                </a:solidFill>
                <a:latin typeface="Helvetica" pitchFamily="2" charset="0"/>
              </a:rPr>
              <a:t>Self-soothing</a:t>
            </a:r>
            <a:endParaRPr lang="en-IE" sz="1400" dirty="0">
              <a:solidFill>
                <a:srgbClr val="002060"/>
              </a:solidFill>
              <a:latin typeface="Helvetica" pitchFamily="2" charset="0"/>
            </a:endParaRPr>
          </a:p>
          <a:p>
            <a:pPr marL="285750" lvl="0" indent="-285750">
              <a:buFont typeface="Arial" panose="020B0604020202020204" pitchFamily="34" charset="0"/>
              <a:buChar char="•"/>
            </a:pPr>
            <a:r>
              <a:rPr lang="en-GB" sz="1400" dirty="0">
                <a:solidFill>
                  <a:srgbClr val="002060"/>
                </a:solidFill>
                <a:latin typeface="Helvetica" pitchFamily="2" charset="0"/>
              </a:rPr>
              <a:t>If you become keyed up while negotiating a compromise, </a:t>
            </a:r>
            <a:r>
              <a:rPr lang="en-GB" sz="1400" i="1" dirty="0">
                <a:solidFill>
                  <a:srgbClr val="002060"/>
                </a:solidFill>
                <a:latin typeface="Helvetica" pitchFamily="2" charset="0"/>
              </a:rPr>
              <a:t>take a couple of minutes to sooth yourself</a:t>
            </a:r>
            <a:r>
              <a:rPr lang="en-GB" sz="1400" dirty="0">
                <a:solidFill>
                  <a:srgbClr val="002060"/>
                </a:solidFill>
                <a:latin typeface="Helvetica" pitchFamily="2" charset="0"/>
              </a:rPr>
              <a:t> </a:t>
            </a:r>
          </a:p>
          <a:p>
            <a:pPr marL="285750" lvl="0" indent="-285750">
              <a:buFont typeface="Arial" panose="020B0604020202020204" pitchFamily="34" charset="0"/>
              <a:buChar char="•"/>
            </a:pPr>
            <a:r>
              <a:rPr lang="en-GB" sz="1400" dirty="0">
                <a:solidFill>
                  <a:srgbClr val="002060"/>
                </a:solidFill>
                <a:latin typeface="Helvetica" pitchFamily="2" charset="0"/>
              </a:rPr>
              <a:t>Breath in for a count of 3 an out for a count of 6, three times</a:t>
            </a:r>
            <a:endParaRPr lang="en-IE" sz="1400" dirty="0">
              <a:solidFill>
                <a:srgbClr val="002060"/>
              </a:solidFill>
              <a:latin typeface="Helvetica" pitchFamily="2" charset="0"/>
            </a:endParaRPr>
          </a:p>
          <a:p>
            <a:pPr lvl="0"/>
            <a:r>
              <a:rPr lang="en-GB" sz="1400" dirty="0">
                <a:solidFill>
                  <a:srgbClr val="002060"/>
                </a:solidFill>
                <a:latin typeface="Helvetica" pitchFamily="2" charset="0"/>
              </a:rPr>
              <a:t> </a:t>
            </a:r>
            <a:endParaRPr lang="en-IE" sz="1400" dirty="0">
              <a:solidFill>
                <a:srgbClr val="002060"/>
              </a:solidFill>
              <a:latin typeface="Helvetica" pitchFamily="2" charset="0"/>
            </a:endParaRPr>
          </a:p>
          <a:p>
            <a:r>
              <a:rPr lang="en-GB" sz="1400" b="1" dirty="0">
                <a:solidFill>
                  <a:srgbClr val="002060"/>
                </a:solidFill>
                <a:latin typeface="Helvetica" pitchFamily="2" charset="0"/>
              </a:rPr>
              <a:t>Repair connection</a:t>
            </a:r>
            <a:endParaRPr lang="en-IE" sz="1400" dirty="0">
              <a:solidFill>
                <a:srgbClr val="002060"/>
              </a:solidFill>
              <a:latin typeface="Helvetica" pitchFamily="2" charset="0"/>
            </a:endParaRPr>
          </a:p>
          <a:p>
            <a:pPr marL="285750" lvl="0" indent="-285750">
              <a:buFont typeface="Arial" panose="020B0604020202020204" pitchFamily="34" charset="0"/>
              <a:buChar char="•"/>
            </a:pPr>
            <a:r>
              <a:rPr lang="en-GB" sz="1400" dirty="0">
                <a:solidFill>
                  <a:srgbClr val="002060"/>
                </a:solidFill>
                <a:latin typeface="Helvetica" pitchFamily="2" charset="0"/>
              </a:rPr>
              <a:t>If you become involved in negative emotional exchanges, repair the connection in your relationship</a:t>
            </a:r>
          </a:p>
          <a:p>
            <a:pPr marL="285750" lvl="0" indent="-285750">
              <a:buFont typeface="Arial" panose="020B0604020202020204" pitchFamily="34" charset="0"/>
              <a:buChar char="•"/>
            </a:pPr>
            <a:endParaRPr lang="en-IE" sz="1400" dirty="0">
              <a:solidFill>
                <a:srgbClr val="002060"/>
              </a:solidFill>
              <a:latin typeface="Helvetica" pitchFamily="2" charset="0"/>
            </a:endParaRPr>
          </a:p>
          <a:p>
            <a:pPr marL="285750" lvl="0" indent="-285750">
              <a:buFont typeface="Arial" panose="020B0604020202020204" pitchFamily="34" charset="0"/>
              <a:buChar char="•"/>
            </a:pPr>
            <a:r>
              <a:rPr lang="en-GB" sz="1400" dirty="0">
                <a:solidFill>
                  <a:srgbClr val="002060"/>
                </a:solidFill>
                <a:latin typeface="Helvetica" pitchFamily="2" charset="0"/>
              </a:rPr>
              <a:t>Remind yourself how much you and your partner care about each other and value your relationship</a:t>
            </a:r>
          </a:p>
          <a:p>
            <a:pPr marL="285750" lvl="0" indent="-285750">
              <a:buFont typeface="Arial" panose="020B0604020202020204" pitchFamily="34" charset="0"/>
              <a:buChar char="•"/>
            </a:pPr>
            <a:endParaRPr lang="en-IE" sz="1400" dirty="0">
              <a:solidFill>
                <a:srgbClr val="002060"/>
              </a:solidFill>
              <a:latin typeface="Helvetica" pitchFamily="2" charset="0"/>
            </a:endParaRPr>
          </a:p>
          <a:p>
            <a:pPr marL="285750" lvl="0" indent="-285750">
              <a:buFont typeface="Arial" panose="020B0604020202020204" pitchFamily="34" charset="0"/>
              <a:buChar char="•"/>
            </a:pPr>
            <a:r>
              <a:rPr lang="en-GB" sz="1400" dirty="0">
                <a:solidFill>
                  <a:srgbClr val="002060"/>
                </a:solidFill>
                <a:latin typeface="Helvetica" pitchFamily="2" charset="0"/>
              </a:rPr>
              <a:t>Remind yourself that it’s important to keep the ratio of positive negative exchanges above 5:1</a:t>
            </a:r>
          </a:p>
          <a:p>
            <a:pPr lvl="0"/>
            <a:r>
              <a:rPr lang="en-GB" sz="1400" dirty="0">
                <a:solidFill>
                  <a:srgbClr val="002060"/>
                </a:solidFill>
                <a:latin typeface="Helvetica" pitchFamily="2" charset="0"/>
              </a:rPr>
              <a:t> </a:t>
            </a:r>
            <a:endParaRPr lang="en-IE" sz="1400" dirty="0">
              <a:solidFill>
                <a:srgbClr val="002060"/>
              </a:solidFill>
              <a:latin typeface="Helvetica" pitchFamily="2" charset="0"/>
            </a:endParaRPr>
          </a:p>
          <a:p>
            <a:pPr marL="285750" lvl="0" indent="-285750">
              <a:buFont typeface="Arial" panose="020B0604020202020204" pitchFamily="34" charset="0"/>
              <a:buChar char="•"/>
            </a:pPr>
            <a:r>
              <a:rPr lang="en-GB" sz="1400" dirty="0">
                <a:solidFill>
                  <a:srgbClr val="002060"/>
                </a:solidFill>
                <a:latin typeface="Helvetica" pitchFamily="2" charset="0"/>
              </a:rPr>
              <a:t>Express positive emotions, show affection, or make a humorous comment about the situation</a:t>
            </a:r>
          </a:p>
          <a:p>
            <a:pPr marL="285750" lvl="0" indent="-285750">
              <a:buFont typeface="Arial" panose="020B0604020202020204" pitchFamily="34" charset="0"/>
              <a:buChar char="•"/>
            </a:pPr>
            <a:endParaRPr lang="en-IE" sz="1400" dirty="0">
              <a:solidFill>
                <a:srgbClr val="002060"/>
              </a:solidFill>
              <a:latin typeface="Helvetica" pitchFamily="2" charset="0"/>
            </a:endParaRPr>
          </a:p>
          <a:p>
            <a:pPr marL="285750" lvl="0" indent="-285750">
              <a:buFont typeface="Arial" panose="020B0604020202020204" pitchFamily="34" charset="0"/>
              <a:buChar char="•"/>
            </a:pPr>
            <a:r>
              <a:rPr lang="en-GB" sz="1400" dirty="0">
                <a:solidFill>
                  <a:srgbClr val="002060"/>
                </a:solidFill>
                <a:latin typeface="Helvetica" pitchFamily="2" charset="0"/>
              </a:rPr>
              <a:t>Be tolerant of your partner’s idiosyncrasies, imperfections, and differences, and remind yourself that these are not intended to make your life difficult. They are unfortunate incompatibilities that occur in all long-term relationships</a:t>
            </a:r>
          </a:p>
          <a:p>
            <a:pPr lvl="0"/>
            <a:endParaRPr lang="en-IE" sz="1400" dirty="0">
              <a:solidFill>
                <a:srgbClr val="002060"/>
              </a:solidFill>
              <a:latin typeface="Helvetica" pitchFamily="2" charset="0"/>
            </a:endParaRPr>
          </a:p>
        </p:txBody>
      </p:sp>
      <p:sp>
        <p:nvSpPr>
          <p:cNvPr id="4" name="TextBox 3">
            <a:extLst>
              <a:ext uri="{FF2B5EF4-FFF2-40B4-BE49-F238E27FC236}">
                <a16:creationId xmlns:a16="http://schemas.microsoft.com/office/drawing/2014/main" id="{C99E35F8-B2F6-CF45-9BEC-FF0C49539E3F}"/>
              </a:ext>
            </a:extLst>
          </p:cNvPr>
          <p:cNvSpPr txBox="1"/>
          <p:nvPr/>
        </p:nvSpPr>
        <p:spPr>
          <a:xfrm>
            <a:off x="1245599" y="827691"/>
            <a:ext cx="6836167" cy="400110"/>
          </a:xfrm>
          <a:prstGeom prst="rect">
            <a:avLst/>
          </a:prstGeom>
          <a:noFill/>
        </p:spPr>
        <p:txBody>
          <a:bodyPr wrap="none" rtlCol="0">
            <a:spAutoFit/>
          </a:bodyPr>
          <a:lstStyle/>
          <a:p>
            <a:r>
              <a:rPr lang="en-GB" sz="2000" b="1" dirty="0">
                <a:solidFill>
                  <a:srgbClr val="0070C0"/>
                </a:solidFill>
                <a:latin typeface="Helvetica" pitchFamily="2" charset="0"/>
              </a:rPr>
              <a:t>PAUSE &amp; PRACTICE – MANAGING CONFLICT (PART2)</a:t>
            </a:r>
            <a:endParaRPr lang="en-US" sz="2000" dirty="0">
              <a:solidFill>
                <a:srgbClr val="0070C0"/>
              </a:solidFill>
              <a:latin typeface="Helvetica" pitchFamily="2" charset="0"/>
            </a:endParaRPr>
          </a:p>
        </p:txBody>
      </p:sp>
    </p:spTree>
    <p:extLst>
      <p:ext uri="{BB962C8B-B14F-4D97-AF65-F5344CB8AC3E}">
        <p14:creationId xmlns:p14="http://schemas.microsoft.com/office/powerpoint/2010/main" val="23427836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3F5CBA-92F3-3A4A-BD2A-7AA0A6A25DD9}"/>
              </a:ext>
            </a:extLst>
          </p:cNvPr>
          <p:cNvSpPr txBox="1">
            <a:spLocks noChangeArrowheads="1"/>
          </p:cNvSpPr>
          <p:nvPr/>
        </p:nvSpPr>
        <p:spPr>
          <a:xfrm>
            <a:off x="1403203" y="2962218"/>
            <a:ext cx="6337593" cy="46678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altLang="en-US" b="1" kern="0" dirty="0">
                <a:latin typeface="Helvetica" pitchFamily="2" charset="0"/>
                <a:ea typeface="ＭＳ Ｐゴシック" panose="020B0600070205080204" pitchFamily="34" charset="-128"/>
              </a:rPr>
              <a:t>PARENT-CHILD RELATIONSHIPS</a:t>
            </a:r>
            <a:endParaRPr lang="en-US" altLang="en-US" b="1"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5596204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0369" y="575186"/>
            <a:ext cx="7370805" cy="44160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6" name="TextBox 5">
            <a:extLst>
              <a:ext uri="{FF2B5EF4-FFF2-40B4-BE49-F238E27FC236}">
                <a16:creationId xmlns:a16="http://schemas.microsoft.com/office/drawing/2014/main" id="{EEBD9E1C-9C41-2240-911E-4F81F1B03E95}"/>
              </a:ext>
            </a:extLst>
          </p:cNvPr>
          <p:cNvSpPr txBox="1"/>
          <p:nvPr/>
        </p:nvSpPr>
        <p:spPr>
          <a:xfrm>
            <a:off x="134251" y="762473"/>
            <a:ext cx="6029482" cy="5509200"/>
          </a:xfrm>
          <a:prstGeom prst="rect">
            <a:avLst/>
          </a:prstGeom>
          <a:noFill/>
        </p:spPr>
        <p:txBody>
          <a:bodyPr wrap="square" rtlCol="0">
            <a:spAutoFit/>
          </a:bodyPr>
          <a:lstStyle/>
          <a:p>
            <a:pPr marL="342900" lvl="0" indent="-342900">
              <a:buFont typeface="Arial" panose="020B0604020202020204" pitchFamily="34" charset="0"/>
              <a:buChar char="•"/>
            </a:pPr>
            <a:r>
              <a:rPr lang="en-GB" sz="1600" b="1" dirty="0">
                <a:solidFill>
                  <a:srgbClr val="002060"/>
                </a:solidFill>
                <a:latin typeface="Helvetica" pitchFamily="2" charset="0"/>
              </a:rPr>
              <a:t>Children’s well-being. </a:t>
            </a:r>
            <a:r>
              <a:rPr lang="en-GB" sz="1600" dirty="0">
                <a:solidFill>
                  <a:srgbClr val="002060"/>
                </a:solidFill>
                <a:latin typeface="Helvetica" pitchFamily="2" charset="0"/>
              </a:rPr>
              <a:t>Individuals who have good relationships with their parents across the lifespan are </a:t>
            </a:r>
          </a:p>
          <a:p>
            <a:pPr marL="342900" lvl="0" indent="-342900">
              <a:buFont typeface="Arial" panose="020B0604020202020204" pitchFamily="34" charset="0"/>
              <a:buChar char="•"/>
            </a:pPr>
            <a:endParaRPr lang="en-GB" sz="1600" dirty="0">
              <a:solidFill>
                <a:srgbClr val="002060"/>
              </a:solidFill>
              <a:latin typeface="Helvetica" pitchFamily="2" charset="0"/>
            </a:endParaRPr>
          </a:p>
          <a:p>
            <a:pPr marL="800100" lvl="1" indent="-342900">
              <a:buFont typeface="Arial" panose="020B0604020202020204" pitchFamily="34" charset="0"/>
              <a:buChar char="•"/>
            </a:pPr>
            <a:r>
              <a:rPr lang="en-GB" sz="1600" dirty="0">
                <a:solidFill>
                  <a:srgbClr val="002060"/>
                </a:solidFill>
                <a:latin typeface="Helvetica" pitchFamily="2" charset="0"/>
              </a:rPr>
              <a:t>Happier</a:t>
            </a:r>
          </a:p>
          <a:p>
            <a:pPr marL="800100" lvl="1" indent="-342900">
              <a:buFont typeface="Arial" panose="020B0604020202020204" pitchFamily="34" charset="0"/>
              <a:buChar char="•"/>
            </a:pPr>
            <a:r>
              <a:rPr lang="en-GB" sz="1600" dirty="0">
                <a:solidFill>
                  <a:srgbClr val="002060"/>
                </a:solidFill>
                <a:latin typeface="Helvetica" pitchFamily="2" charset="0"/>
              </a:rPr>
              <a:t>Have better physical and mental health</a:t>
            </a:r>
          </a:p>
          <a:p>
            <a:pPr marL="800100" lvl="1" indent="-342900">
              <a:buFont typeface="Arial" panose="020B0604020202020204" pitchFamily="34" charset="0"/>
              <a:buChar char="•"/>
            </a:pPr>
            <a:r>
              <a:rPr lang="en-GB" sz="1600" dirty="0">
                <a:solidFill>
                  <a:srgbClr val="002060"/>
                </a:solidFill>
                <a:latin typeface="Helvetica" pitchFamily="2" charset="0"/>
              </a:rPr>
              <a:t>Better peer and romantic relationships</a:t>
            </a:r>
          </a:p>
          <a:p>
            <a:pPr marL="800100" lvl="1" indent="-342900">
              <a:buFont typeface="Arial" panose="020B0604020202020204" pitchFamily="34" charset="0"/>
              <a:buChar char="•"/>
            </a:pPr>
            <a:r>
              <a:rPr lang="en-GB" sz="1600" dirty="0">
                <a:solidFill>
                  <a:srgbClr val="002060"/>
                </a:solidFill>
                <a:latin typeface="Helvetica" pitchFamily="2" charset="0"/>
              </a:rPr>
              <a:t>Better educational and occupational adjustment </a:t>
            </a:r>
          </a:p>
          <a:p>
            <a:pPr lvl="0"/>
            <a:endParaRPr lang="en-GB" sz="1600" dirty="0">
              <a:solidFill>
                <a:srgbClr val="002060"/>
              </a:solidFill>
              <a:latin typeface="Helvetica" pitchFamily="2" charset="0"/>
            </a:endParaRPr>
          </a:p>
          <a:p>
            <a:pPr lvl="0"/>
            <a:endParaRPr lang="en-GB" sz="1600" dirty="0">
              <a:solidFill>
                <a:srgbClr val="002060"/>
              </a:solidFill>
              <a:latin typeface="Helvetica" pitchFamily="2" charset="0"/>
            </a:endParaRPr>
          </a:p>
          <a:p>
            <a:pPr marL="342900" lvl="0" indent="-342900">
              <a:buFont typeface="Arial" panose="020B0604020202020204" pitchFamily="34" charset="0"/>
              <a:buChar char="•"/>
            </a:pPr>
            <a:r>
              <a:rPr lang="en-GB" sz="1600" b="1" dirty="0">
                <a:solidFill>
                  <a:srgbClr val="002060"/>
                </a:solidFill>
                <a:latin typeface="Helvetica" pitchFamily="2" charset="0"/>
              </a:rPr>
              <a:t>Parents’ wellbeing </a:t>
            </a:r>
            <a:r>
              <a:rPr lang="en-GB" sz="1600" dirty="0">
                <a:solidFill>
                  <a:srgbClr val="002060"/>
                </a:solidFill>
                <a:latin typeface="Helvetica" pitchFamily="2" charset="0"/>
              </a:rPr>
              <a:t>depends on the balance of the demands of childrearing,</a:t>
            </a:r>
            <a:r>
              <a:rPr lang="en-GB" sz="1600" baseline="30000" dirty="0">
                <a:solidFill>
                  <a:srgbClr val="002060"/>
                </a:solidFill>
                <a:latin typeface="Helvetica" pitchFamily="2" charset="0"/>
              </a:rPr>
              <a:t> </a:t>
            </a:r>
            <a:r>
              <a:rPr lang="en-GB" sz="1600" dirty="0">
                <a:solidFill>
                  <a:srgbClr val="002060"/>
                </a:solidFill>
                <a:latin typeface="Helvetica" pitchFamily="2" charset="0"/>
              </a:rPr>
              <a:t>and available coping resources</a:t>
            </a:r>
            <a:r>
              <a:rPr lang="en-IE" sz="1600" dirty="0">
                <a:solidFill>
                  <a:srgbClr val="002060"/>
                </a:solidFill>
                <a:latin typeface="Helvetica" pitchFamily="2" charset="0"/>
              </a:rPr>
              <a:t> </a:t>
            </a:r>
          </a:p>
          <a:p>
            <a:pPr marL="342900" lvl="0" indent="-342900">
              <a:buFont typeface="Arial" panose="020B0604020202020204" pitchFamily="34" charset="0"/>
              <a:buChar char="•"/>
            </a:pPr>
            <a:endParaRPr lang="en-IE" sz="1600" dirty="0">
              <a:solidFill>
                <a:srgbClr val="002060"/>
              </a:solidFill>
              <a:latin typeface="Helvetica" pitchFamily="2" charset="0"/>
            </a:endParaRPr>
          </a:p>
          <a:p>
            <a:pPr marL="800100" lvl="1" indent="-342900">
              <a:buFont typeface="Arial" panose="020B0604020202020204" pitchFamily="34" charset="0"/>
              <a:buChar char="•"/>
            </a:pPr>
            <a:r>
              <a:rPr lang="en-GB" sz="1600" dirty="0">
                <a:solidFill>
                  <a:srgbClr val="002060"/>
                </a:solidFill>
                <a:latin typeface="Helvetica" pitchFamily="2" charset="0"/>
              </a:rPr>
              <a:t>Children enhance parental wellbeing when they have the time, energy, skill, social support, and financial resources to meet the demands of rearing children, and children fulfil parental need to procreate, to be connected to extended families and communities, and give parents’ lives meaning and direction</a:t>
            </a:r>
          </a:p>
          <a:p>
            <a:pPr marL="800100" lvl="1" indent="-342900">
              <a:buFont typeface="Arial" panose="020B0604020202020204" pitchFamily="34" charset="0"/>
              <a:buChar char="•"/>
            </a:pPr>
            <a:endParaRPr lang="en-GB" sz="1600" dirty="0">
              <a:solidFill>
                <a:srgbClr val="002060"/>
              </a:solidFill>
              <a:latin typeface="Helvetica" pitchFamily="2" charset="0"/>
            </a:endParaRPr>
          </a:p>
          <a:p>
            <a:pPr marL="800100" lvl="1" indent="-342900">
              <a:buFont typeface="Arial" panose="020B0604020202020204" pitchFamily="34" charset="0"/>
              <a:buChar char="•"/>
            </a:pPr>
            <a:r>
              <a:rPr lang="en-GB" sz="1600" dirty="0">
                <a:solidFill>
                  <a:srgbClr val="002060"/>
                </a:solidFill>
                <a:latin typeface="Helvetica" pitchFamily="2" charset="0"/>
              </a:rPr>
              <a:t>Where the demands children place upon parents outstrip their capacity to cope, then their wellbeing is diminished</a:t>
            </a:r>
            <a:endParaRPr lang="en-IE" sz="1600" dirty="0">
              <a:solidFill>
                <a:srgbClr val="002060"/>
              </a:solidFill>
              <a:latin typeface="Helvetica" pitchFamily="2" charset="0"/>
            </a:endParaRPr>
          </a:p>
        </p:txBody>
      </p:sp>
      <p:sp>
        <p:nvSpPr>
          <p:cNvPr id="7" name="Title 1">
            <a:extLst>
              <a:ext uri="{FF2B5EF4-FFF2-40B4-BE49-F238E27FC236}">
                <a16:creationId xmlns:a16="http://schemas.microsoft.com/office/drawing/2014/main" id="{64D58D52-C781-7446-AE95-1D781BE48727}"/>
              </a:ext>
            </a:extLst>
          </p:cNvPr>
          <p:cNvSpPr txBox="1">
            <a:spLocks noChangeArrowheads="1"/>
          </p:cNvSpPr>
          <p:nvPr/>
        </p:nvSpPr>
        <p:spPr>
          <a:xfrm>
            <a:off x="2331216" y="160326"/>
            <a:ext cx="4481565" cy="436021"/>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altLang="en-US" sz="2000" b="1" kern="0" dirty="0">
                <a:latin typeface="Helvetica" pitchFamily="2" charset="0"/>
                <a:ea typeface="ＭＳ Ｐゴシック" panose="020B0600070205080204" pitchFamily="34" charset="-128"/>
              </a:rPr>
              <a:t>PARENT-CHILD RELATIONSHIPS</a:t>
            </a:r>
            <a:endParaRPr lang="en-US" altLang="en-US" sz="2000" b="1" kern="0" dirty="0">
              <a:latin typeface="Helvetica" pitchFamily="2" charset="0"/>
              <a:ea typeface="ＭＳ Ｐゴシック" panose="020B0600070205080204" pitchFamily="34" charset="-128"/>
            </a:endParaRPr>
          </a:p>
        </p:txBody>
      </p:sp>
      <p:pic>
        <p:nvPicPr>
          <p:cNvPr id="4" name="Picture 3" descr="A picture containing outdoor, silhouette&#10;&#10;Description automatically generated">
            <a:extLst>
              <a:ext uri="{FF2B5EF4-FFF2-40B4-BE49-F238E27FC236}">
                <a16:creationId xmlns:a16="http://schemas.microsoft.com/office/drawing/2014/main" id="{E8EE2B90-7426-6740-A293-5F1745678C01}"/>
              </a:ext>
            </a:extLst>
          </p:cNvPr>
          <p:cNvPicPr>
            <a:picLocks noChangeAspect="1"/>
          </p:cNvPicPr>
          <p:nvPr/>
        </p:nvPicPr>
        <p:blipFill>
          <a:blip r:embed="rId2"/>
          <a:stretch>
            <a:fillRect/>
          </a:stretch>
        </p:blipFill>
        <p:spPr>
          <a:xfrm>
            <a:off x="6209851" y="1011207"/>
            <a:ext cx="2496707" cy="2113200"/>
          </a:xfrm>
          <a:prstGeom prst="rect">
            <a:avLst/>
          </a:prstGeom>
        </p:spPr>
      </p:pic>
      <p:pic>
        <p:nvPicPr>
          <p:cNvPr id="10" name="Picture 9" descr="A picture containing text, outdoor, sky, sunset&#10;&#10;Description automatically generated">
            <a:extLst>
              <a:ext uri="{FF2B5EF4-FFF2-40B4-BE49-F238E27FC236}">
                <a16:creationId xmlns:a16="http://schemas.microsoft.com/office/drawing/2014/main" id="{07E3892E-2B97-4648-BAA4-2F7A0D1DEF39}"/>
              </a:ext>
            </a:extLst>
          </p:cNvPr>
          <p:cNvPicPr>
            <a:picLocks noChangeAspect="1"/>
          </p:cNvPicPr>
          <p:nvPr/>
        </p:nvPicPr>
        <p:blipFill>
          <a:blip r:embed="rId3"/>
          <a:stretch>
            <a:fillRect/>
          </a:stretch>
        </p:blipFill>
        <p:spPr>
          <a:xfrm>
            <a:off x="6303768" y="3858850"/>
            <a:ext cx="2494812" cy="2621277"/>
          </a:xfrm>
          <a:prstGeom prst="rect">
            <a:avLst/>
          </a:prstGeom>
        </p:spPr>
      </p:pic>
    </p:spTree>
    <p:extLst>
      <p:ext uri="{BB962C8B-B14F-4D97-AF65-F5344CB8AC3E}">
        <p14:creationId xmlns:p14="http://schemas.microsoft.com/office/powerpoint/2010/main" val="347543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624EC77-167F-6940-98B5-5001CF3D3A9D}"/>
              </a:ext>
            </a:extLst>
          </p:cNvPr>
          <p:cNvSpPr txBox="1">
            <a:spLocks noChangeArrowheads="1"/>
          </p:cNvSpPr>
          <p:nvPr/>
        </p:nvSpPr>
        <p:spPr>
          <a:xfrm>
            <a:off x="2725947" y="2925814"/>
            <a:ext cx="3554456" cy="4540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SOCIAL SUPPORT</a:t>
            </a:r>
          </a:p>
        </p:txBody>
      </p:sp>
    </p:spTree>
    <p:extLst>
      <p:ext uri="{BB962C8B-B14F-4D97-AF65-F5344CB8AC3E}">
        <p14:creationId xmlns:p14="http://schemas.microsoft.com/office/powerpoint/2010/main" val="40291446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0369" y="575186"/>
            <a:ext cx="7370805" cy="44160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6" name="TextBox 5">
            <a:extLst>
              <a:ext uri="{FF2B5EF4-FFF2-40B4-BE49-F238E27FC236}">
                <a16:creationId xmlns:a16="http://schemas.microsoft.com/office/drawing/2014/main" id="{EEBD9E1C-9C41-2240-911E-4F81F1B03E95}"/>
              </a:ext>
            </a:extLst>
          </p:cNvPr>
          <p:cNvSpPr txBox="1"/>
          <p:nvPr/>
        </p:nvSpPr>
        <p:spPr>
          <a:xfrm>
            <a:off x="180369" y="724558"/>
            <a:ext cx="6594057" cy="5509200"/>
          </a:xfrm>
          <a:prstGeom prst="rect">
            <a:avLst/>
          </a:prstGeom>
          <a:noFill/>
        </p:spPr>
        <p:txBody>
          <a:bodyPr wrap="square" rtlCol="0">
            <a:spAutoFit/>
          </a:bodyPr>
          <a:lstStyle/>
          <a:p>
            <a:pPr marL="342900" lvl="0" indent="-342900">
              <a:buFont typeface="Arial" panose="020B0604020202020204" pitchFamily="34" charset="0"/>
              <a:buChar char="•"/>
            </a:pPr>
            <a:r>
              <a:rPr lang="en-GB" sz="1600" b="1" dirty="0">
                <a:solidFill>
                  <a:srgbClr val="002060"/>
                </a:solidFill>
                <a:latin typeface="Helvetica" pitchFamily="2" charset="0"/>
              </a:rPr>
              <a:t>Authoritative parenting. </a:t>
            </a:r>
            <a:r>
              <a:rPr lang="en-GB" sz="1600" dirty="0">
                <a:solidFill>
                  <a:srgbClr val="002060"/>
                </a:solidFill>
                <a:latin typeface="Helvetica" pitchFamily="2" charset="0"/>
              </a:rPr>
              <a:t>Diana Baumrind identified three distinct parenting styles</a:t>
            </a:r>
          </a:p>
          <a:p>
            <a:pPr marL="342900" lvl="0" indent="-342900">
              <a:buFont typeface="Arial" panose="020B0604020202020204" pitchFamily="34" charset="0"/>
              <a:buChar char="•"/>
            </a:pPr>
            <a:endParaRPr lang="en-GB" sz="1600" dirty="0">
              <a:solidFill>
                <a:srgbClr val="002060"/>
              </a:solidFill>
              <a:latin typeface="Helvetica" pitchFamily="2" charset="0"/>
            </a:endParaRPr>
          </a:p>
          <a:p>
            <a:pPr marL="800100" lvl="1" indent="-342900">
              <a:buFont typeface="Arial" panose="020B0604020202020204" pitchFamily="34" charset="0"/>
              <a:buChar char="•"/>
            </a:pPr>
            <a:r>
              <a:rPr lang="en-GB" sz="1600" dirty="0">
                <a:solidFill>
                  <a:srgbClr val="002060"/>
                </a:solidFill>
                <a:latin typeface="Helvetica" pitchFamily="2" charset="0"/>
              </a:rPr>
              <a:t>Authoritarian parents are demanding, but unresponsive to their children’s emotional needs</a:t>
            </a:r>
          </a:p>
          <a:p>
            <a:pPr marL="800100" lvl="1" indent="-342900">
              <a:buFont typeface="Arial" panose="020B0604020202020204" pitchFamily="34" charset="0"/>
              <a:buChar char="•"/>
            </a:pPr>
            <a:endParaRPr lang="en-GB" sz="1600" dirty="0">
              <a:solidFill>
                <a:srgbClr val="002060"/>
              </a:solidFill>
              <a:latin typeface="Helvetica" pitchFamily="2" charset="0"/>
            </a:endParaRPr>
          </a:p>
          <a:p>
            <a:pPr marL="800100" lvl="1" indent="-342900">
              <a:buFont typeface="Arial" panose="020B0604020202020204" pitchFamily="34" charset="0"/>
              <a:buChar char="•"/>
            </a:pPr>
            <a:r>
              <a:rPr lang="en-GB" sz="1600" dirty="0">
                <a:solidFill>
                  <a:srgbClr val="002060"/>
                </a:solidFill>
                <a:latin typeface="Helvetica" pitchFamily="2" charset="0"/>
              </a:rPr>
              <a:t>Permissive parents are responsive to their children’s emotional needs, though undemanding </a:t>
            </a:r>
          </a:p>
          <a:p>
            <a:pPr marL="800100" lvl="1" indent="-342900">
              <a:buFont typeface="Arial" panose="020B0604020202020204" pitchFamily="34" charset="0"/>
              <a:buChar char="•"/>
            </a:pPr>
            <a:endParaRPr lang="en-GB" sz="1600" dirty="0">
              <a:solidFill>
                <a:srgbClr val="002060"/>
              </a:solidFill>
              <a:latin typeface="Helvetica" pitchFamily="2" charset="0"/>
            </a:endParaRPr>
          </a:p>
          <a:p>
            <a:pPr marL="800100" lvl="1" indent="-342900">
              <a:buFont typeface="Arial" panose="020B0604020202020204" pitchFamily="34" charset="0"/>
              <a:buChar char="•"/>
            </a:pPr>
            <a:r>
              <a:rPr lang="en-GB" sz="1600" dirty="0">
                <a:solidFill>
                  <a:srgbClr val="002060"/>
                </a:solidFill>
                <a:latin typeface="Helvetica" pitchFamily="2" charset="0"/>
              </a:rPr>
              <a:t>Authoritative parents in contrast to these two non-optimal parenting styles, combine high levels of both warm responsiveness and demandingness</a:t>
            </a:r>
          </a:p>
          <a:p>
            <a:pPr marL="342900" indent="-342900">
              <a:buFont typeface="Arial" panose="020B0604020202020204" pitchFamily="34" charset="0"/>
              <a:buChar char="•"/>
            </a:pPr>
            <a:endParaRPr lang="en-GB" sz="1600" b="1" dirty="0">
              <a:solidFill>
                <a:srgbClr val="002060"/>
              </a:solidFill>
              <a:latin typeface="Helvetica" pitchFamily="2" charset="0"/>
            </a:endParaRPr>
          </a:p>
          <a:p>
            <a:pPr marL="342900" indent="-342900">
              <a:buFont typeface="Arial" panose="020B0604020202020204" pitchFamily="34" charset="0"/>
              <a:buChar char="•"/>
            </a:pPr>
            <a:r>
              <a:rPr lang="en-GB" sz="1600" b="1" dirty="0">
                <a:solidFill>
                  <a:srgbClr val="002060"/>
                </a:solidFill>
                <a:latin typeface="Helvetica" pitchFamily="2" charset="0"/>
              </a:rPr>
              <a:t>Children of authoritative parents </a:t>
            </a:r>
            <a:r>
              <a:rPr lang="en-GB" sz="1600" dirty="0">
                <a:solidFill>
                  <a:srgbClr val="002060"/>
                </a:solidFill>
                <a:latin typeface="Helvetica" pitchFamily="2" charset="0"/>
              </a:rPr>
              <a:t>show high levels of </a:t>
            </a:r>
          </a:p>
          <a:p>
            <a:pPr marL="342900" indent="-342900">
              <a:buFont typeface="Arial" panose="020B0604020202020204" pitchFamily="34" charset="0"/>
              <a:buChar char="•"/>
            </a:pPr>
            <a:endParaRPr lang="en-GB" sz="1600" dirty="0">
              <a:solidFill>
                <a:srgbClr val="002060"/>
              </a:solidFill>
              <a:latin typeface="Helvetica" pitchFamily="2" charset="0"/>
            </a:endParaRPr>
          </a:p>
          <a:p>
            <a:pPr marL="800100" lvl="1" indent="-342900">
              <a:buFont typeface="Arial" panose="020B0604020202020204" pitchFamily="34" charset="0"/>
              <a:buChar char="•"/>
            </a:pPr>
            <a:r>
              <a:rPr lang="en-GB" sz="1600" dirty="0">
                <a:solidFill>
                  <a:srgbClr val="002060"/>
                </a:solidFill>
                <a:latin typeface="Helvetica" pitchFamily="2" charset="0"/>
              </a:rPr>
              <a:t>Wellbeing</a:t>
            </a:r>
          </a:p>
          <a:p>
            <a:pPr marL="800100" lvl="1" indent="-342900">
              <a:buFont typeface="Arial" panose="020B0604020202020204" pitchFamily="34" charset="0"/>
              <a:buChar char="•"/>
            </a:pPr>
            <a:r>
              <a:rPr lang="en-GB" sz="1600" dirty="0">
                <a:solidFill>
                  <a:srgbClr val="002060"/>
                </a:solidFill>
                <a:latin typeface="Helvetica" pitchFamily="2" charset="0"/>
              </a:rPr>
              <a:t>Prosocial behaviour</a:t>
            </a:r>
          </a:p>
          <a:p>
            <a:pPr marL="800100" lvl="1" indent="-342900">
              <a:buFont typeface="Arial" panose="020B0604020202020204" pitchFamily="34" charset="0"/>
              <a:buChar char="•"/>
            </a:pPr>
            <a:r>
              <a:rPr lang="en-GB" sz="1600" dirty="0">
                <a:solidFill>
                  <a:srgbClr val="002060"/>
                </a:solidFill>
                <a:latin typeface="Helvetica" pitchFamily="2" charset="0"/>
              </a:rPr>
              <a:t>Self-reliance</a:t>
            </a:r>
          </a:p>
          <a:p>
            <a:pPr marL="800100" lvl="1" indent="-342900">
              <a:buFont typeface="Arial" panose="020B0604020202020204" pitchFamily="34" charset="0"/>
              <a:buChar char="•"/>
            </a:pPr>
            <a:r>
              <a:rPr lang="en-GB" sz="1600" dirty="0">
                <a:solidFill>
                  <a:srgbClr val="002060"/>
                </a:solidFill>
                <a:latin typeface="Helvetica" pitchFamily="2" charset="0"/>
              </a:rPr>
              <a:t>Self-control</a:t>
            </a:r>
          </a:p>
          <a:p>
            <a:pPr marL="800100" lvl="1" indent="-342900">
              <a:buFont typeface="Arial" panose="020B0604020202020204" pitchFamily="34" charset="0"/>
              <a:buChar char="•"/>
            </a:pPr>
            <a:r>
              <a:rPr lang="en-GB" sz="1600" dirty="0">
                <a:solidFill>
                  <a:srgbClr val="002060"/>
                </a:solidFill>
                <a:latin typeface="Helvetica" pitchFamily="2" charset="0"/>
              </a:rPr>
              <a:t>Confidence</a:t>
            </a:r>
          </a:p>
          <a:p>
            <a:pPr marL="800100" lvl="1" indent="-342900">
              <a:buFont typeface="Arial" panose="020B0604020202020204" pitchFamily="34" charset="0"/>
              <a:buChar char="•"/>
            </a:pPr>
            <a:r>
              <a:rPr lang="en-GB" sz="1600" dirty="0">
                <a:solidFill>
                  <a:srgbClr val="002060"/>
                </a:solidFill>
                <a:latin typeface="Helvetica" pitchFamily="2" charset="0"/>
              </a:rPr>
              <a:t>Achievement motivation </a:t>
            </a:r>
          </a:p>
          <a:p>
            <a:pPr marL="342900" indent="-342900">
              <a:buFont typeface="Arial" panose="020B0604020202020204" pitchFamily="34" charset="0"/>
              <a:buChar char="•"/>
            </a:pPr>
            <a:endParaRPr lang="en-GB" sz="1600" dirty="0">
              <a:solidFill>
                <a:srgbClr val="002060"/>
              </a:solidFill>
              <a:latin typeface="Helvetica" pitchFamily="2" charset="0"/>
            </a:endParaRPr>
          </a:p>
        </p:txBody>
      </p:sp>
      <p:sp>
        <p:nvSpPr>
          <p:cNvPr id="7" name="Title 1">
            <a:extLst>
              <a:ext uri="{FF2B5EF4-FFF2-40B4-BE49-F238E27FC236}">
                <a16:creationId xmlns:a16="http://schemas.microsoft.com/office/drawing/2014/main" id="{64D58D52-C781-7446-AE95-1D781BE48727}"/>
              </a:ext>
            </a:extLst>
          </p:cNvPr>
          <p:cNvSpPr txBox="1">
            <a:spLocks noChangeArrowheads="1"/>
          </p:cNvSpPr>
          <p:nvPr/>
        </p:nvSpPr>
        <p:spPr>
          <a:xfrm>
            <a:off x="2490670" y="139165"/>
            <a:ext cx="4481565" cy="436021"/>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altLang="en-US" sz="2000" b="1" kern="0" dirty="0">
                <a:latin typeface="Helvetica" pitchFamily="2" charset="0"/>
                <a:ea typeface="ＭＳ Ｐゴシック" panose="020B0600070205080204" pitchFamily="34" charset="-128"/>
              </a:rPr>
              <a:t>PARENT-CHILD RELATIONSHIPS</a:t>
            </a:r>
            <a:endParaRPr lang="en-US" altLang="en-US" sz="2000" b="1" kern="0" dirty="0">
              <a:latin typeface="Helvetica" pitchFamily="2" charset="0"/>
              <a:ea typeface="ＭＳ Ｐゴシック" panose="020B0600070205080204" pitchFamily="34" charset="-128"/>
            </a:endParaRPr>
          </a:p>
        </p:txBody>
      </p:sp>
      <p:pic>
        <p:nvPicPr>
          <p:cNvPr id="3" name="Picture 2">
            <a:extLst>
              <a:ext uri="{FF2B5EF4-FFF2-40B4-BE49-F238E27FC236}">
                <a16:creationId xmlns:a16="http://schemas.microsoft.com/office/drawing/2014/main" id="{D5D27812-6988-C549-B8DD-63E8004E8CC8}"/>
              </a:ext>
            </a:extLst>
          </p:cNvPr>
          <p:cNvPicPr>
            <a:picLocks noChangeAspect="1"/>
          </p:cNvPicPr>
          <p:nvPr/>
        </p:nvPicPr>
        <p:blipFill>
          <a:blip r:embed="rId2"/>
          <a:stretch>
            <a:fillRect/>
          </a:stretch>
        </p:blipFill>
        <p:spPr>
          <a:xfrm>
            <a:off x="6972235" y="951535"/>
            <a:ext cx="1566474" cy="1842911"/>
          </a:xfrm>
          <a:prstGeom prst="rect">
            <a:avLst/>
          </a:prstGeom>
        </p:spPr>
      </p:pic>
      <p:sp>
        <p:nvSpPr>
          <p:cNvPr id="4" name="TextBox 3">
            <a:extLst>
              <a:ext uri="{FF2B5EF4-FFF2-40B4-BE49-F238E27FC236}">
                <a16:creationId xmlns:a16="http://schemas.microsoft.com/office/drawing/2014/main" id="{199BED9C-1190-B149-85EF-DC9695377E72}"/>
              </a:ext>
            </a:extLst>
          </p:cNvPr>
          <p:cNvSpPr txBox="1"/>
          <p:nvPr/>
        </p:nvSpPr>
        <p:spPr>
          <a:xfrm>
            <a:off x="6876866" y="2846881"/>
            <a:ext cx="1757212" cy="338554"/>
          </a:xfrm>
          <a:prstGeom prst="rect">
            <a:avLst/>
          </a:prstGeom>
          <a:noFill/>
        </p:spPr>
        <p:txBody>
          <a:bodyPr wrap="none" rtlCol="0">
            <a:spAutoFit/>
          </a:bodyPr>
          <a:lstStyle/>
          <a:p>
            <a:r>
              <a:rPr lang="en-GB" sz="1600" b="1" dirty="0">
                <a:solidFill>
                  <a:srgbClr val="002060"/>
                </a:solidFill>
                <a:latin typeface="Helvetica" pitchFamily="2" charset="0"/>
              </a:rPr>
              <a:t>Diana Baumrind</a:t>
            </a:r>
            <a:endParaRPr lang="en-US" sz="1600" b="1" dirty="0">
              <a:latin typeface="Helvetica" pitchFamily="2" charset="0"/>
            </a:endParaRPr>
          </a:p>
        </p:txBody>
      </p:sp>
      <p:pic>
        <p:nvPicPr>
          <p:cNvPr id="8" name="Picture 7">
            <a:extLst>
              <a:ext uri="{FF2B5EF4-FFF2-40B4-BE49-F238E27FC236}">
                <a16:creationId xmlns:a16="http://schemas.microsoft.com/office/drawing/2014/main" id="{141F734D-E2F4-C745-BD72-EFE7A45F2A36}"/>
              </a:ext>
            </a:extLst>
          </p:cNvPr>
          <p:cNvPicPr>
            <a:picLocks noChangeAspect="1"/>
          </p:cNvPicPr>
          <p:nvPr/>
        </p:nvPicPr>
        <p:blipFill>
          <a:blip r:embed="rId3"/>
          <a:stretch>
            <a:fillRect/>
          </a:stretch>
        </p:blipFill>
        <p:spPr>
          <a:xfrm>
            <a:off x="4991035" y="5026670"/>
            <a:ext cx="2171765" cy="1447843"/>
          </a:xfrm>
          <a:prstGeom prst="rect">
            <a:avLst/>
          </a:prstGeom>
        </p:spPr>
      </p:pic>
      <p:pic>
        <p:nvPicPr>
          <p:cNvPr id="9" name="Picture 8">
            <a:extLst>
              <a:ext uri="{FF2B5EF4-FFF2-40B4-BE49-F238E27FC236}">
                <a16:creationId xmlns:a16="http://schemas.microsoft.com/office/drawing/2014/main" id="{6C0540ED-E792-D247-A785-48EADDAF5426}"/>
              </a:ext>
            </a:extLst>
          </p:cNvPr>
          <p:cNvPicPr>
            <a:picLocks noChangeAspect="1"/>
          </p:cNvPicPr>
          <p:nvPr/>
        </p:nvPicPr>
        <p:blipFill>
          <a:blip r:embed="rId4"/>
          <a:stretch>
            <a:fillRect/>
          </a:stretch>
        </p:blipFill>
        <p:spPr>
          <a:xfrm>
            <a:off x="6762369" y="3555439"/>
            <a:ext cx="2171765" cy="1523477"/>
          </a:xfrm>
          <a:prstGeom prst="rect">
            <a:avLst/>
          </a:prstGeom>
        </p:spPr>
      </p:pic>
    </p:spTree>
    <p:extLst>
      <p:ext uri="{BB962C8B-B14F-4D97-AF65-F5344CB8AC3E}">
        <p14:creationId xmlns:p14="http://schemas.microsoft.com/office/powerpoint/2010/main" val="36672698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0369" y="575186"/>
            <a:ext cx="7370805" cy="44160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6" name="TextBox 5">
            <a:extLst>
              <a:ext uri="{FF2B5EF4-FFF2-40B4-BE49-F238E27FC236}">
                <a16:creationId xmlns:a16="http://schemas.microsoft.com/office/drawing/2014/main" id="{EEBD9E1C-9C41-2240-911E-4F81F1B03E95}"/>
              </a:ext>
            </a:extLst>
          </p:cNvPr>
          <p:cNvSpPr txBox="1"/>
          <p:nvPr/>
        </p:nvSpPr>
        <p:spPr>
          <a:xfrm>
            <a:off x="180369" y="1599629"/>
            <a:ext cx="6229152" cy="4044087"/>
          </a:xfrm>
          <a:prstGeom prst="rect">
            <a:avLst/>
          </a:prstGeom>
          <a:noFill/>
        </p:spPr>
        <p:txBody>
          <a:bodyPr wrap="square" rtlCol="0">
            <a:spAutoFit/>
          </a:bodyPr>
          <a:lstStyle/>
          <a:p>
            <a:pPr marL="342900" lvl="0" indent="-342900">
              <a:buFont typeface="Arial" panose="020B0604020202020204" pitchFamily="34" charset="0"/>
              <a:buChar char="•"/>
            </a:pPr>
            <a:r>
              <a:rPr lang="en-GB" sz="1600" b="1" dirty="0">
                <a:solidFill>
                  <a:srgbClr val="002060"/>
                </a:solidFill>
                <a:latin typeface="Helvetica" pitchFamily="2" charset="0"/>
              </a:rPr>
              <a:t>Authoritative parents </a:t>
            </a:r>
            <a:r>
              <a:rPr lang="en-GB" sz="1600" dirty="0">
                <a:solidFill>
                  <a:srgbClr val="002060"/>
                </a:solidFill>
                <a:latin typeface="Helvetica" pitchFamily="2" charset="0"/>
              </a:rPr>
              <a:t>are warm  towards their children, but also enforce clear rules and expectations</a:t>
            </a:r>
          </a:p>
          <a:p>
            <a:pPr marL="342900" indent="-34290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b="1" dirty="0">
                <a:solidFill>
                  <a:srgbClr val="002060"/>
                </a:solidFill>
                <a:latin typeface="Helvetica" pitchFamily="2" charset="0"/>
              </a:rPr>
              <a:t>Parenting skills </a:t>
            </a:r>
            <a:r>
              <a:rPr lang="en-GB" sz="1600" dirty="0">
                <a:solidFill>
                  <a:srgbClr val="002060"/>
                </a:solidFill>
                <a:latin typeface="Helvetica" pitchFamily="2" charset="0"/>
              </a:rPr>
              <a:t>that constitute an authoritative parenting style include </a:t>
            </a:r>
          </a:p>
          <a:p>
            <a:pPr marL="285750" indent="-285750">
              <a:buFont typeface="Arial" panose="020B0604020202020204" pitchFamily="34" charset="0"/>
              <a:buChar char="•"/>
            </a:pPr>
            <a:endParaRPr lang="en-IE"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Spending ‘quality time’ with the child</a:t>
            </a:r>
          </a:p>
          <a:p>
            <a:pPr marL="742950" lvl="1" indent="-285750">
              <a:buFont typeface="Arial" panose="020B0604020202020204" pitchFamily="34" charset="0"/>
              <a:buChar char="•"/>
            </a:pPr>
            <a:endParaRPr lang="en-IE"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Accommodating to the child’s temperament</a:t>
            </a:r>
          </a:p>
          <a:p>
            <a:pPr marL="742950" lvl="1" indent="-285750">
              <a:buFont typeface="Arial" panose="020B0604020202020204" pitchFamily="34" charset="0"/>
              <a:buChar char="•"/>
            </a:pPr>
            <a:endParaRPr lang="en-IE"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Nurturing and rewarding prosocial behaviour, while also reducing opportunities for problem behaviour, and discouraging it </a:t>
            </a:r>
          </a:p>
          <a:p>
            <a:pPr marL="742950" lvl="1" indent="-285750">
              <a:buFont typeface="Arial" panose="020B0604020202020204" pitchFamily="34" charset="0"/>
              <a:buChar char="•"/>
            </a:pPr>
            <a:endParaRPr lang="en-IE"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Using problem-solving and negotiation skills</a:t>
            </a:r>
          </a:p>
          <a:p>
            <a:pPr marL="742950" lvl="1" indent="-285750">
              <a:buFont typeface="Arial" panose="020B0604020202020204" pitchFamily="34" charset="0"/>
              <a:buChar char="•"/>
            </a:pPr>
            <a:endParaRPr lang="en-GB" sz="1600" dirty="0">
              <a:latin typeface="Helvetica" pitchFamily="2" charset="0"/>
            </a:endParaRPr>
          </a:p>
        </p:txBody>
      </p:sp>
      <p:sp>
        <p:nvSpPr>
          <p:cNvPr id="7" name="Title 1">
            <a:extLst>
              <a:ext uri="{FF2B5EF4-FFF2-40B4-BE49-F238E27FC236}">
                <a16:creationId xmlns:a16="http://schemas.microsoft.com/office/drawing/2014/main" id="{64D58D52-C781-7446-AE95-1D781BE48727}"/>
              </a:ext>
            </a:extLst>
          </p:cNvPr>
          <p:cNvSpPr txBox="1">
            <a:spLocks noChangeArrowheads="1"/>
          </p:cNvSpPr>
          <p:nvPr/>
        </p:nvSpPr>
        <p:spPr>
          <a:xfrm>
            <a:off x="2323191" y="180257"/>
            <a:ext cx="4481565" cy="436021"/>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altLang="en-US" sz="2000" b="1" kern="0" dirty="0">
                <a:latin typeface="Helvetica" pitchFamily="2" charset="0"/>
                <a:ea typeface="ＭＳ Ｐゴシック" panose="020B0600070205080204" pitchFamily="34" charset="-128"/>
              </a:rPr>
              <a:t>PARENT-CHILD RELATIONSHIPS</a:t>
            </a:r>
            <a:endParaRPr lang="en-US" altLang="en-US" sz="2000" b="1" kern="0" dirty="0">
              <a:latin typeface="Helvetica" pitchFamily="2" charset="0"/>
              <a:ea typeface="ＭＳ Ｐゴシック" panose="020B0600070205080204" pitchFamily="34" charset="-128"/>
            </a:endParaRPr>
          </a:p>
        </p:txBody>
      </p:sp>
      <p:pic>
        <p:nvPicPr>
          <p:cNvPr id="2" name="Picture 1">
            <a:extLst>
              <a:ext uri="{FF2B5EF4-FFF2-40B4-BE49-F238E27FC236}">
                <a16:creationId xmlns:a16="http://schemas.microsoft.com/office/drawing/2014/main" id="{62255FC7-5857-754A-9A6A-F2D6F610013F}"/>
              </a:ext>
            </a:extLst>
          </p:cNvPr>
          <p:cNvPicPr>
            <a:picLocks noChangeAspect="1"/>
          </p:cNvPicPr>
          <p:nvPr/>
        </p:nvPicPr>
        <p:blipFill>
          <a:blip r:embed="rId2"/>
          <a:stretch>
            <a:fillRect/>
          </a:stretch>
        </p:blipFill>
        <p:spPr>
          <a:xfrm>
            <a:off x="6854606" y="4807015"/>
            <a:ext cx="1672497" cy="1877615"/>
          </a:xfrm>
          <a:prstGeom prst="rect">
            <a:avLst/>
          </a:prstGeom>
        </p:spPr>
      </p:pic>
      <p:pic>
        <p:nvPicPr>
          <p:cNvPr id="8" name="Picture 7">
            <a:extLst>
              <a:ext uri="{FF2B5EF4-FFF2-40B4-BE49-F238E27FC236}">
                <a16:creationId xmlns:a16="http://schemas.microsoft.com/office/drawing/2014/main" id="{3ACB9409-69A1-5547-BBA4-731E4A449928}"/>
              </a:ext>
            </a:extLst>
          </p:cNvPr>
          <p:cNvPicPr>
            <a:picLocks noChangeAspect="1"/>
          </p:cNvPicPr>
          <p:nvPr/>
        </p:nvPicPr>
        <p:blipFill>
          <a:blip r:embed="rId3"/>
          <a:stretch>
            <a:fillRect/>
          </a:stretch>
        </p:blipFill>
        <p:spPr>
          <a:xfrm>
            <a:off x="6804756" y="2123957"/>
            <a:ext cx="1798188" cy="1196612"/>
          </a:xfrm>
          <a:prstGeom prst="rect">
            <a:avLst/>
          </a:prstGeom>
        </p:spPr>
      </p:pic>
      <p:pic>
        <p:nvPicPr>
          <p:cNvPr id="9" name="Picture 8">
            <a:extLst>
              <a:ext uri="{FF2B5EF4-FFF2-40B4-BE49-F238E27FC236}">
                <a16:creationId xmlns:a16="http://schemas.microsoft.com/office/drawing/2014/main" id="{3E2220CB-829E-B14D-84FC-D77F063C567A}"/>
              </a:ext>
            </a:extLst>
          </p:cNvPr>
          <p:cNvPicPr>
            <a:picLocks noChangeAspect="1"/>
          </p:cNvPicPr>
          <p:nvPr/>
        </p:nvPicPr>
        <p:blipFill>
          <a:blip r:embed="rId4"/>
          <a:stretch>
            <a:fillRect/>
          </a:stretch>
        </p:blipFill>
        <p:spPr>
          <a:xfrm>
            <a:off x="6812603" y="3526826"/>
            <a:ext cx="1714500" cy="1187450"/>
          </a:xfrm>
          <a:prstGeom prst="rect">
            <a:avLst/>
          </a:prstGeom>
        </p:spPr>
      </p:pic>
      <p:pic>
        <p:nvPicPr>
          <p:cNvPr id="10" name="Picture 9">
            <a:extLst>
              <a:ext uri="{FF2B5EF4-FFF2-40B4-BE49-F238E27FC236}">
                <a16:creationId xmlns:a16="http://schemas.microsoft.com/office/drawing/2014/main" id="{BFCA3D75-F89D-CC4B-B311-73DD71A65C4E}"/>
              </a:ext>
            </a:extLst>
          </p:cNvPr>
          <p:cNvPicPr>
            <a:picLocks noChangeAspect="1"/>
          </p:cNvPicPr>
          <p:nvPr/>
        </p:nvPicPr>
        <p:blipFill>
          <a:blip r:embed="rId5"/>
          <a:stretch>
            <a:fillRect/>
          </a:stretch>
        </p:blipFill>
        <p:spPr>
          <a:xfrm>
            <a:off x="6791332" y="832713"/>
            <a:ext cx="1825036" cy="1084987"/>
          </a:xfrm>
          <a:prstGeom prst="rect">
            <a:avLst/>
          </a:prstGeom>
        </p:spPr>
      </p:pic>
    </p:spTree>
    <p:extLst>
      <p:ext uri="{BB962C8B-B14F-4D97-AF65-F5344CB8AC3E}">
        <p14:creationId xmlns:p14="http://schemas.microsoft.com/office/powerpoint/2010/main" val="5812125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0369" y="575186"/>
            <a:ext cx="7370805" cy="44160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6" name="TextBox 5">
            <a:extLst>
              <a:ext uri="{FF2B5EF4-FFF2-40B4-BE49-F238E27FC236}">
                <a16:creationId xmlns:a16="http://schemas.microsoft.com/office/drawing/2014/main" id="{EEBD9E1C-9C41-2240-911E-4F81F1B03E95}"/>
              </a:ext>
            </a:extLst>
          </p:cNvPr>
          <p:cNvSpPr txBox="1"/>
          <p:nvPr/>
        </p:nvSpPr>
        <p:spPr>
          <a:xfrm>
            <a:off x="626137" y="1451830"/>
            <a:ext cx="5804159" cy="3539430"/>
          </a:xfrm>
          <a:prstGeom prst="rect">
            <a:avLst/>
          </a:prstGeom>
          <a:noFill/>
        </p:spPr>
        <p:txBody>
          <a:bodyPr wrap="square" rtlCol="0">
            <a:spAutoFit/>
          </a:bodyPr>
          <a:lstStyle/>
          <a:p>
            <a:pPr marL="342900" lvl="0" indent="-342900">
              <a:buFont typeface="Arial" panose="020B0604020202020204" pitchFamily="34" charset="0"/>
              <a:buChar char="•"/>
            </a:pPr>
            <a:r>
              <a:rPr lang="en-GB" sz="1600" dirty="0">
                <a:solidFill>
                  <a:srgbClr val="002060"/>
                </a:solidFill>
                <a:latin typeface="Helvetica" pitchFamily="2" charset="0"/>
              </a:rPr>
              <a:t>Parenting interventions designed to prevent antisocial behaviour based on authoritative parenting parenting &amp; related skills pre-date the development of contemporary positive psychology </a:t>
            </a:r>
          </a:p>
          <a:p>
            <a:pPr marL="342900" lvl="0" indent="-342900">
              <a:buFont typeface="Arial" panose="020B0604020202020204" pitchFamily="34" charset="0"/>
              <a:buChar char="•"/>
            </a:pPr>
            <a:endParaRPr lang="en-GB" sz="1600" dirty="0">
              <a:solidFill>
                <a:srgbClr val="002060"/>
              </a:solidFill>
              <a:latin typeface="Helvetica" pitchFamily="2" charset="0"/>
            </a:endParaRPr>
          </a:p>
          <a:p>
            <a:pPr marL="342900" lvl="0" indent="-342900">
              <a:buFont typeface="Arial" panose="020B0604020202020204" pitchFamily="34" charset="0"/>
              <a:buChar char="•"/>
            </a:pPr>
            <a:r>
              <a:rPr lang="en-GB" sz="1600" dirty="0">
                <a:solidFill>
                  <a:srgbClr val="002060"/>
                </a:solidFill>
                <a:latin typeface="Helvetica" pitchFamily="2" charset="0"/>
              </a:rPr>
              <a:t>Martin Seligman proposed that positive psychology parenting aims to promote flourishing and involves two key processes: </a:t>
            </a:r>
          </a:p>
          <a:p>
            <a:pPr marL="342900" lvl="0" indent="-342900">
              <a:buFont typeface="Arial" panose="020B0604020202020204" pitchFamily="34" charset="0"/>
              <a:buChar char="•"/>
            </a:pPr>
            <a:endParaRPr lang="en-GB" sz="1600" dirty="0">
              <a:solidFill>
                <a:srgbClr val="002060"/>
              </a:solidFill>
              <a:latin typeface="Helvetica" pitchFamily="2" charset="0"/>
            </a:endParaRPr>
          </a:p>
          <a:p>
            <a:pPr marL="342900" lvl="0" indent="-342900">
              <a:buFont typeface="Arial" panose="020B0604020202020204" pitchFamily="34" charset="0"/>
              <a:buChar char="•"/>
            </a:pPr>
            <a:r>
              <a:rPr lang="en-GB" sz="1600" dirty="0">
                <a:solidFill>
                  <a:srgbClr val="002060"/>
                </a:solidFill>
                <a:latin typeface="Helvetica" pitchFamily="2" charset="0"/>
              </a:rPr>
              <a:t>Facilitating children’s experience of positive emotions</a:t>
            </a:r>
          </a:p>
          <a:p>
            <a:pPr marL="342900" lvl="0" indent="-342900">
              <a:buFont typeface="Arial" panose="020B0604020202020204" pitchFamily="34" charset="0"/>
              <a:buChar char="•"/>
            </a:pPr>
            <a:endParaRPr lang="en-GB" sz="1600" dirty="0">
              <a:solidFill>
                <a:srgbClr val="002060"/>
              </a:solidFill>
              <a:latin typeface="Helvetica" pitchFamily="2" charset="0"/>
            </a:endParaRPr>
          </a:p>
          <a:p>
            <a:pPr marL="342900" lvl="0" indent="-342900">
              <a:buFont typeface="Arial" panose="020B0604020202020204" pitchFamily="34" charset="0"/>
              <a:buChar char="•"/>
            </a:pPr>
            <a:r>
              <a:rPr lang="en-GB" sz="1600" dirty="0">
                <a:solidFill>
                  <a:srgbClr val="002060"/>
                </a:solidFill>
                <a:latin typeface="Helvetica" pitchFamily="2" charset="0"/>
              </a:rPr>
              <a:t>Supporting children to identify and use their signature strengths</a:t>
            </a:r>
            <a:r>
              <a:rPr lang="en-IE" sz="1600" dirty="0">
                <a:solidFill>
                  <a:srgbClr val="002060"/>
                </a:solidFill>
                <a:latin typeface="Helvetica" pitchFamily="2" charset="0"/>
              </a:rPr>
              <a:t> </a:t>
            </a:r>
            <a:r>
              <a:rPr lang="en-GB" sz="1600" dirty="0">
                <a:solidFill>
                  <a:srgbClr val="002060"/>
                </a:solidFill>
                <a:latin typeface="Helvetica" pitchFamily="2" charset="0"/>
              </a:rPr>
              <a:t> </a:t>
            </a:r>
          </a:p>
          <a:p>
            <a:pPr lvl="0"/>
            <a:endParaRPr lang="en-GB" sz="1600" dirty="0">
              <a:solidFill>
                <a:srgbClr val="002060"/>
              </a:solidFill>
              <a:latin typeface="Helvetica" pitchFamily="2" charset="0"/>
            </a:endParaRPr>
          </a:p>
        </p:txBody>
      </p:sp>
      <p:sp>
        <p:nvSpPr>
          <p:cNvPr id="7" name="Title 1">
            <a:extLst>
              <a:ext uri="{FF2B5EF4-FFF2-40B4-BE49-F238E27FC236}">
                <a16:creationId xmlns:a16="http://schemas.microsoft.com/office/drawing/2014/main" id="{64D58D52-C781-7446-AE95-1D781BE48727}"/>
              </a:ext>
            </a:extLst>
          </p:cNvPr>
          <p:cNvSpPr txBox="1">
            <a:spLocks noChangeArrowheads="1"/>
          </p:cNvSpPr>
          <p:nvPr/>
        </p:nvSpPr>
        <p:spPr>
          <a:xfrm>
            <a:off x="2601807" y="475887"/>
            <a:ext cx="5446692" cy="436021"/>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altLang="en-US" sz="2000" b="1" kern="0" dirty="0">
                <a:latin typeface="Helvetica" pitchFamily="2" charset="0"/>
                <a:ea typeface="ＭＳ Ｐゴシック" panose="020B0600070205080204" pitchFamily="34" charset="-128"/>
              </a:rPr>
              <a:t>POSITIVE PSYCHOLOGY PARENTING</a:t>
            </a:r>
            <a:endParaRPr lang="en-US" altLang="en-US" sz="2000" b="1" kern="0" dirty="0">
              <a:latin typeface="Helvetica" pitchFamily="2" charset="0"/>
              <a:ea typeface="ＭＳ Ｐゴシック" panose="020B0600070205080204" pitchFamily="34" charset="-128"/>
            </a:endParaRPr>
          </a:p>
        </p:txBody>
      </p:sp>
      <p:pic>
        <p:nvPicPr>
          <p:cNvPr id="2" name="Picture 1">
            <a:extLst>
              <a:ext uri="{FF2B5EF4-FFF2-40B4-BE49-F238E27FC236}">
                <a16:creationId xmlns:a16="http://schemas.microsoft.com/office/drawing/2014/main" id="{866F2809-D745-974D-BF8C-D26A84844F8D}"/>
              </a:ext>
            </a:extLst>
          </p:cNvPr>
          <p:cNvPicPr>
            <a:picLocks noChangeAspect="1"/>
          </p:cNvPicPr>
          <p:nvPr/>
        </p:nvPicPr>
        <p:blipFill>
          <a:blip r:embed="rId2"/>
          <a:stretch>
            <a:fillRect/>
          </a:stretch>
        </p:blipFill>
        <p:spPr>
          <a:xfrm>
            <a:off x="6876064" y="1248630"/>
            <a:ext cx="1867103" cy="1867103"/>
          </a:xfrm>
          <a:prstGeom prst="rect">
            <a:avLst/>
          </a:prstGeom>
        </p:spPr>
      </p:pic>
      <p:pic>
        <p:nvPicPr>
          <p:cNvPr id="4" name="Picture 3" descr="A picture containing sky, person, outdoor&#10;&#10;Description automatically generated">
            <a:extLst>
              <a:ext uri="{FF2B5EF4-FFF2-40B4-BE49-F238E27FC236}">
                <a16:creationId xmlns:a16="http://schemas.microsoft.com/office/drawing/2014/main" id="{2FD350E2-4613-DB4A-ABA5-5D34CD926459}"/>
              </a:ext>
            </a:extLst>
          </p:cNvPr>
          <p:cNvPicPr>
            <a:picLocks noChangeAspect="1"/>
          </p:cNvPicPr>
          <p:nvPr/>
        </p:nvPicPr>
        <p:blipFill>
          <a:blip r:embed="rId3"/>
          <a:stretch>
            <a:fillRect/>
          </a:stretch>
        </p:blipFill>
        <p:spPr>
          <a:xfrm>
            <a:off x="6891762" y="3576260"/>
            <a:ext cx="1867103" cy="1867103"/>
          </a:xfrm>
          <a:prstGeom prst="rect">
            <a:avLst/>
          </a:prstGeom>
        </p:spPr>
      </p:pic>
    </p:spTree>
    <p:extLst>
      <p:ext uri="{BB962C8B-B14F-4D97-AF65-F5344CB8AC3E}">
        <p14:creationId xmlns:p14="http://schemas.microsoft.com/office/powerpoint/2010/main" val="12914975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0369" y="575186"/>
            <a:ext cx="7370805" cy="44160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6" name="TextBox 5">
            <a:extLst>
              <a:ext uri="{FF2B5EF4-FFF2-40B4-BE49-F238E27FC236}">
                <a16:creationId xmlns:a16="http://schemas.microsoft.com/office/drawing/2014/main" id="{EEBD9E1C-9C41-2240-911E-4F81F1B03E95}"/>
              </a:ext>
            </a:extLst>
          </p:cNvPr>
          <p:cNvSpPr txBox="1"/>
          <p:nvPr/>
        </p:nvSpPr>
        <p:spPr>
          <a:xfrm>
            <a:off x="0" y="363915"/>
            <a:ext cx="6069630" cy="6494085"/>
          </a:xfrm>
          <a:prstGeom prst="rect">
            <a:avLst/>
          </a:prstGeom>
          <a:noFill/>
        </p:spPr>
        <p:txBody>
          <a:bodyPr wrap="square" rtlCol="0">
            <a:spAutoFit/>
          </a:bodyPr>
          <a:lstStyle/>
          <a:p>
            <a:pPr lvl="0"/>
            <a:endParaRPr lang="en-GB" sz="1600" dirty="0">
              <a:solidFill>
                <a:srgbClr val="002060"/>
              </a:solidFill>
              <a:latin typeface="Helvetica" pitchFamily="2" charset="0"/>
            </a:endParaRPr>
          </a:p>
          <a:p>
            <a:pPr marL="342900" lvl="0" indent="-342900">
              <a:buFont typeface="Arial" panose="020B0604020202020204" pitchFamily="34" charset="0"/>
              <a:buChar char="•"/>
            </a:pPr>
            <a:r>
              <a:rPr lang="en-GB" sz="1600" b="1" dirty="0">
                <a:solidFill>
                  <a:srgbClr val="002060"/>
                </a:solidFill>
                <a:latin typeface="Helvetica" pitchFamily="2" charset="0"/>
              </a:rPr>
              <a:t>Parental Role Models. </a:t>
            </a:r>
            <a:r>
              <a:rPr lang="en-GB" sz="1600" dirty="0">
                <a:solidFill>
                  <a:srgbClr val="002060"/>
                </a:solidFill>
                <a:latin typeface="Helvetica" pitchFamily="2" charset="0"/>
              </a:rPr>
              <a:t>Parents may promote flourishing by being good role models for skills and practices that research in positive psychology has shown improve wellbeing including: </a:t>
            </a:r>
          </a:p>
          <a:p>
            <a:pPr marL="342900" lvl="0" indent="-342900">
              <a:buFont typeface="Arial" panose="020B0604020202020204" pitchFamily="34" charset="0"/>
              <a:buChar char="•"/>
            </a:pPr>
            <a:endParaRPr lang="en-GB"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Setting and pursuing valued life goals </a:t>
            </a:r>
          </a:p>
          <a:p>
            <a:pPr marL="742950" lvl="1" indent="-285750">
              <a:buFont typeface="Arial" panose="020B0604020202020204" pitchFamily="34" charset="0"/>
              <a:buChar char="•"/>
            </a:pPr>
            <a:endParaRPr lang="en-GB"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Identifying and using signature strengths </a:t>
            </a:r>
          </a:p>
          <a:p>
            <a:pPr marL="742950" lvl="1" indent="-285750">
              <a:buFont typeface="Arial" panose="020B0604020202020204" pitchFamily="34" charset="0"/>
              <a:buChar char="•"/>
            </a:pPr>
            <a:endParaRPr lang="en-IE"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Developing a positive mindset characterised by gratitude &amp; optimism</a:t>
            </a:r>
          </a:p>
          <a:p>
            <a:pPr marL="742950" lvl="1" indent="-285750">
              <a:buFont typeface="Arial" panose="020B0604020202020204" pitchFamily="34" charset="0"/>
              <a:buChar char="•"/>
            </a:pPr>
            <a:endParaRPr lang="en-IE"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Incorporating savouring, flow, and mindfulness into daily life </a:t>
            </a:r>
          </a:p>
          <a:p>
            <a:pPr marL="742950" lvl="1" indent="-285750">
              <a:buFont typeface="Arial" panose="020B0604020202020204" pitchFamily="34" charset="0"/>
              <a:buChar char="•"/>
            </a:pPr>
            <a:endParaRPr lang="en-GB"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Cultivating emotional intelligence, creativity, and wisdom </a:t>
            </a:r>
          </a:p>
          <a:p>
            <a:pPr marL="742950" lvl="1" indent="-285750">
              <a:buFont typeface="Arial" panose="020B0604020202020204" pitchFamily="34" charset="0"/>
              <a:buChar char="•"/>
            </a:pPr>
            <a:endParaRPr lang="en-IE"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Cultivating self-esteem and self-efficacy </a:t>
            </a:r>
          </a:p>
          <a:p>
            <a:pPr marL="742950" lvl="1" indent="-285750">
              <a:buFont typeface="Arial" panose="020B0604020202020204" pitchFamily="34" charset="0"/>
              <a:buChar char="•"/>
            </a:pPr>
            <a:endParaRPr lang="en-GB"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Using adaptive defence mechanisms and coping strategies </a:t>
            </a:r>
          </a:p>
          <a:p>
            <a:pPr marL="742950" lvl="1" indent="-285750">
              <a:buFont typeface="Arial" panose="020B0604020202020204" pitchFamily="34" charset="0"/>
              <a:buChar char="•"/>
            </a:pPr>
            <a:endParaRPr lang="en-GB"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Practicing kindness, compassion, forgiveness </a:t>
            </a:r>
          </a:p>
          <a:p>
            <a:pPr marL="742950" lvl="1" indent="-285750">
              <a:buFont typeface="Arial" panose="020B0604020202020204" pitchFamily="34" charset="0"/>
              <a:buChar char="•"/>
            </a:pPr>
            <a:endParaRPr lang="en-GB" sz="1600"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Enhancing relationships</a:t>
            </a:r>
            <a:endParaRPr lang="en-GB" sz="1600" dirty="0">
              <a:latin typeface="Helvetica" pitchFamily="2" charset="0"/>
            </a:endParaRPr>
          </a:p>
        </p:txBody>
      </p:sp>
      <p:sp>
        <p:nvSpPr>
          <p:cNvPr id="7" name="Title 1">
            <a:extLst>
              <a:ext uri="{FF2B5EF4-FFF2-40B4-BE49-F238E27FC236}">
                <a16:creationId xmlns:a16="http://schemas.microsoft.com/office/drawing/2014/main" id="{64D58D52-C781-7446-AE95-1D781BE48727}"/>
              </a:ext>
            </a:extLst>
          </p:cNvPr>
          <p:cNvSpPr txBox="1">
            <a:spLocks noChangeArrowheads="1"/>
          </p:cNvSpPr>
          <p:nvPr/>
        </p:nvSpPr>
        <p:spPr>
          <a:xfrm>
            <a:off x="2104482" y="80293"/>
            <a:ext cx="5446692" cy="436021"/>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altLang="en-US" sz="2000" b="1" kern="0" dirty="0">
                <a:latin typeface="Helvetica" pitchFamily="2" charset="0"/>
                <a:ea typeface="ＭＳ Ｐゴシック" panose="020B0600070205080204" pitchFamily="34" charset="-128"/>
              </a:rPr>
              <a:t>POSITIVE PSYCHOLOGY PARENTING</a:t>
            </a:r>
            <a:endParaRPr lang="en-US" altLang="en-US" sz="2000" b="1" kern="0" dirty="0">
              <a:latin typeface="Helvetica" pitchFamily="2" charset="0"/>
              <a:ea typeface="ＭＳ Ｐゴシック" panose="020B0600070205080204" pitchFamily="34" charset="-128"/>
            </a:endParaRPr>
          </a:p>
        </p:txBody>
      </p:sp>
      <p:pic>
        <p:nvPicPr>
          <p:cNvPr id="2" name="Picture 1">
            <a:extLst>
              <a:ext uri="{FF2B5EF4-FFF2-40B4-BE49-F238E27FC236}">
                <a16:creationId xmlns:a16="http://schemas.microsoft.com/office/drawing/2014/main" id="{83A6766F-AAB1-0143-A0A8-11DA893FA5A3}"/>
              </a:ext>
            </a:extLst>
          </p:cNvPr>
          <p:cNvPicPr>
            <a:picLocks noChangeAspect="1"/>
          </p:cNvPicPr>
          <p:nvPr/>
        </p:nvPicPr>
        <p:blipFill>
          <a:blip r:embed="rId2"/>
          <a:stretch>
            <a:fillRect/>
          </a:stretch>
        </p:blipFill>
        <p:spPr>
          <a:xfrm>
            <a:off x="7038005" y="1058110"/>
            <a:ext cx="1680527" cy="1008316"/>
          </a:xfrm>
          <a:prstGeom prst="rect">
            <a:avLst/>
          </a:prstGeom>
        </p:spPr>
      </p:pic>
      <p:pic>
        <p:nvPicPr>
          <p:cNvPr id="3" name="Picture 2">
            <a:extLst>
              <a:ext uri="{FF2B5EF4-FFF2-40B4-BE49-F238E27FC236}">
                <a16:creationId xmlns:a16="http://schemas.microsoft.com/office/drawing/2014/main" id="{4DCF7F95-44DA-7145-9DAF-F70E0688F3CB}"/>
              </a:ext>
            </a:extLst>
          </p:cNvPr>
          <p:cNvPicPr>
            <a:picLocks noChangeAspect="1"/>
          </p:cNvPicPr>
          <p:nvPr/>
        </p:nvPicPr>
        <p:blipFill>
          <a:blip r:embed="rId3"/>
          <a:stretch>
            <a:fillRect/>
          </a:stretch>
        </p:blipFill>
        <p:spPr>
          <a:xfrm>
            <a:off x="7142519" y="4838262"/>
            <a:ext cx="1591690" cy="1176997"/>
          </a:xfrm>
          <a:prstGeom prst="rect">
            <a:avLst/>
          </a:prstGeom>
        </p:spPr>
      </p:pic>
      <p:pic>
        <p:nvPicPr>
          <p:cNvPr id="9" name="Picture 8" descr="A picture containing sky, grass, outdoor, person&#10;&#10;Description automatically generated">
            <a:extLst>
              <a:ext uri="{FF2B5EF4-FFF2-40B4-BE49-F238E27FC236}">
                <a16:creationId xmlns:a16="http://schemas.microsoft.com/office/drawing/2014/main" id="{D7B82E01-FFC2-2C44-880E-70BA55F4514E}"/>
              </a:ext>
            </a:extLst>
          </p:cNvPr>
          <p:cNvPicPr>
            <a:picLocks noChangeAspect="1"/>
          </p:cNvPicPr>
          <p:nvPr/>
        </p:nvPicPr>
        <p:blipFill>
          <a:blip r:embed="rId4"/>
          <a:stretch>
            <a:fillRect/>
          </a:stretch>
        </p:blipFill>
        <p:spPr>
          <a:xfrm>
            <a:off x="7126842" y="2424255"/>
            <a:ext cx="1607367" cy="2056178"/>
          </a:xfrm>
          <a:prstGeom prst="rect">
            <a:avLst/>
          </a:prstGeom>
        </p:spPr>
      </p:pic>
    </p:spTree>
    <p:extLst>
      <p:ext uri="{BB962C8B-B14F-4D97-AF65-F5344CB8AC3E}">
        <p14:creationId xmlns:p14="http://schemas.microsoft.com/office/powerpoint/2010/main" val="2106675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C5AC82-85BF-9245-8F7F-108AEFD9CE39}"/>
              </a:ext>
            </a:extLst>
          </p:cNvPr>
          <p:cNvSpPr txBox="1">
            <a:spLocks noChangeArrowheads="1"/>
          </p:cNvSpPr>
          <p:nvPr/>
        </p:nvSpPr>
        <p:spPr>
          <a:xfrm>
            <a:off x="707571" y="2903702"/>
            <a:ext cx="7728857" cy="52529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CONTROVERSIES ABOUT RELATIONSHIPS</a:t>
            </a:r>
          </a:p>
        </p:txBody>
      </p:sp>
    </p:spTree>
    <p:extLst>
      <p:ext uri="{BB962C8B-B14F-4D97-AF65-F5344CB8AC3E}">
        <p14:creationId xmlns:p14="http://schemas.microsoft.com/office/powerpoint/2010/main" val="15864637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1F9A4A2-B2A0-0B40-9622-7BDB90D13F19}"/>
              </a:ext>
            </a:extLst>
          </p:cNvPr>
          <p:cNvSpPr txBox="1">
            <a:spLocks noChangeArrowheads="1"/>
          </p:cNvSpPr>
          <p:nvPr/>
        </p:nvSpPr>
        <p:spPr>
          <a:xfrm>
            <a:off x="158790" y="634136"/>
            <a:ext cx="6577550" cy="6002370"/>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lnSpc>
                <a:spcPct val="100000"/>
              </a:lnSpc>
              <a:spcBef>
                <a:spcPts val="0"/>
              </a:spcBef>
              <a:defRPr/>
            </a:pPr>
            <a:endParaRPr lang="en-IE" sz="1600" dirty="0">
              <a:latin typeface="Helvetica" pitchFamily="2" charset="0"/>
            </a:endParaRPr>
          </a:p>
          <a:p>
            <a:pPr>
              <a:lnSpc>
                <a:spcPct val="100000"/>
              </a:lnSpc>
              <a:spcBef>
                <a:spcPts val="0"/>
              </a:spcBef>
            </a:pPr>
            <a:r>
              <a:rPr lang="en-GB" sz="1600" dirty="0">
                <a:latin typeface="Helvetica" pitchFamily="2" charset="0"/>
              </a:rPr>
              <a:t>Theodoros Kyriazos and Anastassios Stalikas identified three ways in which the term ‘positive’ is used to describe psychological approaches to parenting</a:t>
            </a:r>
          </a:p>
          <a:p>
            <a:pPr>
              <a:lnSpc>
                <a:spcPct val="100000"/>
              </a:lnSpc>
              <a:spcBef>
                <a:spcPts val="0"/>
              </a:spcBef>
            </a:pPr>
            <a:endParaRPr lang="en-GB" sz="1600" dirty="0">
              <a:latin typeface="Helvetica" pitchFamily="2" charset="0"/>
            </a:endParaRPr>
          </a:p>
          <a:p>
            <a:pPr>
              <a:lnSpc>
                <a:spcPct val="100000"/>
              </a:lnSpc>
              <a:spcBef>
                <a:spcPts val="0"/>
              </a:spcBef>
            </a:pPr>
            <a:r>
              <a:rPr lang="en-GB" sz="1600" b="1" dirty="0">
                <a:latin typeface="Helvetica" pitchFamily="2" charset="0"/>
              </a:rPr>
              <a:t>Positive discipline </a:t>
            </a:r>
            <a:r>
              <a:rPr lang="en-GB" sz="1600" dirty="0">
                <a:latin typeface="Helvetica" pitchFamily="2" charset="0"/>
              </a:rPr>
              <a:t>refers to using firm, fair, caring, and respectful methods rather than corporal punishment to promote positive child behaviour and discourage problematic behaviour in children with behaviour problems. It was introduced into psychology by psychanalyst, Alfred Adler in Austria and popularised in the USA by Rudolf Dreikurs</a:t>
            </a:r>
          </a:p>
          <a:p>
            <a:pPr>
              <a:lnSpc>
                <a:spcPct val="100000"/>
              </a:lnSpc>
              <a:spcBef>
                <a:spcPts val="0"/>
              </a:spcBef>
            </a:pPr>
            <a:endParaRPr lang="en-GB" sz="1600" dirty="0">
              <a:latin typeface="Helvetica" pitchFamily="2" charset="0"/>
            </a:endParaRPr>
          </a:p>
          <a:p>
            <a:pPr>
              <a:lnSpc>
                <a:spcPct val="100000"/>
              </a:lnSpc>
              <a:spcBef>
                <a:spcPts val="0"/>
              </a:spcBef>
            </a:pPr>
            <a:r>
              <a:rPr lang="en-GB" sz="1600" b="1" dirty="0">
                <a:latin typeface="Helvetica" pitchFamily="2" charset="0"/>
              </a:rPr>
              <a:t>Positive parenting </a:t>
            </a:r>
            <a:r>
              <a:rPr lang="en-GB" sz="1600" dirty="0">
                <a:latin typeface="Helvetica" pitchFamily="2" charset="0"/>
              </a:rPr>
              <a:t>refers to a confident, warm, consistent approach to parenting and a low-conflict approach to family life. The Triple P Positive Parenting Programme, an evidence-based intervention, is based on ideas from social learning theory and family systems theory</a:t>
            </a:r>
            <a:r>
              <a:rPr lang="en-IE" sz="1600" dirty="0">
                <a:latin typeface="Helvetica" pitchFamily="2" charset="0"/>
              </a:rPr>
              <a:t> and </a:t>
            </a:r>
            <a:r>
              <a:rPr lang="en-GB" sz="1600" dirty="0">
                <a:latin typeface="Helvetica" pitchFamily="2" charset="0"/>
              </a:rPr>
              <a:t>was developed by Matt Sanders in Australia</a:t>
            </a:r>
          </a:p>
          <a:p>
            <a:pPr>
              <a:lnSpc>
                <a:spcPct val="100000"/>
              </a:lnSpc>
              <a:spcBef>
                <a:spcPts val="0"/>
              </a:spcBef>
            </a:pPr>
            <a:endParaRPr lang="en-GB" sz="1600" dirty="0">
              <a:latin typeface="Helvetica" pitchFamily="2" charset="0"/>
            </a:endParaRPr>
          </a:p>
          <a:p>
            <a:pPr>
              <a:lnSpc>
                <a:spcPct val="100000"/>
              </a:lnSpc>
              <a:spcBef>
                <a:spcPts val="0"/>
              </a:spcBef>
            </a:pPr>
            <a:r>
              <a:rPr lang="en-GB" sz="1600" b="1" dirty="0">
                <a:latin typeface="Helvetica" pitchFamily="2" charset="0"/>
              </a:rPr>
              <a:t>Positive psychology parenting </a:t>
            </a:r>
            <a:r>
              <a:rPr lang="en-GB" sz="1600" dirty="0">
                <a:latin typeface="Helvetica" pitchFamily="2" charset="0"/>
              </a:rPr>
              <a:t>refers to facilitating children’s experience of positive emotions and use of signature strengths to help them flourish rather than to prevent or ameliorate behaviour problems. It is a fledgling innovation proposed by Martin Seligman</a:t>
            </a:r>
            <a:endParaRPr lang="en-US" altLang="en-US" sz="1600" kern="0" dirty="0">
              <a:ea typeface="ＭＳ Ｐゴシック" panose="020B0600070205080204" pitchFamily="34" charset="-128"/>
            </a:endParaRPr>
          </a:p>
        </p:txBody>
      </p:sp>
      <p:sp>
        <p:nvSpPr>
          <p:cNvPr id="8" name="Title 1">
            <a:extLst>
              <a:ext uri="{FF2B5EF4-FFF2-40B4-BE49-F238E27FC236}">
                <a16:creationId xmlns:a16="http://schemas.microsoft.com/office/drawing/2014/main" id="{D7B5CDFC-10D2-CE45-A2D1-4DB3C20BD575}"/>
              </a:ext>
            </a:extLst>
          </p:cNvPr>
          <p:cNvSpPr txBox="1">
            <a:spLocks noChangeArrowheads="1"/>
          </p:cNvSpPr>
          <p:nvPr/>
        </p:nvSpPr>
        <p:spPr>
          <a:xfrm>
            <a:off x="649997" y="147484"/>
            <a:ext cx="8207564" cy="567564"/>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DIFFERENT MEANINGS OF ‘POSITIVE’ APPLIED TO  PARENTING</a:t>
            </a:r>
            <a:endParaRPr lang="en-IE" sz="2000" b="1" dirty="0">
              <a:latin typeface="Helvetica" pitchFamily="2" charset="0"/>
            </a:endParaRPr>
          </a:p>
        </p:txBody>
      </p:sp>
      <p:pic>
        <p:nvPicPr>
          <p:cNvPr id="2" name="Picture 1">
            <a:extLst>
              <a:ext uri="{FF2B5EF4-FFF2-40B4-BE49-F238E27FC236}">
                <a16:creationId xmlns:a16="http://schemas.microsoft.com/office/drawing/2014/main" id="{37EED60E-FC58-3E4E-B73C-1154C79ADD7E}"/>
              </a:ext>
            </a:extLst>
          </p:cNvPr>
          <p:cNvPicPr>
            <a:picLocks noChangeAspect="1"/>
          </p:cNvPicPr>
          <p:nvPr/>
        </p:nvPicPr>
        <p:blipFill>
          <a:blip r:embed="rId2"/>
          <a:stretch>
            <a:fillRect/>
          </a:stretch>
        </p:blipFill>
        <p:spPr>
          <a:xfrm>
            <a:off x="7143773" y="891805"/>
            <a:ext cx="1136685" cy="1591359"/>
          </a:xfrm>
          <a:prstGeom prst="rect">
            <a:avLst/>
          </a:prstGeom>
        </p:spPr>
      </p:pic>
      <p:pic>
        <p:nvPicPr>
          <p:cNvPr id="3" name="Picture 2">
            <a:extLst>
              <a:ext uri="{FF2B5EF4-FFF2-40B4-BE49-F238E27FC236}">
                <a16:creationId xmlns:a16="http://schemas.microsoft.com/office/drawing/2014/main" id="{25463529-1EF3-054A-A8DC-BC1FF8E54F4E}"/>
              </a:ext>
            </a:extLst>
          </p:cNvPr>
          <p:cNvPicPr>
            <a:picLocks noChangeAspect="1"/>
          </p:cNvPicPr>
          <p:nvPr/>
        </p:nvPicPr>
        <p:blipFill>
          <a:blip r:embed="rId3"/>
          <a:stretch>
            <a:fillRect/>
          </a:stretch>
        </p:blipFill>
        <p:spPr>
          <a:xfrm>
            <a:off x="6964299" y="2847742"/>
            <a:ext cx="1391912" cy="1391912"/>
          </a:xfrm>
          <a:prstGeom prst="rect">
            <a:avLst/>
          </a:prstGeom>
        </p:spPr>
      </p:pic>
      <p:pic>
        <p:nvPicPr>
          <p:cNvPr id="11" name="Picture 10" descr="A person smiling with his eyes closed&#10;&#10;Description automatically generated with medium confidence">
            <a:extLst>
              <a:ext uri="{FF2B5EF4-FFF2-40B4-BE49-F238E27FC236}">
                <a16:creationId xmlns:a16="http://schemas.microsoft.com/office/drawing/2014/main" id="{788919AE-16B2-3D4F-8244-BB47FE1F19C1}"/>
              </a:ext>
            </a:extLst>
          </p:cNvPr>
          <p:cNvPicPr>
            <a:picLocks noChangeAspect="1"/>
          </p:cNvPicPr>
          <p:nvPr/>
        </p:nvPicPr>
        <p:blipFill>
          <a:blip r:embed="rId4"/>
          <a:stretch>
            <a:fillRect/>
          </a:stretch>
        </p:blipFill>
        <p:spPr>
          <a:xfrm>
            <a:off x="6999445" y="4919788"/>
            <a:ext cx="1321620" cy="1304076"/>
          </a:xfrm>
          <a:prstGeom prst="rect">
            <a:avLst/>
          </a:prstGeom>
        </p:spPr>
      </p:pic>
      <p:sp>
        <p:nvSpPr>
          <p:cNvPr id="12" name="TextBox 11">
            <a:extLst>
              <a:ext uri="{FF2B5EF4-FFF2-40B4-BE49-F238E27FC236}">
                <a16:creationId xmlns:a16="http://schemas.microsoft.com/office/drawing/2014/main" id="{BF4C0257-887F-2946-BBD1-FF812285D3B6}"/>
              </a:ext>
            </a:extLst>
          </p:cNvPr>
          <p:cNvSpPr txBox="1"/>
          <p:nvPr/>
        </p:nvSpPr>
        <p:spPr>
          <a:xfrm>
            <a:off x="7103167" y="2475124"/>
            <a:ext cx="1217898" cy="338554"/>
          </a:xfrm>
          <a:prstGeom prst="rect">
            <a:avLst/>
          </a:prstGeom>
          <a:noFill/>
        </p:spPr>
        <p:txBody>
          <a:bodyPr wrap="none" rtlCol="0">
            <a:spAutoFit/>
          </a:bodyPr>
          <a:lstStyle/>
          <a:p>
            <a:r>
              <a:rPr lang="en-US" sz="1600" b="1" dirty="0">
                <a:solidFill>
                  <a:srgbClr val="002060"/>
                </a:solidFill>
              </a:rPr>
              <a:t>Alfred Adler</a:t>
            </a:r>
          </a:p>
        </p:txBody>
      </p:sp>
      <p:sp>
        <p:nvSpPr>
          <p:cNvPr id="13" name="TextBox 12">
            <a:extLst>
              <a:ext uri="{FF2B5EF4-FFF2-40B4-BE49-F238E27FC236}">
                <a16:creationId xmlns:a16="http://schemas.microsoft.com/office/drawing/2014/main" id="{68892E2B-B198-684A-8993-26593886F920}"/>
              </a:ext>
            </a:extLst>
          </p:cNvPr>
          <p:cNvSpPr txBox="1"/>
          <p:nvPr/>
        </p:nvSpPr>
        <p:spPr>
          <a:xfrm>
            <a:off x="6999445" y="4227720"/>
            <a:ext cx="1323952" cy="338554"/>
          </a:xfrm>
          <a:prstGeom prst="rect">
            <a:avLst/>
          </a:prstGeom>
          <a:noFill/>
        </p:spPr>
        <p:txBody>
          <a:bodyPr wrap="none" rtlCol="0">
            <a:spAutoFit/>
          </a:bodyPr>
          <a:lstStyle/>
          <a:p>
            <a:r>
              <a:rPr lang="en-US" sz="1600" b="1" dirty="0">
                <a:solidFill>
                  <a:srgbClr val="002060"/>
                </a:solidFill>
              </a:rPr>
              <a:t>Matt Sanders</a:t>
            </a:r>
          </a:p>
        </p:txBody>
      </p:sp>
      <p:sp>
        <p:nvSpPr>
          <p:cNvPr id="14" name="TextBox 13">
            <a:extLst>
              <a:ext uri="{FF2B5EF4-FFF2-40B4-BE49-F238E27FC236}">
                <a16:creationId xmlns:a16="http://schemas.microsoft.com/office/drawing/2014/main" id="{BB4B94B6-F254-2F4D-9F89-01D5792A0A04}"/>
              </a:ext>
            </a:extLst>
          </p:cNvPr>
          <p:cNvSpPr txBox="1"/>
          <p:nvPr/>
        </p:nvSpPr>
        <p:spPr>
          <a:xfrm>
            <a:off x="6919754" y="6223864"/>
            <a:ext cx="1584725" cy="338554"/>
          </a:xfrm>
          <a:prstGeom prst="rect">
            <a:avLst/>
          </a:prstGeom>
          <a:noFill/>
        </p:spPr>
        <p:txBody>
          <a:bodyPr wrap="square" rtlCol="0">
            <a:spAutoFit/>
          </a:bodyPr>
          <a:lstStyle/>
          <a:p>
            <a:r>
              <a:rPr lang="en-US" sz="1600" b="1" dirty="0">
                <a:solidFill>
                  <a:srgbClr val="002060"/>
                </a:solidFill>
              </a:rPr>
              <a:t>Martin Seligman</a:t>
            </a:r>
          </a:p>
        </p:txBody>
      </p:sp>
    </p:spTree>
    <p:extLst>
      <p:ext uri="{BB962C8B-B14F-4D97-AF65-F5344CB8AC3E}">
        <p14:creationId xmlns:p14="http://schemas.microsoft.com/office/powerpoint/2010/main" val="9520546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1F9A4A2-B2A0-0B40-9622-7BDB90D13F19}"/>
              </a:ext>
            </a:extLst>
          </p:cNvPr>
          <p:cNvSpPr txBox="1">
            <a:spLocks noChangeArrowheads="1"/>
          </p:cNvSpPr>
          <p:nvPr/>
        </p:nvSpPr>
        <p:spPr>
          <a:xfrm>
            <a:off x="870333" y="932748"/>
            <a:ext cx="6874525" cy="6002370"/>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lnSpc>
                <a:spcPct val="100000"/>
              </a:lnSpc>
              <a:spcBef>
                <a:spcPts val="0"/>
              </a:spcBef>
            </a:pPr>
            <a:r>
              <a:rPr lang="en-GB" sz="1600" dirty="0">
                <a:solidFill>
                  <a:srgbClr val="002060"/>
                </a:solidFill>
                <a:latin typeface="Helvetica" pitchFamily="2" charset="0"/>
              </a:rPr>
              <a:t>Relationship education is based on the assumption that communication and problem-solving skills training is essential for improving relationship quality</a:t>
            </a:r>
          </a:p>
          <a:p>
            <a:pPr>
              <a:lnSpc>
                <a:spcPct val="100000"/>
              </a:lnSpc>
              <a:spcBef>
                <a:spcPts val="0"/>
              </a:spcBef>
            </a:pPr>
            <a:endParaRPr lang="en-GB" sz="1600" dirty="0">
              <a:solidFill>
                <a:srgbClr val="002060"/>
              </a:solidFill>
              <a:latin typeface="Helvetica" pitchFamily="2" charset="0"/>
            </a:endParaRPr>
          </a:p>
          <a:p>
            <a:pPr>
              <a:lnSpc>
                <a:spcPct val="100000"/>
              </a:lnSpc>
              <a:spcBef>
                <a:spcPts val="0"/>
              </a:spcBef>
            </a:pPr>
            <a:r>
              <a:rPr lang="en-GB" sz="1600" dirty="0">
                <a:solidFill>
                  <a:srgbClr val="002060"/>
                </a:solidFill>
                <a:latin typeface="Helvetica" pitchFamily="2" charset="0"/>
              </a:rPr>
              <a:t>Two lines of research - relationship awareness and relationship check-up - suggest that skills training  - relational education - may not always be necessary for enhancing relationship satisfaction </a:t>
            </a:r>
          </a:p>
          <a:p>
            <a:pPr>
              <a:lnSpc>
                <a:spcPct val="100000"/>
              </a:lnSpc>
              <a:spcBef>
                <a:spcPts val="0"/>
              </a:spcBef>
            </a:pPr>
            <a:endParaRPr lang="en-GB" sz="1600" dirty="0">
              <a:solidFill>
                <a:srgbClr val="002060"/>
              </a:solidFill>
              <a:latin typeface="Helvetica" pitchFamily="2" charset="0"/>
            </a:endParaRPr>
          </a:p>
          <a:p>
            <a:pPr>
              <a:lnSpc>
                <a:spcPct val="100000"/>
              </a:lnSpc>
              <a:spcBef>
                <a:spcPts val="0"/>
              </a:spcBef>
            </a:pPr>
            <a:r>
              <a:rPr lang="en-GB" sz="1600" b="1" dirty="0">
                <a:solidFill>
                  <a:srgbClr val="002060"/>
                </a:solidFill>
                <a:latin typeface="Helvetica" pitchFamily="2" charset="0"/>
              </a:rPr>
              <a:t>Relationship awareness. </a:t>
            </a:r>
            <a:r>
              <a:rPr lang="en-GB" sz="1600" dirty="0">
                <a:solidFill>
                  <a:srgbClr val="002060"/>
                </a:solidFill>
                <a:latin typeface="Helvetica" pitchFamily="2" charset="0"/>
              </a:rPr>
              <a:t>Ronald Rogge found that a brief four hour relationship awareness intervention was as effective as an 18 hour skills training programmes in preventing relationship dissolution three years later.</a:t>
            </a:r>
            <a:r>
              <a:rPr lang="en-GB" sz="1600" baseline="30000" dirty="0">
                <a:solidFill>
                  <a:srgbClr val="002060"/>
                </a:solidFill>
                <a:latin typeface="Helvetica" pitchFamily="2" charset="0"/>
              </a:rPr>
              <a:t>. </a:t>
            </a:r>
            <a:r>
              <a:rPr lang="en-GB" sz="1600" dirty="0">
                <a:solidFill>
                  <a:srgbClr val="002060"/>
                </a:solidFill>
                <a:latin typeface="Helvetica" pitchFamily="2" charset="0"/>
              </a:rPr>
              <a:t>11% of couples who received either intervention ended their relationships compared with 24% of those in a no-intervention control group.  </a:t>
            </a:r>
          </a:p>
          <a:p>
            <a:pPr>
              <a:lnSpc>
                <a:spcPct val="100000"/>
              </a:lnSpc>
              <a:spcBef>
                <a:spcPts val="0"/>
              </a:spcBef>
            </a:pPr>
            <a:endParaRPr lang="en-GB" sz="1600" dirty="0">
              <a:solidFill>
                <a:srgbClr val="002060"/>
              </a:solidFill>
              <a:latin typeface="Helvetica" pitchFamily="2" charset="0"/>
            </a:endParaRPr>
          </a:p>
          <a:p>
            <a:pPr>
              <a:lnSpc>
                <a:spcPct val="100000"/>
              </a:lnSpc>
              <a:spcBef>
                <a:spcPts val="0"/>
              </a:spcBef>
            </a:pPr>
            <a:r>
              <a:rPr lang="en-GB" sz="1600" b="1" dirty="0">
                <a:solidFill>
                  <a:srgbClr val="002060"/>
                </a:solidFill>
                <a:latin typeface="Helvetica" pitchFamily="2" charset="0"/>
              </a:rPr>
              <a:t>Relationship check-up. </a:t>
            </a:r>
            <a:r>
              <a:rPr lang="en-GB" sz="1600" dirty="0">
                <a:solidFill>
                  <a:srgbClr val="002060"/>
                </a:solidFill>
                <a:latin typeface="Helvetica" pitchFamily="2" charset="0"/>
              </a:rPr>
              <a:t>In a meta-analysis of 12 studies Hanne Fentz and Tea Trillingsgaard found that relationship check-up had a positive, small and significant effect on relationship satisfaction at up to six months follow-up. With relationship check-up, couples complete questionnaires on relationship functioning and receive written feedback pointing out strengths and weaknesses of the relationship, areas for relationship enrichment, and in some programmes couples discuss the feedback with a professional</a:t>
            </a:r>
            <a:endParaRPr lang="en-IE" sz="1600" dirty="0">
              <a:latin typeface="Helvetica" pitchFamily="2" charset="0"/>
            </a:endParaRPr>
          </a:p>
        </p:txBody>
      </p:sp>
      <p:sp>
        <p:nvSpPr>
          <p:cNvPr id="8" name="Title 1">
            <a:extLst>
              <a:ext uri="{FF2B5EF4-FFF2-40B4-BE49-F238E27FC236}">
                <a16:creationId xmlns:a16="http://schemas.microsoft.com/office/drawing/2014/main" id="{D7B5CDFC-10D2-CE45-A2D1-4DB3C20BD575}"/>
              </a:ext>
            </a:extLst>
          </p:cNvPr>
          <p:cNvSpPr txBox="1">
            <a:spLocks noChangeArrowheads="1"/>
          </p:cNvSpPr>
          <p:nvPr/>
        </p:nvSpPr>
        <p:spPr>
          <a:xfrm>
            <a:off x="1806766" y="100545"/>
            <a:ext cx="5530467" cy="567564"/>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sz="2000" b="1" dirty="0"/>
              <a:t>IS SKILLS TRAINING NECESSARY FOR </a:t>
            </a:r>
          </a:p>
          <a:p>
            <a:pPr algn="ctr">
              <a:spcBef>
                <a:spcPts val="0"/>
              </a:spcBef>
              <a:defRPr/>
            </a:pPr>
            <a:r>
              <a:rPr lang="en-GB" sz="2000" b="1" dirty="0"/>
              <a:t>COUPLES TO IMPROVE THEIR RELATIONSHIPS? </a:t>
            </a:r>
            <a:endParaRPr lang="en-IE" sz="2000" dirty="0"/>
          </a:p>
          <a:p>
            <a:pPr algn="ctr">
              <a:spcBef>
                <a:spcPts val="0"/>
              </a:spcBef>
              <a:defRPr/>
            </a:pPr>
            <a:endParaRPr lang="en-IE" sz="2000" b="1" dirty="0">
              <a:latin typeface="Helvetica" pitchFamily="2" charset="0"/>
            </a:endParaRPr>
          </a:p>
        </p:txBody>
      </p:sp>
    </p:spTree>
    <p:extLst>
      <p:ext uri="{BB962C8B-B14F-4D97-AF65-F5344CB8AC3E}">
        <p14:creationId xmlns:p14="http://schemas.microsoft.com/office/powerpoint/2010/main" val="3541446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691004" y="637978"/>
            <a:ext cx="4971689" cy="49693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spcBef>
                <a:spcPct val="0"/>
              </a:spcBef>
              <a:buFont typeface="Arial" panose="020B0604020202020204" pitchFamily="34" charset="0"/>
              <a:buChar char="•"/>
            </a:pPr>
            <a:r>
              <a:rPr lang="en-GB" sz="2000" dirty="0">
                <a:solidFill>
                  <a:srgbClr val="002060"/>
                </a:solidFill>
                <a:latin typeface="Helvetica" pitchFamily="2" charset="0"/>
              </a:rPr>
              <a:t>Supportive close relationships buffer people from stress</a:t>
            </a:r>
          </a:p>
          <a:p>
            <a:pPr marL="342900" lvl="1" indent="-342900">
              <a:spcBef>
                <a:spcPct val="0"/>
              </a:spcBef>
              <a:buFont typeface="Arial" panose="020B0604020202020204" pitchFamily="34" charset="0"/>
              <a:buChar char="•"/>
            </a:pPr>
            <a:endParaRPr lang="en-GB" sz="2000" dirty="0">
              <a:solidFill>
                <a:srgbClr val="002060"/>
              </a:solidFill>
              <a:latin typeface="Helvetica" pitchFamily="2" charset="0"/>
            </a:endParaRPr>
          </a:p>
          <a:p>
            <a:pPr marL="342900" lvl="1" indent="-342900">
              <a:spcBef>
                <a:spcPct val="0"/>
              </a:spcBef>
              <a:buFont typeface="Arial" panose="020B0604020202020204" pitchFamily="34" charset="0"/>
              <a:buChar char="•"/>
            </a:pPr>
            <a:r>
              <a:rPr lang="en-GB" sz="2000" dirty="0">
                <a:solidFill>
                  <a:srgbClr val="002060"/>
                </a:solidFill>
                <a:latin typeface="Helvetica" pitchFamily="2" charset="0"/>
              </a:rPr>
              <a:t>Individuals with supportive relationship show </a:t>
            </a:r>
          </a:p>
          <a:p>
            <a:pPr marL="742950" lvl="2" indent="-342900">
              <a:spcBef>
                <a:spcPct val="0"/>
              </a:spcBef>
              <a:buFont typeface="Arial" panose="020B0604020202020204" pitchFamily="34" charset="0"/>
              <a:buChar char="•"/>
            </a:pPr>
            <a:r>
              <a:rPr lang="en-GB" sz="2000" b="1" dirty="0">
                <a:solidFill>
                  <a:srgbClr val="002060"/>
                </a:solidFill>
                <a:latin typeface="Helvetica" pitchFamily="2" charset="0"/>
              </a:rPr>
              <a:t>Better recovery </a:t>
            </a:r>
            <a:r>
              <a:rPr lang="en-GB" sz="2000" dirty="0">
                <a:solidFill>
                  <a:srgbClr val="002060"/>
                </a:solidFill>
                <a:latin typeface="Helvetica" pitchFamily="2" charset="0"/>
              </a:rPr>
              <a:t>and quality of life following major illnesses including cancer, heart attacks, and stroke</a:t>
            </a:r>
          </a:p>
          <a:p>
            <a:pPr marL="742950" lvl="2" indent="-342900">
              <a:spcBef>
                <a:spcPct val="0"/>
              </a:spcBef>
              <a:buFont typeface="Arial" panose="020B0604020202020204" pitchFamily="34" charset="0"/>
              <a:buChar char="•"/>
            </a:pPr>
            <a:r>
              <a:rPr lang="en-GB" sz="2000" b="1" dirty="0">
                <a:solidFill>
                  <a:srgbClr val="002060"/>
                </a:solidFill>
                <a:latin typeface="Helvetica" pitchFamily="2" charset="0"/>
              </a:rPr>
              <a:t>Fewer depressive symptoms </a:t>
            </a:r>
            <a:r>
              <a:rPr lang="en-GB" sz="2000" dirty="0">
                <a:solidFill>
                  <a:srgbClr val="002060"/>
                </a:solidFill>
                <a:latin typeface="Helvetica" pitchFamily="2" charset="0"/>
              </a:rPr>
              <a:t>when coping with chronic stress</a:t>
            </a:r>
          </a:p>
          <a:p>
            <a:pPr marL="742950" lvl="2" indent="-342900">
              <a:spcBef>
                <a:spcPct val="0"/>
              </a:spcBef>
              <a:buFont typeface="Arial" panose="020B0604020202020204" pitchFamily="34" charset="0"/>
              <a:buChar char="•"/>
            </a:pPr>
            <a:r>
              <a:rPr lang="en-GB" sz="2000" b="1" dirty="0">
                <a:solidFill>
                  <a:srgbClr val="002060"/>
                </a:solidFill>
                <a:latin typeface="Helvetica" pitchFamily="2" charset="0"/>
              </a:rPr>
              <a:t>Fewer PTSD symptoms </a:t>
            </a:r>
            <a:r>
              <a:rPr lang="en-GB" sz="2000" dirty="0">
                <a:solidFill>
                  <a:srgbClr val="002060"/>
                </a:solidFill>
                <a:latin typeface="Helvetica" pitchFamily="2" charset="0"/>
              </a:rPr>
              <a:t>in the aftermath of life-threatening stress</a:t>
            </a:r>
          </a:p>
          <a:p>
            <a:pPr marL="342900" lvl="1" indent="-342900">
              <a:spcBef>
                <a:spcPct val="0"/>
              </a:spcBef>
              <a:buFont typeface="Arial" panose="020B0604020202020204" pitchFamily="34" charset="0"/>
              <a:buChar char="•"/>
            </a:pPr>
            <a:endParaRPr lang="en-GB" sz="2000" dirty="0">
              <a:solidFill>
                <a:srgbClr val="002060"/>
              </a:solidFill>
              <a:latin typeface="Helvetica" pitchFamily="2" charset="0"/>
            </a:endParaRPr>
          </a:p>
          <a:p>
            <a:pPr marL="342900" lvl="1" indent="-342900">
              <a:spcBef>
                <a:spcPct val="0"/>
              </a:spcBef>
              <a:buFont typeface="Arial" panose="020B0604020202020204" pitchFamily="34" charset="0"/>
              <a:buChar char="•"/>
            </a:pPr>
            <a:r>
              <a:rPr lang="en-GB" sz="2000" b="1" dirty="0">
                <a:solidFill>
                  <a:srgbClr val="002060"/>
                </a:solidFill>
                <a:latin typeface="Helvetica" pitchFamily="2" charset="0"/>
              </a:rPr>
              <a:t>Longevity. </a:t>
            </a:r>
            <a:r>
              <a:rPr lang="en-GB" sz="2000" dirty="0">
                <a:solidFill>
                  <a:srgbClr val="002060"/>
                </a:solidFill>
                <a:latin typeface="Helvetica" pitchFamily="2" charset="0"/>
              </a:rPr>
              <a:t>In a meta-analysis of 50 studies involving over 100,000 people from 17 countries, Eran Shor found that people with low levels of social support were 11% more likely to die prematurely</a:t>
            </a:r>
            <a:r>
              <a:rPr lang="en-IE" sz="2000" dirty="0">
                <a:solidFill>
                  <a:srgbClr val="002060"/>
                </a:solidFill>
                <a:latin typeface="Helvetica" pitchFamily="2" charset="0"/>
              </a:rPr>
              <a:t> than those with adequate social support</a:t>
            </a:r>
          </a:p>
          <a:p>
            <a:pPr marL="342900" lvl="1" indent="-342900">
              <a:spcBef>
                <a:spcPct val="0"/>
              </a:spcBef>
              <a:buFont typeface="Arial" panose="020B0604020202020204" pitchFamily="34" charset="0"/>
              <a:buChar char="•"/>
            </a:pPr>
            <a:endParaRPr lang="en-IE" sz="2000" dirty="0">
              <a:solidFill>
                <a:srgbClr val="002060"/>
              </a:solidFill>
              <a:latin typeface="Helvetica" pitchFamily="2" charset="0"/>
            </a:endParaRPr>
          </a:p>
          <a:p>
            <a:pPr marL="0" lvl="1" indent="0">
              <a:spcBef>
                <a:spcPct val="0"/>
              </a:spcBef>
              <a:buNone/>
            </a:pPr>
            <a:endParaRPr lang="en-IE" sz="1800" dirty="0">
              <a:latin typeface="Helvetica" pitchFamily="2" charset="0"/>
            </a:endParaRPr>
          </a:p>
          <a:p>
            <a:pPr marL="457200" lvl="1" indent="-457200">
              <a:spcBef>
                <a:spcPct val="0"/>
              </a:spcBef>
              <a:buFont typeface="Arial" panose="020B0604020202020204" pitchFamily="34" charset="0"/>
              <a:buChar char="•"/>
            </a:pPr>
            <a:r>
              <a:rPr lang="en-GB" sz="1800" dirty="0">
                <a:latin typeface="Helvetica" pitchFamily="2" charset="0"/>
              </a:rPr>
              <a:t> </a:t>
            </a:r>
            <a:endParaRPr lang="en-IE" sz="1800" dirty="0">
              <a:latin typeface="Helvetica" pitchFamily="2" charset="0"/>
            </a:endParaRPr>
          </a:p>
          <a:p>
            <a:pPr marL="0" lvl="1" indent="0">
              <a:spcBef>
                <a:spcPct val="0"/>
              </a:spcBef>
              <a:buNone/>
            </a:pPr>
            <a:endParaRPr lang="en-GB" sz="1800" dirty="0">
              <a:latin typeface="Helvetica" pitchFamily="2" charset="0"/>
            </a:endParaRPr>
          </a:p>
          <a:p>
            <a:pPr marL="857250" lvl="2" indent="-457200">
              <a:spcBef>
                <a:spcPct val="0"/>
              </a:spcBef>
              <a:buFont typeface="Arial" panose="020B0604020202020204" pitchFamily="34" charset="0"/>
              <a:buChar char="•"/>
            </a:pPr>
            <a:endParaRPr lang="en-IE" sz="1800" dirty="0">
              <a:solidFill>
                <a:srgbClr val="002060"/>
              </a:solidFill>
              <a:latin typeface="Helvetica" pitchFamily="2" charset="0"/>
            </a:endParaRP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3176849" y="183953"/>
            <a:ext cx="2790301" cy="4540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SOCIAL SUPPORT</a:t>
            </a:r>
          </a:p>
        </p:txBody>
      </p:sp>
      <p:pic>
        <p:nvPicPr>
          <p:cNvPr id="8" name="Picture 3">
            <a:extLst>
              <a:ext uri="{FF2B5EF4-FFF2-40B4-BE49-F238E27FC236}">
                <a16:creationId xmlns:a16="http://schemas.microsoft.com/office/drawing/2014/main" id="{D75F9687-887D-3C49-9AE0-7171FF55A6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9777" y="2022033"/>
            <a:ext cx="3113963" cy="206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788086" y="1147741"/>
            <a:ext cx="6725075" cy="49693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spcBef>
                <a:spcPct val="0"/>
              </a:spcBef>
              <a:buFont typeface="Arial" panose="020B0604020202020204" pitchFamily="34" charset="0"/>
              <a:buChar char="•"/>
            </a:pPr>
            <a:r>
              <a:rPr lang="en-GB" sz="2000" dirty="0">
                <a:solidFill>
                  <a:srgbClr val="002060"/>
                </a:solidFill>
                <a:latin typeface="Helvetica" pitchFamily="2" charset="0"/>
              </a:rPr>
              <a:t>Social support counteracts the negative effects of stress by affecting the way we think and feel, and our physiological state</a:t>
            </a:r>
            <a:endParaRPr lang="en-GB" sz="2000" baseline="30000" dirty="0">
              <a:solidFill>
                <a:srgbClr val="002060"/>
              </a:solidFill>
              <a:latin typeface="Helvetica" pitchFamily="2" charset="0"/>
            </a:endParaRPr>
          </a:p>
          <a:p>
            <a:pPr marL="342900" lvl="1" indent="-342900">
              <a:spcBef>
                <a:spcPct val="0"/>
              </a:spcBef>
              <a:buFont typeface="Arial" panose="020B0604020202020204" pitchFamily="34" charset="0"/>
              <a:buChar char="•"/>
            </a:pPr>
            <a:endParaRPr lang="en-GB" sz="2000" dirty="0">
              <a:solidFill>
                <a:srgbClr val="002060"/>
              </a:solidFill>
              <a:latin typeface="Helvetica" pitchFamily="2" charset="0"/>
            </a:endParaRPr>
          </a:p>
          <a:p>
            <a:pPr marL="342900" lvl="1" indent="-342900">
              <a:spcBef>
                <a:spcPct val="0"/>
              </a:spcBef>
              <a:buFont typeface="Arial" panose="020B0604020202020204" pitchFamily="34" charset="0"/>
              <a:buChar char="•"/>
            </a:pPr>
            <a:r>
              <a:rPr lang="en-GB" sz="2000" dirty="0">
                <a:solidFill>
                  <a:srgbClr val="002060"/>
                </a:solidFill>
                <a:latin typeface="Helvetica" pitchFamily="2" charset="0"/>
              </a:rPr>
              <a:t>When we talk with someone we are close to, who empathises with our stressful situation…</a:t>
            </a:r>
          </a:p>
          <a:p>
            <a:pPr marL="342900" lvl="1" indent="-342900">
              <a:spcBef>
                <a:spcPct val="0"/>
              </a:spcBef>
              <a:buFont typeface="Arial" panose="020B0604020202020204" pitchFamily="34" charset="0"/>
              <a:buChar char="•"/>
            </a:pPr>
            <a:endParaRPr lang="en-GB" sz="2000" dirty="0">
              <a:solidFill>
                <a:srgbClr val="002060"/>
              </a:solidFill>
              <a:latin typeface="Helvetica" pitchFamily="2" charset="0"/>
            </a:endParaRPr>
          </a:p>
          <a:p>
            <a:pPr marL="342900" lvl="1" indent="-342900">
              <a:spcBef>
                <a:spcPct val="0"/>
              </a:spcBef>
              <a:buFont typeface="Arial" panose="020B0604020202020204" pitchFamily="34" charset="0"/>
              <a:buChar char="•"/>
            </a:pPr>
            <a:r>
              <a:rPr lang="en-GB" sz="2000" b="1" dirty="0">
                <a:solidFill>
                  <a:srgbClr val="002060"/>
                </a:solidFill>
                <a:latin typeface="Helvetica" pitchFamily="2" charset="0"/>
              </a:rPr>
              <a:t>Thinking. </a:t>
            </a:r>
            <a:r>
              <a:rPr lang="en-GB" sz="2000" dirty="0">
                <a:solidFill>
                  <a:srgbClr val="002060"/>
                </a:solidFill>
                <a:latin typeface="Helvetica" pitchFamily="2" charset="0"/>
              </a:rPr>
              <a:t>We put our difficulties in perspective</a:t>
            </a:r>
          </a:p>
          <a:p>
            <a:pPr marL="342900" lvl="1" indent="-342900">
              <a:spcBef>
                <a:spcPct val="0"/>
              </a:spcBef>
              <a:buFont typeface="Arial" panose="020B0604020202020204" pitchFamily="34" charset="0"/>
              <a:buChar char="•"/>
            </a:pPr>
            <a:endParaRPr lang="en-GB" sz="2000" dirty="0">
              <a:solidFill>
                <a:srgbClr val="002060"/>
              </a:solidFill>
              <a:latin typeface="Helvetica" pitchFamily="2" charset="0"/>
            </a:endParaRPr>
          </a:p>
          <a:p>
            <a:pPr marL="342900" lvl="1" indent="-342900">
              <a:spcBef>
                <a:spcPct val="0"/>
              </a:spcBef>
              <a:buFont typeface="Arial" panose="020B0604020202020204" pitchFamily="34" charset="0"/>
              <a:buChar char="•"/>
            </a:pPr>
            <a:r>
              <a:rPr lang="en-GB" sz="2000" b="1" dirty="0">
                <a:solidFill>
                  <a:srgbClr val="002060"/>
                </a:solidFill>
                <a:latin typeface="Helvetica" pitchFamily="2" charset="0"/>
              </a:rPr>
              <a:t>Feeling. </a:t>
            </a:r>
            <a:r>
              <a:rPr lang="en-GB" sz="2000" dirty="0">
                <a:solidFill>
                  <a:srgbClr val="002060"/>
                </a:solidFill>
                <a:latin typeface="Helvetica" pitchFamily="2" charset="0"/>
              </a:rPr>
              <a:t>We feel understood, less isolated, and more positive affect</a:t>
            </a:r>
          </a:p>
          <a:p>
            <a:pPr marL="342900" lvl="1" indent="-342900">
              <a:spcBef>
                <a:spcPct val="0"/>
              </a:spcBef>
              <a:buFont typeface="Arial" panose="020B0604020202020204" pitchFamily="34" charset="0"/>
              <a:buChar char="•"/>
            </a:pPr>
            <a:endParaRPr lang="en-GB" sz="2000" dirty="0">
              <a:solidFill>
                <a:srgbClr val="002060"/>
              </a:solidFill>
              <a:latin typeface="Helvetica" pitchFamily="2" charset="0"/>
            </a:endParaRPr>
          </a:p>
          <a:p>
            <a:pPr marL="342900" lvl="1" indent="-342900">
              <a:spcBef>
                <a:spcPct val="0"/>
              </a:spcBef>
              <a:buFont typeface="Arial" panose="020B0604020202020204" pitchFamily="34" charset="0"/>
              <a:buChar char="•"/>
            </a:pPr>
            <a:r>
              <a:rPr lang="en-GB" sz="2000" b="1" dirty="0">
                <a:solidFill>
                  <a:srgbClr val="002060"/>
                </a:solidFill>
                <a:latin typeface="Helvetica" pitchFamily="2" charset="0"/>
              </a:rPr>
              <a:t>Physiological state. </a:t>
            </a:r>
            <a:r>
              <a:rPr lang="en-GB" sz="2000" dirty="0">
                <a:solidFill>
                  <a:srgbClr val="002060"/>
                </a:solidFill>
                <a:latin typeface="Helvetica" pitchFamily="2" charset="0"/>
              </a:rPr>
              <a:t>Our heart rate, blood pressure, cortisol levels all gradually return to normal, and the  immune system functions better </a:t>
            </a:r>
            <a:endParaRPr lang="en-IE" sz="2000" dirty="0">
              <a:solidFill>
                <a:srgbClr val="002060"/>
              </a:solidFill>
              <a:latin typeface="Helvetica" pitchFamily="2" charset="0"/>
            </a:endParaRPr>
          </a:p>
          <a:p>
            <a:pPr marL="0" lvl="1" indent="0">
              <a:spcBef>
                <a:spcPct val="0"/>
              </a:spcBef>
              <a:buNone/>
            </a:pPr>
            <a:endParaRPr lang="en-GB" sz="2000" dirty="0">
              <a:solidFill>
                <a:srgbClr val="002060"/>
              </a:solidFill>
              <a:latin typeface="Helvetica" pitchFamily="2" charset="0"/>
            </a:endParaRPr>
          </a:p>
          <a:p>
            <a:pPr marL="857250" lvl="2" indent="-457200">
              <a:spcBef>
                <a:spcPct val="0"/>
              </a:spcBef>
              <a:buFont typeface="Arial" panose="020B0604020202020204" pitchFamily="34" charset="0"/>
              <a:buChar char="•"/>
            </a:pPr>
            <a:endParaRPr lang="en-IE" sz="1800" dirty="0">
              <a:solidFill>
                <a:srgbClr val="002060"/>
              </a:solidFill>
              <a:latin typeface="Helvetica" pitchFamily="2" charset="0"/>
            </a:endParaRPr>
          </a:p>
        </p:txBody>
      </p:sp>
      <p:sp>
        <p:nvSpPr>
          <p:cNvPr id="6" name="Title 1">
            <a:extLst>
              <a:ext uri="{FF2B5EF4-FFF2-40B4-BE49-F238E27FC236}">
                <a16:creationId xmlns:a16="http://schemas.microsoft.com/office/drawing/2014/main" id="{71BDE939-9447-A74A-A74F-5775886B549C}"/>
              </a:ext>
            </a:extLst>
          </p:cNvPr>
          <p:cNvSpPr txBox="1">
            <a:spLocks noChangeArrowheads="1"/>
          </p:cNvSpPr>
          <p:nvPr/>
        </p:nvSpPr>
        <p:spPr>
          <a:xfrm>
            <a:off x="2755472" y="349085"/>
            <a:ext cx="2790301" cy="4540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SOCIAL SUPPORT</a:t>
            </a:r>
          </a:p>
        </p:txBody>
      </p:sp>
    </p:spTree>
    <p:extLst>
      <p:ext uri="{BB962C8B-B14F-4D97-AF65-F5344CB8AC3E}">
        <p14:creationId xmlns:p14="http://schemas.microsoft.com/office/powerpoint/2010/main" val="2704769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16494</TotalTime>
  <Words>7694</Words>
  <Application>Microsoft Macintosh PowerPoint</Application>
  <PresentationFormat>On-screen Show (4:3)</PresentationFormat>
  <Paragraphs>1056</Paragraphs>
  <Slides>76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76</vt:i4>
      </vt:variant>
    </vt:vector>
  </HeadingPairs>
  <TitlesOfParts>
    <vt:vector size="83" baseType="lpstr">
      <vt:lpstr>Arial</vt:lpstr>
      <vt:lpstr>Calibri</vt:lpstr>
      <vt:lpstr>Helvetica</vt:lpstr>
      <vt:lpstr>Symbol</vt:lpstr>
      <vt:lpstr>Times New Roman</vt:lpstr>
      <vt:lpstr>Verdana</vt:lpstr>
      <vt:lpstr>Office Theme</vt:lpstr>
      <vt:lpstr>CHAPTER 8.  POSITIVE RELATIONSHIPS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Carr</dc:creator>
  <cp:lastModifiedBy>Alan Carr</cp:lastModifiedBy>
  <cp:revision>103</cp:revision>
  <cp:lastPrinted>2016-02-23T12:27:47Z</cp:lastPrinted>
  <dcterms:created xsi:type="dcterms:W3CDTF">2016-02-23T11:18:01Z</dcterms:created>
  <dcterms:modified xsi:type="dcterms:W3CDTF">2021-11-04T12:05:32Z</dcterms:modified>
</cp:coreProperties>
</file>