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63" r:id="rId2"/>
    <p:sldId id="272" r:id="rId3"/>
    <p:sldId id="690" r:id="rId4"/>
    <p:sldId id="400" r:id="rId5"/>
    <p:sldId id="401" r:id="rId6"/>
    <p:sldId id="691" r:id="rId7"/>
    <p:sldId id="688" r:id="rId8"/>
    <p:sldId id="570" r:id="rId9"/>
    <p:sldId id="689" r:id="rId10"/>
    <p:sldId id="682" r:id="rId11"/>
    <p:sldId id="692" r:id="rId12"/>
    <p:sldId id="693" r:id="rId13"/>
    <p:sldId id="696" r:id="rId14"/>
    <p:sldId id="698" r:id="rId15"/>
    <p:sldId id="708" r:id="rId16"/>
    <p:sldId id="697" r:id="rId17"/>
    <p:sldId id="699" r:id="rId18"/>
    <p:sldId id="700" r:id="rId19"/>
    <p:sldId id="701" r:id="rId20"/>
    <p:sldId id="706" r:id="rId21"/>
    <p:sldId id="702" r:id="rId22"/>
    <p:sldId id="703" r:id="rId23"/>
    <p:sldId id="704" r:id="rId24"/>
    <p:sldId id="705" r:id="rId25"/>
    <p:sldId id="707" r:id="rId26"/>
    <p:sldId id="709" r:id="rId27"/>
    <p:sldId id="710" r:id="rId28"/>
    <p:sldId id="711" r:id="rId29"/>
    <p:sldId id="712" r:id="rId30"/>
    <p:sldId id="713" r:id="rId31"/>
    <p:sldId id="714" r:id="rId32"/>
    <p:sldId id="715" r:id="rId33"/>
    <p:sldId id="716" r:id="rId34"/>
    <p:sldId id="726" r:id="rId35"/>
    <p:sldId id="735" r:id="rId36"/>
    <p:sldId id="717" r:id="rId37"/>
    <p:sldId id="719" r:id="rId38"/>
    <p:sldId id="722" r:id="rId39"/>
    <p:sldId id="731" r:id="rId40"/>
    <p:sldId id="733" r:id="rId41"/>
    <p:sldId id="734" r:id="rId42"/>
    <p:sldId id="736" r:id="rId43"/>
    <p:sldId id="718" r:id="rId44"/>
    <p:sldId id="720" r:id="rId45"/>
    <p:sldId id="721" r:id="rId46"/>
    <p:sldId id="737" r:id="rId47"/>
    <p:sldId id="732" r:id="rId48"/>
    <p:sldId id="727" r:id="rId49"/>
    <p:sldId id="724" r:id="rId50"/>
    <p:sldId id="725" r:id="rId51"/>
    <p:sldId id="729" r:id="rId52"/>
    <p:sldId id="738" r:id="rId53"/>
    <p:sldId id="745" r:id="rId54"/>
    <p:sldId id="728" r:id="rId55"/>
    <p:sldId id="739" r:id="rId56"/>
    <p:sldId id="740" r:id="rId57"/>
    <p:sldId id="741" r:id="rId58"/>
    <p:sldId id="613" r:id="rId59"/>
    <p:sldId id="742" r:id="rId60"/>
    <p:sldId id="744" r:id="rId61"/>
    <p:sldId id="74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0"/>
    <p:restoredTop sz="91549"/>
  </p:normalViewPr>
  <p:slideViewPr>
    <p:cSldViewPr snapToGrid="0" snapToObjects="1">
      <p:cViewPr varScale="1">
        <p:scale>
          <a:sx n="112" d="100"/>
          <a:sy n="112" d="100"/>
        </p:scale>
        <p:origin x="1256"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lvetica"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lvetica" pitchFamily="2" charset="0"/>
              </a:defRPr>
            </a:lvl1pPr>
          </a:lstStyle>
          <a:p>
            <a:fld id="{2C868532-E685-F64B-8718-79FEDB262DAC}" type="datetimeFigureOut">
              <a:rPr lang="en-US" smtClean="0"/>
              <a:pPr/>
              <a:t>11/4/21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lvetica" pitchFamily="2" charset="0"/>
              </a:defRPr>
            </a:lvl1pPr>
          </a:lstStyle>
          <a:p>
            <a:fld id="{F7C980D6-82D6-9845-ABA7-02C8A080D192}" type="slidenum">
              <a:rPr lang="en-US" smtClean="0"/>
              <a:pPr/>
              <a:t>‹#›</a:t>
            </a:fld>
            <a:endParaRPr lang="en-US" dirty="0"/>
          </a:p>
        </p:txBody>
      </p:sp>
    </p:spTree>
    <p:extLst>
      <p:ext uri="{BB962C8B-B14F-4D97-AF65-F5344CB8AC3E}">
        <p14:creationId xmlns:p14="http://schemas.microsoft.com/office/powerpoint/2010/main" val="9358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pitchFamily="2" charset="0"/>
        <a:ea typeface="+mn-ea"/>
        <a:cs typeface="+mn-cs"/>
      </a:defRPr>
    </a:lvl1pPr>
    <a:lvl2pPr marL="457200" algn="l" defTabSz="914400" rtl="0" eaLnBrk="1" latinLnBrk="0" hangingPunct="1">
      <a:defRPr sz="1200" b="0" i="0" kern="1200">
        <a:solidFill>
          <a:schemeClr val="tx1"/>
        </a:solidFill>
        <a:latin typeface="Helvetica" pitchFamily="2" charset="0"/>
        <a:ea typeface="+mn-ea"/>
        <a:cs typeface="+mn-cs"/>
      </a:defRPr>
    </a:lvl2pPr>
    <a:lvl3pPr marL="914400" algn="l" defTabSz="914400" rtl="0" eaLnBrk="1" latinLnBrk="0" hangingPunct="1">
      <a:defRPr sz="1200" b="0" i="0" kern="1200">
        <a:solidFill>
          <a:schemeClr val="tx1"/>
        </a:solidFill>
        <a:latin typeface="Helvetica" pitchFamily="2" charset="0"/>
        <a:ea typeface="+mn-ea"/>
        <a:cs typeface="+mn-cs"/>
      </a:defRPr>
    </a:lvl3pPr>
    <a:lvl4pPr marL="1371600" algn="l" defTabSz="914400" rtl="0" eaLnBrk="1" latinLnBrk="0" hangingPunct="1">
      <a:defRPr sz="1200" b="0" i="0" kern="1200">
        <a:solidFill>
          <a:schemeClr val="tx1"/>
        </a:solidFill>
        <a:latin typeface="Helvetica" pitchFamily="2" charset="0"/>
        <a:ea typeface="+mn-ea"/>
        <a:cs typeface="+mn-cs"/>
      </a:defRPr>
    </a:lvl4pPr>
    <a:lvl5pPr marL="1828800" algn="l" defTabSz="914400" rtl="0" eaLnBrk="1" latinLnBrk="0" hangingPunct="1">
      <a:defRPr sz="1200" b="0" i="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5194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9928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9822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24709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1B4956F7-9C54-434C-85D6-B7C45A955C1E}"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58383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1B4956F7-9C54-434C-85D6-B7C45A955C1E}"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73091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1B4956F7-9C54-434C-85D6-B7C45A955C1E}" type="datetimeFigureOut">
              <a:rPr lang="en-US" smtClean="0"/>
              <a:t>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22921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1B4956F7-9C54-434C-85D6-B7C45A955C1E}" type="datetimeFigureOut">
              <a:rPr lang="en-US" smtClean="0"/>
              <a:t>11/4/21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6308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956F7-9C54-434C-85D6-B7C45A955C1E}" type="datetimeFigureOut">
              <a:rPr lang="en-US" smtClean="0"/>
              <a:t>11/4/21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11338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40787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0676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pitchFamily="2" charset="0"/>
              </a:defRPr>
            </a:lvl1pPr>
          </a:lstStyle>
          <a:p>
            <a:fld id="{1B4956F7-9C54-434C-85D6-B7C45A955C1E}" type="datetimeFigureOut">
              <a:rPr lang="en-US" smtClean="0"/>
              <a:pPr/>
              <a:t>11/4/21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pitchFamily="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pitchFamily="2" charset="0"/>
              </a:defRPr>
            </a:lvl1pPr>
          </a:lstStyle>
          <a:p>
            <a:fld id="{1D1D8ECF-D8D9-6F4A-BCF0-4C5315DAE7F2}" type="slidenum">
              <a:rPr lang="en-US" smtClean="0"/>
              <a:pPr/>
              <a:t>‹#›</a:t>
            </a:fld>
            <a:endParaRPr lang="en-US" dirty="0"/>
          </a:p>
        </p:txBody>
      </p:sp>
    </p:spTree>
    <p:extLst>
      <p:ext uri="{BB962C8B-B14F-4D97-AF65-F5344CB8AC3E}">
        <p14:creationId xmlns:p14="http://schemas.microsoft.com/office/powerpoint/2010/main" val="305508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pitchFamily="2" charset="0"/>
          <a:ea typeface="+mn-ea"/>
          <a:cs typeface="+mn-cs"/>
        </a:defRPr>
      </a:lvl1pPr>
      <a:lvl2pPr marL="742950" indent="-285750" algn="l" defTabSz="457200" rtl="0" eaLnBrk="1" latinLnBrk="0" hangingPunct="1">
        <a:spcBef>
          <a:spcPct val="20000"/>
        </a:spcBef>
        <a:buFont typeface="Arial"/>
        <a:buChar char="–"/>
        <a:defRPr sz="2800" b="0" i="0" kern="1200">
          <a:solidFill>
            <a:schemeClr val="tx1"/>
          </a:solidFill>
          <a:latin typeface="Helvetica" pitchFamily="2" charset="0"/>
          <a:ea typeface="+mn-ea"/>
          <a:cs typeface="+mn-cs"/>
        </a:defRPr>
      </a:lvl2pPr>
      <a:lvl3pPr marL="1143000" indent="-228600" algn="l" defTabSz="457200" rtl="0" eaLnBrk="1" latinLnBrk="0" hangingPunct="1">
        <a:spcBef>
          <a:spcPct val="20000"/>
        </a:spcBef>
        <a:buFont typeface="Arial"/>
        <a:buChar char="•"/>
        <a:defRPr sz="2400" b="0" i="0" kern="1200">
          <a:solidFill>
            <a:schemeClr val="tx1"/>
          </a:solidFill>
          <a:latin typeface="Helvetica" pitchFamily="2" charset="0"/>
          <a:ea typeface="+mn-ea"/>
          <a:cs typeface="+mn-cs"/>
        </a:defRPr>
      </a:lvl3pPr>
      <a:lvl4pPr marL="1600200" indent="-228600" algn="l" defTabSz="457200" rtl="0" eaLnBrk="1" latinLnBrk="0" hangingPunct="1">
        <a:spcBef>
          <a:spcPct val="20000"/>
        </a:spcBef>
        <a:buFont typeface="Arial"/>
        <a:buChar char="–"/>
        <a:defRPr sz="2000" b="0" i="0" kern="1200">
          <a:solidFill>
            <a:schemeClr val="tx1"/>
          </a:solidFill>
          <a:latin typeface="Helvetica" pitchFamily="2" charset="0"/>
          <a:ea typeface="+mn-ea"/>
          <a:cs typeface="+mn-cs"/>
        </a:defRPr>
      </a:lvl4pPr>
      <a:lvl5pPr marL="2057400" indent="-228600" algn="l" defTabSz="457200" rtl="0" eaLnBrk="1" latinLnBrk="0" hangingPunct="1">
        <a:spcBef>
          <a:spcPct val="20000"/>
        </a:spcBef>
        <a:buFont typeface="Arial"/>
        <a:buChar char="»"/>
        <a:defRPr sz="2000" b="0" i="0" kern="1200">
          <a:solidFill>
            <a:schemeClr val="tx1"/>
          </a:solidFill>
          <a:latin typeface="Helvetica"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za5r4adt3I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doi.org/10.3389/fpsyg.2020.00793" TargetMode="External"/><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4C59-728F-5243-A316-EBBF8458C8DC}"/>
              </a:ext>
            </a:extLst>
          </p:cNvPr>
          <p:cNvSpPr>
            <a:spLocks noGrp="1"/>
          </p:cNvSpPr>
          <p:nvPr>
            <p:ph type="title"/>
          </p:nvPr>
        </p:nvSpPr>
        <p:spPr>
          <a:xfrm>
            <a:off x="457200" y="0"/>
            <a:ext cx="8229600" cy="3026703"/>
          </a:xfrm>
        </p:spPr>
        <p:txBody>
          <a:bodyPr>
            <a:normAutofit/>
          </a:bodyPr>
          <a:lstStyle/>
          <a:p>
            <a:r>
              <a:rPr lang="en-GB" b="1" dirty="0">
                <a:solidFill>
                  <a:srgbClr val="0070C0"/>
                </a:solidFill>
                <a:latin typeface="Helvetica" pitchFamily="2" charset="0"/>
                <a:ea typeface="Verdana" panose="020B0604030504040204" pitchFamily="34" charset="0"/>
                <a:cs typeface="Verdana" panose="020B0604030504040204" pitchFamily="34" charset="0"/>
              </a:rPr>
              <a:t>CHAPTER 9. </a:t>
            </a:r>
            <a:br>
              <a:rPr lang="en-GB" b="1" dirty="0">
                <a:solidFill>
                  <a:srgbClr val="0070C0"/>
                </a:solidFill>
                <a:latin typeface="Helvetica" pitchFamily="2" charset="0"/>
                <a:ea typeface="Verdana" panose="020B0604030504040204" pitchFamily="34" charset="0"/>
                <a:cs typeface="Verdana" panose="020B0604030504040204" pitchFamily="34" charset="0"/>
              </a:rPr>
            </a:br>
            <a:r>
              <a:rPr lang="en-GB" b="1" dirty="0">
                <a:solidFill>
                  <a:srgbClr val="0070C0"/>
                </a:solidFill>
                <a:latin typeface="Helvetica" pitchFamily="2" charset="0"/>
                <a:ea typeface="Verdana" panose="020B0604030504040204" pitchFamily="34" charset="0"/>
                <a:cs typeface="Verdana" panose="020B0604030504040204" pitchFamily="34" charset="0"/>
              </a:rPr>
              <a:t>POSITIVE PSYCHOLOGY </a:t>
            </a:r>
            <a:br>
              <a:rPr lang="en-GB" b="1" dirty="0">
                <a:solidFill>
                  <a:srgbClr val="0070C0"/>
                </a:solidFill>
                <a:latin typeface="Helvetica" pitchFamily="2" charset="0"/>
                <a:ea typeface="Verdana" panose="020B0604030504040204" pitchFamily="34" charset="0"/>
                <a:cs typeface="Verdana" panose="020B0604030504040204" pitchFamily="34" charset="0"/>
              </a:rPr>
            </a:br>
            <a:r>
              <a:rPr lang="en-GB" b="1" dirty="0">
                <a:solidFill>
                  <a:srgbClr val="0070C0"/>
                </a:solidFill>
                <a:latin typeface="Helvetica" pitchFamily="2" charset="0"/>
                <a:ea typeface="Verdana" panose="020B0604030504040204" pitchFamily="34" charset="0"/>
                <a:cs typeface="Verdana" panose="020B0604030504040204" pitchFamily="34" charset="0"/>
              </a:rPr>
              <a:t>INTERVENTIONS</a:t>
            </a:r>
            <a:br>
              <a:rPr lang="en-IE" b="1" dirty="0"/>
            </a:br>
            <a:endParaRPr lang="en-US" dirty="0"/>
          </a:p>
        </p:txBody>
      </p:sp>
      <p:pic>
        <p:nvPicPr>
          <p:cNvPr id="4" name="Picture 3">
            <a:extLst>
              <a:ext uri="{FF2B5EF4-FFF2-40B4-BE49-F238E27FC236}">
                <a16:creationId xmlns:a16="http://schemas.microsoft.com/office/drawing/2014/main" id="{086C603E-AC68-614E-B56E-A489703CB044}"/>
              </a:ext>
            </a:extLst>
          </p:cNvPr>
          <p:cNvPicPr>
            <a:picLocks noChangeAspect="1"/>
          </p:cNvPicPr>
          <p:nvPr/>
        </p:nvPicPr>
        <p:blipFill>
          <a:blip r:embed="rId2"/>
          <a:stretch>
            <a:fillRect/>
          </a:stretch>
        </p:blipFill>
        <p:spPr>
          <a:xfrm>
            <a:off x="3137208" y="2275113"/>
            <a:ext cx="3100305" cy="4383190"/>
          </a:xfrm>
          <a:prstGeom prst="rect">
            <a:avLst/>
          </a:prstGeom>
        </p:spPr>
      </p:pic>
    </p:spTree>
    <p:extLst>
      <p:ext uri="{BB962C8B-B14F-4D97-AF65-F5344CB8AC3E}">
        <p14:creationId xmlns:p14="http://schemas.microsoft.com/office/powerpoint/2010/main" val="823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8">
            <a:extLst>
              <a:ext uri="{FF2B5EF4-FFF2-40B4-BE49-F238E27FC236}">
                <a16:creationId xmlns:a16="http://schemas.microsoft.com/office/drawing/2014/main" id="{4ABC095A-F0AD-EC4F-BC79-51584679F56C}"/>
              </a:ext>
            </a:extLst>
          </p:cNvPr>
          <p:cNvSpPr>
            <a:spLocks noChangeArrowheads="1"/>
          </p:cNvSpPr>
          <p:nvPr/>
        </p:nvSpPr>
        <p:spPr bwMode="auto">
          <a:xfrm>
            <a:off x="1901825" y="1697263"/>
            <a:ext cx="420688" cy="2943225"/>
          </a:xfrm>
          <a:prstGeom prst="rect">
            <a:avLst/>
          </a:prstGeom>
          <a:solidFill>
            <a:srgbClr val="00B0F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cxnSp>
        <p:nvCxnSpPr>
          <p:cNvPr id="148482" name="Straight Connector 5">
            <a:extLst>
              <a:ext uri="{FF2B5EF4-FFF2-40B4-BE49-F238E27FC236}">
                <a16:creationId xmlns:a16="http://schemas.microsoft.com/office/drawing/2014/main" id="{9F729341-27EA-9A47-B508-765A7BE98764}"/>
              </a:ext>
            </a:extLst>
          </p:cNvPr>
          <p:cNvCxnSpPr>
            <a:cxnSpLocks/>
          </p:cNvCxnSpPr>
          <p:nvPr/>
        </p:nvCxnSpPr>
        <p:spPr bwMode="auto">
          <a:xfrm>
            <a:off x="1574800" y="244700"/>
            <a:ext cx="38100" cy="4386263"/>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48483" name="TextBox 20">
            <a:extLst>
              <a:ext uri="{FF2B5EF4-FFF2-40B4-BE49-F238E27FC236}">
                <a16:creationId xmlns:a16="http://schemas.microsoft.com/office/drawing/2014/main" id="{7D65C6B5-7A59-CB42-9CAB-3CB2138979CC}"/>
              </a:ext>
            </a:extLst>
          </p:cNvPr>
          <p:cNvSpPr txBox="1">
            <a:spLocks noChangeArrowheads="1"/>
          </p:cNvSpPr>
          <p:nvPr/>
        </p:nvSpPr>
        <p:spPr bwMode="auto">
          <a:xfrm>
            <a:off x="71438" y="9750"/>
            <a:ext cx="137795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r">
              <a:lnSpc>
                <a:spcPct val="100000"/>
              </a:lnSpc>
              <a:spcBef>
                <a:spcPct val="0"/>
              </a:spcBef>
              <a:buFontTx/>
              <a:buNone/>
            </a:pPr>
            <a:endParaRPr lang="en-US" altLang="en-US" sz="1600" b="1" dirty="0">
              <a:solidFill>
                <a:schemeClr val="tx1"/>
              </a:solidFill>
              <a:latin typeface="Helvetica" pitchFamily="2" charset="0"/>
            </a:endParaRPr>
          </a:p>
          <a:p>
            <a:pPr algn="r">
              <a:lnSpc>
                <a:spcPct val="100000"/>
              </a:lnSpc>
              <a:spcBef>
                <a:spcPct val="0"/>
              </a:spcBef>
              <a:buFontTx/>
              <a:buNone/>
            </a:pPr>
            <a:endParaRPr lang="en-US" altLang="en-US" sz="1600" b="1" dirty="0">
              <a:solidFill>
                <a:schemeClr val="tx1"/>
              </a:solidFill>
              <a:latin typeface="Helvetica" pitchFamily="2" charset="0"/>
            </a:endParaRPr>
          </a:p>
          <a:p>
            <a:pPr algn="r">
              <a:lnSpc>
                <a:spcPct val="100000"/>
              </a:lnSpc>
              <a:spcBef>
                <a:spcPct val="0"/>
              </a:spcBef>
              <a:buFontTx/>
              <a:buNone/>
            </a:pPr>
            <a:r>
              <a:rPr lang="en-US" altLang="en-US" sz="1600" b="1" dirty="0">
                <a:solidFill>
                  <a:schemeClr val="tx1"/>
                </a:solidFill>
                <a:latin typeface="Helvetica" pitchFamily="2" charset="0"/>
              </a:rPr>
              <a:t>Large 0.8</a:t>
            </a:r>
          </a:p>
          <a:p>
            <a:pPr algn="r">
              <a:lnSpc>
                <a:spcPct val="100000"/>
              </a:lnSpc>
              <a:spcBef>
                <a:spcPct val="0"/>
              </a:spcBef>
              <a:buFontTx/>
              <a:buNone/>
            </a:pPr>
            <a:endParaRPr lang="en-US" altLang="en-US" sz="1600" b="1" dirty="0">
              <a:solidFill>
                <a:schemeClr val="tx1"/>
              </a:solidFill>
              <a:latin typeface="Helvetica" pitchFamily="2" charset="0"/>
            </a:endParaRPr>
          </a:p>
          <a:p>
            <a:pPr algn="r">
              <a:lnSpc>
                <a:spcPct val="100000"/>
              </a:lnSpc>
              <a:spcBef>
                <a:spcPct val="0"/>
              </a:spcBef>
              <a:buFontTx/>
              <a:buNone/>
            </a:pPr>
            <a:r>
              <a:rPr lang="en-US" altLang="en-US" sz="1600" b="1" dirty="0">
                <a:solidFill>
                  <a:schemeClr val="tx1"/>
                </a:solidFill>
                <a:latin typeface="Helvetica" pitchFamily="2" charset="0"/>
              </a:rPr>
              <a:t>0.7</a:t>
            </a:r>
          </a:p>
          <a:p>
            <a:pPr algn="r">
              <a:lnSpc>
                <a:spcPct val="100000"/>
              </a:lnSpc>
              <a:spcBef>
                <a:spcPct val="0"/>
              </a:spcBef>
              <a:buFontTx/>
              <a:buNone/>
            </a:pPr>
            <a:endParaRPr lang="en-US" altLang="en-US" sz="1600" b="1" dirty="0">
              <a:solidFill>
                <a:schemeClr val="tx1"/>
              </a:solidFill>
              <a:latin typeface="Helvetica" pitchFamily="2" charset="0"/>
            </a:endParaRPr>
          </a:p>
          <a:p>
            <a:pPr algn="r">
              <a:lnSpc>
                <a:spcPct val="100000"/>
              </a:lnSpc>
              <a:spcBef>
                <a:spcPct val="0"/>
              </a:spcBef>
              <a:buFontTx/>
              <a:buNone/>
            </a:pPr>
            <a:r>
              <a:rPr lang="en-US" altLang="en-US" sz="1600" b="1" dirty="0">
                <a:solidFill>
                  <a:schemeClr val="tx1"/>
                </a:solidFill>
                <a:latin typeface="Helvetica" pitchFamily="2" charset="0"/>
              </a:rPr>
              <a:t>0.6</a:t>
            </a:r>
          </a:p>
          <a:p>
            <a:pPr algn="r">
              <a:lnSpc>
                <a:spcPct val="100000"/>
              </a:lnSpc>
              <a:spcBef>
                <a:spcPct val="0"/>
              </a:spcBef>
              <a:buFontTx/>
              <a:buNone/>
            </a:pPr>
            <a:endParaRPr lang="en-US" altLang="en-US" sz="1600" b="1" dirty="0">
              <a:solidFill>
                <a:schemeClr val="tx1"/>
              </a:solidFill>
              <a:latin typeface="Helvetica" pitchFamily="2" charset="0"/>
            </a:endParaRPr>
          </a:p>
          <a:p>
            <a:pPr algn="r">
              <a:lnSpc>
                <a:spcPct val="100000"/>
              </a:lnSpc>
              <a:spcBef>
                <a:spcPct val="0"/>
              </a:spcBef>
              <a:buFontTx/>
              <a:buNone/>
            </a:pPr>
            <a:r>
              <a:rPr lang="en-US" altLang="en-US" sz="1600" b="1" dirty="0">
                <a:solidFill>
                  <a:schemeClr val="tx1"/>
                </a:solidFill>
                <a:latin typeface="Helvetica" pitchFamily="2" charset="0"/>
              </a:rPr>
              <a:t>Medium 0.5</a:t>
            </a:r>
          </a:p>
          <a:p>
            <a:pPr algn="r">
              <a:lnSpc>
                <a:spcPct val="100000"/>
              </a:lnSpc>
              <a:spcBef>
                <a:spcPct val="0"/>
              </a:spcBef>
              <a:buFontTx/>
              <a:buNone/>
            </a:pPr>
            <a:endParaRPr lang="en-US" altLang="en-US" sz="1600" b="1" dirty="0">
              <a:solidFill>
                <a:schemeClr val="tx1"/>
              </a:solidFill>
              <a:latin typeface="Helvetica" pitchFamily="2" charset="0"/>
            </a:endParaRPr>
          </a:p>
          <a:p>
            <a:pPr algn="r">
              <a:lnSpc>
                <a:spcPct val="100000"/>
              </a:lnSpc>
              <a:spcBef>
                <a:spcPct val="0"/>
              </a:spcBef>
              <a:buFontTx/>
              <a:buNone/>
            </a:pPr>
            <a:r>
              <a:rPr lang="en-US" altLang="en-US" sz="1600" b="1" dirty="0">
                <a:solidFill>
                  <a:schemeClr val="tx1"/>
                </a:solidFill>
                <a:latin typeface="Helvetica" pitchFamily="2" charset="0"/>
              </a:rPr>
              <a:t>0.4</a:t>
            </a:r>
          </a:p>
          <a:p>
            <a:pPr algn="r">
              <a:lnSpc>
                <a:spcPct val="100000"/>
              </a:lnSpc>
              <a:spcBef>
                <a:spcPct val="0"/>
              </a:spcBef>
              <a:buFontTx/>
              <a:buNone/>
            </a:pPr>
            <a:endParaRPr lang="en-US" altLang="en-US" sz="1600" b="1" dirty="0">
              <a:solidFill>
                <a:schemeClr val="tx1"/>
              </a:solidFill>
              <a:latin typeface="Helvetica" pitchFamily="2" charset="0"/>
            </a:endParaRPr>
          </a:p>
          <a:p>
            <a:pPr algn="r">
              <a:lnSpc>
                <a:spcPct val="100000"/>
              </a:lnSpc>
              <a:spcBef>
                <a:spcPct val="0"/>
              </a:spcBef>
              <a:buFontTx/>
              <a:buNone/>
            </a:pPr>
            <a:r>
              <a:rPr lang="en-US" altLang="en-US" sz="1600" b="1" dirty="0">
                <a:solidFill>
                  <a:schemeClr val="tx1"/>
                </a:solidFill>
                <a:latin typeface="Helvetica" pitchFamily="2" charset="0"/>
              </a:rPr>
              <a:t>0.3</a:t>
            </a:r>
          </a:p>
          <a:p>
            <a:pPr algn="r">
              <a:lnSpc>
                <a:spcPct val="100000"/>
              </a:lnSpc>
              <a:spcBef>
                <a:spcPct val="0"/>
              </a:spcBef>
              <a:buFontTx/>
              <a:buNone/>
            </a:pPr>
            <a:endParaRPr lang="en-US" altLang="en-US" sz="1600" b="1" dirty="0">
              <a:solidFill>
                <a:schemeClr val="tx1"/>
              </a:solidFill>
              <a:latin typeface="Helvetica" pitchFamily="2" charset="0"/>
            </a:endParaRPr>
          </a:p>
          <a:p>
            <a:pPr algn="r">
              <a:lnSpc>
                <a:spcPct val="100000"/>
              </a:lnSpc>
              <a:spcBef>
                <a:spcPct val="0"/>
              </a:spcBef>
              <a:buFontTx/>
              <a:buNone/>
            </a:pPr>
            <a:r>
              <a:rPr lang="en-US" altLang="en-US" sz="1600" b="1" dirty="0">
                <a:solidFill>
                  <a:schemeClr val="tx1"/>
                </a:solidFill>
                <a:latin typeface="Helvetica" pitchFamily="2" charset="0"/>
              </a:rPr>
              <a:t>Small 0.2</a:t>
            </a:r>
          </a:p>
          <a:p>
            <a:pPr algn="r">
              <a:lnSpc>
                <a:spcPct val="100000"/>
              </a:lnSpc>
              <a:spcBef>
                <a:spcPct val="0"/>
              </a:spcBef>
              <a:buFontTx/>
              <a:buNone/>
            </a:pPr>
            <a:endParaRPr lang="en-US" altLang="en-US" sz="1600" b="1" dirty="0">
              <a:solidFill>
                <a:schemeClr val="tx1"/>
              </a:solidFill>
              <a:latin typeface="Helvetica" pitchFamily="2" charset="0"/>
            </a:endParaRPr>
          </a:p>
          <a:p>
            <a:pPr algn="r">
              <a:lnSpc>
                <a:spcPct val="100000"/>
              </a:lnSpc>
              <a:spcBef>
                <a:spcPct val="0"/>
              </a:spcBef>
              <a:buFontTx/>
              <a:buNone/>
            </a:pPr>
            <a:r>
              <a:rPr lang="en-US" altLang="en-US" sz="1600" b="1" dirty="0">
                <a:solidFill>
                  <a:schemeClr val="tx1"/>
                </a:solidFill>
                <a:latin typeface="Helvetica" pitchFamily="2" charset="0"/>
              </a:rPr>
              <a:t>0.1</a:t>
            </a:r>
          </a:p>
          <a:p>
            <a:pPr algn="r">
              <a:lnSpc>
                <a:spcPct val="100000"/>
              </a:lnSpc>
              <a:spcBef>
                <a:spcPct val="0"/>
              </a:spcBef>
              <a:buFontTx/>
              <a:buNone/>
            </a:pPr>
            <a:endParaRPr lang="en-US" altLang="en-US" sz="1600" b="1" dirty="0">
              <a:solidFill>
                <a:schemeClr val="tx1"/>
              </a:solidFill>
              <a:latin typeface="Helvetica" pitchFamily="2" charset="0"/>
            </a:endParaRPr>
          </a:p>
          <a:p>
            <a:pPr algn="r">
              <a:lnSpc>
                <a:spcPct val="100000"/>
              </a:lnSpc>
              <a:spcBef>
                <a:spcPct val="0"/>
              </a:spcBef>
              <a:buFontTx/>
              <a:buNone/>
            </a:pPr>
            <a:r>
              <a:rPr lang="en-US" altLang="en-US" sz="1600" b="1" dirty="0">
                <a:solidFill>
                  <a:schemeClr val="tx1"/>
                </a:solidFill>
                <a:latin typeface="Helvetica" pitchFamily="2" charset="0"/>
              </a:rPr>
              <a:t>0</a:t>
            </a:r>
          </a:p>
        </p:txBody>
      </p:sp>
      <p:sp>
        <p:nvSpPr>
          <p:cNvPr id="148484" name="TextBox 24">
            <a:extLst>
              <a:ext uri="{FF2B5EF4-FFF2-40B4-BE49-F238E27FC236}">
                <a16:creationId xmlns:a16="http://schemas.microsoft.com/office/drawing/2014/main" id="{73CDAE01-2644-1645-9166-9672978933B8}"/>
              </a:ext>
            </a:extLst>
          </p:cNvPr>
          <p:cNvSpPr txBox="1">
            <a:spLocks noChangeArrowheads="1"/>
          </p:cNvSpPr>
          <p:nvPr/>
        </p:nvSpPr>
        <p:spPr bwMode="auto">
          <a:xfrm>
            <a:off x="1825625" y="1416275"/>
            <a:ext cx="58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0.57</a:t>
            </a:r>
          </a:p>
        </p:txBody>
      </p:sp>
      <p:sp>
        <p:nvSpPr>
          <p:cNvPr id="148485" name="TextBox 2">
            <a:extLst>
              <a:ext uri="{FF2B5EF4-FFF2-40B4-BE49-F238E27FC236}">
                <a16:creationId xmlns:a16="http://schemas.microsoft.com/office/drawing/2014/main" id="{BBD501E3-A8FF-9543-A6D6-38CAFEB7C986}"/>
              </a:ext>
            </a:extLst>
          </p:cNvPr>
          <p:cNvSpPr txBox="1">
            <a:spLocks noChangeArrowheads="1"/>
          </p:cNvSpPr>
          <p:nvPr/>
        </p:nvSpPr>
        <p:spPr bwMode="auto">
          <a:xfrm>
            <a:off x="1473200" y="4659538"/>
            <a:ext cx="7364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chemeClr val="tx1"/>
                </a:solidFill>
                <a:latin typeface="Helvetica" pitchFamily="2" charset="0"/>
              </a:rPr>
              <a:t>    </a:t>
            </a:r>
            <a:r>
              <a:rPr lang="en-US" altLang="en-US" sz="1400" b="1" dirty="0">
                <a:solidFill>
                  <a:schemeClr val="tx1"/>
                </a:solidFill>
                <a:latin typeface="Helvetica" pitchFamily="2" charset="0"/>
              </a:rPr>
              <a:t>Well-being       Strengths          QoL            Depression       Anxiety             Stress </a:t>
            </a:r>
          </a:p>
        </p:txBody>
      </p:sp>
      <p:sp>
        <p:nvSpPr>
          <p:cNvPr id="24" name="Title 1">
            <a:extLst>
              <a:ext uri="{FF2B5EF4-FFF2-40B4-BE49-F238E27FC236}">
                <a16:creationId xmlns:a16="http://schemas.microsoft.com/office/drawing/2014/main" id="{13FC04FC-16B2-834F-AB75-A317DFE7AE9A}"/>
              </a:ext>
            </a:extLst>
          </p:cNvPr>
          <p:cNvSpPr txBox="1">
            <a:spLocks/>
          </p:cNvSpPr>
          <p:nvPr/>
        </p:nvSpPr>
        <p:spPr bwMode="auto">
          <a:xfrm>
            <a:off x="1798200" y="124518"/>
            <a:ext cx="7760576" cy="392438"/>
          </a:xfrm>
          <a:prstGeom prst="rect">
            <a:avLst/>
          </a:prstGeom>
          <a:noFill/>
          <a:ln>
            <a:noFill/>
          </a:ln>
        </p:spPr>
        <p:txBody>
          <a:bodyPr/>
          <a:lstStyle>
            <a:lvl1pPr>
              <a:defRPr sz="1200">
                <a:solidFill>
                  <a:schemeClr val="tx1"/>
                </a:solidFill>
                <a:latin typeface="Times" charset="0"/>
                <a:ea typeface="ＭＳ Ｐゴシック" charset="0"/>
                <a:cs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charset="0"/>
                <a:ea typeface="ＭＳ Ｐゴシック" charset="0"/>
              </a:defRPr>
            </a:lvl9pPr>
          </a:lstStyle>
          <a:p>
            <a:pPr>
              <a:lnSpc>
                <a:spcPct val="110000"/>
              </a:lnSpc>
              <a:defRPr/>
            </a:pPr>
            <a:r>
              <a:rPr lang="en-GB" sz="1600" dirty="0">
                <a:solidFill>
                  <a:srgbClr val="337FCC"/>
                </a:solidFill>
                <a:latin typeface="Helvetica" pitchFamily="2" charset="0"/>
              </a:rPr>
              <a:t> </a:t>
            </a:r>
            <a:r>
              <a:rPr lang="en-GB" sz="1800" b="1" dirty="0">
                <a:solidFill>
                  <a:srgbClr val="337FCC"/>
                </a:solidFill>
                <a:latin typeface="Helvetica" pitchFamily="2" charset="0"/>
              </a:rPr>
              <a:t>PPI EFFECTIVENESS WITH CLINICAL &amp; NON-CLINICAL CASES</a:t>
            </a:r>
          </a:p>
        </p:txBody>
      </p:sp>
      <p:sp>
        <p:nvSpPr>
          <p:cNvPr id="148487" name="Rounded Rectangle 25">
            <a:extLst>
              <a:ext uri="{FF2B5EF4-FFF2-40B4-BE49-F238E27FC236}">
                <a16:creationId xmlns:a16="http://schemas.microsoft.com/office/drawing/2014/main" id="{C07B14AD-0A7F-8244-858C-E41034C0D2FA}"/>
              </a:ext>
            </a:extLst>
          </p:cNvPr>
          <p:cNvSpPr>
            <a:spLocks noChangeArrowheads="1"/>
          </p:cNvSpPr>
          <p:nvPr/>
        </p:nvSpPr>
        <p:spPr bwMode="auto">
          <a:xfrm>
            <a:off x="144463" y="498700"/>
            <a:ext cx="1368425" cy="360363"/>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488" name="Rounded Rectangle 27">
            <a:extLst>
              <a:ext uri="{FF2B5EF4-FFF2-40B4-BE49-F238E27FC236}">
                <a16:creationId xmlns:a16="http://schemas.microsoft.com/office/drawing/2014/main" id="{1C4F7F39-F4B3-7741-8965-0194F4A149E9}"/>
              </a:ext>
            </a:extLst>
          </p:cNvPr>
          <p:cNvSpPr>
            <a:spLocks noChangeArrowheads="1"/>
          </p:cNvSpPr>
          <p:nvPr/>
        </p:nvSpPr>
        <p:spPr bwMode="auto">
          <a:xfrm>
            <a:off x="144463" y="1951263"/>
            <a:ext cx="1368425" cy="36036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489" name="Rounded Rectangle 28">
            <a:extLst>
              <a:ext uri="{FF2B5EF4-FFF2-40B4-BE49-F238E27FC236}">
                <a16:creationId xmlns:a16="http://schemas.microsoft.com/office/drawing/2014/main" id="{31ED5B7F-35CF-5343-A1E0-1FAC1A735166}"/>
              </a:ext>
            </a:extLst>
          </p:cNvPr>
          <p:cNvSpPr>
            <a:spLocks noChangeArrowheads="1"/>
          </p:cNvSpPr>
          <p:nvPr/>
        </p:nvSpPr>
        <p:spPr bwMode="auto">
          <a:xfrm>
            <a:off x="134938" y="3421288"/>
            <a:ext cx="1368425" cy="360362"/>
          </a:xfrm>
          <a:prstGeom prst="roundRect">
            <a:avLst>
              <a:gd name="adj" fmla="val 16667"/>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490" name="Rectangle 29">
            <a:extLst>
              <a:ext uri="{FF2B5EF4-FFF2-40B4-BE49-F238E27FC236}">
                <a16:creationId xmlns:a16="http://schemas.microsoft.com/office/drawing/2014/main" id="{DDA1FFBD-6762-0B48-BDF8-A1049FC2E64E}"/>
              </a:ext>
            </a:extLst>
          </p:cNvPr>
          <p:cNvSpPr>
            <a:spLocks noChangeArrowheads="1"/>
          </p:cNvSpPr>
          <p:nvPr/>
        </p:nvSpPr>
        <p:spPr bwMode="auto">
          <a:xfrm>
            <a:off x="2303463" y="2803750"/>
            <a:ext cx="422275" cy="1830388"/>
          </a:xfrm>
          <a:prstGeom prst="rect">
            <a:avLst/>
          </a:prstGeom>
          <a:solidFill>
            <a:srgbClr val="FFFF0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491" name="TextBox 34">
            <a:extLst>
              <a:ext uri="{FF2B5EF4-FFF2-40B4-BE49-F238E27FC236}">
                <a16:creationId xmlns:a16="http://schemas.microsoft.com/office/drawing/2014/main" id="{604F023B-6B35-3343-8E9F-7C2233E4CF3A}"/>
              </a:ext>
            </a:extLst>
          </p:cNvPr>
          <p:cNvSpPr txBox="1">
            <a:spLocks noChangeArrowheads="1"/>
          </p:cNvSpPr>
          <p:nvPr/>
        </p:nvSpPr>
        <p:spPr bwMode="auto">
          <a:xfrm>
            <a:off x="2263775" y="2540225"/>
            <a:ext cx="58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0.36</a:t>
            </a:r>
          </a:p>
        </p:txBody>
      </p:sp>
      <p:sp>
        <p:nvSpPr>
          <p:cNvPr id="148492" name="Rectangle 35">
            <a:extLst>
              <a:ext uri="{FF2B5EF4-FFF2-40B4-BE49-F238E27FC236}">
                <a16:creationId xmlns:a16="http://schemas.microsoft.com/office/drawing/2014/main" id="{D1B88202-1392-6C4D-AD36-CA5353FC22A7}"/>
              </a:ext>
            </a:extLst>
          </p:cNvPr>
          <p:cNvSpPr>
            <a:spLocks noChangeArrowheads="1"/>
          </p:cNvSpPr>
          <p:nvPr/>
        </p:nvSpPr>
        <p:spPr bwMode="auto">
          <a:xfrm>
            <a:off x="3013075" y="1771875"/>
            <a:ext cx="393700" cy="2868613"/>
          </a:xfrm>
          <a:prstGeom prst="rect">
            <a:avLst/>
          </a:prstGeom>
          <a:solidFill>
            <a:srgbClr val="00B0F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493" name="TextBox 36">
            <a:extLst>
              <a:ext uri="{FF2B5EF4-FFF2-40B4-BE49-F238E27FC236}">
                <a16:creationId xmlns:a16="http://schemas.microsoft.com/office/drawing/2014/main" id="{DAC3B97C-BB9A-624A-8933-FC35400860FF}"/>
              </a:ext>
            </a:extLst>
          </p:cNvPr>
          <p:cNvSpPr txBox="1">
            <a:spLocks noChangeArrowheads="1"/>
          </p:cNvSpPr>
          <p:nvPr/>
        </p:nvSpPr>
        <p:spPr bwMode="auto">
          <a:xfrm>
            <a:off x="2914650" y="1468663"/>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0.56</a:t>
            </a:r>
          </a:p>
        </p:txBody>
      </p:sp>
      <p:sp>
        <p:nvSpPr>
          <p:cNvPr id="148494" name="Rectangle 37">
            <a:extLst>
              <a:ext uri="{FF2B5EF4-FFF2-40B4-BE49-F238E27FC236}">
                <a16:creationId xmlns:a16="http://schemas.microsoft.com/office/drawing/2014/main" id="{2E043D32-F488-3D47-BF2A-74D4F51EFEF9}"/>
              </a:ext>
            </a:extLst>
          </p:cNvPr>
          <p:cNvSpPr>
            <a:spLocks noChangeArrowheads="1"/>
          </p:cNvSpPr>
          <p:nvPr/>
        </p:nvSpPr>
        <p:spPr bwMode="auto">
          <a:xfrm>
            <a:off x="3413125" y="2427513"/>
            <a:ext cx="449263" cy="2206625"/>
          </a:xfrm>
          <a:prstGeom prst="rect">
            <a:avLst/>
          </a:prstGeom>
          <a:solidFill>
            <a:srgbClr val="FFFF0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495" name="TextBox 38">
            <a:extLst>
              <a:ext uri="{FF2B5EF4-FFF2-40B4-BE49-F238E27FC236}">
                <a16:creationId xmlns:a16="http://schemas.microsoft.com/office/drawing/2014/main" id="{297BF711-3EDB-A143-B41E-E83C0C9327F3}"/>
              </a:ext>
            </a:extLst>
          </p:cNvPr>
          <p:cNvSpPr txBox="1">
            <a:spLocks noChangeArrowheads="1"/>
          </p:cNvSpPr>
          <p:nvPr/>
        </p:nvSpPr>
        <p:spPr bwMode="auto">
          <a:xfrm>
            <a:off x="3341688" y="2157638"/>
            <a:ext cx="58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0.43</a:t>
            </a:r>
          </a:p>
        </p:txBody>
      </p:sp>
      <p:sp>
        <p:nvSpPr>
          <p:cNvPr id="148496" name="Rectangle 39">
            <a:extLst>
              <a:ext uri="{FF2B5EF4-FFF2-40B4-BE49-F238E27FC236}">
                <a16:creationId xmlns:a16="http://schemas.microsoft.com/office/drawing/2014/main" id="{F8DCBE9B-7B9F-C84C-90FD-5338872D72F3}"/>
              </a:ext>
            </a:extLst>
          </p:cNvPr>
          <p:cNvSpPr>
            <a:spLocks noChangeArrowheads="1"/>
          </p:cNvSpPr>
          <p:nvPr/>
        </p:nvSpPr>
        <p:spPr bwMode="auto">
          <a:xfrm>
            <a:off x="4176713" y="1951263"/>
            <a:ext cx="401637" cy="2700337"/>
          </a:xfrm>
          <a:prstGeom prst="rect">
            <a:avLst/>
          </a:prstGeom>
          <a:solidFill>
            <a:srgbClr val="00B0F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497" name="TextBox 40">
            <a:extLst>
              <a:ext uri="{FF2B5EF4-FFF2-40B4-BE49-F238E27FC236}">
                <a16:creationId xmlns:a16="http://schemas.microsoft.com/office/drawing/2014/main" id="{D74FE43B-8B99-3E4E-8010-74714F10AAD2}"/>
              </a:ext>
            </a:extLst>
          </p:cNvPr>
          <p:cNvSpPr txBox="1">
            <a:spLocks noChangeArrowheads="1"/>
          </p:cNvSpPr>
          <p:nvPr/>
        </p:nvSpPr>
        <p:spPr bwMode="auto">
          <a:xfrm>
            <a:off x="4097338" y="1640113"/>
            <a:ext cx="582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0.52</a:t>
            </a:r>
          </a:p>
        </p:txBody>
      </p:sp>
      <p:sp>
        <p:nvSpPr>
          <p:cNvPr id="148498" name="Rectangle 41">
            <a:extLst>
              <a:ext uri="{FF2B5EF4-FFF2-40B4-BE49-F238E27FC236}">
                <a16:creationId xmlns:a16="http://schemas.microsoft.com/office/drawing/2014/main" id="{5E2FA8DC-10BD-0E47-97ED-C01F1140D7E3}"/>
              </a:ext>
            </a:extLst>
          </p:cNvPr>
          <p:cNvSpPr>
            <a:spLocks noChangeArrowheads="1"/>
          </p:cNvSpPr>
          <p:nvPr/>
        </p:nvSpPr>
        <p:spPr bwMode="auto">
          <a:xfrm>
            <a:off x="4578350" y="2803750"/>
            <a:ext cx="430213" cy="1841500"/>
          </a:xfrm>
          <a:prstGeom prst="rect">
            <a:avLst/>
          </a:prstGeom>
          <a:solidFill>
            <a:srgbClr val="FFFF0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499" name="TextBox 42">
            <a:extLst>
              <a:ext uri="{FF2B5EF4-FFF2-40B4-BE49-F238E27FC236}">
                <a16:creationId xmlns:a16="http://schemas.microsoft.com/office/drawing/2014/main" id="{CA1FDBDE-B2DF-6A41-8997-6AF3208DFF4D}"/>
              </a:ext>
            </a:extLst>
          </p:cNvPr>
          <p:cNvSpPr txBox="1">
            <a:spLocks noChangeArrowheads="1"/>
          </p:cNvSpPr>
          <p:nvPr/>
        </p:nvSpPr>
        <p:spPr bwMode="auto">
          <a:xfrm>
            <a:off x="4519613" y="2519588"/>
            <a:ext cx="58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0.36</a:t>
            </a:r>
          </a:p>
        </p:txBody>
      </p:sp>
      <p:sp>
        <p:nvSpPr>
          <p:cNvPr id="148500" name="Rectangle 43">
            <a:extLst>
              <a:ext uri="{FF2B5EF4-FFF2-40B4-BE49-F238E27FC236}">
                <a16:creationId xmlns:a16="http://schemas.microsoft.com/office/drawing/2014/main" id="{5895CD07-8EC8-244C-8AF3-4447E2837DEB}"/>
              </a:ext>
            </a:extLst>
          </p:cNvPr>
          <p:cNvSpPr>
            <a:spLocks noChangeArrowheads="1"/>
          </p:cNvSpPr>
          <p:nvPr/>
        </p:nvSpPr>
        <p:spPr bwMode="auto">
          <a:xfrm>
            <a:off x="5287963" y="2094138"/>
            <a:ext cx="392112" cy="2557462"/>
          </a:xfrm>
          <a:prstGeom prst="rect">
            <a:avLst/>
          </a:prstGeom>
          <a:solidFill>
            <a:srgbClr val="00B0F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501" name="TextBox 44">
            <a:extLst>
              <a:ext uri="{FF2B5EF4-FFF2-40B4-BE49-F238E27FC236}">
                <a16:creationId xmlns:a16="http://schemas.microsoft.com/office/drawing/2014/main" id="{88DF97ED-2413-634D-B6AE-D28B2C18D026}"/>
              </a:ext>
            </a:extLst>
          </p:cNvPr>
          <p:cNvSpPr txBox="1">
            <a:spLocks noChangeArrowheads="1"/>
          </p:cNvSpPr>
          <p:nvPr/>
        </p:nvSpPr>
        <p:spPr bwMode="auto">
          <a:xfrm>
            <a:off x="5164138" y="1789338"/>
            <a:ext cx="58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0.50</a:t>
            </a:r>
          </a:p>
        </p:txBody>
      </p:sp>
      <p:sp>
        <p:nvSpPr>
          <p:cNvPr id="148502" name="Rectangle 45">
            <a:extLst>
              <a:ext uri="{FF2B5EF4-FFF2-40B4-BE49-F238E27FC236}">
                <a16:creationId xmlns:a16="http://schemas.microsoft.com/office/drawing/2014/main" id="{0C336D4D-A4CC-F141-B197-1B52DE6AFE27}"/>
              </a:ext>
            </a:extLst>
          </p:cNvPr>
          <p:cNvSpPr>
            <a:spLocks noChangeArrowheads="1"/>
          </p:cNvSpPr>
          <p:nvPr/>
        </p:nvSpPr>
        <p:spPr bwMode="auto">
          <a:xfrm>
            <a:off x="5689600" y="2895825"/>
            <a:ext cx="428625" cy="1749425"/>
          </a:xfrm>
          <a:prstGeom prst="rect">
            <a:avLst/>
          </a:prstGeom>
          <a:solidFill>
            <a:srgbClr val="FFFF0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503" name="TextBox 46">
            <a:extLst>
              <a:ext uri="{FF2B5EF4-FFF2-40B4-BE49-F238E27FC236}">
                <a16:creationId xmlns:a16="http://schemas.microsoft.com/office/drawing/2014/main" id="{CA5E4EF7-9791-9446-AEA9-BB124BE92B45}"/>
              </a:ext>
            </a:extLst>
          </p:cNvPr>
          <p:cNvSpPr txBox="1">
            <a:spLocks noChangeArrowheads="1"/>
          </p:cNvSpPr>
          <p:nvPr/>
        </p:nvSpPr>
        <p:spPr bwMode="auto">
          <a:xfrm>
            <a:off x="5618163" y="2594200"/>
            <a:ext cx="5826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0.35</a:t>
            </a:r>
          </a:p>
        </p:txBody>
      </p:sp>
      <p:sp>
        <p:nvSpPr>
          <p:cNvPr id="148504" name="Rectangle 47">
            <a:extLst>
              <a:ext uri="{FF2B5EF4-FFF2-40B4-BE49-F238E27FC236}">
                <a16:creationId xmlns:a16="http://schemas.microsoft.com/office/drawing/2014/main" id="{7D470597-87A8-1446-8308-DD36ED6270A6}"/>
              </a:ext>
            </a:extLst>
          </p:cNvPr>
          <p:cNvSpPr>
            <a:spLocks noChangeArrowheads="1"/>
          </p:cNvSpPr>
          <p:nvPr/>
        </p:nvSpPr>
        <p:spPr bwMode="auto">
          <a:xfrm>
            <a:off x="6527800" y="1341663"/>
            <a:ext cx="401638" cy="3309937"/>
          </a:xfrm>
          <a:prstGeom prst="rect">
            <a:avLst/>
          </a:prstGeom>
          <a:solidFill>
            <a:srgbClr val="00B0F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505" name="TextBox 48">
            <a:extLst>
              <a:ext uri="{FF2B5EF4-FFF2-40B4-BE49-F238E27FC236}">
                <a16:creationId xmlns:a16="http://schemas.microsoft.com/office/drawing/2014/main" id="{2CA2B6C2-7C68-7849-A15E-40001AB8252C}"/>
              </a:ext>
            </a:extLst>
          </p:cNvPr>
          <p:cNvSpPr txBox="1">
            <a:spLocks noChangeArrowheads="1"/>
          </p:cNvSpPr>
          <p:nvPr/>
        </p:nvSpPr>
        <p:spPr bwMode="auto">
          <a:xfrm>
            <a:off x="6416675" y="1047975"/>
            <a:ext cx="58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0.65</a:t>
            </a:r>
          </a:p>
        </p:txBody>
      </p:sp>
      <p:sp>
        <p:nvSpPr>
          <p:cNvPr id="148506" name="Rectangle 49">
            <a:extLst>
              <a:ext uri="{FF2B5EF4-FFF2-40B4-BE49-F238E27FC236}">
                <a16:creationId xmlns:a16="http://schemas.microsoft.com/office/drawing/2014/main" id="{0D3EA079-D143-0147-9800-746892F87659}"/>
              </a:ext>
            </a:extLst>
          </p:cNvPr>
          <p:cNvSpPr>
            <a:spLocks noChangeArrowheads="1"/>
          </p:cNvSpPr>
          <p:nvPr/>
        </p:nvSpPr>
        <p:spPr bwMode="auto">
          <a:xfrm>
            <a:off x="6929438" y="1686150"/>
            <a:ext cx="454025" cy="2970213"/>
          </a:xfrm>
          <a:prstGeom prst="rect">
            <a:avLst/>
          </a:prstGeom>
          <a:solidFill>
            <a:srgbClr val="FFFF0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507" name="TextBox 50">
            <a:extLst>
              <a:ext uri="{FF2B5EF4-FFF2-40B4-BE49-F238E27FC236}">
                <a16:creationId xmlns:a16="http://schemas.microsoft.com/office/drawing/2014/main" id="{3EDC7475-741E-0A4F-8C3F-105F39D57F2A}"/>
              </a:ext>
            </a:extLst>
          </p:cNvPr>
          <p:cNvSpPr txBox="1">
            <a:spLocks noChangeArrowheads="1"/>
          </p:cNvSpPr>
          <p:nvPr/>
        </p:nvSpPr>
        <p:spPr bwMode="auto">
          <a:xfrm>
            <a:off x="6875463" y="1341663"/>
            <a:ext cx="584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0.59</a:t>
            </a:r>
          </a:p>
        </p:txBody>
      </p:sp>
      <p:sp>
        <p:nvSpPr>
          <p:cNvPr id="148508" name="Rectangle 51">
            <a:extLst>
              <a:ext uri="{FF2B5EF4-FFF2-40B4-BE49-F238E27FC236}">
                <a16:creationId xmlns:a16="http://schemas.microsoft.com/office/drawing/2014/main" id="{439417C0-E526-6247-8520-491AC38EC9BF}"/>
              </a:ext>
            </a:extLst>
          </p:cNvPr>
          <p:cNvSpPr>
            <a:spLocks noChangeArrowheads="1"/>
          </p:cNvSpPr>
          <p:nvPr/>
        </p:nvSpPr>
        <p:spPr bwMode="auto">
          <a:xfrm>
            <a:off x="7639050" y="2152875"/>
            <a:ext cx="430213" cy="2498725"/>
          </a:xfrm>
          <a:prstGeom prst="rect">
            <a:avLst/>
          </a:prstGeom>
          <a:solidFill>
            <a:srgbClr val="00B0F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509" name="TextBox 52">
            <a:extLst>
              <a:ext uri="{FF2B5EF4-FFF2-40B4-BE49-F238E27FC236}">
                <a16:creationId xmlns:a16="http://schemas.microsoft.com/office/drawing/2014/main" id="{47873045-18B7-4344-82F4-2505EB8CDDAA}"/>
              </a:ext>
            </a:extLst>
          </p:cNvPr>
          <p:cNvSpPr txBox="1">
            <a:spLocks noChangeArrowheads="1"/>
          </p:cNvSpPr>
          <p:nvPr/>
        </p:nvSpPr>
        <p:spPr bwMode="auto">
          <a:xfrm>
            <a:off x="7532688" y="1851250"/>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0.48</a:t>
            </a:r>
          </a:p>
        </p:txBody>
      </p:sp>
      <p:sp>
        <p:nvSpPr>
          <p:cNvPr id="148510" name="Rectangle 53">
            <a:extLst>
              <a:ext uri="{FF2B5EF4-FFF2-40B4-BE49-F238E27FC236}">
                <a16:creationId xmlns:a16="http://schemas.microsoft.com/office/drawing/2014/main" id="{C519D74D-AD0E-474A-AD88-F69A96BD2AA0}"/>
              </a:ext>
            </a:extLst>
          </p:cNvPr>
          <p:cNvSpPr>
            <a:spLocks noChangeArrowheads="1"/>
          </p:cNvSpPr>
          <p:nvPr/>
        </p:nvSpPr>
        <p:spPr bwMode="auto">
          <a:xfrm>
            <a:off x="8040688" y="1614713"/>
            <a:ext cx="403225" cy="3041650"/>
          </a:xfrm>
          <a:prstGeom prst="rect">
            <a:avLst/>
          </a:prstGeom>
          <a:solidFill>
            <a:srgbClr val="FFFF0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511" name="TextBox 54">
            <a:extLst>
              <a:ext uri="{FF2B5EF4-FFF2-40B4-BE49-F238E27FC236}">
                <a16:creationId xmlns:a16="http://schemas.microsoft.com/office/drawing/2014/main" id="{4FE0AAF7-8A23-954E-BDCC-8668ED826A0C}"/>
              </a:ext>
            </a:extLst>
          </p:cNvPr>
          <p:cNvSpPr txBox="1">
            <a:spLocks noChangeArrowheads="1"/>
          </p:cNvSpPr>
          <p:nvPr/>
        </p:nvSpPr>
        <p:spPr bwMode="auto">
          <a:xfrm>
            <a:off x="7950200" y="1313088"/>
            <a:ext cx="584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600" b="1" dirty="0">
                <a:solidFill>
                  <a:srgbClr val="FF0000"/>
                </a:solidFill>
                <a:latin typeface="Helvetica" pitchFamily="2" charset="0"/>
              </a:rPr>
              <a:t>0.61</a:t>
            </a:r>
          </a:p>
        </p:txBody>
      </p:sp>
      <p:cxnSp>
        <p:nvCxnSpPr>
          <p:cNvPr id="148512" name="Straight Connector 13">
            <a:extLst>
              <a:ext uri="{FF2B5EF4-FFF2-40B4-BE49-F238E27FC236}">
                <a16:creationId xmlns:a16="http://schemas.microsoft.com/office/drawing/2014/main" id="{DA6BB43C-6556-7242-8AD3-4130F175AC07}"/>
              </a:ext>
            </a:extLst>
          </p:cNvPr>
          <p:cNvCxnSpPr>
            <a:cxnSpLocks/>
          </p:cNvCxnSpPr>
          <p:nvPr/>
        </p:nvCxnSpPr>
        <p:spPr bwMode="auto">
          <a:xfrm flipH="1" flipV="1">
            <a:off x="1600200" y="4637313"/>
            <a:ext cx="7364413" cy="1587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48513" name="Rectangle 56">
            <a:extLst>
              <a:ext uri="{FF2B5EF4-FFF2-40B4-BE49-F238E27FC236}">
                <a16:creationId xmlns:a16="http://schemas.microsoft.com/office/drawing/2014/main" id="{B43D7FED-1D1C-884D-BA71-3C92A597A4F0}"/>
              </a:ext>
            </a:extLst>
          </p:cNvPr>
          <p:cNvSpPr>
            <a:spLocks noChangeArrowheads="1"/>
          </p:cNvSpPr>
          <p:nvPr/>
        </p:nvSpPr>
        <p:spPr bwMode="auto">
          <a:xfrm>
            <a:off x="3405188" y="5142138"/>
            <a:ext cx="766762" cy="338137"/>
          </a:xfrm>
          <a:prstGeom prst="rect">
            <a:avLst/>
          </a:prstGeom>
          <a:solidFill>
            <a:srgbClr val="00B0F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514" name="Rectangle 57">
            <a:extLst>
              <a:ext uri="{FF2B5EF4-FFF2-40B4-BE49-F238E27FC236}">
                <a16:creationId xmlns:a16="http://schemas.microsoft.com/office/drawing/2014/main" id="{29BF6A76-A9CA-A542-A420-098E478CA0AE}"/>
              </a:ext>
            </a:extLst>
          </p:cNvPr>
          <p:cNvSpPr>
            <a:spLocks noChangeArrowheads="1"/>
          </p:cNvSpPr>
          <p:nvPr/>
        </p:nvSpPr>
        <p:spPr bwMode="auto">
          <a:xfrm>
            <a:off x="5510213" y="5140550"/>
            <a:ext cx="784225" cy="354013"/>
          </a:xfrm>
          <a:prstGeom prst="rect">
            <a:avLst/>
          </a:prstGeom>
          <a:solidFill>
            <a:srgbClr val="FFFF00"/>
          </a:solidFill>
          <a:ln w="3175" algn="ctr">
            <a:solidFill>
              <a:schemeClr val="tx1"/>
            </a:solidFill>
            <a:round/>
            <a:headEnd/>
            <a:tailEnd/>
          </a:ln>
        </p:spPr>
        <p:txBody>
          <a:bodyPr anchor="ct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gn="ctr">
              <a:lnSpc>
                <a:spcPct val="100000"/>
              </a:lnSpc>
              <a:spcBef>
                <a:spcPct val="0"/>
              </a:spcBef>
              <a:buFontTx/>
              <a:buNone/>
            </a:pPr>
            <a:endParaRPr lang="en-US" altLang="en-US" sz="2400" dirty="0">
              <a:solidFill>
                <a:srgbClr val="000000"/>
              </a:solidFill>
              <a:latin typeface="Times" pitchFamily="2" charset="0"/>
            </a:endParaRPr>
          </a:p>
        </p:txBody>
      </p:sp>
      <p:sp>
        <p:nvSpPr>
          <p:cNvPr id="148515" name="TextBox 58">
            <a:extLst>
              <a:ext uri="{FF2B5EF4-FFF2-40B4-BE49-F238E27FC236}">
                <a16:creationId xmlns:a16="http://schemas.microsoft.com/office/drawing/2014/main" id="{89AE6C8B-9AD4-2940-9EB8-E69515161D56}"/>
              </a:ext>
            </a:extLst>
          </p:cNvPr>
          <p:cNvSpPr txBox="1">
            <a:spLocks noChangeArrowheads="1"/>
          </p:cNvSpPr>
          <p:nvPr/>
        </p:nvSpPr>
        <p:spPr bwMode="auto">
          <a:xfrm>
            <a:off x="4103688" y="5162775"/>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pPr>
              <a:lnSpc>
                <a:spcPct val="100000"/>
              </a:lnSpc>
              <a:spcBef>
                <a:spcPct val="0"/>
              </a:spcBef>
              <a:buFontTx/>
              <a:buNone/>
            </a:pPr>
            <a:r>
              <a:rPr lang="en-US" altLang="en-US" sz="1400" b="1" dirty="0">
                <a:solidFill>
                  <a:schemeClr val="tx1"/>
                </a:solidFill>
                <a:latin typeface="Helvetica" pitchFamily="2" charset="0"/>
              </a:rPr>
              <a:t>Clinical                               Non-Clinical</a:t>
            </a:r>
          </a:p>
        </p:txBody>
      </p:sp>
      <p:sp>
        <p:nvSpPr>
          <p:cNvPr id="40" name="TextBox 39">
            <a:extLst>
              <a:ext uri="{FF2B5EF4-FFF2-40B4-BE49-F238E27FC236}">
                <a16:creationId xmlns:a16="http://schemas.microsoft.com/office/drawing/2014/main" id="{69CE7818-4CF9-E744-9E5D-64727464CE12}"/>
              </a:ext>
            </a:extLst>
          </p:cNvPr>
          <p:cNvSpPr txBox="1"/>
          <p:nvPr/>
        </p:nvSpPr>
        <p:spPr>
          <a:xfrm>
            <a:off x="390254" y="5533639"/>
            <a:ext cx="8579392" cy="1384995"/>
          </a:xfrm>
          <a:prstGeom prst="rect">
            <a:avLst/>
          </a:prstGeom>
          <a:noFill/>
        </p:spPr>
        <p:txBody>
          <a:bodyPr wrap="square" rtlCol="0">
            <a:spAutoFit/>
          </a:bodyPr>
          <a:lstStyle/>
          <a:p>
            <a:r>
              <a:rPr lang="en-GB" sz="1400" dirty="0">
                <a:solidFill>
                  <a:srgbClr val="002060"/>
                </a:solidFill>
                <a:latin typeface="Helvetica" pitchFamily="2" charset="0"/>
              </a:rPr>
              <a:t>Note. Effect size values in this graph are Hedges g which is the difference between the means of positive psychological intervention groups and control groups divided by the pooled standard deviation of both groups and adjusted so greater weight is given to studies with bigger samples. </a:t>
            </a:r>
          </a:p>
          <a:p>
            <a:r>
              <a:rPr lang="en-GB" sz="1400" dirty="0">
                <a:solidFill>
                  <a:srgbClr val="002060"/>
                </a:solidFill>
                <a:latin typeface="Helvetica" pitchFamily="2" charset="0"/>
              </a:rPr>
              <a:t>The graph is based on data from Carr, A., Cullen, K., Keeney, C., Canning, C., Mooney, O., Chinseallaigh, E., &amp; O’Dowd, A.  (2020). Effectiveness of positive psychology interventions: A systematic review and meta-analysis. Journal of Positive Psychology. https://doi.org/10.1080/17439760.2020.1818807</a:t>
            </a:r>
            <a:r>
              <a:rPr lang="en-IE" sz="1400" dirty="0">
                <a:solidFill>
                  <a:srgbClr val="002060"/>
                </a:solidFill>
                <a:latin typeface="Helvetica" pitchFamily="2" charset="0"/>
              </a:rPr>
              <a:t> </a:t>
            </a:r>
            <a:endParaRPr lang="en-US" sz="1400" dirty="0">
              <a:solidFill>
                <a:srgbClr val="002060"/>
              </a:solidFill>
              <a:latin typeface="Helvetica"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2577989" y="2392074"/>
            <a:ext cx="3781074" cy="10369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POSITIVE PSYCHOTHERAPY</a:t>
            </a:r>
          </a:p>
        </p:txBody>
      </p:sp>
    </p:spTree>
    <p:extLst>
      <p:ext uri="{BB962C8B-B14F-4D97-AF65-F5344CB8AC3E}">
        <p14:creationId xmlns:p14="http://schemas.microsoft.com/office/powerpoint/2010/main" val="370998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2610395" y="182324"/>
            <a:ext cx="3726087" cy="44362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POSITIVE PSYCHOTHERAPY</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463440" y="633539"/>
            <a:ext cx="6683594" cy="578010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GB" sz="2000" dirty="0">
                <a:solidFill>
                  <a:srgbClr val="002060"/>
                </a:solidFill>
                <a:latin typeface="Helvetica" pitchFamily="2" charset="0"/>
              </a:rPr>
              <a:t>Positive psychotherapy was developed by Tayyab Rashid and Martin Seligman</a:t>
            </a:r>
          </a:p>
          <a:p>
            <a:pPr>
              <a:defRPr/>
            </a:pPr>
            <a:endParaRPr lang="en-GB" sz="2000" dirty="0">
              <a:solidFill>
                <a:srgbClr val="002060"/>
              </a:solidFill>
              <a:latin typeface="Helvetica" pitchFamily="2" charset="0"/>
            </a:endParaRPr>
          </a:p>
          <a:p>
            <a:pPr>
              <a:defRPr/>
            </a:pPr>
            <a:r>
              <a:rPr lang="en-GB" sz="2000" dirty="0">
                <a:solidFill>
                  <a:srgbClr val="002060"/>
                </a:solidFill>
                <a:latin typeface="Helvetica" pitchFamily="2" charset="0"/>
              </a:rPr>
              <a:t>This 15-session programme has 3 phases </a:t>
            </a:r>
          </a:p>
          <a:p>
            <a:pPr lvl="1">
              <a:buFont typeface="Arial" panose="020B0604020202020204" pitchFamily="34" charset="0"/>
              <a:buChar char="•"/>
              <a:defRPr/>
            </a:pPr>
            <a:r>
              <a:rPr lang="en-GB" sz="1800" dirty="0">
                <a:solidFill>
                  <a:srgbClr val="002060"/>
                </a:solidFill>
                <a:latin typeface="Helvetica" pitchFamily="2" charset="0"/>
              </a:rPr>
              <a:t>In </a:t>
            </a:r>
            <a:r>
              <a:rPr lang="en-GB" sz="1800" b="1" dirty="0">
                <a:solidFill>
                  <a:srgbClr val="002060"/>
                </a:solidFill>
                <a:latin typeface="Helvetica" pitchFamily="2" charset="0"/>
              </a:rPr>
              <a:t>phase 1</a:t>
            </a:r>
            <a:r>
              <a:rPr lang="en-GB" sz="1800" dirty="0">
                <a:solidFill>
                  <a:srgbClr val="002060"/>
                </a:solidFill>
                <a:latin typeface="Helvetica" pitchFamily="2" charset="0"/>
              </a:rPr>
              <a:t> therapists help clients experience a sense of mastery by developing a personal narrative focusing on strengths rather than problems </a:t>
            </a:r>
          </a:p>
          <a:p>
            <a:pPr lvl="1">
              <a:buFont typeface="Arial" panose="020B0604020202020204" pitchFamily="34" charset="0"/>
              <a:buChar char="•"/>
              <a:defRPr/>
            </a:pPr>
            <a:endParaRPr lang="en-GB" sz="1800" dirty="0">
              <a:solidFill>
                <a:srgbClr val="002060"/>
              </a:solidFill>
              <a:latin typeface="Helvetica" pitchFamily="2" charset="0"/>
            </a:endParaRPr>
          </a:p>
          <a:p>
            <a:pPr lvl="1">
              <a:buFont typeface="Arial" panose="020B0604020202020204" pitchFamily="34" charset="0"/>
              <a:buChar char="•"/>
              <a:defRPr/>
            </a:pPr>
            <a:r>
              <a:rPr lang="en-GB" sz="1800" dirty="0">
                <a:solidFill>
                  <a:srgbClr val="002060"/>
                </a:solidFill>
                <a:latin typeface="Helvetica" pitchFamily="2" charset="0"/>
              </a:rPr>
              <a:t>In </a:t>
            </a:r>
            <a:r>
              <a:rPr lang="en-GB" sz="1800" b="1" dirty="0">
                <a:solidFill>
                  <a:srgbClr val="002060"/>
                </a:solidFill>
                <a:latin typeface="Helvetica" pitchFamily="2" charset="0"/>
              </a:rPr>
              <a:t>phase 2 </a:t>
            </a:r>
            <a:r>
              <a:rPr lang="en-GB" sz="1800" dirty="0">
                <a:solidFill>
                  <a:srgbClr val="002060"/>
                </a:solidFill>
                <a:latin typeface="Helvetica" pitchFamily="2" charset="0"/>
              </a:rPr>
              <a:t>therapists help clients develop skills for reappraising memories of negative or traumatic experiences. This facilitates the growth of a balanced perspective, and relinquishment of a negative world view</a:t>
            </a:r>
          </a:p>
          <a:p>
            <a:pPr lvl="1">
              <a:buFont typeface="Arial" panose="020B0604020202020204" pitchFamily="34" charset="0"/>
              <a:buChar char="•"/>
              <a:defRPr/>
            </a:pPr>
            <a:endParaRPr lang="en-GB" sz="1800" dirty="0">
              <a:solidFill>
                <a:srgbClr val="002060"/>
              </a:solidFill>
              <a:latin typeface="Helvetica" pitchFamily="2" charset="0"/>
            </a:endParaRPr>
          </a:p>
          <a:p>
            <a:pPr lvl="1">
              <a:buFont typeface="Arial" panose="020B0604020202020204" pitchFamily="34" charset="0"/>
              <a:buChar char="•"/>
              <a:defRPr/>
            </a:pPr>
            <a:r>
              <a:rPr lang="en-GB" sz="1800" dirty="0">
                <a:solidFill>
                  <a:srgbClr val="002060"/>
                </a:solidFill>
                <a:latin typeface="Helvetica" pitchFamily="2" charset="0"/>
              </a:rPr>
              <a:t>In </a:t>
            </a:r>
            <a:r>
              <a:rPr lang="en-GB" sz="1800" b="1" dirty="0">
                <a:solidFill>
                  <a:srgbClr val="002060"/>
                </a:solidFill>
                <a:latin typeface="Helvetica" pitchFamily="2" charset="0"/>
              </a:rPr>
              <a:t>phase 3 </a:t>
            </a:r>
            <a:r>
              <a:rPr lang="en-GB" sz="1800" dirty="0">
                <a:solidFill>
                  <a:srgbClr val="002060"/>
                </a:solidFill>
                <a:latin typeface="Helvetica" pitchFamily="2" charset="0"/>
              </a:rPr>
              <a:t>therapists help clients pursue their meaning and purpose in life by using signature strengths, and deepening important relationships</a:t>
            </a:r>
          </a:p>
          <a:p>
            <a:pPr marL="457200" lvl="1" indent="0">
              <a:buNone/>
              <a:defRPr/>
            </a:pPr>
            <a:r>
              <a:rPr lang="en-GB" sz="1800" dirty="0">
                <a:solidFill>
                  <a:srgbClr val="002060"/>
                </a:solidFill>
                <a:latin typeface="Helvetica" pitchFamily="2" charset="0"/>
              </a:rPr>
              <a:t> </a:t>
            </a:r>
            <a:endParaRPr lang="en-IE" sz="1800" dirty="0">
              <a:solidFill>
                <a:srgbClr val="002060"/>
              </a:solidFill>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pic>
        <p:nvPicPr>
          <p:cNvPr id="3" name="Picture 2" descr="Map&#10;&#10;Description automatically generated">
            <a:extLst>
              <a:ext uri="{FF2B5EF4-FFF2-40B4-BE49-F238E27FC236}">
                <a16:creationId xmlns:a16="http://schemas.microsoft.com/office/drawing/2014/main" id="{93C80A1B-053B-0C4F-A30A-0D50BAAA9376}"/>
              </a:ext>
            </a:extLst>
          </p:cNvPr>
          <p:cNvPicPr>
            <a:picLocks noChangeAspect="1"/>
          </p:cNvPicPr>
          <p:nvPr/>
        </p:nvPicPr>
        <p:blipFill>
          <a:blip r:embed="rId2"/>
          <a:stretch>
            <a:fillRect/>
          </a:stretch>
        </p:blipFill>
        <p:spPr>
          <a:xfrm>
            <a:off x="7330244" y="4671528"/>
            <a:ext cx="1350316" cy="1742118"/>
          </a:xfrm>
          <a:prstGeom prst="rect">
            <a:avLst/>
          </a:prstGeom>
        </p:spPr>
      </p:pic>
      <p:pic>
        <p:nvPicPr>
          <p:cNvPr id="2" name="Picture 1">
            <a:extLst>
              <a:ext uri="{FF2B5EF4-FFF2-40B4-BE49-F238E27FC236}">
                <a16:creationId xmlns:a16="http://schemas.microsoft.com/office/drawing/2014/main" id="{D2B105EC-49F6-2248-8445-FA55AA4CE774}"/>
              </a:ext>
            </a:extLst>
          </p:cNvPr>
          <p:cNvPicPr>
            <a:picLocks noChangeAspect="1"/>
          </p:cNvPicPr>
          <p:nvPr/>
        </p:nvPicPr>
        <p:blipFill>
          <a:blip r:embed="rId3"/>
          <a:stretch>
            <a:fillRect/>
          </a:stretch>
        </p:blipFill>
        <p:spPr>
          <a:xfrm>
            <a:off x="7330244" y="2713966"/>
            <a:ext cx="1350316" cy="1747871"/>
          </a:xfrm>
          <a:prstGeom prst="rect">
            <a:avLst/>
          </a:prstGeom>
        </p:spPr>
      </p:pic>
      <p:pic>
        <p:nvPicPr>
          <p:cNvPr id="8" name="Picture 7" descr="A picture containing person, person, smiling, wearing&#10;&#10;Description automatically generated">
            <a:extLst>
              <a:ext uri="{FF2B5EF4-FFF2-40B4-BE49-F238E27FC236}">
                <a16:creationId xmlns:a16="http://schemas.microsoft.com/office/drawing/2014/main" id="{43B53F25-5EE5-ED4C-9832-85E14D3D430C}"/>
              </a:ext>
            </a:extLst>
          </p:cNvPr>
          <p:cNvPicPr>
            <a:picLocks noChangeAspect="1"/>
          </p:cNvPicPr>
          <p:nvPr/>
        </p:nvPicPr>
        <p:blipFill>
          <a:blip r:embed="rId4"/>
          <a:stretch>
            <a:fillRect/>
          </a:stretch>
        </p:blipFill>
        <p:spPr>
          <a:xfrm>
            <a:off x="7239963" y="444354"/>
            <a:ext cx="1440597" cy="1742117"/>
          </a:xfrm>
          <a:prstGeom prst="rect">
            <a:avLst/>
          </a:prstGeom>
        </p:spPr>
      </p:pic>
      <p:sp>
        <p:nvSpPr>
          <p:cNvPr id="10" name="TextBox 9">
            <a:extLst>
              <a:ext uri="{FF2B5EF4-FFF2-40B4-BE49-F238E27FC236}">
                <a16:creationId xmlns:a16="http://schemas.microsoft.com/office/drawing/2014/main" id="{E5478F75-2FA3-0440-93BB-59F5F4E54847}"/>
              </a:ext>
            </a:extLst>
          </p:cNvPr>
          <p:cNvSpPr txBox="1"/>
          <p:nvPr/>
        </p:nvSpPr>
        <p:spPr>
          <a:xfrm>
            <a:off x="7197681" y="2226885"/>
            <a:ext cx="1615442" cy="338554"/>
          </a:xfrm>
          <a:prstGeom prst="rect">
            <a:avLst/>
          </a:prstGeom>
          <a:noFill/>
        </p:spPr>
        <p:txBody>
          <a:bodyPr wrap="none" rtlCol="0">
            <a:spAutoFit/>
          </a:bodyPr>
          <a:lstStyle/>
          <a:p>
            <a:r>
              <a:rPr lang="en-GB" sz="1600" b="1" dirty="0">
                <a:solidFill>
                  <a:srgbClr val="002060"/>
                </a:solidFill>
                <a:latin typeface="Helvetica" pitchFamily="2" charset="0"/>
              </a:rPr>
              <a:t>Tayyab Rashid</a:t>
            </a:r>
            <a:endParaRPr lang="en-US" sz="1600" b="1" dirty="0"/>
          </a:p>
        </p:txBody>
      </p:sp>
    </p:spTree>
    <p:extLst>
      <p:ext uri="{BB962C8B-B14F-4D97-AF65-F5344CB8AC3E}">
        <p14:creationId xmlns:p14="http://schemas.microsoft.com/office/powerpoint/2010/main" val="416806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2393644" y="99934"/>
            <a:ext cx="3726087" cy="44362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OVERVIEW</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656186" y="912608"/>
            <a:ext cx="8357405" cy="584545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None/>
            </a:pPr>
            <a:r>
              <a:rPr lang="en-IE" sz="1600" b="1" dirty="0">
                <a:solidFill>
                  <a:srgbClr val="002060"/>
                </a:solidFill>
                <a:latin typeface="Helvetica" pitchFamily="2" charset="0"/>
              </a:rPr>
              <a:t>Phase 1. Building mastery by reauthoring personal narrative with strengths</a:t>
            </a:r>
            <a:endParaRPr lang="en-IE" sz="1600" dirty="0">
              <a:solidFill>
                <a:srgbClr val="002060"/>
              </a:solidFill>
              <a:latin typeface="Helvetica" pitchFamily="2" charset="0"/>
            </a:endParaRPr>
          </a:p>
          <a:p>
            <a:pPr>
              <a:spcBef>
                <a:spcPts val="0"/>
              </a:spcBef>
            </a:pPr>
            <a:r>
              <a:rPr lang="en-IE" sz="1600" dirty="0">
                <a:solidFill>
                  <a:srgbClr val="002060"/>
                </a:solidFill>
                <a:latin typeface="Helvetica" pitchFamily="2" charset="0"/>
              </a:rPr>
              <a:t>1. Positive introduction &amp; gratitude journal</a:t>
            </a:r>
          </a:p>
          <a:p>
            <a:pPr>
              <a:spcBef>
                <a:spcPts val="0"/>
              </a:spcBef>
            </a:pPr>
            <a:r>
              <a:rPr lang="en-IE" sz="1600" dirty="0">
                <a:solidFill>
                  <a:srgbClr val="002060"/>
                </a:solidFill>
                <a:latin typeface="Helvetica" pitchFamily="2" charset="0"/>
              </a:rPr>
              <a:t>2. Character strengths &amp; signature strengths</a:t>
            </a:r>
          </a:p>
          <a:p>
            <a:pPr>
              <a:spcBef>
                <a:spcPts val="0"/>
              </a:spcBef>
            </a:pPr>
            <a:r>
              <a:rPr lang="en-IE" sz="1600" dirty="0">
                <a:solidFill>
                  <a:srgbClr val="002060"/>
                </a:solidFill>
                <a:latin typeface="Helvetica" pitchFamily="2" charset="0"/>
              </a:rPr>
              <a:t>3. Practical wisdom</a:t>
            </a:r>
          </a:p>
          <a:p>
            <a:pPr>
              <a:spcBef>
                <a:spcPts val="0"/>
              </a:spcBef>
            </a:pPr>
            <a:r>
              <a:rPr lang="en-IE" sz="1600" dirty="0">
                <a:solidFill>
                  <a:srgbClr val="002060"/>
                </a:solidFill>
                <a:latin typeface="Helvetica" pitchFamily="2" charset="0"/>
              </a:rPr>
              <a:t>4. A better version of me</a:t>
            </a:r>
            <a:r>
              <a:rPr lang="en-IE" sz="1600" baseline="30000" dirty="0">
                <a:solidFill>
                  <a:srgbClr val="002060"/>
                </a:solidFill>
                <a:latin typeface="Helvetica" pitchFamily="2" charset="0"/>
              </a:rPr>
              <a:t> </a:t>
            </a:r>
          </a:p>
          <a:p>
            <a:pPr marL="0" indent="0">
              <a:spcBef>
                <a:spcPts val="0"/>
              </a:spcBef>
              <a:buNone/>
            </a:pPr>
            <a:endParaRPr lang="en-IE" sz="1600" dirty="0">
              <a:solidFill>
                <a:srgbClr val="002060"/>
              </a:solidFill>
              <a:latin typeface="Helvetica" pitchFamily="2" charset="0"/>
            </a:endParaRPr>
          </a:p>
          <a:p>
            <a:pPr marL="0" indent="0">
              <a:spcBef>
                <a:spcPts val="0"/>
              </a:spcBef>
              <a:buNone/>
            </a:pPr>
            <a:r>
              <a:rPr lang="en-IE" sz="1600" b="1" dirty="0">
                <a:solidFill>
                  <a:srgbClr val="002060"/>
                </a:solidFill>
                <a:latin typeface="Helvetica" pitchFamily="2" charset="0"/>
              </a:rPr>
              <a:t>Phase 2. Re-evaluating negative memories.</a:t>
            </a:r>
            <a:endParaRPr lang="en-IE" sz="1600" dirty="0">
              <a:solidFill>
                <a:srgbClr val="002060"/>
              </a:solidFill>
              <a:latin typeface="Helvetica" pitchFamily="2" charset="0"/>
            </a:endParaRPr>
          </a:p>
          <a:p>
            <a:pPr>
              <a:spcBef>
                <a:spcPts val="0"/>
              </a:spcBef>
            </a:pPr>
            <a:r>
              <a:rPr lang="en-IE" sz="1600" dirty="0">
                <a:solidFill>
                  <a:srgbClr val="002060"/>
                </a:solidFill>
                <a:latin typeface="Helvetica" pitchFamily="2" charset="0"/>
              </a:rPr>
              <a:t>5. Open and closed memories</a:t>
            </a:r>
          </a:p>
          <a:p>
            <a:pPr>
              <a:spcBef>
                <a:spcPts val="0"/>
              </a:spcBef>
            </a:pPr>
            <a:r>
              <a:rPr lang="en-IE" sz="1600" dirty="0">
                <a:solidFill>
                  <a:srgbClr val="002060"/>
                </a:solidFill>
                <a:latin typeface="Helvetica" pitchFamily="2" charset="0"/>
              </a:rPr>
              <a:t>6. Forgiveness</a:t>
            </a:r>
            <a:r>
              <a:rPr lang="en-IE" sz="1600" baseline="30000" dirty="0">
                <a:solidFill>
                  <a:srgbClr val="002060"/>
                </a:solidFill>
                <a:latin typeface="Helvetica" pitchFamily="2" charset="0"/>
              </a:rPr>
              <a:t> </a:t>
            </a:r>
            <a:endParaRPr lang="en-IE" sz="1600" dirty="0">
              <a:solidFill>
                <a:srgbClr val="002060"/>
              </a:solidFill>
              <a:latin typeface="Helvetica" pitchFamily="2" charset="0"/>
            </a:endParaRPr>
          </a:p>
          <a:p>
            <a:pPr>
              <a:spcBef>
                <a:spcPts val="0"/>
              </a:spcBef>
            </a:pPr>
            <a:r>
              <a:rPr lang="en-IE" sz="1600" dirty="0">
                <a:solidFill>
                  <a:srgbClr val="002060"/>
                </a:solidFill>
                <a:latin typeface="Helvetica" pitchFamily="2" charset="0"/>
              </a:rPr>
              <a:t>7 Satisficing instead of maximizing</a:t>
            </a:r>
          </a:p>
          <a:p>
            <a:pPr>
              <a:spcBef>
                <a:spcPts val="0"/>
              </a:spcBef>
            </a:pPr>
            <a:r>
              <a:rPr lang="en-IE" sz="1600" dirty="0">
                <a:solidFill>
                  <a:srgbClr val="002060"/>
                </a:solidFill>
                <a:latin typeface="Helvetica" pitchFamily="2" charset="0"/>
              </a:rPr>
              <a:t>8. Gratitude</a:t>
            </a:r>
          </a:p>
          <a:p>
            <a:pPr>
              <a:spcBef>
                <a:spcPts val="0"/>
              </a:spcBef>
            </a:pPr>
            <a:endParaRPr lang="en-IE" sz="1600" dirty="0">
              <a:solidFill>
                <a:srgbClr val="002060"/>
              </a:solidFill>
              <a:latin typeface="Helvetica" pitchFamily="2" charset="0"/>
            </a:endParaRPr>
          </a:p>
          <a:p>
            <a:pPr marL="0" indent="0">
              <a:spcBef>
                <a:spcPts val="0"/>
              </a:spcBef>
              <a:buNone/>
            </a:pPr>
            <a:r>
              <a:rPr lang="en-IE" sz="1600" b="1" dirty="0">
                <a:solidFill>
                  <a:srgbClr val="002060"/>
                </a:solidFill>
                <a:latin typeface="Helvetica" pitchFamily="2" charset="0"/>
              </a:rPr>
              <a:t>Phase 3. Developing meaning in life</a:t>
            </a:r>
            <a:endParaRPr lang="en-IE" sz="1600" dirty="0">
              <a:solidFill>
                <a:srgbClr val="002060"/>
              </a:solidFill>
              <a:latin typeface="Helvetica" pitchFamily="2" charset="0"/>
            </a:endParaRPr>
          </a:p>
          <a:p>
            <a:pPr>
              <a:spcBef>
                <a:spcPts val="0"/>
              </a:spcBef>
            </a:pPr>
            <a:r>
              <a:rPr lang="en-IE" sz="1600" dirty="0">
                <a:solidFill>
                  <a:srgbClr val="002060"/>
                </a:solidFill>
                <a:latin typeface="Helvetica" pitchFamily="2" charset="0"/>
              </a:rPr>
              <a:t>9. Hope and Optimism</a:t>
            </a:r>
            <a:r>
              <a:rPr lang="en-IE" sz="1600" baseline="30000" dirty="0">
                <a:solidFill>
                  <a:srgbClr val="002060"/>
                </a:solidFill>
                <a:latin typeface="Helvetica" pitchFamily="2" charset="0"/>
              </a:rPr>
              <a:t> </a:t>
            </a:r>
            <a:endParaRPr lang="en-IE" sz="1600" dirty="0">
              <a:solidFill>
                <a:srgbClr val="002060"/>
              </a:solidFill>
              <a:latin typeface="Helvetica" pitchFamily="2" charset="0"/>
            </a:endParaRPr>
          </a:p>
          <a:p>
            <a:pPr>
              <a:spcBef>
                <a:spcPts val="0"/>
              </a:spcBef>
            </a:pPr>
            <a:r>
              <a:rPr lang="en-IE" sz="1600" dirty="0">
                <a:solidFill>
                  <a:srgbClr val="002060"/>
                </a:solidFill>
                <a:latin typeface="Helvetica" pitchFamily="2" charset="0"/>
              </a:rPr>
              <a:t>10. Posttraumatic growth</a:t>
            </a:r>
          </a:p>
          <a:p>
            <a:pPr>
              <a:spcBef>
                <a:spcPts val="0"/>
              </a:spcBef>
            </a:pPr>
            <a:r>
              <a:rPr lang="en-IE" sz="1600" dirty="0">
                <a:solidFill>
                  <a:srgbClr val="002060"/>
                </a:solidFill>
                <a:latin typeface="Helvetica" pitchFamily="2" charset="0"/>
              </a:rPr>
              <a:t>11. Savouring</a:t>
            </a:r>
          </a:p>
          <a:p>
            <a:pPr>
              <a:spcBef>
                <a:spcPts val="0"/>
              </a:spcBef>
            </a:pPr>
            <a:r>
              <a:rPr lang="en-IE" sz="1600" dirty="0">
                <a:solidFill>
                  <a:srgbClr val="002060"/>
                </a:solidFill>
                <a:latin typeface="Helvetica" pitchFamily="2" charset="0"/>
              </a:rPr>
              <a:t>12. Positive relationships</a:t>
            </a:r>
          </a:p>
          <a:p>
            <a:pPr>
              <a:spcBef>
                <a:spcPts val="0"/>
              </a:spcBef>
            </a:pPr>
            <a:r>
              <a:rPr lang="en-IE" sz="1600" dirty="0">
                <a:solidFill>
                  <a:srgbClr val="002060"/>
                </a:solidFill>
                <a:latin typeface="Helvetica" pitchFamily="2" charset="0"/>
              </a:rPr>
              <a:t>13. Positive communication</a:t>
            </a:r>
          </a:p>
          <a:p>
            <a:pPr>
              <a:spcBef>
                <a:spcPts val="0"/>
              </a:spcBef>
            </a:pPr>
            <a:r>
              <a:rPr lang="en-IE" sz="1600" dirty="0">
                <a:solidFill>
                  <a:srgbClr val="002060"/>
                </a:solidFill>
                <a:latin typeface="Helvetica" pitchFamily="2" charset="0"/>
              </a:rPr>
              <a:t>14. Altruism</a:t>
            </a:r>
          </a:p>
          <a:p>
            <a:pPr>
              <a:spcBef>
                <a:spcPts val="0"/>
              </a:spcBef>
            </a:pPr>
            <a:r>
              <a:rPr lang="en-IE" sz="1600" dirty="0">
                <a:solidFill>
                  <a:srgbClr val="002060"/>
                </a:solidFill>
                <a:latin typeface="Helvetica" pitchFamily="2" charset="0"/>
              </a:rPr>
              <a:t>15. Meaning and purpose</a:t>
            </a:r>
          </a:p>
          <a:p>
            <a:pPr>
              <a:defRPr/>
            </a:pPr>
            <a:endParaRPr lang="en-US" altLang="en-US" sz="1600" kern="0" dirty="0">
              <a:latin typeface="Helvetica" pitchFamily="2" charset="0"/>
              <a:ea typeface="ＭＳ Ｐゴシック" panose="020B0600070205080204" pitchFamily="34" charset="-128"/>
            </a:endParaRPr>
          </a:p>
        </p:txBody>
      </p:sp>
      <p:pic>
        <p:nvPicPr>
          <p:cNvPr id="6" name="Picture 5">
            <a:extLst>
              <a:ext uri="{FF2B5EF4-FFF2-40B4-BE49-F238E27FC236}">
                <a16:creationId xmlns:a16="http://schemas.microsoft.com/office/drawing/2014/main" id="{DA8AA1ED-F65E-1842-83E7-8179421F7845}"/>
              </a:ext>
            </a:extLst>
          </p:cNvPr>
          <p:cNvPicPr>
            <a:picLocks noChangeAspect="1"/>
          </p:cNvPicPr>
          <p:nvPr/>
        </p:nvPicPr>
        <p:blipFill>
          <a:blip r:embed="rId2"/>
          <a:stretch>
            <a:fillRect/>
          </a:stretch>
        </p:blipFill>
        <p:spPr>
          <a:xfrm>
            <a:off x="5798624" y="2153896"/>
            <a:ext cx="2468560" cy="3195344"/>
          </a:xfrm>
          <a:prstGeom prst="rect">
            <a:avLst/>
          </a:prstGeom>
        </p:spPr>
      </p:pic>
    </p:spTree>
    <p:extLst>
      <p:ext uri="{BB962C8B-B14F-4D97-AF65-F5344CB8AC3E}">
        <p14:creationId xmlns:p14="http://schemas.microsoft.com/office/powerpoint/2010/main" val="75310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2267409" y="247875"/>
            <a:ext cx="4795541" cy="70856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SESSION FORMAT </a:t>
            </a:r>
          </a:p>
          <a:p>
            <a:pPr algn="ctr">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009980" y="1419316"/>
            <a:ext cx="4795541" cy="342697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r>
              <a:rPr lang="en-IE" sz="2000" dirty="0">
                <a:solidFill>
                  <a:srgbClr val="002060"/>
                </a:solidFill>
              </a:rPr>
              <a:t>Start and end with a 5-minute meditation or relaxation exercise  </a:t>
            </a:r>
          </a:p>
          <a:p>
            <a:pPr lvl="0"/>
            <a:r>
              <a:rPr lang="en-IE" sz="2000" dirty="0">
                <a:solidFill>
                  <a:srgbClr val="002060"/>
                </a:solidFill>
              </a:rPr>
              <a:t>Review gratitude journal items</a:t>
            </a:r>
          </a:p>
          <a:p>
            <a:pPr lvl="0"/>
            <a:r>
              <a:rPr lang="en-IE" sz="2000" dirty="0">
                <a:solidFill>
                  <a:srgbClr val="002060"/>
                </a:solidFill>
              </a:rPr>
              <a:t>Review concept learned in the previous session and homework</a:t>
            </a:r>
          </a:p>
          <a:p>
            <a:pPr lvl="0"/>
            <a:r>
              <a:rPr lang="en-IE" sz="2000" dirty="0">
                <a:solidFill>
                  <a:srgbClr val="002060"/>
                </a:solidFill>
              </a:rPr>
              <a:t>Psychoeducation about new concept</a:t>
            </a:r>
          </a:p>
          <a:p>
            <a:pPr lvl="0"/>
            <a:r>
              <a:rPr lang="en-IE" sz="2000" dirty="0">
                <a:solidFill>
                  <a:srgbClr val="002060"/>
                </a:solidFill>
              </a:rPr>
              <a:t>In-session practice of skill related to new concept</a:t>
            </a:r>
          </a:p>
          <a:p>
            <a:pPr lvl="0"/>
            <a:r>
              <a:rPr lang="en-IE" sz="2000" dirty="0">
                <a:solidFill>
                  <a:srgbClr val="002060"/>
                </a:solidFill>
              </a:rPr>
              <a:t>Discuss in-session practice</a:t>
            </a:r>
          </a:p>
          <a:p>
            <a:pPr lvl="0"/>
            <a:r>
              <a:rPr lang="en-IE" sz="2000" dirty="0">
                <a:solidFill>
                  <a:srgbClr val="002060"/>
                </a:solidFill>
              </a:rPr>
              <a:t>Homework plan </a:t>
            </a:r>
          </a:p>
          <a:p>
            <a:endParaRPr lang="en-IE" dirty="0"/>
          </a:p>
          <a:p>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pic>
        <p:nvPicPr>
          <p:cNvPr id="6" name="Picture 5">
            <a:extLst>
              <a:ext uri="{FF2B5EF4-FFF2-40B4-BE49-F238E27FC236}">
                <a16:creationId xmlns:a16="http://schemas.microsoft.com/office/drawing/2014/main" id="{0943BFFF-5304-414E-B6AB-53CD96FFD647}"/>
              </a:ext>
            </a:extLst>
          </p:cNvPr>
          <p:cNvPicPr>
            <a:picLocks noChangeAspect="1"/>
          </p:cNvPicPr>
          <p:nvPr/>
        </p:nvPicPr>
        <p:blipFill>
          <a:blip r:embed="rId2"/>
          <a:stretch>
            <a:fillRect/>
          </a:stretch>
        </p:blipFill>
        <p:spPr>
          <a:xfrm>
            <a:off x="6182051" y="1911338"/>
            <a:ext cx="2344937" cy="3035324"/>
          </a:xfrm>
          <a:prstGeom prst="rect">
            <a:avLst/>
          </a:prstGeom>
        </p:spPr>
      </p:pic>
    </p:spTree>
    <p:extLst>
      <p:ext uri="{BB962C8B-B14F-4D97-AF65-F5344CB8AC3E}">
        <p14:creationId xmlns:p14="http://schemas.microsoft.com/office/powerpoint/2010/main" val="2455899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2610463" y="730555"/>
            <a:ext cx="3733887" cy="76191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PHASE 1</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903862" y="2215229"/>
            <a:ext cx="5713216" cy="222285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None/>
            </a:pPr>
            <a:r>
              <a:rPr lang="en-IE" sz="2000" b="1" dirty="0">
                <a:solidFill>
                  <a:srgbClr val="002060"/>
                </a:solidFill>
                <a:latin typeface="Helvetica" pitchFamily="2" charset="0"/>
              </a:rPr>
              <a:t>Phase 1. Building mastery by reauthoring personal narrative with strengths</a:t>
            </a:r>
            <a:endParaRPr lang="en-IE" sz="2000" dirty="0">
              <a:solidFill>
                <a:srgbClr val="002060"/>
              </a:solidFill>
              <a:latin typeface="Helvetica" pitchFamily="2" charset="0"/>
            </a:endParaRPr>
          </a:p>
          <a:p>
            <a:pPr>
              <a:spcBef>
                <a:spcPts val="0"/>
              </a:spcBef>
            </a:pPr>
            <a:r>
              <a:rPr lang="en-IE" sz="2000" dirty="0">
                <a:solidFill>
                  <a:srgbClr val="002060"/>
                </a:solidFill>
                <a:latin typeface="Helvetica" pitchFamily="2" charset="0"/>
              </a:rPr>
              <a:t>1. Positive introduction &amp; gratitude journal</a:t>
            </a:r>
          </a:p>
          <a:p>
            <a:pPr>
              <a:spcBef>
                <a:spcPts val="0"/>
              </a:spcBef>
            </a:pPr>
            <a:r>
              <a:rPr lang="en-IE" sz="2000" dirty="0">
                <a:solidFill>
                  <a:srgbClr val="002060"/>
                </a:solidFill>
                <a:latin typeface="Helvetica" pitchFamily="2" charset="0"/>
              </a:rPr>
              <a:t>2. Character strengths &amp; signature strengths</a:t>
            </a:r>
          </a:p>
          <a:p>
            <a:pPr>
              <a:spcBef>
                <a:spcPts val="0"/>
              </a:spcBef>
            </a:pPr>
            <a:r>
              <a:rPr lang="en-IE" sz="2000" dirty="0">
                <a:solidFill>
                  <a:srgbClr val="002060"/>
                </a:solidFill>
                <a:latin typeface="Helvetica" pitchFamily="2" charset="0"/>
              </a:rPr>
              <a:t>3. Practical wisdom</a:t>
            </a:r>
          </a:p>
          <a:p>
            <a:pPr>
              <a:spcBef>
                <a:spcPts val="0"/>
              </a:spcBef>
            </a:pPr>
            <a:r>
              <a:rPr lang="en-IE" sz="2000" dirty="0">
                <a:solidFill>
                  <a:srgbClr val="002060"/>
                </a:solidFill>
                <a:latin typeface="Helvetica" pitchFamily="2" charset="0"/>
              </a:rPr>
              <a:t>4. A better version of me</a:t>
            </a:r>
            <a:r>
              <a:rPr lang="en-IE" sz="2000" baseline="30000" dirty="0">
                <a:solidFill>
                  <a:srgbClr val="002060"/>
                </a:solidFill>
                <a:latin typeface="Helvetica" pitchFamily="2" charset="0"/>
              </a:rPr>
              <a:t> </a:t>
            </a:r>
          </a:p>
          <a:p>
            <a:pPr marL="0" indent="0">
              <a:spcBef>
                <a:spcPts val="0"/>
              </a:spcBef>
              <a:buNone/>
            </a:pPr>
            <a:endParaRPr lang="en-IE" sz="1600" dirty="0">
              <a:solidFill>
                <a:srgbClr val="002060"/>
              </a:solidFill>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pic>
        <p:nvPicPr>
          <p:cNvPr id="6" name="Picture 5">
            <a:extLst>
              <a:ext uri="{FF2B5EF4-FFF2-40B4-BE49-F238E27FC236}">
                <a16:creationId xmlns:a16="http://schemas.microsoft.com/office/drawing/2014/main" id="{634A7B09-5B7F-0648-9917-6F42AE4569B4}"/>
              </a:ext>
            </a:extLst>
          </p:cNvPr>
          <p:cNvPicPr>
            <a:picLocks noChangeAspect="1"/>
          </p:cNvPicPr>
          <p:nvPr/>
        </p:nvPicPr>
        <p:blipFill>
          <a:blip r:embed="rId2"/>
          <a:stretch>
            <a:fillRect/>
          </a:stretch>
        </p:blipFill>
        <p:spPr>
          <a:xfrm>
            <a:off x="7044494" y="2295239"/>
            <a:ext cx="1619446" cy="2096237"/>
          </a:xfrm>
          <a:prstGeom prst="rect">
            <a:avLst/>
          </a:prstGeom>
        </p:spPr>
      </p:pic>
    </p:spTree>
    <p:extLst>
      <p:ext uri="{BB962C8B-B14F-4D97-AF65-F5344CB8AC3E}">
        <p14:creationId xmlns:p14="http://schemas.microsoft.com/office/powerpoint/2010/main" val="289737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498143" y="302603"/>
            <a:ext cx="8147714" cy="75062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SESSION 1. </a:t>
            </a:r>
            <a:r>
              <a:rPr lang="en-IE" sz="2000" b="1" dirty="0">
                <a:latin typeface="Helvetica" pitchFamily="2" charset="0"/>
              </a:rPr>
              <a:t>POSITIVE INTRODUCTION &amp; GRATITUDE JOURNAL</a:t>
            </a:r>
            <a:r>
              <a:rPr lang="en-US" altLang="en-US" sz="2000" b="1" kern="0" dirty="0">
                <a:latin typeface="Helvetica" pitchFamily="2" charset="0"/>
                <a:ea typeface="ＭＳ Ｐゴシック" panose="020B0600070205080204" pitchFamily="34" charset="-128"/>
              </a:rPr>
              <a:t> </a:t>
            </a:r>
          </a:p>
          <a:p>
            <a:pPr algn="ctr">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295276" y="1355233"/>
            <a:ext cx="8480235" cy="482485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r>
              <a:rPr lang="en-IE" sz="2000" dirty="0">
                <a:solidFill>
                  <a:srgbClr val="002060"/>
                </a:solidFill>
                <a:latin typeface="Helvetica" pitchFamily="2" charset="0"/>
              </a:rPr>
              <a:t>Therapist presents the framework of positive psychotherapy, the therapist’s and client’s roles and responsibilities, and the structure of a typical session</a:t>
            </a:r>
          </a:p>
          <a:p>
            <a:pPr lvl="0"/>
            <a:endParaRPr lang="en-IE" sz="2000" dirty="0">
              <a:solidFill>
                <a:srgbClr val="002060"/>
              </a:solidFill>
              <a:latin typeface="Helvetica" pitchFamily="2" charset="0"/>
            </a:endParaRPr>
          </a:p>
          <a:p>
            <a:pPr lvl="0"/>
            <a:r>
              <a:rPr lang="en-IE" sz="2000" dirty="0">
                <a:solidFill>
                  <a:srgbClr val="002060"/>
                </a:solidFill>
                <a:latin typeface="Helvetica" pitchFamily="2" charset="0"/>
              </a:rPr>
              <a:t>Psychoeducation on strengths and gratitude </a:t>
            </a:r>
          </a:p>
          <a:p>
            <a:pPr marL="0" lvl="0" indent="0">
              <a:buNone/>
            </a:pPr>
            <a:endParaRPr lang="en-IE" sz="2000" dirty="0">
              <a:solidFill>
                <a:srgbClr val="002060"/>
              </a:solidFill>
              <a:latin typeface="Helvetica" pitchFamily="2" charset="0"/>
            </a:endParaRPr>
          </a:p>
          <a:p>
            <a:r>
              <a:rPr lang="en-IE" sz="2000" dirty="0">
                <a:solidFill>
                  <a:srgbClr val="002060"/>
                </a:solidFill>
                <a:latin typeface="Helvetica" pitchFamily="2" charset="0"/>
              </a:rPr>
              <a:t>Client writes a one-page positive autobiographical story which shows the client at their best, and illustrates their strengths </a:t>
            </a:r>
          </a:p>
          <a:p>
            <a:endParaRPr lang="en-IE" sz="2000" dirty="0">
              <a:solidFill>
                <a:srgbClr val="002060"/>
              </a:solidFill>
              <a:latin typeface="Helvetica" pitchFamily="2" charset="0"/>
            </a:endParaRPr>
          </a:p>
          <a:p>
            <a:r>
              <a:rPr lang="en-IE" sz="2000" dirty="0">
                <a:solidFill>
                  <a:srgbClr val="002060"/>
                </a:solidFill>
                <a:latin typeface="Helvetica" pitchFamily="2" charset="0"/>
              </a:rPr>
              <a:t>For homework, each night the client writes down 3 good things for which they are grateful and what made these happen</a:t>
            </a:r>
            <a:endParaRPr lang="en-IE" dirty="0">
              <a:solidFill>
                <a:srgbClr val="002060"/>
              </a:solidFill>
              <a:latin typeface="Helvetica" pitchFamily="2" charset="0"/>
            </a:endParaRPr>
          </a:p>
          <a:p>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395578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498143" y="302603"/>
            <a:ext cx="8147714" cy="75062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SESSION 2. </a:t>
            </a:r>
            <a:r>
              <a:rPr lang="en-IE" sz="1800" b="1" dirty="0">
                <a:latin typeface="Helvetica" pitchFamily="2" charset="0"/>
              </a:rPr>
              <a:t>CHARACTER STRENGTHS &amp; SIGNATURE STRENGTHS</a:t>
            </a:r>
            <a:r>
              <a:rPr lang="en-IE" sz="1800" dirty="0">
                <a:latin typeface="Helvetica" pitchFamily="2" charset="0"/>
              </a:rPr>
              <a:t> </a:t>
            </a:r>
            <a:endParaRPr lang="en-US" altLang="en-US" sz="1800" b="1" kern="0" dirty="0">
              <a:latin typeface="Helvetica" pitchFamily="2" charset="0"/>
              <a:ea typeface="ＭＳ Ｐゴシック" panose="020B0600070205080204" pitchFamily="34" charset="-128"/>
            </a:endParaRPr>
          </a:p>
          <a:p>
            <a:pPr algn="ctr">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331882" y="1166046"/>
            <a:ext cx="8507318" cy="524526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r>
              <a:rPr lang="en-IE" sz="2000" dirty="0">
                <a:latin typeface="Helvetica" pitchFamily="2" charset="0"/>
              </a:rPr>
              <a:t>Therapist provides psychoeducation on signature strengths</a:t>
            </a:r>
          </a:p>
          <a:p>
            <a:pPr lvl="0"/>
            <a:endParaRPr lang="en-IE" sz="2000" dirty="0">
              <a:latin typeface="Helvetica" pitchFamily="2" charset="0"/>
            </a:endParaRPr>
          </a:p>
          <a:p>
            <a:pPr lvl="0"/>
            <a:r>
              <a:rPr lang="en-IE" sz="2000" dirty="0">
                <a:latin typeface="Helvetica" pitchFamily="2" charset="0"/>
              </a:rPr>
              <a:t>Client watches videos of people displaying each of 24 character strengths and identifies their own 5 signature strengths and which of these are associated with the head and the heart</a:t>
            </a:r>
          </a:p>
          <a:p>
            <a:pPr lvl="0"/>
            <a:endParaRPr lang="en-IE" sz="2000" dirty="0">
              <a:latin typeface="Helvetica" pitchFamily="2" charset="0"/>
            </a:endParaRPr>
          </a:p>
          <a:p>
            <a:pPr lvl="0"/>
            <a:r>
              <a:rPr lang="en-IE" sz="2000" dirty="0">
                <a:latin typeface="Helvetica" pitchFamily="2" charset="0"/>
              </a:rPr>
              <a:t>Client identifies strengths that they underuse or overuse, and those they would most like to have</a:t>
            </a:r>
          </a:p>
          <a:p>
            <a:pPr marL="0" lvl="0" indent="0">
              <a:buNone/>
            </a:pPr>
            <a:endParaRPr lang="en-IE" sz="2000" dirty="0">
              <a:latin typeface="Helvetica" pitchFamily="2" charset="0"/>
            </a:endParaRPr>
          </a:p>
          <a:p>
            <a:r>
              <a:rPr lang="en-IE" sz="2000" dirty="0">
                <a:latin typeface="Helvetica" pitchFamily="2" charset="0"/>
              </a:rPr>
              <a:t>For homework, the client compiles a list of signature strengths using self-report sheets, feedback from Values in Action Inventory of Strengths (https://www.viacharacter.org), and feedback from a family member and a friend </a:t>
            </a:r>
          </a:p>
          <a:p>
            <a:pPr lvl="0"/>
            <a:endParaRPr lang="en-IE" dirty="0"/>
          </a:p>
          <a:p>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956919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666308" y="102906"/>
            <a:ext cx="8147714" cy="75062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SESSION 3. PRACTICAL WISDOM</a:t>
            </a:r>
            <a:endParaRPr lang="en-US" altLang="en-US" sz="1800" b="1" kern="0" dirty="0">
              <a:latin typeface="Helvetica" pitchFamily="2" charset="0"/>
              <a:ea typeface="ＭＳ Ｐゴシック" panose="020B0600070205080204" pitchFamily="34" charset="-128"/>
            </a:endParaRPr>
          </a:p>
          <a:p>
            <a:pPr algn="ctr">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32331" y="1191394"/>
            <a:ext cx="8879337" cy="4475211"/>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r>
              <a:rPr lang="en-IE" sz="1800" dirty="0">
                <a:solidFill>
                  <a:srgbClr val="002060"/>
                </a:solidFill>
                <a:latin typeface="Helvetica" pitchFamily="2" charset="0"/>
              </a:rPr>
              <a:t>Therapist coaches client in applying signature strengths in a balanced way to solve problems using 5 practical wisdom strategies</a:t>
            </a:r>
          </a:p>
          <a:p>
            <a:pPr lvl="1">
              <a:buFont typeface="Arial" panose="020B0604020202020204" pitchFamily="34" charset="0"/>
              <a:buChar char="•"/>
            </a:pPr>
            <a:r>
              <a:rPr lang="en-IE" sz="1800" dirty="0">
                <a:solidFill>
                  <a:srgbClr val="002060"/>
                </a:solidFill>
                <a:latin typeface="Helvetica" pitchFamily="2" charset="0"/>
              </a:rPr>
              <a:t>Name </a:t>
            </a:r>
            <a:r>
              <a:rPr lang="en-IE" sz="1800" b="1" dirty="0">
                <a:solidFill>
                  <a:srgbClr val="002060"/>
                </a:solidFill>
                <a:latin typeface="Helvetica" pitchFamily="2" charset="0"/>
              </a:rPr>
              <a:t>specific </a:t>
            </a:r>
            <a:r>
              <a:rPr lang="en-IE" sz="1800" dirty="0">
                <a:solidFill>
                  <a:srgbClr val="002060"/>
                </a:solidFill>
                <a:latin typeface="Helvetica" pitchFamily="2" charset="0"/>
              </a:rPr>
              <a:t>things that you will do to use your strengths</a:t>
            </a:r>
          </a:p>
          <a:p>
            <a:pPr marL="457200" lvl="1" indent="0">
              <a:buNone/>
            </a:pPr>
            <a:endParaRPr lang="en-IE" sz="1800" dirty="0">
              <a:solidFill>
                <a:srgbClr val="002060"/>
              </a:solidFill>
              <a:latin typeface="Helvetica" pitchFamily="2" charset="0"/>
            </a:endParaRPr>
          </a:p>
          <a:p>
            <a:pPr lvl="1">
              <a:buFont typeface="Arial" panose="020B0604020202020204" pitchFamily="34" charset="0"/>
              <a:buChar char="•"/>
            </a:pPr>
            <a:r>
              <a:rPr lang="en-IE" sz="1800" dirty="0">
                <a:solidFill>
                  <a:srgbClr val="002060"/>
                </a:solidFill>
                <a:latin typeface="Helvetica" pitchFamily="2" charset="0"/>
              </a:rPr>
              <a:t>Use strengths </a:t>
            </a:r>
            <a:r>
              <a:rPr lang="en-IE" sz="1800" b="1" dirty="0">
                <a:solidFill>
                  <a:srgbClr val="002060"/>
                </a:solidFill>
                <a:latin typeface="Helvetica" pitchFamily="2" charset="0"/>
              </a:rPr>
              <a:t>relevant</a:t>
            </a:r>
            <a:r>
              <a:rPr lang="en-IE" sz="1800" dirty="0">
                <a:solidFill>
                  <a:srgbClr val="002060"/>
                </a:solidFill>
                <a:latin typeface="Helvetica" pitchFamily="2" charset="0"/>
              </a:rPr>
              <a:t> to the situation</a:t>
            </a:r>
          </a:p>
          <a:p>
            <a:pPr marL="457200" lvl="1" indent="0">
              <a:buNone/>
            </a:pPr>
            <a:endParaRPr lang="en-IE" sz="1800" dirty="0">
              <a:solidFill>
                <a:srgbClr val="002060"/>
              </a:solidFill>
              <a:latin typeface="Helvetica" pitchFamily="2" charset="0"/>
            </a:endParaRPr>
          </a:p>
          <a:p>
            <a:pPr lvl="1">
              <a:buFont typeface="Arial" panose="020B0604020202020204" pitchFamily="34" charset="0"/>
              <a:buChar char="•"/>
            </a:pPr>
            <a:r>
              <a:rPr lang="en-IE" sz="1800" dirty="0">
                <a:solidFill>
                  <a:srgbClr val="002060"/>
                </a:solidFill>
                <a:latin typeface="Helvetica" pitchFamily="2" charset="0"/>
              </a:rPr>
              <a:t>Resolve </a:t>
            </a:r>
            <a:r>
              <a:rPr lang="en-IE" sz="1800" b="1" dirty="0">
                <a:solidFill>
                  <a:srgbClr val="002060"/>
                </a:solidFill>
                <a:latin typeface="Helvetica" pitchFamily="2" charset="0"/>
              </a:rPr>
              <a:t>conflict</a:t>
            </a:r>
            <a:r>
              <a:rPr lang="en-IE" sz="1800" dirty="0">
                <a:solidFill>
                  <a:srgbClr val="002060"/>
                </a:solidFill>
                <a:latin typeface="Helvetica" pitchFamily="2" charset="0"/>
              </a:rPr>
              <a:t> about which strength to use, by choosing  the one closest to your core values (e.g., courage and prudence, zest and self-regulation)</a:t>
            </a:r>
          </a:p>
          <a:p>
            <a:pPr marL="457200" lvl="1" indent="0">
              <a:buNone/>
            </a:pPr>
            <a:endParaRPr lang="en-IE" sz="1800" dirty="0">
              <a:solidFill>
                <a:srgbClr val="002060"/>
              </a:solidFill>
              <a:latin typeface="Helvetica" pitchFamily="2" charset="0"/>
            </a:endParaRPr>
          </a:p>
          <a:p>
            <a:pPr lvl="1">
              <a:buFont typeface="Arial" panose="020B0604020202020204" pitchFamily="34" charset="0"/>
              <a:buChar char="•"/>
            </a:pPr>
            <a:r>
              <a:rPr lang="en-IE" sz="1800" b="1" dirty="0">
                <a:solidFill>
                  <a:srgbClr val="002060"/>
                </a:solidFill>
                <a:latin typeface="Helvetica" pitchFamily="2" charset="0"/>
              </a:rPr>
              <a:t>Reflect</a:t>
            </a:r>
            <a:r>
              <a:rPr lang="en-IE" sz="1800" dirty="0">
                <a:solidFill>
                  <a:srgbClr val="002060"/>
                </a:solidFill>
                <a:latin typeface="Helvetica" pitchFamily="2" charset="0"/>
              </a:rPr>
              <a:t> on the impact of using your strengths on others, from their point of view</a:t>
            </a:r>
          </a:p>
          <a:p>
            <a:pPr marL="457200" lvl="1" indent="0">
              <a:buNone/>
            </a:pPr>
            <a:endParaRPr lang="en-IE" sz="1800" dirty="0">
              <a:solidFill>
                <a:srgbClr val="002060"/>
              </a:solidFill>
              <a:latin typeface="Helvetica" pitchFamily="2" charset="0"/>
            </a:endParaRPr>
          </a:p>
          <a:p>
            <a:pPr lvl="1">
              <a:buFont typeface="Arial" panose="020B0604020202020204" pitchFamily="34" charset="0"/>
              <a:buChar char="•"/>
            </a:pPr>
            <a:r>
              <a:rPr lang="en-IE" sz="1800" dirty="0">
                <a:solidFill>
                  <a:srgbClr val="002060"/>
                </a:solidFill>
                <a:latin typeface="Helvetica" pitchFamily="2" charset="0"/>
              </a:rPr>
              <a:t>Fine-tune and</a:t>
            </a:r>
            <a:r>
              <a:rPr lang="en-IE" sz="1800" b="1" dirty="0">
                <a:solidFill>
                  <a:srgbClr val="002060"/>
                </a:solidFill>
                <a:latin typeface="Helvetica" pitchFamily="2" charset="0"/>
              </a:rPr>
              <a:t> calibrate </a:t>
            </a:r>
            <a:r>
              <a:rPr lang="en-IE" sz="1800" dirty="0">
                <a:solidFill>
                  <a:srgbClr val="002060"/>
                </a:solidFill>
                <a:latin typeface="Helvetica" pitchFamily="2" charset="0"/>
              </a:rPr>
              <a:t>your use of strengths to suit the situation</a:t>
            </a:r>
          </a:p>
          <a:p>
            <a:pPr marL="457200" lvl="1" indent="0">
              <a:buNone/>
            </a:pPr>
            <a:endParaRPr lang="en-IE" sz="1800" dirty="0">
              <a:solidFill>
                <a:srgbClr val="002060"/>
              </a:solidFill>
              <a:latin typeface="Helvetica" pitchFamily="2" charset="0"/>
            </a:endParaRPr>
          </a:p>
          <a:p>
            <a:r>
              <a:rPr lang="en-IE" sz="1800" dirty="0">
                <a:solidFill>
                  <a:srgbClr val="002060"/>
                </a:solidFill>
                <a:latin typeface="Helvetica" pitchFamily="2" charset="0"/>
              </a:rPr>
              <a:t>For homework, the client applies four practical wisdom strategies to resolve 3 specific challenges in their lives</a:t>
            </a:r>
          </a:p>
          <a:p>
            <a:pPr lvl="0"/>
            <a:endParaRPr lang="en-IE" sz="2000" dirty="0">
              <a:solidFill>
                <a:srgbClr val="002060"/>
              </a:solidFill>
              <a:latin typeface="Helvetica" pitchFamily="2" charset="0"/>
            </a:endParaRPr>
          </a:p>
          <a:p>
            <a:pPr marL="0" indent="0">
              <a:buNone/>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60956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613757" y="260562"/>
            <a:ext cx="8147714" cy="75062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SESSION 4. A BETTER VERSION OF ME</a:t>
            </a:r>
            <a:endParaRPr lang="en-US" altLang="en-US" sz="1800" b="1" kern="0" dirty="0">
              <a:latin typeface="Helvetica" pitchFamily="2" charset="0"/>
              <a:ea typeface="ＭＳ Ｐゴシック" panose="020B0600070205080204" pitchFamily="34" charset="-128"/>
            </a:endParaRPr>
          </a:p>
          <a:p>
            <a:pPr algn="ctr">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74373" y="1252927"/>
            <a:ext cx="8795254" cy="482205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r>
              <a:rPr lang="en-IE" sz="1800" dirty="0">
                <a:latin typeface="Helvetica" pitchFamily="2" charset="0"/>
              </a:rPr>
              <a:t>Therapist facilitates development of a written plan of positive, pragmatic, and persistent self-development that involves using strengths to achieve goals</a:t>
            </a:r>
          </a:p>
          <a:p>
            <a:pPr lvl="0"/>
            <a:endParaRPr lang="en-IE" sz="1800" dirty="0">
              <a:latin typeface="Helvetica" pitchFamily="2" charset="0"/>
            </a:endParaRPr>
          </a:p>
          <a:p>
            <a:pPr lvl="0"/>
            <a:r>
              <a:rPr lang="en-IE" sz="1800" dirty="0">
                <a:latin typeface="Helvetica" pitchFamily="2" charset="0"/>
              </a:rPr>
              <a:t>Goals should be specific, measurable, achievable, valued, supported by client’s social network, integrated into their life situation</a:t>
            </a:r>
          </a:p>
          <a:p>
            <a:pPr lvl="0"/>
            <a:endParaRPr lang="en-IE" sz="1800" dirty="0">
              <a:latin typeface="Helvetica" pitchFamily="2" charset="0"/>
            </a:endParaRPr>
          </a:p>
          <a:p>
            <a:pPr lvl="0"/>
            <a:r>
              <a:rPr lang="en-IE" sz="1800" dirty="0">
                <a:latin typeface="Helvetica" pitchFamily="2" charset="0"/>
              </a:rPr>
              <a:t>Goals may involve being more mindful/relaxed, having a healthier lifestyle, strengthening relationships, being more engaged at work</a:t>
            </a:r>
          </a:p>
          <a:p>
            <a:pPr lvl="0"/>
            <a:endParaRPr lang="en-IE" sz="1800" dirty="0">
              <a:latin typeface="Helvetica" pitchFamily="2" charset="0"/>
            </a:endParaRPr>
          </a:p>
          <a:p>
            <a:r>
              <a:rPr lang="en-IE" sz="1800" dirty="0">
                <a:latin typeface="Helvetica" pitchFamily="2" charset="0"/>
              </a:rPr>
              <a:t>Therapist helps clients identify benefits of the plan for them, the timeline of the plan, and a friend who will support them doing the plan</a:t>
            </a:r>
          </a:p>
          <a:p>
            <a:endParaRPr lang="en-IE" sz="1800" dirty="0">
              <a:latin typeface="Helvetica" pitchFamily="2" charset="0"/>
            </a:endParaRPr>
          </a:p>
          <a:p>
            <a:r>
              <a:rPr lang="en-IE" sz="1800" dirty="0">
                <a:latin typeface="Helvetica" pitchFamily="2" charset="0"/>
              </a:rPr>
              <a:t>For homework, the client writes a self-development plan in which they will use strengths to adaptively to work towards specific, measurable, achievable goals</a:t>
            </a: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86452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2091208" y="1792185"/>
            <a:ext cx="5214257" cy="2953987"/>
          </a:xfrm>
        </p:spPr>
        <p:txBody>
          <a:bodyPr>
            <a:normAutofit/>
          </a:bodyPr>
          <a:lstStyle/>
          <a:p>
            <a:pPr lvl="0"/>
            <a:r>
              <a:rPr lang="en-GB" sz="1800" dirty="0">
                <a:solidFill>
                  <a:srgbClr val="002060"/>
                </a:solidFill>
                <a:latin typeface="Helvetica" pitchFamily="2" charset="0"/>
              </a:rPr>
              <a:t>Be able to describe positive psychotherapy and other clinical positive psychology intervention (PPI) programs.</a:t>
            </a:r>
          </a:p>
          <a:p>
            <a:pPr lvl="0"/>
            <a:endParaRPr lang="en-IE" sz="1800" dirty="0">
              <a:solidFill>
                <a:srgbClr val="002060"/>
              </a:solidFill>
              <a:latin typeface="Helvetica" pitchFamily="2" charset="0"/>
            </a:endParaRPr>
          </a:p>
          <a:p>
            <a:pPr lvl="0"/>
            <a:r>
              <a:rPr lang="en-GB" sz="1800" dirty="0">
                <a:solidFill>
                  <a:srgbClr val="002060"/>
                </a:solidFill>
                <a:latin typeface="Helvetica" pitchFamily="2" charset="0"/>
              </a:rPr>
              <a:t>Give an account of PPI programs for implementation in schools and organizations.</a:t>
            </a:r>
          </a:p>
          <a:p>
            <a:pPr marL="0" lvl="0" indent="0">
              <a:buNone/>
            </a:pPr>
            <a:endParaRPr lang="en-IE" sz="1800" dirty="0">
              <a:solidFill>
                <a:srgbClr val="002060"/>
              </a:solidFill>
              <a:latin typeface="Helvetica" pitchFamily="2" charset="0"/>
            </a:endParaRPr>
          </a:p>
          <a:p>
            <a:pPr lvl="0"/>
            <a:r>
              <a:rPr lang="en-GB" sz="1800" dirty="0">
                <a:solidFill>
                  <a:srgbClr val="002060"/>
                </a:solidFill>
                <a:latin typeface="Helvetica" pitchFamily="2" charset="0"/>
              </a:rPr>
              <a:t>Summarize the evidence supporting the effectiveness of PPIs.</a:t>
            </a:r>
            <a:endParaRPr lang="en-IE" sz="1800" dirty="0">
              <a:solidFill>
                <a:srgbClr val="002060"/>
              </a:solidFill>
              <a:latin typeface="Helvetica" pitchFamily="2" charset="0"/>
            </a:endParaRPr>
          </a:p>
          <a:p>
            <a:pPr lvl="0">
              <a:spcBef>
                <a:spcPts val="828"/>
              </a:spcBef>
            </a:pPr>
            <a:endParaRPr lang="en-GB" sz="1800" dirty="0">
              <a:solidFill>
                <a:srgbClr val="002060"/>
              </a:solidFill>
              <a:latin typeface="Helvetica" pitchFamily="2" charset="0"/>
            </a:endParaRPr>
          </a:p>
          <a:p>
            <a:pPr marL="0" indent="0">
              <a:buNone/>
            </a:pPr>
            <a:endParaRPr lang="en-US" dirty="0"/>
          </a:p>
        </p:txBody>
      </p:sp>
      <p:sp>
        <p:nvSpPr>
          <p:cNvPr id="5" name="TextBox 4">
            <a:extLst>
              <a:ext uri="{FF2B5EF4-FFF2-40B4-BE49-F238E27FC236}">
                <a16:creationId xmlns:a16="http://schemas.microsoft.com/office/drawing/2014/main" id="{EBE085B0-6671-BA46-8755-AE87DA0D5097}"/>
              </a:ext>
            </a:extLst>
          </p:cNvPr>
          <p:cNvSpPr txBox="1"/>
          <p:nvPr/>
        </p:nvSpPr>
        <p:spPr>
          <a:xfrm>
            <a:off x="2856177" y="724231"/>
            <a:ext cx="3684321" cy="400110"/>
          </a:xfrm>
          <a:prstGeom prst="rect">
            <a:avLst/>
          </a:prstGeom>
          <a:noFill/>
        </p:spPr>
        <p:txBody>
          <a:bodyPr wrap="square" rtlCol="0">
            <a:spAutoFit/>
          </a:bodyPr>
          <a:lstStyle/>
          <a:p>
            <a:r>
              <a:rPr lang="en-GB" sz="2000" b="1" dirty="0">
                <a:solidFill>
                  <a:srgbClr val="0070C0"/>
                </a:solidFill>
                <a:latin typeface="Helvetica" pitchFamily="2" charset="0"/>
              </a:rPr>
              <a:t>LEARNING OBJECTIVES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134716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2372623" y="656981"/>
            <a:ext cx="3828480" cy="89854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PHASE 2</a:t>
            </a:r>
          </a:p>
          <a:p>
            <a:pPr>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698095" y="1996094"/>
            <a:ext cx="5503008" cy="225100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None/>
            </a:pPr>
            <a:endParaRPr lang="en-IE" sz="1600" dirty="0">
              <a:solidFill>
                <a:srgbClr val="002060"/>
              </a:solidFill>
              <a:latin typeface="Helvetica" pitchFamily="2" charset="0"/>
            </a:endParaRPr>
          </a:p>
          <a:p>
            <a:pPr marL="0" indent="0">
              <a:spcBef>
                <a:spcPts val="0"/>
              </a:spcBef>
              <a:buNone/>
            </a:pPr>
            <a:r>
              <a:rPr lang="en-IE" sz="2000" b="1" dirty="0">
                <a:solidFill>
                  <a:srgbClr val="002060"/>
                </a:solidFill>
                <a:latin typeface="Helvetica" pitchFamily="2" charset="0"/>
              </a:rPr>
              <a:t>Phase 2. Re-evaluating negative memories</a:t>
            </a:r>
            <a:endParaRPr lang="en-IE" sz="2000" dirty="0">
              <a:solidFill>
                <a:srgbClr val="002060"/>
              </a:solidFill>
              <a:latin typeface="Helvetica" pitchFamily="2" charset="0"/>
            </a:endParaRPr>
          </a:p>
          <a:p>
            <a:pPr>
              <a:spcBef>
                <a:spcPts val="0"/>
              </a:spcBef>
            </a:pPr>
            <a:r>
              <a:rPr lang="en-IE" sz="2000" dirty="0">
                <a:solidFill>
                  <a:srgbClr val="002060"/>
                </a:solidFill>
                <a:latin typeface="Helvetica" pitchFamily="2" charset="0"/>
              </a:rPr>
              <a:t>5. Open and closed memories</a:t>
            </a:r>
          </a:p>
          <a:p>
            <a:pPr>
              <a:spcBef>
                <a:spcPts val="0"/>
              </a:spcBef>
            </a:pPr>
            <a:r>
              <a:rPr lang="en-IE" sz="2000" dirty="0">
                <a:solidFill>
                  <a:srgbClr val="002060"/>
                </a:solidFill>
                <a:latin typeface="Helvetica" pitchFamily="2" charset="0"/>
              </a:rPr>
              <a:t>6. Forgiveness</a:t>
            </a:r>
            <a:r>
              <a:rPr lang="en-IE" sz="2000" baseline="30000" dirty="0">
                <a:solidFill>
                  <a:srgbClr val="002060"/>
                </a:solidFill>
                <a:latin typeface="Helvetica" pitchFamily="2" charset="0"/>
              </a:rPr>
              <a:t> </a:t>
            </a:r>
            <a:endParaRPr lang="en-IE" sz="2000" dirty="0">
              <a:solidFill>
                <a:srgbClr val="002060"/>
              </a:solidFill>
              <a:latin typeface="Helvetica" pitchFamily="2" charset="0"/>
            </a:endParaRPr>
          </a:p>
          <a:p>
            <a:pPr>
              <a:spcBef>
                <a:spcPts val="0"/>
              </a:spcBef>
            </a:pPr>
            <a:r>
              <a:rPr lang="en-IE" sz="2000" dirty="0">
                <a:solidFill>
                  <a:srgbClr val="002060"/>
                </a:solidFill>
                <a:latin typeface="Helvetica" pitchFamily="2" charset="0"/>
              </a:rPr>
              <a:t>7 Satisficing instead of maximizing</a:t>
            </a:r>
          </a:p>
          <a:p>
            <a:pPr>
              <a:spcBef>
                <a:spcPts val="0"/>
              </a:spcBef>
            </a:pPr>
            <a:r>
              <a:rPr lang="en-IE" sz="2000" dirty="0">
                <a:solidFill>
                  <a:srgbClr val="002060"/>
                </a:solidFill>
                <a:latin typeface="Helvetica" pitchFamily="2" charset="0"/>
              </a:rPr>
              <a:t>8. Gratitude</a:t>
            </a:r>
          </a:p>
          <a:p>
            <a:pPr>
              <a:spcBef>
                <a:spcPts val="0"/>
              </a:spcBef>
            </a:pPr>
            <a:endParaRPr lang="en-IE" sz="2000" dirty="0">
              <a:solidFill>
                <a:srgbClr val="002060"/>
              </a:solidFill>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pic>
        <p:nvPicPr>
          <p:cNvPr id="6" name="Picture 5">
            <a:extLst>
              <a:ext uri="{FF2B5EF4-FFF2-40B4-BE49-F238E27FC236}">
                <a16:creationId xmlns:a16="http://schemas.microsoft.com/office/drawing/2014/main" id="{A404EE2B-2E54-3046-B3D0-139075A5E759}"/>
              </a:ext>
            </a:extLst>
          </p:cNvPr>
          <p:cNvPicPr>
            <a:picLocks noChangeAspect="1"/>
          </p:cNvPicPr>
          <p:nvPr/>
        </p:nvPicPr>
        <p:blipFill>
          <a:blip r:embed="rId2"/>
          <a:stretch>
            <a:fillRect/>
          </a:stretch>
        </p:blipFill>
        <p:spPr>
          <a:xfrm>
            <a:off x="7072729" y="2199616"/>
            <a:ext cx="1475818" cy="1910323"/>
          </a:xfrm>
          <a:prstGeom prst="rect">
            <a:avLst/>
          </a:prstGeom>
        </p:spPr>
      </p:pic>
    </p:spTree>
    <p:extLst>
      <p:ext uri="{BB962C8B-B14F-4D97-AF65-F5344CB8AC3E}">
        <p14:creationId xmlns:p14="http://schemas.microsoft.com/office/powerpoint/2010/main" val="118512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598944" y="168166"/>
            <a:ext cx="8147714" cy="75062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SESSION 5. OPEN &amp; CLOSED MEMORIES</a:t>
            </a:r>
            <a:endParaRPr lang="en-US" altLang="en-US" sz="1800" b="1" kern="0" dirty="0">
              <a:latin typeface="Helvetica" pitchFamily="2" charset="0"/>
              <a:ea typeface="ＭＳ Ｐゴシック" panose="020B0600070205080204" pitchFamily="34" charset="-128"/>
            </a:endParaRPr>
          </a:p>
          <a:p>
            <a:pPr algn="ctr">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21821" y="1044917"/>
            <a:ext cx="8900358" cy="550216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r>
              <a:rPr lang="en-IE" sz="1600" dirty="0">
                <a:latin typeface="Helvetica" pitchFamily="2" charset="0"/>
              </a:rPr>
              <a:t>Therapist facilitates the recollection, writing and processing of open negative memories (i.e., memories of difficult situations where closure has not been achieved) for example grudges or bitter memories</a:t>
            </a:r>
          </a:p>
          <a:p>
            <a:pPr lvl="0"/>
            <a:r>
              <a:rPr lang="en-IE" sz="1600" dirty="0">
                <a:latin typeface="Helvetica" pitchFamily="2" charset="0"/>
              </a:rPr>
              <a:t>Therapist coaches clients in four positive re-appraisal strategies</a:t>
            </a:r>
          </a:p>
          <a:p>
            <a:pPr lvl="0"/>
            <a:r>
              <a:rPr lang="en-IE" sz="1600" b="1" dirty="0">
                <a:latin typeface="Helvetica" pitchFamily="2" charset="0"/>
              </a:rPr>
              <a:t>Create distance from the memory</a:t>
            </a:r>
            <a:r>
              <a:rPr lang="en-IE" sz="1600" dirty="0">
                <a:latin typeface="Helvetica" pitchFamily="2" charset="0"/>
              </a:rPr>
              <a:t>. Describe the memory in the third person as if you were a documentary maker to create distance between you and the memory, and allow you to revise the meaning the memory has for you and your feelings about it</a:t>
            </a:r>
          </a:p>
          <a:p>
            <a:pPr lvl="0"/>
            <a:r>
              <a:rPr lang="en-IE" sz="1600" b="1" dirty="0">
                <a:latin typeface="Helvetica" pitchFamily="2" charset="0"/>
              </a:rPr>
              <a:t>Reconsolidate the memory.</a:t>
            </a:r>
            <a:r>
              <a:rPr lang="en-IE" sz="1600" dirty="0">
                <a:latin typeface="Helvetica" pitchFamily="2" charset="0"/>
              </a:rPr>
              <a:t> In a calm relaxed state recall the memory in detail focusing on positive aspects you may have overlooked, and how these fit with your most important values</a:t>
            </a:r>
          </a:p>
          <a:p>
            <a:pPr lvl="0"/>
            <a:r>
              <a:rPr lang="en-IE" sz="1600" b="1" dirty="0">
                <a:latin typeface="Helvetica" pitchFamily="2" charset="0"/>
              </a:rPr>
              <a:t>Mindfully observe the memory.</a:t>
            </a:r>
            <a:r>
              <a:rPr lang="en-IE" sz="1600" dirty="0">
                <a:latin typeface="Helvetica" pitchFamily="2" charset="0"/>
              </a:rPr>
              <a:t> Any time the memory comes to mind, observe it mindfully as if you were watching a film, rather than getting caught up in it, and then notice that eventually the memory passes out of awareness</a:t>
            </a:r>
          </a:p>
          <a:p>
            <a:r>
              <a:rPr lang="en-IE" sz="1600" b="1" dirty="0">
                <a:latin typeface="Helvetica" pitchFamily="2" charset="0"/>
              </a:rPr>
              <a:t>Divert attention away from the memory.</a:t>
            </a:r>
            <a:r>
              <a:rPr lang="en-IE" sz="1600" dirty="0">
                <a:latin typeface="Helvetica" pitchFamily="2" charset="0"/>
              </a:rPr>
              <a:t> Any time the memory comes to mind, as soon as possible notice the cues that triggered the memory, and engage in a task that interests you</a:t>
            </a:r>
          </a:p>
          <a:p>
            <a:r>
              <a:rPr lang="en-IE" sz="1600" dirty="0">
                <a:latin typeface="Helvetica" pitchFamily="2" charset="0"/>
              </a:rPr>
              <a:t>For homework, the client writes down bitter memories and explores 4 ways to deal with them adaptively (creating distance, reconsolidating, mindfully observing, and diverting attention) </a:t>
            </a: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54175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662006" y="115614"/>
            <a:ext cx="8147714" cy="75062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SESSION 6. FORGIVENESS</a:t>
            </a:r>
            <a:endParaRPr lang="en-US" altLang="en-US" sz="1800" b="1" kern="0" dirty="0">
              <a:latin typeface="Helvetica" pitchFamily="2" charset="0"/>
              <a:ea typeface="ＭＳ Ｐゴシック" panose="020B0600070205080204" pitchFamily="34" charset="-128"/>
            </a:endParaRPr>
          </a:p>
          <a:p>
            <a:pPr algn="ctr">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21821" y="1044917"/>
            <a:ext cx="8900358" cy="550216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r>
              <a:rPr lang="en-IE" sz="1800" dirty="0">
                <a:latin typeface="Helvetica" pitchFamily="2" charset="0"/>
              </a:rPr>
              <a:t>Therapist Therapist provides psychoeducation on forgiveness as a process using the REACH model</a:t>
            </a:r>
          </a:p>
          <a:p>
            <a:pPr lvl="1">
              <a:buFont typeface="Arial" panose="020B0604020202020204" pitchFamily="34" charset="0"/>
              <a:buChar char="•"/>
            </a:pPr>
            <a:r>
              <a:rPr lang="en-IE" sz="1800" b="1" dirty="0">
                <a:latin typeface="Helvetica" pitchFamily="2" charset="0"/>
              </a:rPr>
              <a:t>R</a:t>
            </a:r>
            <a:r>
              <a:rPr lang="en-IE" sz="1800" dirty="0">
                <a:latin typeface="Helvetica" pitchFamily="2" charset="0"/>
              </a:rPr>
              <a:t>ecall the event in detail </a:t>
            </a:r>
          </a:p>
          <a:p>
            <a:pPr lvl="1">
              <a:buFont typeface="Arial" panose="020B0604020202020204" pitchFamily="34" charset="0"/>
              <a:buChar char="•"/>
            </a:pPr>
            <a:r>
              <a:rPr lang="en-IE" sz="1800" b="1" dirty="0">
                <a:latin typeface="Helvetica" pitchFamily="2" charset="0"/>
              </a:rPr>
              <a:t>E</a:t>
            </a:r>
            <a:r>
              <a:rPr lang="en-IE" sz="1800" dirty="0">
                <a:latin typeface="Helvetica" pitchFamily="2" charset="0"/>
              </a:rPr>
              <a:t>mpathize with the perpetrator by creating a plausible story to explain why they hurt you</a:t>
            </a:r>
          </a:p>
          <a:p>
            <a:pPr lvl="1">
              <a:buFont typeface="Arial" panose="020B0604020202020204" pitchFamily="34" charset="0"/>
              <a:buChar char="•"/>
            </a:pPr>
            <a:r>
              <a:rPr lang="en-IE" sz="1800" dirty="0">
                <a:latin typeface="Helvetica" pitchFamily="2" charset="0"/>
              </a:rPr>
              <a:t>Give the </a:t>
            </a:r>
            <a:r>
              <a:rPr lang="en-IE" sz="1800" b="1" dirty="0">
                <a:latin typeface="Helvetica" pitchFamily="2" charset="0"/>
              </a:rPr>
              <a:t>A</a:t>
            </a:r>
            <a:r>
              <a:rPr lang="en-IE" sz="1800" dirty="0">
                <a:latin typeface="Helvetica" pitchFamily="2" charset="0"/>
              </a:rPr>
              <a:t>ltruistic gift of forgiveness, by remembering a time when you were forgiven for transgressing </a:t>
            </a:r>
          </a:p>
          <a:p>
            <a:pPr lvl="1">
              <a:buFont typeface="Arial" panose="020B0604020202020204" pitchFamily="34" charset="0"/>
              <a:buChar char="•"/>
            </a:pPr>
            <a:r>
              <a:rPr lang="en-IE" sz="1800" b="1" dirty="0">
                <a:latin typeface="Helvetica" pitchFamily="2" charset="0"/>
              </a:rPr>
              <a:t>C</a:t>
            </a:r>
            <a:r>
              <a:rPr lang="en-IE" sz="1800" dirty="0">
                <a:latin typeface="Helvetica" pitchFamily="2" charset="0"/>
              </a:rPr>
              <a:t>ommit yourself to forgive publicly by telling someone you trust, or writing a forgiveness letter</a:t>
            </a:r>
          </a:p>
          <a:p>
            <a:pPr lvl="1">
              <a:buFont typeface="Arial" panose="020B0604020202020204" pitchFamily="34" charset="0"/>
              <a:buChar char="•"/>
            </a:pPr>
            <a:r>
              <a:rPr lang="en-IE" sz="1800" b="1" dirty="0">
                <a:latin typeface="Helvetica" pitchFamily="2" charset="0"/>
              </a:rPr>
              <a:t>H</a:t>
            </a:r>
            <a:r>
              <a:rPr lang="en-IE" sz="1800" dirty="0">
                <a:latin typeface="Helvetica" pitchFamily="2" charset="0"/>
              </a:rPr>
              <a:t>old onto forgiveness by reminding yourself that you have forgiven the transgressor any time you experience vengefulness, and listing the things that help you hold onto forgiveness or weaken your resolve to do so </a:t>
            </a:r>
          </a:p>
          <a:p>
            <a:pPr marL="457200" lvl="1" indent="0">
              <a:buNone/>
            </a:pPr>
            <a:endParaRPr lang="en-IE" sz="1800" dirty="0">
              <a:latin typeface="Helvetica" pitchFamily="2" charset="0"/>
            </a:endParaRPr>
          </a:p>
          <a:p>
            <a:r>
              <a:rPr lang="en-IE" sz="1800" dirty="0">
                <a:latin typeface="Helvetica" pitchFamily="2" charset="0"/>
              </a:rPr>
              <a:t>For homework, the client writes a forgiveness letter describing a transgression and related emotions and pledges to forgive the transgressor (if appropriate). The client decides whether or not to send the letter</a:t>
            </a:r>
          </a:p>
          <a:p>
            <a:pPr lvl="0"/>
            <a:endParaRPr lang="en-IE" sz="16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93078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340487" y="388883"/>
            <a:ext cx="8147714" cy="75062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1800" b="1" kern="0" dirty="0">
                <a:latin typeface="Helvetica" pitchFamily="2" charset="0"/>
                <a:ea typeface="ＭＳ Ｐゴシック" panose="020B0600070205080204" pitchFamily="34" charset="-128"/>
              </a:rPr>
              <a:t>SESSION 7. </a:t>
            </a:r>
            <a:r>
              <a:rPr lang="en-IE" sz="1800" b="1" dirty="0">
                <a:latin typeface="Helvetica" pitchFamily="2" charset="0"/>
              </a:rPr>
              <a:t>SATISFICING INSTEAD OF MAXIMIZING</a:t>
            </a:r>
            <a:endParaRPr lang="en-US" altLang="en-US" sz="18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271751" y="1628671"/>
            <a:ext cx="6285187" cy="360065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IE" sz="2000" dirty="0">
                <a:latin typeface="Helvetica" pitchFamily="2" charset="0"/>
              </a:rPr>
              <a:t>Therapist provides psychoeducation on the benefits of satisficing  (choosing a good enough option after reviewing a few options) compared with maximizing (choosing the best option  after reviewing all options)</a:t>
            </a:r>
          </a:p>
          <a:p>
            <a:endParaRPr lang="en-IE" sz="2000" dirty="0">
              <a:latin typeface="Helvetica" pitchFamily="2" charset="0"/>
            </a:endParaRPr>
          </a:p>
          <a:p>
            <a:r>
              <a:rPr lang="en-IE" sz="2000" dirty="0">
                <a:latin typeface="Helvetica" pitchFamily="2" charset="0"/>
              </a:rPr>
              <a:t>Client explores domains of life in which they satisfice or maximise, and drafts a plan to increase satisficing </a:t>
            </a:r>
          </a:p>
          <a:p>
            <a:pPr lvl="0"/>
            <a:endParaRPr lang="en-IE" sz="16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787509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340487" y="388883"/>
            <a:ext cx="8147714" cy="75062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1800" b="1" kern="0" dirty="0">
                <a:latin typeface="Helvetica" pitchFamily="2" charset="0"/>
                <a:ea typeface="ＭＳ Ｐゴシック" panose="020B0600070205080204" pitchFamily="34" charset="-128"/>
              </a:rPr>
              <a:t>SESSION 8. GRATITUDE</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271750" y="1323871"/>
            <a:ext cx="6285187" cy="360065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IE" sz="2000" dirty="0">
                <a:latin typeface="Helvetica" pitchFamily="2" charset="0"/>
              </a:rPr>
              <a:t>Therapist provides psychoeducation on benefits of gratitude (which undoes negative emotions and builds positive relationships) and invites client to write a gratitude letter and do a gratitude visit</a:t>
            </a:r>
          </a:p>
          <a:p>
            <a:endParaRPr lang="en-IE" sz="2000" dirty="0">
              <a:latin typeface="Helvetica" pitchFamily="2" charset="0"/>
            </a:endParaRPr>
          </a:p>
          <a:p>
            <a:r>
              <a:rPr lang="en-IE" sz="2000" dirty="0">
                <a:latin typeface="Helvetica" pitchFamily="2" charset="0"/>
              </a:rPr>
              <a:t>For homework, the client writes a letter to someone who helped them and who they have never properly thanked</a:t>
            </a:r>
          </a:p>
          <a:p>
            <a:endParaRPr lang="en-IE" sz="2000" dirty="0">
              <a:latin typeface="Helvetica" pitchFamily="2" charset="0"/>
            </a:endParaRPr>
          </a:p>
          <a:p>
            <a:r>
              <a:rPr lang="en-IE" sz="2000" dirty="0">
                <a:latin typeface="Helvetica" pitchFamily="2" charset="0"/>
              </a:rPr>
              <a:t>For homework, the client arranges to meet the person who helped them and reads the gratitude letter to them</a:t>
            </a:r>
          </a:p>
          <a:p>
            <a:pPr lvl="0"/>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88864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2442813" y="446775"/>
            <a:ext cx="3817970" cy="80395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2000" b="1" kern="0" dirty="0">
                <a:latin typeface="Helvetica" pitchFamily="2" charset="0"/>
                <a:ea typeface="ＭＳ Ｐゴシック" panose="020B0600070205080204" pitchFamily="34" charset="-128"/>
              </a:rPr>
              <a:t>PHASE 3</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112099" y="1516295"/>
            <a:ext cx="4725242" cy="312336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pPr>
            <a:endParaRPr lang="en-IE" sz="1600" dirty="0">
              <a:solidFill>
                <a:srgbClr val="002060"/>
              </a:solidFill>
              <a:latin typeface="Helvetica" pitchFamily="2" charset="0"/>
            </a:endParaRPr>
          </a:p>
          <a:p>
            <a:pPr marL="0" indent="0">
              <a:spcBef>
                <a:spcPts val="0"/>
              </a:spcBef>
              <a:buNone/>
            </a:pPr>
            <a:r>
              <a:rPr lang="en-IE" sz="2000" b="1" dirty="0">
                <a:solidFill>
                  <a:srgbClr val="002060"/>
                </a:solidFill>
                <a:latin typeface="Helvetica" pitchFamily="2" charset="0"/>
              </a:rPr>
              <a:t>Phase 3. Developing meaning in life</a:t>
            </a:r>
            <a:endParaRPr lang="en-IE" sz="2000" dirty="0">
              <a:solidFill>
                <a:srgbClr val="002060"/>
              </a:solidFill>
              <a:latin typeface="Helvetica" pitchFamily="2" charset="0"/>
            </a:endParaRPr>
          </a:p>
          <a:p>
            <a:pPr>
              <a:spcBef>
                <a:spcPts val="0"/>
              </a:spcBef>
            </a:pPr>
            <a:r>
              <a:rPr lang="en-IE" sz="2000" dirty="0">
                <a:solidFill>
                  <a:srgbClr val="002060"/>
                </a:solidFill>
                <a:latin typeface="Helvetica" pitchFamily="2" charset="0"/>
              </a:rPr>
              <a:t>9. Hope and Optimism</a:t>
            </a:r>
            <a:r>
              <a:rPr lang="en-IE" sz="2000" baseline="30000" dirty="0">
                <a:solidFill>
                  <a:srgbClr val="002060"/>
                </a:solidFill>
                <a:latin typeface="Helvetica" pitchFamily="2" charset="0"/>
              </a:rPr>
              <a:t> </a:t>
            </a:r>
            <a:endParaRPr lang="en-IE" sz="2000" dirty="0">
              <a:solidFill>
                <a:srgbClr val="002060"/>
              </a:solidFill>
              <a:latin typeface="Helvetica" pitchFamily="2" charset="0"/>
            </a:endParaRPr>
          </a:p>
          <a:p>
            <a:pPr>
              <a:spcBef>
                <a:spcPts val="0"/>
              </a:spcBef>
            </a:pPr>
            <a:r>
              <a:rPr lang="en-IE" sz="2000" dirty="0">
                <a:solidFill>
                  <a:srgbClr val="002060"/>
                </a:solidFill>
                <a:latin typeface="Helvetica" pitchFamily="2" charset="0"/>
              </a:rPr>
              <a:t>10. Posttraumatic growth</a:t>
            </a:r>
          </a:p>
          <a:p>
            <a:pPr>
              <a:spcBef>
                <a:spcPts val="0"/>
              </a:spcBef>
            </a:pPr>
            <a:r>
              <a:rPr lang="en-IE" sz="2000" dirty="0">
                <a:solidFill>
                  <a:srgbClr val="002060"/>
                </a:solidFill>
                <a:latin typeface="Helvetica" pitchFamily="2" charset="0"/>
              </a:rPr>
              <a:t>11. Savouring</a:t>
            </a:r>
          </a:p>
          <a:p>
            <a:pPr>
              <a:spcBef>
                <a:spcPts val="0"/>
              </a:spcBef>
            </a:pPr>
            <a:r>
              <a:rPr lang="en-IE" sz="2000" dirty="0">
                <a:solidFill>
                  <a:srgbClr val="002060"/>
                </a:solidFill>
                <a:latin typeface="Helvetica" pitchFamily="2" charset="0"/>
              </a:rPr>
              <a:t>12. Positive relationships</a:t>
            </a:r>
          </a:p>
          <a:p>
            <a:pPr>
              <a:spcBef>
                <a:spcPts val="0"/>
              </a:spcBef>
            </a:pPr>
            <a:r>
              <a:rPr lang="en-IE" sz="2000" dirty="0">
                <a:solidFill>
                  <a:srgbClr val="002060"/>
                </a:solidFill>
                <a:latin typeface="Helvetica" pitchFamily="2" charset="0"/>
              </a:rPr>
              <a:t>13. Positive communication</a:t>
            </a:r>
          </a:p>
          <a:p>
            <a:pPr>
              <a:spcBef>
                <a:spcPts val="0"/>
              </a:spcBef>
            </a:pPr>
            <a:r>
              <a:rPr lang="en-IE" sz="2000" dirty="0">
                <a:solidFill>
                  <a:srgbClr val="002060"/>
                </a:solidFill>
                <a:latin typeface="Helvetica" pitchFamily="2" charset="0"/>
              </a:rPr>
              <a:t>14. Altruism</a:t>
            </a:r>
          </a:p>
          <a:p>
            <a:pPr>
              <a:spcBef>
                <a:spcPts val="0"/>
              </a:spcBef>
            </a:pPr>
            <a:r>
              <a:rPr lang="en-IE" sz="2000" dirty="0">
                <a:solidFill>
                  <a:srgbClr val="002060"/>
                </a:solidFill>
                <a:latin typeface="Helvetica" pitchFamily="2" charset="0"/>
              </a:rPr>
              <a:t>15. Meaning and purpose</a:t>
            </a:r>
          </a:p>
          <a:p>
            <a:pPr>
              <a:defRPr/>
            </a:pPr>
            <a:endParaRPr lang="en-US" altLang="en-US" sz="1600" kern="0" dirty="0">
              <a:latin typeface="Helvetica" pitchFamily="2" charset="0"/>
              <a:ea typeface="ＭＳ Ｐゴシック" panose="020B0600070205080204" pitchFamily="34" charset="-128"/>
            </a:endParaRPr>
          </a:p>
        </p:txBody>
      </p:sp>
      <p:pic>
        <p:nvPicPr>
          <p:cNvPr id="6" name="Picture 5">
            <a:extLst>
              <a:ext uri="{FF2B5EF4-FFF2-40B4-BE49-F238E27FC236}">
                <a16:creationId xmlns:a16="http://schemas.microsoft.com/office/drawing/2014/main" id="{F8988D47-2A92-B14D-BE03-03F3E76F5132}"/>
              </a:ext>
            </a:extLst>
          </p:cNvPr>
          <p:cNvPicPr>
            <a:picLocks noChangeAspect="1"/>
          </p:cNvPicPr>
          <p:nvPr/>
        </p:nvPicPr>
        <p:blipFill>
          <a:blip r:embed="rId2"/>
          <a:stretch>
            <a:fillRect/>
          </a:stretch>
        </p:blipFill>
        <p:spPr>
          <a:xfrm>
            <a:off x="6260783" y="1936726"/>
            <a:ext cx="1938746" cy="2509544"/>
          </a:xfrm>
          <a:prstGeom prst="rect">
            <a:avLst/>
          </a:prstGeom>
        </p:spPr>
      </p:pic>
    </p:spTree>
    <p:extLst>
      <p:ext uri="{BB962C8B-B14F-4D97-AF65-F5344CB8AC3E}">
        <p14:creationId xmlns:p14="http://schemas.microsoft.com/office/powerpoint/2010/main" val="381032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64487" y="756745"/>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1800" b="1" kern="0" dirty="0">
                <a:latin typeface="Helvetica" pitchFamily="2" charset="0"/>
                <a:ea typeface="ＭＳ Ｐゴシック" panose="020B0600070205080204" pitchFamily="34" charset="-128"/>
              </a:rPr>
              <a:t>SESSION 9. HOPE &amp; OPTIMISM</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487213" y="2074498"/>
            <a:ext cx="6169574" cy="227066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IE" sz="2000" dirty="0">
                <a:latin typeface="Helvetica" pitchFamily="2" charset="0"/>
              </a:rPr>
              <a:t>Therapist helps clients to see that challenges are temporary and to build hope by identifying best possible realistic outcomes </a:t>
            </a:r>
          </a:p>
          <a:p>
            <a:endParaRPr lang="en-IE" sz="2000" dirty="0">
              <a:latin typeface="Helvetica" pitchFamily="2" charset="0"/>
            </a:endParaRPr>
          </a:p>
          <a:p>
            <a:r>
              <a:rPr lang="en-IE" sz="2000" dirty="0">
                <a:latin typeface="Helvetica" pitchFamily="2" charset="0"/>
              </a:rPr>
              <a:t>For homework, the client writes about 3 doors that closed and 3 doors that then opened</a:t>
            </a: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422438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78173" y="194442"/>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1800" b="1" kern="0" dirty="0">
                <a:latin typeface="Helvetica" pitchFamily="2" charset="0"/>
                <a:ea typeface="ＭＳ Ｐゴシック" panose="020B0600070205080204" pitchFamily="34" charset="-128"/>
              </a:rPr>
              <a:t>SESSION 10. POSTTRAUMATIC GROWTH</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05102" y="1072056"/>
            <a:ext cx="8755118" cy="559150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r>
              <a:rPr lang="en-IE" sz="1800" dirty="0">
                <a:latin typeface="Helvetica" pitchFamily="2" charset="0"/>
              </a:rPr>
              <a:t>Therapist provides psychoeducation about posttraumatic growth which  involves </a:t>
            </a:r>
          </a:p>
          <a:p>
            <a:pPr lvl="1">
              <a:buFont typeface="Arial" panose="020B0604020202020204" pitchFamily="34" charset="0"/>
              <a:buChar char="•"/>
            </a:pPr>
            <a:r>
              <a:rPr lang="en-IE" sz="1800" dirty="0">
                <a:latin typeface="Helvetica" pitchFamily="2" charset="0"/>
              </a:rPr>
              <a:t>Recognition of personal strength </a:t>
            </a:r>
          </a:p>
          <a:p>
            <a:pPr lvl="1">
              <a:buFont typeface="Arial" panose="020B0604020202020204" pitchFamily="34" charset="0"/>
              <a:buChar char="•"/>
            </a:pPr>
            <a:r>
              <a:rPr lang="en-IE" sz="1800" dirty="0">
                <a:latin typeface="Helvetica" pitchFamily="2" charset="0"/>
              </a:rPr>
              <a:t>Improved relationships with other people </a:t>
            </a:r>
          </a:p>
          <a:p>
            <a:pPr lvl="1">
              <a:buFont typeface="Arial" panose="020B0604020202020204" pitchFamily="34" charset="0"/>
              <a:buChar char="•"/>
            </a:pPr>
            <a:r>
              <a:rPr lang="en-IE" sz="1800" dirty="0">
                <a:latin typeface="Helvetica" pitchFamily="2" charset="0"/>
              </a:rPr>
              <a:t>A greater appreciation of life</a:t>
            </a:r>
          </a:p>
          <a:p>
            <a:pPr lvl="1">
              <a:buFont typeface="Arial" panose="020B0604020202020204" pitchFamily="34" charset="0"/>
              <a:buChar char="•"/>
            </a:pPr>
            <a:r>
              <a:rPr lang="en-IE" sz="1800" dirty="0">
                <a:latin typeface="Helvetica" pitchFamily="2" charset="0"/>
              </a:rPr>
              <a:t>Spiritual and existential transformation</a:t>
            </a:r>
          </a:p>
          <a:p>
            <a:pPr lvl="1">
              <a:buFont typeface="Arial" panose="020B0604020202020204" pitchFamily="34" charset="0"/>
              <a:buChar char="•"/>
            </a:pPr>
            <a:r>
              <a:rPr lang="en-IE" sz="1800" dirty="0">
                <a:latin typeface="Helvetica" pitchFamily="2" charset="0"/>
              </a:rPr>
              <a:t>An increased openness to new possibilities</a:t>
            </a:r>
          </a:p>
          <a:p>
            <a:pPr lvl="1">
              <a:buFont typeface="Arial" panose="020B0604020202020204" pitchFamily="34" charset="0"/>
              <a:buChar char="•"/>
            </a:pPr>
            <a:r>
              <a:rPr lang="en-IE" sz="1800" dirty="0">
                <a:latin typeface="Helvetica" pitchFamily="2" charset="0"/>
              </a:rPr>
              <a:t>Compassion for others who suffer.</a:t>
            </a:r>
          </a:p>
          <a:p>
            <a:pPr marL="0" lvl="0" indent="0">
              <a:buNone/>
            </a:pPr>
            <a:endParaRPr lang="en-IE" sz="1800" dirty="0">
              <a:latin typeface="Helvetica" pitchFamily="2" charset="0"/>
            </a:endParaRPr>
          </a:p>
          <a:p>
            <a:pPr lvl="0"/>
            <a:r>
              <a:rPr lang="en-IE" sz="1800" dirty="0">
                <a:latin typeface="Helvetica" pitchFamily="2" charset="0"/>
              </a:rPr>
              <a:t>Therapist invites clients to explore thoughts and feelings about a traumatic experience that continues to bother them</a:t>
            </a:r>
          </a:p>
          <a:p>
            <a:endParaRPr lang="en-IE" sz="1800" dirty="0">
              <a:latin typeface="Helvetica" pitchFamily="2" charset="0"/>
            </a:endParaRPr>
          </a:p>
          <a:p>
            <a:r>
              <a:rPr lang="en-IE" sz="1800" dirty="0">
                <a:latin typeface="Helvetica" pitchFamily="2" charset="0"/>
              </a:rPr>
              <a:t>For homework, the client writes in an uncensored way for 20 minutes on each of 4 days about a past trauma and then writes down how this helped them understand (1) what the experience meant to them, (2) their ability to handle similar situations, and (3) their relationships in a different light</a:t>
            </a:r>
          </a:p>
          <a:p>
            <a:pPr lvl="0"/>
            <a:endParaRPr lang="en-IE" dirty="0"/>
          </a:p>
          <a:p>
            <a:endParaRPr lang="en-IE" sz="2000" dirty="0">
              <a:latin typeface="Helvetica" pitchFamily="2" charset="0"/>
            </a:endParaRPr>
          </a:p>
          <a:p>
            <a:endParaRPr lang="en-IE" sz="2000"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306427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78173" y="194442"/>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1800" b="1" kern="0" dirty="0">
                <a:latin typeface="Helvetica" pitchFamily="2" charset="0"/>
                <a:ea typeface="ＭＳ Ｐゴシック" panose="020B0600070205080204" pitchFamily="34" charset="-128"/>
              </a:rPr>
              <a:t>SESSION 11. SAVOURING</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05101" y="977464"/>
            <a:ext cx="8755118" cy="559150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spcBef>
                <a:spcPts val="0"/>
              </a:spcBef>
            </a:pPr>
            <a:r>
              <a:rPr lang="en-IE" sz="1700" dirty="0">
                <a:latin typeface="Helvetica" pitchFamily="2" charset="0"/>
              </a:rPr>
              <a:t>Therapist provides psychoeducation on slowing down pleasant activities and savouring them though mindful attention</a:t>
            </a:r>
          </a:p>
          <a:p>
            <a:pPr lvl="0">
              <a:spcBef>
                <a:spcPts val="0"/>
              </a:spcBef>
            </a:pPr>
            <a:endParaRPr lang="en-IE" sz="1700" dirty="0">
              <a:latin typeface="Helvetica" pitchFamily="2" charset="0"/>
            </a:endParaRPr>
          </a:p>
          <a:p>
            <a:pPr lvl="0">
              <a:spcBef>
                <a:spcPts val="0"/>
              </a:spcBef>
            </a:pPr>
            <a:r>
              <a:rPr lang="en-IE" sz="1700" b="1" dirty="0">
                <a:latin typeface="Helvetica" pitchFamily="2" charset="0"/>
              </a:rPr>
              <a:t>Slowing down strategies </a:t>
            </a:r>
          </a:p>
          <a:p>
            <a:pPr lvl="1">
              <a:spcBef>
                <a:spcPts val="0"/>
              </a:spcBef>
              <a:buFont typeface="Arial" panose="020B0604020202020204" pitchFamily="34" charset="0"/>
              <a:buChar char="•"/>
            </a:pPr>
            <a:r>
              <a:rPr lang="en-IE" sz="1700" dirty="0">
                <a:latin typeface="Helvetica" pitchFamily="2" charset="0"/>
              </a:rPr>
              <a:t>Slow down gradually rather than suddenly</a:t>
            </a:r>
          </a:p>
          <a:p>
            <a:pPr lvl="1">
              <a:spcBef>
                <a:spcPts val="0"/>
              </a:spcBef>
              <a:buFont typeface="Arial" panose="020B0604020202020204" pitchFamily="34" charset="0"/>
              <a:buChar char="•"/>
            </a:pPr>
            <a:r>
              <a:rPr lang="en-IE" sz="1700" dirty="0">
                <a:latin typeface="Helvetica" pitchFamily="2" charset="0"/>
              </a:rPr>
              <a:t>Start with a few areas</a:t>
            </a:r>
          </a:p>
          <a:p>
            <a:pPr lvl="1">
              <a:spcBef>
                <a:spcPts val="0"/>
              </a:spcBef>
              <a:buFont typeface="Arial" panose="020B0604020202020204" pitchFamily="34" charset="0"/>
              <a:buChar char="•"/>
            </a:pPr>
            <a:r>
              <a:rPr lang="en-IE" sz="1700" dirty="0">
                <a:latin typeface="Helvetica" pitchFamily="2" charset="0"/>
              </a:rPr>
              <a:t>Deliberately focus on slow peaceful experiences</a:t>
            </a:r>
          </a:p>
          <a:p>
            <a:pPr lvl="1">
              <a:spcBef>
                <a:spcPts val="0"/>
              </a:spcBef>
              <a:buFont typeface="Arial" panose="020B0604020202020204" pitchFamily="34" charset="0"/>
              <a:buChar char="•"/>
            </a:pPr>
            <a:r>
              <a:rPr lang="en-IE" sz="1700" dirty="0">
                <a:latin typeface="Helvetica" pitchFamily="2" charset="0"/>
              </a:rPr>
              <a:t>Talk to loved ones about the hazards of speed (e.g., accidents and stress)</a:t>
            </a:r>
          </a:p>
          <a:p>
            <a:pPr lvl="1">
              <a:spcBef>
                <a:spcPts val="0"/>
              </a:spcBef>
              <a:buFont typeface="Arial" panose="020B0604020202020204" pitchFamily="34" charset="0"/>
              <a:buChar char="•"/>
            </a:pPr>
            <a:r>
              <a:rPr lang="en-IE" sz="1700" dirty="0">
                <a:latin typeface="Helvetica" pitchFamily="2" charset="0"/>
              </a:rPr>
              <a:t>Say no to extra commitments more often and avoid overscheduling</a:t>
            </a:r>
          </a:p>
          <a:p>
            <a:pPr lvl="1">
              <a:spcBef>
                <a:spcPts val="0"/>
              </a:spcBef>
              <a:buFont typeface="Arial" panose="020B0604020202020204" pitchFamily="34" charset="0"/>
              <a:buChar char="•"/>
            </a:pPr>
            <a:r>
              <a:rPr lang="en-IE" sz="1700" dirty="0">
                <a:latin typeface="Helvetica" pitchFamily="2" charset="0"/>
              </a:rPr>
              <a:t>Make computer and smart-phone ‘device-free’ time zones</a:t>
            </a:r>
          </a:p>
          <a:p>
            <a:pPr lvl="1">
              <a:spcBef>
                <a:spcPts val="0"/>
              </a:spcBef>
              <a:buFont typeface="Arial" panose="020B0604020202020204" pitchFamily="34" charset="0"/>
              <a:buChar char="•"/>
            </a:pPr>
            <a:endParaRPr lang="en-IE" sz="1700" dirty="0">
              <a:latin typeface="Helvetica" pitchFamily="2" charset="0"/>
            </a:endParaRPr>
          </a:p>
          <a:p>
            <a:pPr lvl="0">
              <a:spcBef>
                <a:spcPts val="0"/>
              </a:spcBef>
            </a:pPr>
            <a:r>
              <a:rPr lang="en-IE" sz="1700" b="1" dirty="0">
                <a:latin typeface="Helvetica" pitchFamily="2" charset="0"/>
              </a:rPr>
              <a:t>Savouring strategies </a:t>
            </a:r>
            <a:endParaRPr lang="en-IE" sz="1700" dirty="0">
              <a:latin typeface="Helvetica" pitchFamily="2" charset="0"/>
            </a:endParaRPr>
          </a:p>
          <a:p>
            <a:pPr lvl="1">
              <a:spcBef>
                <a:spcPts val="0"/>
              </a:spcBef>
              <a:buFont typeface="Arial" panose="020B0604020202020204" pitchFamily="34" charset="0"/>
              <a:buChar char="•"/>
            </a:pPr>
            <a:r>
              <a:rPr lang="en-IE" sz="1700" dirty="0">
                <a:latin typeface="Helvetica" pitchFamily="2" charset="0"/>
              </a:rPr>
              <a:t>Sharing positive experiences with others</a:t>
            </a:r>
          </a:p>
          <a:p>
            <a:pPr lvl="1">
              <a:spcBef>
                <a:spcPts val="0"/>
              </a:spcBef>
              <a:buFont typeface="Arial" panose="020B0604020202020204" pitchFamily="34" charset="0"/>
              <a:buChar char="•"/>
            </a:pPr>
            <a:r>
              <a:rPr lang="en-IE" sz="1700" dirty="0">
                <a:latin typeface="Helvetica" pitchFamily="2" charset="0"/>
              </a:rPr>
              <a:t>Building positive memories by taking mental photographs</a:t>
            </a:r>
          </a:p>
          <a:p>
            <a:pPr lvl="1">
              <a:spcBef>
                <a:spcPts val="0"/>
              </a:spcBef>
              <a:buFont typeface="Arial" panose="020B0604020202020204" pitchFamily="34" charset="0"/>
              <a:buChar char="•"/>
            </a:pPr>
            <a:r>
              <a:rPr lang="en-IE" sz="1700" dirty="0">
                <a:latin typeface="Helvetica" pitchFamily="2" charset="0"/>
              </a:rPr>
              <a:t>Sensory perceptual-sharpening by focusing on specific positive stimuli</a:t>
            </a:r>
          </a:p>
          <a:p>
            <a:pPr lvl="1">
              <a:spcBef>
                <a:spcPts val="0"/>
              </a:spcBef>
              <a:buFont typeface="Arial" panose="020B0604020202020204" pitchFamily="34" charset="0"/>
              <a:buChar char="•"/>
            </a:pPr>
            <a:r>
              <a:rPr lang="en-IE" sz="1700" dirty="0">
                <a:latin typeface="Helvetica" pitchFamily="2" charset="0"/>
              </a:rPr>
              <a:t>Absorption in positive experiences</a:t>
            </a:r>
          </a:p>
          <a:p>
            <a:pPr lvl="1">
              <a:spcBef>
                <a:spcPts val="0"/>
              </a:spcBef>
              <a:buFont typeface="Arial" panose="020B0604020202020204" pitchFamily="34" charset="0"/>
              <a:buChar char="•"/>
            </a:pPr>
            <a:r>
              <a:rPr lang="en-IE" sz="1700" dirty="0">
                <a:latin typeface="Helvetica" pitchFamily="2" charset="0"/>
              </a:rPr>
              <a:t>Being aware of the temporal transience of positive experiences</a:t>
            </a:r>
          </a:p>
          <a:p>
            <a:pPr marL="457200" lvl="1" indent="0">
              <a:spcBef>
                <a:spcPts val="0"/>
              </a:spcBef>
              <a:buNone/>
            </a:pPr>
            <a:endParaRPr lang="en-IE" sz="1700" dirty="0">
              <a:latin typeface="Helvetica" pitchFamily="2" charset="0"/>
            </a:endParaRPr>
          </a:p>
          <a:p>
            <a:pPr>
              <a:spcBef>
                <a:spcPts val="0"/>
              </a:spcBef>
            </a:pPr>
            <a:r>
              <a:rPr lang="en-IE" sz="1700" dirty="0">
                <a:latin typeface="Helvetica" pitchFamily="2" charset="0"/>
              </a:rPr>
              <a:t>For homework, the client selects and uses one slowness technique and one savouring technique that suit them </a:t>
            </a:r>
          </a:p>
          <a:p>
            <a:pPr lvl="0"/>
            <a:endParaRPr lang="en-IE" sz="1600" dirty="0"/>
          </a:p>
          <a:p>
            <a:pPr lvl="0"/>
            <a:endParaRPr lang="en-IE" dirty="0"/>
          </a:p>
          <a:p>
            <a:endParaRPr lang="en-IE" sz="2000" dirty="0">
              <a:latin typeface="Helvetica" pitchFamily="2" charset="0"/>
            </a:endParaRPr>
          </a:p>
          <a:p>
            <a:endParaRPr lang="en-IE" sz="2000"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967866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53977" y="467710"/>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1800" b="1" kern="0" dirty="0">
                <a:latin typeface="Helvetica" pitchFamily="2" charset="0"/>
                <a:ea typeface="ＭＳ Ｐゴシック" panose="020B0600070205080204" pitchFamily="34" charset="-128"/>
              </a:rPr>
              <a:t>SESSION 12. POSITIVE RELATIONSHIPS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625364" y="1412111"/>
            <a:ext cx="7488622" cy="4978179"/>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IE" sz="2000" dirty="0">
                <a:latin typeface="Helvetica" pitchFamily="2" charset="0"/>
              </a:rPr>
              <a:t>Therapist provides psychoeducation on the value of</a:t>
            </a:r>
          </a:p>
          <a:p>
            <a:pPr lvl="1">
              <a:buFont typeface="Arial" panose="020B0604020202020204" pitchFamily="34" charset="0"/>
              <a:buChar char="•"/>
            </a:pPr>
            <a:r>
              <a:rPr lang="en-IE" dirty="0">
                <a:latin typeface="Helvetica" pitchFamily="2" charset="0"/>
              </a:rPr>
              <a:t>Personal relationships in promoting well-being </a:t>
            </a:r>
          </a:p>
          <a:p>
            <a:pPr lvl="1">
              <a:buFont typeface="Arial" panose="020B0604020202020204" pitchFamily="34" charset="0"/>
              <a:buChar char="•"/>
            </a:pPr>
            <a:r>
              <a:rPr lang="en-IE" dirty="0">
                <a:latin typeface="Helvetica" pitchFamily="2" charset="0"/>
              </a:rPr>
              <a:t>Appreciating the signature strengths of family members or loved ones as a way of strengthening relationships</a:t>
            </a:r>
          </a:p>
          <a:p>
            <a:endParaRPr lang="en-IE" sz="2000" dirty="0">
              <a:latin typeface="Helvetica" pitchFamily="2" charset="0"/>
            </a:endParaRPr>
          </a:p>
          <a:p>
            <a:r>
              <a:rPr lang="en-IE" sz="2000" dirty="0">
                <a:latin typeface="Helvetica" pitchFamily="2" charset="0"/>
              </a:rPr>
              <a:t>For homework, </a:t>
            </a:r>
          </a:p>
          <a:p>
            <a:pPr lvl="1">
              <a:buFont typeface="Arial" panose="020B0604020202020204" pitchFamily="34" charset="0"/>
              <a:buChar char="•"/>
            </a:pPr>
            <a:r>
              <a:rPr lang="en-IE" dirty="0">
                <a:latin typeface="Helvetica" pitchFamily="2" charset="0"/>
              </a:rPr>
              <a:t>The client invites family members or loved ones to take the Values in Action Inventory of Strengths  online</a:t>
            </a:r>
          </a:p>
          <a:p>
            <a:pPr lvl="1">
              <a:buFont typeface="Arial" panose="020B0604020202020204" pitchFamily="34" charset="0"/>
              <a:buChar char="•"/>
            </a:pPr>
            <a:r>
              <a:rPr lang="en-IE" dirty="0">
                <a:latin typeface="Helvetica" pitchFamily="2" charset="0"/>
              </a:rPr>
              <a:t>The client and family or loved ones draw a family tree that includes signature strengths of all members of the family and discuss ways of enriching relationships by celebrating each other’s signature strengths</a:t>
            </a:r>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832817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2661531" y="2676554"/>
            <a:ext cx="3820937" cy="75244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DEFINITION OF PPIs</a:t>
            </a:r>
          </a:p>
        </p:txBody>
      </p:sp>
    </p:spTree>
    <p:extLst>
      <p:ext uri="{BB962C8B-B14F-4D97-AF65-F5344CB8AC3E}">
        <p14:creationId xmlns:p14="http://schemas.microsoft.com/office/powerpoint/2010/main" val="795163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64488" y="362606"/>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1800" b="1" kern="0" dirty="0">
                <a:latin typeface="Helvetica" pitchFamily="2" charset="0"/>
                <a:ea typeface="ＭＳ Ｐゴシック" panose="020B0600070205080204" pitchFamily="34" charset="-128"/>
              </a:rPr>
              <a:t>SESSION 13. POSITIVE COMMUNICATION</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625364" y="1412111"/>
            <a:ext cx="7488622" cy="4978179"/>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r>
              <a:rPr lang="en-IE" sz="2000" dirty="0">
                <a:latin typeface="Helvetica" pitchFamily="2" charset="0"/>
              </a:rPr>
              <a:t>Therapist provides psychoeducation on capitalizing (sharing good news with others) and  4 ways of responding to others good news by combining active or passive with constructive or destructive response styles</a:t>
            </a:r>
          </a:p>
          <a:p>
            <a:pPr lvl="0"/>
            <a:endParaRPr lang="en-IE" sz="2000" dirty="0">
              <a:latin typeface="Helvetica" pitchFamily="2" charset="0"/>
            </a:endParaRPr>
          </a:p>
          <a:p>
            <a:pPr lvl="0"/>
            <a:r>
              <a:rPr lang="en-IE" sz="2000" dirty="0">
                <a:latin typeface="Helvetica" pitchFamily="2" charset="0"/>
              </a:rPr>
              <a:t>Therapist coaches client in active–constructive responding </a:t>
            </a:r>
          </a:p>
          <a:p>
            <a:pPr lvl="0"/>
            <a:endParaRPr lang="en-IE" sz="2000" dirty="0">
              <a:latin typeface="Helvetica" pitchFamily="2" charset="0"/>
            </a:endParaRPr>
          </a:p>
          <a:p>
            <a:r>
              <a:rPr lang="en-IE" sz="2000" dirty="0">
                <a:latin typeface="Helvetica" pitchFamily="2" charset="0"/>
              </a:rPr>
              <a:t>For homework, the client practices active-constructive responding to positive events reported by partner</a:t>
            </a:r>
          </a:p>
          <a:p>
            <a:endParaRPr lang="en-IE" sz="2000" dirty="0">
              <a:latin typeface="Helvetica" pitchFamily="2" charset="0"/>
            </a:endParaRPr>
          </a:p>
          <a:p>
            <a:r>
              <a:rPr lang="en-IE" sz="2000" dirty="0">
                <a:latin typeface="Helvetica" pitchFamily="2" charset="0"/>
              </a:rPr>
              <a:t>For homework, the client and partner identify each other’s strengths and share and appreciate these</a:t>
            </a:r>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353076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930726" y="228960"/>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1800" b="1" kern="0" dirty="0">
                <a:latin typeface="Helvetica" pitchFamily="2" charset="0"/>
                <a:ea typeface="ＭＳ Ｐゴシック" panose="020B0600070205080204" pitchFamily="34" charset="-128"/>
              </a:rPr>
              <a:t>SESSION 14. ALTRUISM</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0" y="1255220"/>
            <a:ext cx="9070428" cy="5292724"/>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lvl="0"/>
            <a:r>
              <a:rPr lang="en-IE" sz="2000" dirty="0">
                <a:latin typeface="Helvetica" pitchFamily="2" charset="0"/>
              </a:rPr>
              <a:t>Therapist provides psychoeducation on how altruism helps both the self and others</a:t>
            </a:r>
          </a:p>
          <a:p>
            <a:pPr lvl="0"/>
            <a:endParaRPr lang="en-IE" sz="2000" dirty="0">
              <a:latin typeface="Helvetica" pitchFamily="2" charset="0"/>
            </a:endParaRPr>
          </a:p>
          <a:p>
            <a:pPr lvl="0"/>
            <a:r>
              <a:rPr lang="en-IE" sz="2000" dirty="0">
                <a:latin typeface="Helvetica" pitchFamily="2" charset="0"/>
              </a:rPr>
              <a:t>Therapist invites client to watch a short film (Gift Singapore Inspiration Drama Short Film </a:t>
            </a:r>
            <a:r>
              <a:rPr lang="en-IE" sz="2000" u="sng" dirty="0">
                <a:latin typeface="Helvetica" pitchFamily="2" charset="0"/>
                <a:hlinkClick r:id="rId2"/>
              </a:rPr>
              <a:t>https://www.youtube.com/watch?v=za5r4adt3IM</a:t>
            </a:r>
            <a:r>
              <a:rPr lang="en-IE" sz="2000" dirty="0">
                <a:latin typeface="Helvetica" pitchFamily="2" charset="0"/>
              </a:rPr>
              <a:t>) and reflect on the altruism shown in the film</a:t>
            </a:r>
          </a:p>
          <a:p>
            <a:pPr lvl="0"/>
            <a:endParaRPr lang="en-IE" sz="2000" dirty="0">
              <a:latin typeface="Helvetica" pitchFamily="2" charset="0"/>
            </a:endParaRPr>
          </a:p>
          <a:p>
            <a:pPr lvl="0"/>
            <a:r>
              <a:rPr lang="en-IE" sz="2000" dirty="0">
                <a:latin typeface="Helvetica" pitchFamily="2" charset="0"/>
              </a:rPr>
              <a:t>Therapist helps client explore  ways of using signature strengths to offer the gift of time in serving something much larger than the self</a:t>
            </a:r>
          </a:p>
          <a:p>
            <a:pPr lvl="0"/>
            <a:endParaRPr lang="en-IE" sz="2000" dirty="0">
              <a:latin typeface="Helvetica" pitchFamily="2" charset="0"/>
            </a:endParaRPr>
          </a:p>
          <a:p>
            <a:r>
              <a:rPr lang="en-IE" sz="2000" dirty="0">
                <a:latin typeface="Helvetica" pitchFamily="2" charset="0"/>
              </a:rPr>
              <a:t>For homework, the client gives the gift of time by doing something that requires a fair amount of time and the use of signature strengths, such as mentoring a child or doing community service</a:t>
            </a:r>
          </a:p>
          <a:p>
            <a:pPr lvl="0"/>
            <a:endParaRPr lang="en-IE"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079830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2062105" y="382862"/>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1800" b="1" kern="0" dirty="0">
                <a:latin typeface="Helvetica" pitchFamily="2" charset="0"/>
                <a:ea typeface="ＭＳ Ｐゴシック" panose="020B0600070205080204" pitchFamily="34" charset="-128"/>
              </a:rPr>
              <a:t>SESSION 15. MEANING &amp; PURPOSE</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103586" y="1612572"/>
            <a:ext cx="7202214" cy="341662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IE" sz="2000" dirty="0">
                <a:latin typeface="Helvetica" pitchFamily="2" charset="0"/>
              </a:rPr>
              <a:t>Therapist facilitates client’s exploration of meaningful activities that contributes to the greater good that they may wish to pursue in the next 10 years in light of their personal strengths and self-knowledge that they have developed during the programme</a:t>
            </a:r>
          </a:p>
          <a:p>
            <a:endParaRPr lang="en-IE" sz="2000" dirty="0">
              <a:latin typeface="Helvetica" pitchFamily="2" charset="0"/>
            </a:endParaRPr>
          </a:p>
          <a:p>
            <a:r>
              <a:rPr lang="en-IE" sz="2000" dirty="0">
                <a:latin typeface="Helvetica" pitchFamily="2" charset="0"/>
              </a:rPr>
              <a:t>For homework, the client writes how they would like to be remembered, emphasising their positive contribution to the world</a:t>
            </a:r>
          </a:p>
          <a:p>
            <a:endParaRPr lang="en-IE" dirty="0"/>
          </a:p>
          <a:p>
            <a:pPr lvl="0"/>
            <a:endParaRPr lang="en-IE" sz="2000" dirty="0">
              <a:latin typeface="Helvetica" pitchFamily="2" charset="0"/>
            </a:endParaRPr>
          </a:p>
          <a:p>
            <a:pPr lvl="0"/>
            <a:endParaRPr lang="en-IE" sz="2000" dirty="0">
              <a:latin typeface="Helvetica" pitchFamily="2" charset="0"/>
            </a:endParaRPr>
          </a:p>
          <a:p>
            <a:pPr lvl="0"/>
            <a:endParaRPr lang="en-IE"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178431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967512" y="99849"/>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POSITIVE PSYCHOTHERAPY</a:t>
            </a:r>
          </a:p>
          <a:p>
            <a:pPr algn="ctr">
              <a:spcBef>
                <a:spcPts val="0"/>
              </a:spcBef>
              <a:defRPr/>
            </a:pPr>
            <a:r>
              <a:rPr lang="en-US" altLang="en-US" sz="1800" b="1" kern="0" dirty="0">
                <a:latin typeface="Helvetica" pitchFamily="2" charset="0"/>
                <a:ea typeface="ＭＳ Ｐゴシック" panose="020B0600070205080204" pitchFamily="34" charset="-128"/>
              </a:rPr>
              <a:t>MECHANISMS OF ACTION</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270904" y="919656"/>
            <a:ext cx="6038456" cy="575518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GB" sz="1600" dirty="0">
                <a:solidFill>
                  <a:srgbClr val="002060"/>
                </a:solidFill>
                <a:latin typeface="Helvetica" pitchFamily="2" charset="0"/>
              </a:rPr>
              <a:t>Clients re-orient their attention, memory and expectations towards positive rather than negative aspects of their lives</a:t>
            </a:r>
            <a:r>
              <a:rPr lang="en-IE" sz="1600" dirty="0">
                <a:solidFill>
                  <a:srgbClr val="002060"/>
                </a:solidFill>
                <a:latin typeface="Helvetica" pitchFamily="2" charset="0"/>
              </a:rPr>
              <a:t> </a:t>
            </a:r>
          </a:p>
          <a:p>
            <a:endParaRPr lang="en-IE" sz="1600" dirty="0">
              <a:solidFill>
                <a:srgbClr val="002060"/>
              </a:solidFill>
              <a:latin typeface="Helvetica" pitchFamily="2" charset="0"/>
            </a:endParaRPr>
          </a:p>
          <a:p>
            <a:r>
              <a:rPr lang="en-GB" sz="1600" dirty="0">
                <a:solidFill>
                  <a:srgbClr val="002060"/>
                </a:solidFill>
                <a:latin typeface="Helvetica" pitchFamily="2" charset="0"/>
              </a:rPr>
              <a:t>Clients experience more positive emotions</a:t>
            </a:r>
            <a:r>
              <a:rPr lang="en-IE" sz="1600" dirty="0">
                <a:solidFill>
                  <a:srgbClr val="002060"/>
                </a:solidFill>
                <a:latin typeface="Helvetica" pitchFamily="2" charset="0"/>
              </a:rPr>
              <a:t> </a:t>
            </a:r>
          </a:p>
          <a:p>
            <a:endParaRPr lang="en-IE" sz="1600" dirty="0">
              <a:solidFill>
                <a:srgbClr val="002060"/>
              </a:solidFill>
              <a:latin typeface="Helvetica" pitchFamily="2" charset="0"/>
            </a:endParaRPr>
          </a:p>
          <a:p>
            <a:r>
              <a:rPr lang="en-GB" sz="1600" dirty="0">
                <a:solidFill>
                  <a:srgbClr val="002060"/>
                </a:solidFill>
                <a:latin typeface="Helvetica" pitchFamily="2" charset="0"/>
              </a:rPr>
              <a:t>The identification and use of signature strengths creates a context within which clients are more likely to experience wellbeing</a:t>
            </a:r>
            <a:r>
              <a:rPr lang="en-IE" sz="1600" dirty="0">
                <a:solidFill>
                  <a:srgbClr val="002060"/>
                </a:solidFill>
                <a:latin typeface="Helvetica" pitchFamily="2" charset="0"/>
              </a:rPr>
              <a:t> </a:t>
            </a:r>
          </a:p>
          <a:p>
            <a:endParaRPr lang="en-IE" sz="1600" dirty="0">
              <a:solidFill>
                <a:srgbClr val="002060"/>
              </a:solidFill>
              <a:latin typeface="Helvetica" pitchFamily="2" charset="0"/>
            </a:endParaRPr>
          </a:p>
          <a:p>
            <a:r>
              <a:rPr lang="en-GB" sz="1600" dirty="0">
                <a:solidFill>
                  <a:srgbClr val="002060"/>
                </a:solidFill>
                <a:latin typeface="Helvetica" pitchFamily="2" charset="0"/>
              </a:rPr>
              <a:t>Interpersonal exercises enhance the quality of clients’ relationships which give life meaning and purpose and strengthen wellbeing</a:t>
            </a:r>
            <a:r>
              <a:rPr lang="en-IE" sz="1600" dirty="0">
                <a:solidFill>
                  <a:srgbClr val="002060"/>
                </a:solidFill>
                <a:latin typeface="Helvetica" pitchFamily="2" charset="0"/>
              </a:rPr>
              <a:t> </a:t>
            </a:r>
          </a:p>
          <a:p>
            <a:endParaRPr lang="en-IE" sz="1600" dirty="0">
              <a:solidFill>
                <a:srgbClr val="002060"/>
              </a:solidFill>
              <a:latin typeface="Helvetica" pitchFamily="2" charset="0"/>
            </a:endParaRPr>
          </a:p>
          <a:p>
            <a:r>
              <a:rPr lang="en-GB" sz="1600" dirty="0">
                <a:solidFill>
                  <a:srgbClr val="002060"/>
                </a:solidFill>
                <a:latin typeface="Helvetica" pitchFamily="2" charset="0"/>
              </a:rPr>
              <a:t>The quality of the therapeutic relationship which is characterized by warmth, empathy and genuineness is a vital therapeutic factor</a:t>
            </a:r>
            <a:r>
              <a:rPr lang="en-IE" sz="1600" dirty="0">
                <a:solidFill>
                  <a:srgbClr val="002060"/>
                </a:solidFill>
                <a:latin typeface="Helvetica" pitchFamily="2" charset="0"/>
              </a:rPr>
              <a:t> </a:t>
            </a:r>
          </a:p>
          <a:p>
            <a:pPr lvl="0"/>
            <a:endParaRPr lang="en-IE" sz="2000" dirty="0">
              <a:latin typeface="Helvetica" pitchFamily="2" charset="0"/>
            </a:endParaRPr>
          </a:p>
          <a:p>
            <a:pPr lvl="0"/>
            <a:endParaRPr lang="en-IE" sz="2000" dirty="0">
              <a:latin typeface="Helvetica" pitchFamily="2" charset="0"/>
            </a:endParaRPr>
          </a:p>
          <a:p>
            <a:pPr lvl="0"/>
            <a:endParaRPr lang="en-IE"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pic>
        <p:nvPicPr>
          <p:cNvPr id="6" name="Picture 5">
            <a:extLst>
              <a:ext uri="{FF2B5EF4-FFF2-40B4-BE49-F238E27FC236}">
                <a16:creationId xmlns:a16="http://schemas.microsoft.com/office/drawing/2014/main" id="{89947263-1E6A-4042-A400-2B0313B1AAFC}"/>
              </a:ext>
            </a:extLst>
          </p:cNvPr>
          <p:cNvPicPr>
            <a:picLocks noChangeAspect="1"/>
          </p:cNvPicPr>
          <p:nvPr/>
        </p:nvPicPr>
        <p:blipFill>
          <a:blip r:embed="rId2"/>
          <a:stretch>
            <a:fillRect/>
          </a:stretch>
        </p:blipFill>
        <p:spPr>
          <a:xfrm>
            <a:off x="6662136" y="2075540"/>
            <a:ext cx="2008109" cy="2599330"/>
          </a:xfrm>
          <a:prstGeom prst="rect">
            <a:avLst/>
          </a:prstGeom>
        </p:spPr>
      </p:pic>
    </p:spTree>
    <p:extLst>
      <p:ext uri="{BB962C8B-B14F-4D97-AF65-F5344CB8AC3E}">
        <p14:creationId xmlns:p14="http://schemas.microsoft.com/office/powerpoint/2010/main" val="400762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1968388" y="2163474"/>
            <a:ext cx="5564525" cy="148324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OTHER </a:t>
            </a:r>
          </a:p>
          <a:p>
            <a:pPr algn="ctr">
              <a:spcBef>
                <a:spcPts val="0"/>
              </a:spcBef>
              <a:defRPr/>
            </a:pPr>
            <a:r>
              <a:rPr lang="en-US" altLang="en-US" b="1" kern="0" dirty="0">
                <a:latin typeface="Helvetica" pitchFamily="2" charset="0"/>
                <a:ea typeface="ＭＳ Ｐゴシック" panose="020B0600070205080204" pitchFamily="34" charset="-128"/>
              </a:rPr>
              <a:t>POSITIVE PSYCHOLOGY PROGRAMMES </a:t>
            </a:r>
          </a:p>
        </p:txBody>
      </p:sp>
    </p:spTree>
    <p:extLst>
      <p:ext uri="{BB962C8B-B14F-4D97-AF65-F5344CB8AC3E}">
        <p14:creationId xmlns:p14="http://schemas.microsoft.com/office/powerpoint/2010/main" val="2956569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967512" y="43528"/>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541267" y="932409"/>
            <a:ext cx="6427076" cy="572966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500"/>
              </a:spcBef>
            </a:pPr>
            <a:r>
              <a:rPr lang="en-GB" sz="2000" b="1" dirty="0">
                <a:latin typeface="Helvetica" pitchFamily="2" charset="0"/>
              </a:rPr>
              <a:t>14 Fundamentals of Happiness Programme</a:t>
            </a:r>
            <a:endParaRPr lang="en-IE" sz="2000" dirty="0">
              <a:latin typeface="Helvetica" pitchFamily="2" charset="0"/>
            </a:endParaRPr>
          </a:p>
          <a:p>
            <a:pPr>
              <a:spcBef>
                <a:spcPts val="500"/>
              </a:spcBef>
            </a:pPr>
            <a:r>
              <a:rPr lang="en-GB" sz="2000" b="1" dirty="0">
                <a:latin typeface="Helvetica" pitchFamily="2" charset="0"/>
              </a:rPr>
              <a:t>Wellbeing Therapy</a:t>
            </a:r>
            <a:endParaRPr lang="en-IE" sz="2000" dirty="0">
              <a:latin typeface="Helvetica" pitchFamily="2" charset="0"/>
            </a:endParaRPr>
          </a:p>
          <a:p>
            <a:pPr>
              <a:spcBef>
                <a:spcPts val="500"/>
              </a:spcBef>
            </a:pPr>
            <a:r>
              <a:rPr lang="en-GB" sz="2000" b="1" dirty="0">
                <a:latin typeface="Helvetica" pitchFamily="2" charset="0"/>
              </a:rPr>
              <a:t>Quality of Life Therapy</a:t>
            </a:r>
          </a:p>
          <a:p>
            <a:pPr>
              <a:spcBef>
                <a:spcPts val="500"/>
              </a:spcBef>
            </a:pPr>
            <a:endParaRPr lang="en-GB" sz="2000" b="1" dirty="0">
              <a:latin typeface="Helvetica" pitchFamily="2" charset="0"/>
            </a:endParaRPr>
          </a:p>
          <a:p>
            <a:pPr>
              <a:spcBef>
                <a:spcPts val="500"/>
              </a:spcBef>
            </a:pPr>
            <a:r>
              <a:rPr lang="en-GB" sz="2000" b="1" dirty="0">
                <a:latin typeface="Helvetica" pitchFamily="2" charset="0"/>
              </a:rPr>
              <a:t>Person Centred Approaches</a:t>
            </a:r>
          </a:p>
          <a:p>
            <a:pPr>
              <a:spcBef>
                <a:spcPts val="500"/>
              </a:spcBef>
            </a:pPr>
            <a:r>
              <a:rPr lang="en-GB" sz="2000" b="1" dirty="0">
                <a:latin typeface="Helvetica" pitchFamily="2" charset="0"/>
              </a:rPr>
              <a:t>Posttraumatic Growth Therapy</a:t>
            </a:r>
          </a:p>
          <a:p>
            <a:pPr>
              <a:spcBef>
                <a:spcPts val="500"/>
              </a:spcBef>
            </a:pPr>
            <a:endParaRPr lang="en-GB" sz="2000" b="1" dirty="0">
              <a:latin typeface="Helvetica" pitchFamily="2" charset="0"/>
            </a:endParaRPr>
          </a:p>
          <a:p>
            <a:pPr>
              <a:spcBef>
                <a:spcPts val="500"/>
              </a:spcBef>
            </a:pPr>
            <a:r>
              <a:rPr lang="en-GB" sz="2000" b="1" dirty="0">
                <a:latin typeface="Helvetica" pitchFamily="2" charset="0"/>
              </a:rPr>
              <a:t>Solution-Focused Therapy</a:t>
            </a:r>
          </a:p>
          <a:p>
            <a:pPr>
              <a:spcBef>
                <a:spcPts val="500"/>
              </a:spcBef>
            </a:pPr>
            <a:r>
              <a:rPr lang="en-GB" sz="2000" b="1" dirty="0">
                <a:latin typeface="Helvetica" pitchFamily="2" charset="0"/>
              </a:rPr>
              <a:t>Positive Family Therapy </a:t>
            </a:r>
          </a:p>
          <a:p>
            <a:pPr>
              <a:spcBef>
                <a:spcPts val="500"/>
              </a:spcBef>
            </a:pPr>
            <a:r>
              <a:rPr lang="en-GB" sz="2000" b="1" dirty="0">
                <a:latin typeface="Helvetica" pitchFamily="2" charset="0"/>
              </a:rPr>
              <a:t>Positive Couple Therapy </a:t>
            </a:r>
          </a:p>
          <a:p>
            <a:pPr>
              <a:spcBef>
                <a:spcPts val="500"/>
              </a:spcBef>
            </a:pPr>
            <a:endParaRPr lang="en-GB" sz="2000" dirty="0">
              <a:latin typeface="Helvetica" pitchFamily="2" charset="0"/>
            </a:endParaRPr>
          </a:p>
          <a:p>
            <a:pPr>
              <a:spcBef>
                <a:spcPts val="500"/>
              </a:spcBef>
            </a:pPr>
            <a:r>
              <a:rPr lang="en-GB" sz="2000" b="1" dirty="0">
                <a:latin typeface="Helvetica" pitchFamily="2" charset="0"/>
              </a:rPr>
              <a:t>Voyages to Wellbeing </a:t>
            </a:r>
            <a:endParaRPr lang="en-GB" sz="2000" dirty="0">
              <a:latin typeface="Helvetica" pitchFamily="2" charset="0"/>
            </a:endParaRPr>
          </a:p>
          <a:p>
            <a:pPr>
              <a:spcBef>
                <a:spcPts val="500"/>
              </a:spcBef>
            </a:pPr>
            <a:r>
              <a:rPr lang="en-GB" sz="2000" b="1" dirty="0">
                <a:latin typeface="Helvetica" pitchFamily="2" charset="0"/>
              </a:rPr>
              <a:t>The Strengths Model </a:t>
            </a:r>
            <a:endParaRPr lang="en-GB" sz="2000" dirty="0">
              <a:latin typeface="Helvetica" pitchFamily="2" charset="0"/>
            </a:endParaRPr>
          </a:p>
          <a:p>
            <a:pPr>
              <a:spcBef>
                <a:spcPts val="500"/>
              </a:spcBef>
            </a:pPr>
            <a:r>
              <a:rPr lang="en-GB" sz="2000" b="1" dirty="0">
                <a:latin typeface="Helvetica" pitchFamily="2" charset="0"/>
              </a:rPr>
              <a:t>The Good Lives Model </a:t>
            </a:r>
            <a:endParaRPr lang="en-IE" sz="2000" dirty="0">
              <a:latin typeface="Helvetica" pitchFamily="2" charset="0"/>
            </a:endParaRPr>
          </a:p>
          <a:p>
            <a:endParaRPr lang="en-IE" dirty="0"/>
          </a:p>
          <a:p>
            <a:endParaRPr lang="en-IE" dirty="0"/>
          </a:p>
          <a:p>
            <a:endParaRPr lang="en-IE" dirty="0"/>
          </a:p>
          <a:p>
            <a:endParaRPr lang="en-IE" b="1" dirty="0"/>
          </a:p>
          <a:p>
            <a:endParaRPr lang="en-IE" dirty="0"/>
          </a:p>
          <a:p>
            <a:endParaRPr lang="en-IE" dirty="0"/>
          </a:p>
          <a:p>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043770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556656" y="106972"/>
            <a:ext cx="5693230" cy="9541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OTHER POSITIVE PSYCHOLOGY PROGRAMMES</a:t>
            </a:r>
          </a:p>
          <a:p>
            <a:pPr algn="ctr">
              <a:spcBef>
                <a:spcPts val="0"/>
              </a:spcBef>
              <a:defRPr/>
            </a:pPr>
            <a:r>
              <a:rPr lang="en-IE" sz="1800" b="1" dirty="0">
                <a:solidFill>
                  <a:srgbClr val="002060"/>
                </a:solidFill>
                <a:latin typeface="Helvetica" pitchFamily="2" charset="0"/>
              </a:rPr>
              <a:t>FORDYCE’S 14 FUNDAMENTALS </a:t>
            </a:r>
          </a:p>
          <a:p>
            <a:pPr algn="ctr">
              <a:spcBef>
                <a:spcPts val="0"/>
              </a:spcBef>
              <a:defRPr/>
            </a:pPr>
            <a:r>
              <a:rPr lang="en-IE" sz="1800" b="1" dirty="0">
                <a:solidFill>
                  <a:srgbClr val="002060"/>
                </a:solidFill>
                <a:latin typeface="Helvetica" pitchFamily="2" charset="0"/>
              </a:rPr>
              <a:t>PSYCHOLOGY OF HAPPINESS PROGRAMME</a:t>
            </a:r>
          </a:p>
          <a:p>
            <a:pPr algn="ctr">
              <a:spcBef>
                <a:spcPts val="0"/>
              </a:spcBef>
              <a:defRPr/>
            </a:pPr>
            <a:endParaRPr lang="en-US" altLang="en-US" sz="18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147314" y="1224447"/>
            <a:ext cx="7136714" cy="5372295"/>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1200"/>
              </a:spcBef>
              <a:buNone/>
            </a:pPr>
            <a:r>
              <a:rPr lang="en-IE" sz="1800" dirty="0">
                <a:latin typeface="Helvetica" pitchFamily="2" charset="0"/>
              </a:rPr>
              <a:t>1. </a:t>
            </a:r>
            <a:r>
              <a:rPr lang="en-IE" sz="2000" dirty="0">
                <a:latin typeface="Helvetica" pitchFamily="2" charset="0"/>
              </a:rPr>
              <a:t>Be more active and keep busy</a:t>
            </a:r>
          </a:p>
          <a:p>
            <a:pPr marL="0" indent="0">
              <a:spcBef>
                <a:spcPts val="1200"/>
              </a:spcBef>
              <a:buNone/>
            </a:pPr>
            <a:r>
              <a:rPr lang="en-IE" sz="2000" dirty="0">
                <a:latin typeface="Helvetica" pitchFamily="2" charset="0"/>
              </a:rPr>
              <a:t>2. Spend more time socializing and having quality time with other people</a:t>
            </a:r>
          </a:p>
          <a:p>
            <a:pPr marL="0" indent="0">
              <a:spcBef>
                <a:spcPts val="1200"/>
              </a:spcBef>
              <a:buNone/>
            </a:pPr>
            <a:r>
              <a:rPr lang="en-IE" sz="2000" dirty="0">
                <a:latin typeface="Helvetica" pitchFamily="2" charset="0"/>
              </a:rPr>
              <a:t>3. Be productive at meaningful work and pastimes</a:t>
            </a:r>
          </a:p>
          <a:p>
            <a:pPr marL="0" indent="0">
              <a:spcBef>
                <a:spcPts val="1200"/>
              </a:spcBef>
              <a:buNone/>
            </a:pPr>
            <a:r>
              <a:rPr lang="en-IE" sz="2000" dirty="0">
                <a:latin typeface="Helvetica" pitchFamily="2" charset="0"/>
              </a:rPr>
              <a:t>4. Get better organized and plan things out so you accomplish one or two important tasks each day</a:t>
            </a:r>
          </a:p>
          <a:p>
            <a:pPr marL="0" indent="0">
              <a:spcBef>
                <a:spcPts val="1200"/>
              </a:spcBef>
              <a:buNone/>
            </a:pPr>
            <a:r>
              <a:rPr lang="en-IE" sz="2000" dirty="0">
                <a:latin typeface="Helvetica" pitchFamily="2" charset="0"/>
              </a:rPr>
              <a:t>5. Stop worrying because it is unpleasant and unproductive </a:t>
            </a:r>
          </a:p>
          <a:p>
            <a:pPr marL="0" indent="0">
              <a:spcBef>
                <a:spcPts val="1200"/>
              </a:spcBef>
              <a:buNone/>
            </a:pPr>
            <a:r>
              <a:rPr lang="en-IE" sz="2000" dirty="0">
                <a:latin typeface="Helvetica" pitchFamily="2" charset="0"/>
              </a:rPr>
              <a:t>6. Lower your expectations and aspirations, set achievable goals  so you will be rewarded by your successes and will be disappointed less often</a:t>
            </a:r>
          </a:p>
          <a:p>
            <a:pPr marL="0" indent="0">
              <a:spcBef>
                <a:spcPts val="1200"/>
              </a:spcBef>
              <a:buNone/>
            </a:pPr>
            <a:r>
              <a:rPr lang="en-IE" sz="2000" dirty="0">
                <a:latin typeface="Helvetica" pitchFamily="2" charset="0"/>
              </a:rPr>
              <a:t>7. Develop positive, optimistic thinking. </a:t>
            </a:r>
          </a:p>
          <a:p>
            <a:pPr>
              <a:spcBef>
                <a:spcPts val="300"/>
              </a:spcBef>
            </a:pPr>
            <a:endParaRPr lang="en-IE" sz="2000" dirty="0">
              <a:latin typeface="Helvetica" pitchFamily="2" charset="0"/>
            </a:endParaRPr>
          </a:p>
          <a:p>
            <a:pPr marL="0" indent="0">
              <a:spcBef>
                <a:spcPts val="300"/>
              </a:spcBef>
              <a:buNone/>
            </a:pPr>
            <a:r>
              <a:rPr lang="en-GB" sz="1400" b="1" dirty="0">
                <a:latin typeface="Helvetica" pitchFamily="2" charset="0"/>
              </a:rPr>
              <a:t>Note.</a:t>
            </a:r>
            <a:r>
              <a:rPr lang="en-GB" sz="1400" dirty="0">
                <a:latin typeface="Helvetica" pitchFamily="2" charset="0"/>
              </a:rPr>
              <a:t> Based on Fordyce, M. W. (1983). A Program to Increase Happiness: Further Studies. </a:t>
            </a:r>
            <a:r>
              <a:rPr lang="en-GB" sz="1400" i="1" dirty="0">
                <a:latin typeface="Helvetica" pitchFamily="2" charset="0"/>
              </a:rPr>
              <a:t>Journal of</a:t>
            </a:r>
            <a:r>
              <a:rPr lang="en-GB" sz="1400" dirty="0">
                <a:latin typeface="Helvetica" pitchFamily="2" charset="0"/>
              </a:rPr>
              <a:t> </a:t>
            </a:r>
            <a:r>
              <a:rPr lang="en-GB" sz="1400" i="1" dirty="0">
                <a:latin typeface="Helvetica" pitchFamily="2" charset="0"/>
              </a:rPr>
              <a:t>Counselling Psychology</a:t>
            </a:r>
            <a:r>
              <a:rPr lang="en-GB" sz="1400" dirty="0">
                <a:latin typeface="Helvetica" pitchFamily="2" charset="0"/>
              </a:rPr>
              <a:t>, 30(4), 483-498.</a:t>
            </a:r>
            <a:endParaRPr lang="en-IE" sz="1400" dirty="0">
              <a:latin typeface="Helvetica" pitchFamily="2" charset="0"/>
            </a:endParaRPr>
          </a:p>
          <a:p>
            <a:endParaRPr lang="en-IE" sz="2000" dirty="0">
              <a:solidFill>
                <a:srgbClr val="002060"/>
              </a:solidFill>
              <a:latin typeface="Helvetica" pitchFamily="2" charset="0"/>
            </a:endParaRPr>
          </a:p>
          <a:p>
            <a:pPr lvl="0"/>
            <a:endParaRPr lang="en-IE" sz="2000" dirty="0">
              <a:latin typeface="Helvetica" pitchFamily="2" charset="0"/>
            </a:endParaRPr>
          </a:p>
          <a:p>
            <a:pPr lvl="0"/>
            <a:endParaRPr lang="en-IE" sz="2000" dirty="0">
              <a:latin typeface="Helvetica" pitchFamily="2" charset="0"/>
            </a:endParaRPr>
          </a:p>
          <a:p>
            <a:pPr lvl="0"/>
            <a:endParaRPr lang="en-IE"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4039998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114658" y="1180904"/>
            <a:ext cx="7067083" cy="5121924"/>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1200"/>
              </a:spcBef>
              <a:buNone/>
            </a:pPr>
            <a:r>
              <a:rPr lang="en-IE" sz="2000" dirty="0">
                <a:latin typeface="Helvetica" pitchFamily="2" charset="0"/>
              </a:rPr>
              <a:t>8. Get present-oriented and live in the moment; don’t worry about past hurts or future catastrophes </a:t>
            </a:r>
          </a:p>
          <a:p>
            <a:pPr marL="0" indent="0">
              <a:spcBef>
                <a:spcPts val="1200"/>
              </a:spcBef>
              <a:buNone/>
            </a:pPr>
            <a:r>
              <a:rPr lang="en-IE" sz="2000" dirty="0">
                <a:latin typeface="Helvetica" pitchFamily="2" charset="0"/>
              </a:rPr>
              <a:t>9. Know yourself, accept yourself, like yourself and help yourself </a:t>
            </a:r>
          </a:p>
          <a:p>
            <a:pPr marL="0" indent="0">
              <a:spcBef>
                <a:spcPts val="1200"/>
              </a:spcBef>
              <a:buNone/>
            </a:pPr>
            <a:r>
              <a:rPr lang="en-IE" sz="2000" dirty="0">
                <a:latin typeface="Helvetica" pitchFamily="2" charset="0"/>
              </a:rPr>
              <a:t>10. Develop an outgoing, social personality and spend time with people you enjoy and meeting new people</a:t>
            </a:r>
          </a:p>
          <a:p>
            <a:pPr marL="0" indent="0">
              <a:spcBef>
                <a:spcPts val="1200"/>
              </a:spcBef>
              <a:buNone/>
            </a:pPr>
            <a:r>
              <a:rPr lang="en-IE" sz="2000" dirty="0">
                <a:latin typeface="Helvetica" pitchFamily="2" charset="0"/>
              </a:rPr>
              <a:t>11. Be yourself and do not disguise who you are, so you will attract people who like you for who you are</a:t>
            </a:r>
          </a:p>
          <a:p>
            <a:pPr marL="0" indent="0">
              <a:spcBef>
                <a:spcPts val="1200"/>
              </a:spcBef>
              <a:buNone/>
            </a:pPr>
            <a:r>
              <a:rPr lang="en-IE" sz="2000" dirty="0">
                <a:latin typeface="Helvetica" pitchFamily="2" charset="0"/>
              </a:rPr>
              <a:t>12. Let go of negative feelings and problems; don’t ruminate</a:t>
            </a:r>
          </a:p>
          <a:p>
            <a:pPr marL="0" indent="0">
              <a:spcBef>
                <a:spcPts val="1200"/>
              </a:spcBef>
              <a:buNone/>
            </a:pPr>
            <a:r>
              <a:rPr lang="en-IE" sz="2000" dirty="0">
                <a:latin typeface="Helvetica" pitchFamily="2" charset="0"/>
              </a:rPr>
              <a:t>13. Develop a close romantic relationship</a:t>
            </a:r>
          </a:p>
          <a:p>
            <a:pPr marL="0" indent="0">
              <a:spcBef>
                <a:spcPts val="1200"/>
              </a:spcBef>
              <a:buNone/>
            </a:pPr>
            <a:r>
              <a:rPr lang="en-IE" sz="2000" dirty="0">
                <a:latin typeface="Helvetica" pitchFamily="2" charset="0"/>
              </a:rPr>
              <a:t>14. Value happiness and pursue it with vigour	</a:t>
            </a:r>
          </a:p>
          <a:p>
            <a:pPr>
              <a:spcBef>
                <a:spcPts val="1200"/>
              </a:spcBef>
            </a:pPr>
            <a:endParaRPr lang="en-IE" sz="1600" dirty="0">
              <a:latin typeface="Helvetica" pitchFamily="2" charset="0"/>
            </a:endParaRPr>
          </a:p>
          <a:p>
            <a:pPr marL="0" indent="0">
              <a:spcBef>
                <a:spcPts val="1200"/>
              </a:spcBef>
              <a:buNone/>
            </a:pPr>
            <a:r>
              <a:rPr lang="en-GB" sz="1400" b="1" dirty="0">
                <a:latin typeface="Helvetica" pitchFamily="2" charset="0"/>
              </a:rPr>
              <a:t>Note.</a:t>
            </a:r>
            <a:r>
              <a:rPr lang="en-GB" sz="1400" dirty="0">
                <a:latin typeface="Helvetica" pitchFamily="2" charset="0"/>
              </a:rPr>
              <a:t> Based on Fordyce, M. W. (1983). A Program to Increase Happiness: Further Studies. </a:t>
            </a:r>
            <a:r>
              <a:rPr lang="en-GB" sz="1400" i="1" dirty="0">
                <a:latin typeface="Helvetica" pitchFamily="2" charset="0"/>
              </a:rPr>
              <a:t>Journal of</a:t>
            </a:r>
            <a:r>
              <a:rPr lang="en-GB" sz="1400" dirty="0">
                <a:latin typeface="Helvetica" pitchFamily="2" charset="0"/>
              </a:rPr>
              <a:t> </a:t>
            </a:r>
            <a:r>
              <a:rPr lang="en-GB" sz="1400" i="1" dirty="0">
                <a:latin typeface="Helvetica" pitchFamily="2" charset="0"/>
              </a:rPr>
              <a:t>Counselling Psychology</a:t>
            </a:r>
            <a:r>
              <a:rPr lang="en-GB" sz="1400" dirty="0">
                <a:latin typeface="Helvetica" pitchFamily="2" charset="0"/>
              </a:rPr>
              <a:t>, 30(4), 483-498.</a:t>
            </a:r>
            <a:endParaRPr lang="en-IE" sz="1400" dirty="0">
              <a:latin typeface="Helvetica" pitchFamily="2" charset="0"/>
            </a:endParaRPr>
          </a:p>
          <a:p>
            <a:pPr>
              <a:spcBef>
                <a:spcPts val="1200"/>
              </a:spcBef>
            </a:pPr>
            <a:endParaRPr lang="en-IE" sz="2000" dirty="0">
              <a:solidFill>
                <a:srgbClr val="002060"/>
              </a:solidFill>
              <a:latin typeface="Helvetica" pitchFamily="2" charset="0"/>
            </a:endParaRPr>
          </a:p>
          <a:p>
            <a:pPr lvl="0">
              <a:spcBef>
                <a:spcPts val="1200"/>
              </a:spcBef>
            </a:pPr>
            <a:endParaRPr lang="en-IE" sz="2000" dirty="0">
              <a:latin typeface="Helvetica" pitchFamily="2" charset="0"/>
            </a:endParaRPr>
          </a:p>
          <a:p>
            <a:pPr lvl="0">
              <a:spcBef>
                <a:spcPts val="1200"/>
              </a:spcBef>
            </a:pPr>
            <a:endParaRPr lang="en-IE" sz="2000" dirty="0">
              <a:latin typeface="Helvetica" pitchFamily="2" charset="0"/>
            </a:endParaRPr>
          </a:p>
          <a:p>
            <a:pPr lvl="0">
              <a:spcBef>
                <a:spcPts val="1200"/>
              </a:spcBef>
            </a:pPr>
            <a:endParaRPr lang="en-IE" dirty="0"/>
          </a:p>
          <a:p>
            <a:pPr lvl="0">
              <a:spcBef>
                <a:spcPts val="1200"/>
              </a:spcBef>
            </a:pPr>
            <a:endParaRPr lang="en-IE" dirty="0"/>
          </a:p>
          <a:p>
            <a:pPr>
              <a:spcBef>
                <a:spcPts val="1200"/>
              </a:spcBef>
            </a:pPr>
            <a:endParaRPr lang="en-IE" sz="2000" dirty="0">
              <a:latin typeface="Helvetica" pitchFamily="2" charset="0"/>
            </a:endParaRPr>
          </a:p>
          <a:p>
            <a:pPr lvl="0">
              <a:spcBef>
                <a:spcPts val="1200"/>
              </a:spcBef>
            </a:pPr>
            <a:endParaRPr lang="en-IE" dirty="0">
              <a:latin typeface="Helvetica" pitchFamily="2" charset="0"/>
            </a:endParaRPr>
          </a:p>
          <a:p>
            <a:pPr>
              <a:spcBef>
                <a:spcPts val="1200"/>
              </a:spcBef>
              <a:defRPr/>
            </a:pPr>
            <a:endParaRPr lang="en-IE" dirty="0">
              <a:latin typeface="Helvetica" pitchFamily="2" charset="0"/>
            </a:endParaRPr>
          </a:p>
          <a:p>
            <a:pPr>
              <a:spcBef>
                <a:spcPts val="1200"/>
              </a:spcBef>
              <a:defRPr/>
            </a:pPr>
            <a:endParaRPr lang="en-US" altLang="en-US" sz="1600" kern="0" dirty="0">
              <a:latin typeface="Helvetica" pitchFamily="2" charset="0"/>
              <a:ea typeface="ＭＳ Ｐゴシック" panose="020B0600070205080204" pitchFamily="34" charset="-128"/>
            </a:endParaRPr>
          </a:p>
        </p:txBody>
      </p:sp>
      <p:sp>
        <p:nvSpPr>
          <p:cNvPr id="6" name="Title 1">
            <a:extLst>
              <a:ext uri="{FF2B5EF4-FFF2-40B4-BE49-F238E27FC236}">
                <a16:creationId xmlns:a16="http://schemas.microsoft.com/office/drawing/2014/main" id="{C2F95D98-6F6A-F745-99FE-171F215D0430}"/>
              </a:ext>
            </a:extLst>
          </p:cNvPr>
          <p:cNvSpPr txBox="1">
            <a:spLocks noChangeArrowheads="1"/>
          </p:cNvSpPr>
          <p:nvPr/>
        </p:nvSpPr>
        <p:spPr>
          <a:xfrm>
            <a:off x="1556656" y="78077"/>
            <a:ext cx="5693230" cy="9541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1800" b="1" kern="0" dirty="0">
                <a:latin typeface="Helvetica" pitchFamily="2" charset="0"/>
                <a:ea typeface="ＭＳ Ｐゴシック" panose="020B0600070205080204" pitchFamily="34" charset="-128"/>
              </a:rPr>
              <a:t>OTHER POSITIVE PSYCHOLOGY PROGRAMMES</a:t>
            </a:r>
          </a:p>
          <a:p>
            <a:pPr algn="ctr">
              <a:spcBef>
                <a:spcPts val="0"/>
              </a:spcBef>
              <a:defRPr/>
            </a:pPr>
            <a:r>
              <a:rPr lang="en-IE" sz="1800" b="1" dirty="0">
                <a:solidFill>
                  <a:srgbClr val="002060"/>
                </a:solidFill>
                <a:latin typeface="Helvetica" pitchFamily="2" charset="0"/>
              </a:rPr>
              <a:t>FORDYCE’S 14 FUNDAMENTALS </a:t>
            </a:r>
          </a:p>
          <a:p>
            <a:pPr algn="ctr">
              <a:spcBef>
                <a:spcPts val="0"/>
              </a:spcBef>
              <a:defRPr/>
            </a:pPr>
            <a:r>
              <a:rPr lang="en-IE" sz="1800" b="1" dirty="0">
                <a:solidFill>
                  <a:srgbClr val="002060"/>
                </a:solidFill>
                <a:latin typeface="Helvetica" pitchFamily="2" charset="0"/>
              </a:rPr>
              <a:t>PSYCHOLOGY OF HAPPINESS PROGRAMME</a:t>
            </a:r>
          </a:p>
          <a:p>
            <a:pPr algn="ctr">
              <a:spcBef>
                <a:spcPts val="0"/>
              </a:spcBef>
              <a:defRPr/>
            </a:pPr>
            <a:endParaRPr lang="en-US" altLang="en-US" sz="18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546402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37634" y="195927"/>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634561" y="985900"/>
            <a:ext cx="7874877" cy="488620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GB" sz="2000" b="1" dirty="0">
                <a:latin typeface="Helvetica" pitchFamily="2" charset="0"/>
              </a:rPr>
              <a:t>14 Fundamentals of Happiness Programme. </a:t>
            </a:r>
            <a:r>
              <a:rPr lang="en-GB" sz="2000" dirty="0">
                <a:latin typeface="Helvetica" pitchFamily="2" charset="0"/>
              </a:rPr>
              <a:t>Fordyce developed and evaluated the fourteen fundamental principles for happiness programme which includes sessions on a wide range of practical self-help exercises</a:t>
            </a:r>
            <a:r>
              <a:rPr lang="en-IE" sz="2000" dirty="0">
                <a:latin typeface="Helvetica" pitchFamily="2" charset="0"/>
              </a:rPr>
              <a:t> (described on the previous 2 slides)</a:t>
            </a:r>
          </a:p>
          <a:p>
            <a:endParaRPr lang="en-IE" sz="2000" dirty="0">
              <a:latin typeface="Helvetica" pitchFamily="2" charset="0"/>
            </a:endParaRPr>
          </a:p>
          <a:p>
            <a:r>
              <a:rPr lang="en-GB" sz="2000" b="1" dirty="0">
                <a:latin typeface="Helvetica" pitchFamily="2" charset="0"/>
              </a:rPr>
              <a:t>Wellbeing Therapy. </a:t>
            </a:r>
            <a:r>
              <a:rPr lang="en-GB" sz="2000" dirty="0">
                <a:latin typeface="Helvetica" pitchFamily="2" charset="0"/>
              </a:rPr>
              <a:t>Fava developed wellbeing therapy in Italy as a relapse prevention intervention for patients who had had been treated for anxiety or depression</a:t>
            </a:r>
            <a:endParaRPr lang="en-IE" sz="2000" dirty="0">
              <a:latin typeface="Helvetica" pitchFamily="2" charset="0"/>
            </a:endParaRPr>
          </a:p>
          <a:p>
            <a:endParaRPr lang="en-IE" sz="2000" dirty="0">
              <a:latin typeface="Helvetica" pitchFamily="2" charset="0"/>
            </a:endParaRPr>
          </a:p>
          <a:p>
            <a:r>
              <a:rPr lang="en-GB" sz="2000" b="1" dirty="0">
                <a:latin typeface="Helvetica" pitchFamily="2" charset="0"/>
              </a:rPr>
              <a:t>Quality of Life Therapy. </a:t>
            </a:r>
            <a:r>
              <a:rPr lang="en-GB" sz="2000" dirty="0">
                <a:latin typeface="Helvetica" pitchFamily="2" charset="0"/>
              </a:rPr>
              <a:t>This is an integration of cognitive therapy practices with ideas from positive psychology, was developed by Frisch. In this approach therapy plans are tailored to address clients’ prioritized goals drawn from 16 areas assessed by the Quality of Life Inventory</a:t>
            </a:r>
          </a:p>
          <a:p>
            <a:endParaRPr lang="en-IE" dirty="0"/>
          </a:p>
          <a:p>
            <a:endParaRPr lang="en-IE" dirty="0"/>
          </a:p>
          <a:p>
            <a:endParaRPr lang="en-IE" dirty="0"/>
          </a:p>
          <a:p>
            <a:endParaRPr lang="en-IE" dirty="0"/>
          </a:p>
          <a:p>
            <a:endParaRPr lang="en-IE" dirty="0"/>
          </a:p>
          <a:p>
            <a:endParaRPr lang="en-IE" b="1" dirty="0"/>
          </a:p>
          <a:p>
            <a:endParaRPr lang="en-IE" dirty="0"/>
          </a:p>
          <a:p>
            <a:endParaRPr lang="en-IE" dirty="0"/>
          </a:p>
          <a:p>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426764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2054598" y="68863"/>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438619" y="478767"/>
            <a:ext cx="8411467" cy="5432176"/>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endParaRPr lang="en-IE" sz="2000" b="1" dirty="0">
              <a:latin typeface="Helvetica" pitchFamily="2" charset="0"/>
            </a:endParaRPr>
          </a:p>
          <a:p>
            <a:r>
              <a:rPr lang="en-GB" sz="2000" b="1" dirty="0">
                <a:latin typeface="Helvetica" pitchFamily="2" charset="0"/>
              </a:rPr>
              <a:t>Person Centred Approaches. </a:t>
            </a:r>
            <a:r>
              <a:rPr lang="en-GB" sz="2000" dirty="0">
                <a:latin typeface="Helvetica" pitchFamily="2" charset="0"/>
              </a:rPr>
              <a:t>Person-centred approaches are based on the work of Carl Rogers who proposed that therapist empathy, warmth, genuineness and unconditional positive regard were essential  components of a strong therapeutic alliance and effective therapy </a:t>
            </a:r>
          </a:p>
          <a:p>
            <a:endParaRPr lang="en-GB" sz="2000" dirty="0">
              <a:latin typeface="Helvetica" pitchFamily="2" charset="0"/>
            </a:endParaRPr>
          </a:p>
          <a:p>
            <a:r>
              <a:rPr lang="en-GB" sz="2000" dirty="0">
                <a:latin typeface="Helvetica" pitchFamily="2" charset="0"/>
              </a:rPr>
              <a:t>In the UK, Joseph’s positive therapy places a premium of the quality of the therapeutic relationship</a:t>
            </a:r>
          </a:p>
          <a:p>
            <a:endParaRPr lang="en-GB" sz="2000" dirty="0">
              <a:latin typeface="Helvetica" pitchFamily="2" charset="0"/>
            </a:endParaRPr>
          </a:p>
          <a:p>
            <a:r>
              <a:rPr lang="en-GB" sz="2000" dirty="0">
                <a:latin typeface="Helvetica" pitchFamily="2" charset="0"/>
              </a:rPr>
              <a:t>In the US Sheldon’s self-determination theory approach, clinical interventions for problems are designed so that they meet clients’ needs for competence, relatedness and autonomy</a:t>
            </a:r>
            <a:r>
              <a:rPr lang="en-IE" sz="2000" dirty="0">
                <a:latin typeface="Helvetica" pitchFamily="2" charset="0"/>
              </a:rPr>
              <a:t> </a:t>
            </a:r>
            <a:endParaRPr lang="en-GB" sz="2000" dirty="0">
              <a:latin typeface="Helvetica" pitchFamily="2" charset="0"/>
            </a:endParaRPr>
          </a:p>
          <a:p>
            <a:endParaRPr lang="en-GB" sz="2000" dirty="0">
              <a:latin typeface="Helvetica" pitchFamily="2" charset="0"/>
            </a:endParaRPr>
          </a:p>
          <a:p>
            <a:endParaRPr lang="en-IE" sz="2000" dirty="0">
              <a:latin typeface="Helvetica" pitchFamily="2" charset="0"/>
            </a:endParaRPr>
          </a:p>
          <a:p>
            <a:endParaRPr lang="en-IE" sz="2000" b="1" dirty="0">
              <a:latin typeface="Helvetica" pitchFamily="2" charset="0"/>
            </a:endParaRPr>
          </a:p>
          <a:p>
            <a:endParaRPr lang="en-IE" sz="2000" dirty="0">
              <a:latin typeface="Helvetica" pitchFamily="2" charset="0"/>
            </a:endParaRPr>
          </a:p>
          <a:p>
            <a:endParaRPr lang="en-IE" sz="2000" dirty="0">
              <a:latin typeface="Helvetica" pitchFamily="2" charset="0"/>
            </a:endParaRPr>
          </a:p>
          <a:p>
            <a:endParaRPr lang="en-IE" sz="2000" dirty="0">
              <a:latin typeface="Helvetica" pitchFamily="2" charset="0"/>
            </a:endParaRPr>
          </a:p>
          <a:p>
            <a:endParaRPr lang="en-IE" sz="2000" dirty="0">
              <a:latin typeface="Helvetica" pitchFamily="2" charset="0"/>
            </a:endParaRPr>
          </a:p>
          <a:p>
            <a:pPr lvl="0"/>
            <a:endParaRPr lang="en-IE" sz="2000" dirty="0">
              <a:latin typeface="Helvetica" pitchFamily="2" charset="0"/>
            </a:endParaRPr>
          </a:p>
          <a:p>
            <a:pPr>
              <a:defRPr/>
            </a:pPr>
            <a:endParaRPr lang="en-IE" sz="2000" dirty="0">
              <a:latin typeface="Helvetica" pitchFamily="2" charset="0"/>
            </a:endParaRPr>
          </a:p>
          <a:p>
            <a:pPr>
              <a:defRPr/>
            </a:pPr>
            <a:endParaRPr lang="en-US" altLang="en-US" sz="20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76475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CD569C-17E2-9442-86F2-4E791BB40F36}"/>
              </a:ext>
            </a:extLst>
          </p:cNvPr>
          <p:cNvSpPr txBox="1">
            <a:spLocks noChangeArrowheads="1"/>
          </p:cNvSpPr>
          <p:nvPr/>
        </p:nvSpPr>
        <p:spPr>
          <a:xfrm>
            <a:off x="1496373" y="203509"/>
            <a:ext cx="6368968" cy="41336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POSITIVE PSYCHOLOGY INTERVENTIONS (PPIs)</a:t>
            </a:r>
          </a:p>
        </p:txBody>
      </p:sp>
      <p:sp>
        <p:nvSpPr>
          <p:cNvPr id="26627" name="Content Placeholder 2">
            <a:extLst>
              <a:ext uri="{FF2B5EF4-FFF2-40B4-BE49-F238E27FC236}">
                <a16:creationId xmlns:a16="http://schemas.microsoft.com/office/drawing/2014/main" id="{60FF5D00-8C42-9546-997E-E14420886161}"/>
              </a:ext>
            </a:extLst>
          </p:cNvPr>
          <p:cNvSpPr txBox="1">
            <a:spLocks noChangeArrowheads="1"/>
          </p:cNvSpPr>
          <p:nvPr/>
        </p:nvSpPr>
        <p:spPr bwMode="auto">
          <a:xfrm>
            <a:off x="283029" y="754351"/>
            <a:ext cx="862148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10000"/>
              </a:lnSpc>
              <a:spcBef>
                <a:spcPct val="40000"/>
              </a:spcBef>
              <a:buChar char="•"/>
              <a:defRPr sz="2200">
                <a:solidFill>
                  <a:srgbClr val="333366"/>
                </a:solidFill>
                <a:latin typeface="Verdana" panose="020B0604030504040204" pitchFamily="34" charset="0"/>
                <a:ea typeface="ＭＳ Ｐゴシック" panose="020B0600070205080204" pitchFamily="34" charset="-128"/>
              </a:defRPr>
            </a:lvl1pPr>
            <a:lvl2pPr marL="742950" indent="-285750">
              <a:spcBef>
                <a:spcPct val="20000"/>
              </a:spcBef>
              <a:buChar char="–"/>
              <a:defRPr sz="2000">
                <a:solidFill>
                  <a:srgbClr val="333366"/>
                </a:solidFill>
                <a:latin typeface="Verdana" panose="020B0604030504040204" pitchFamily="34" charset="0"/>
                <a:ea typeface="ＭＳ Ｐゴシック" panose="020B0600070205080204" pitchFamily="34" charset="-128"/>
              </a:defRPr>
            </a:lvl2pPr>
            <a:lvl3pPr marL="1143000" indent="-228600">
              <a:spcBef>
                <a:spcPct val="20000"/>
              </a:spcBef>
              <a:buChar char="•"/>
              <a:defRPr>
                <a:solidFill>
                  <a:srgbClr val="333366"/>
                </a:solidFill>
                <a:latin typeface="Verdana" panose="020B0604030504040204" pitchFamily="34" charset="0"/>
                <a:ea typeface="ＭＳ Ｐゴシック" panose="020B0600070205080204" pitchFamily="34" charset="-128"/>
              </a:defRPr>
            </a:lvl3pPr>
            <a:lvl4pPr marL="1600200" indent="-228600">
              <a:spcBef>
                <a:spcPct val="20000"/>
              </a:spcBef>
              <a:buChar char="–"/>
              <a:defRPr sz="1600">
                <a:solidFill>
                  <a:srgbClr val="333366"/>
                </a:solidFill>
                <a:latin typeface="Verdana" panose="020B0604030504040204" pitchFamily="34" charset="0"/>
                <a:ea typeface="ＭＳ Ｐゴシック" panose="020B0600070205080204" pitchFamily="34" charset="-128"/>
              </a:defRPr>
            </a:lvl4pPr>
            <a:lvl5pPr marL="2057400" indent="-228600">
              <a:spcBef>
                <a:spcPct val="20000"/>
              </a:spcBef>
              <a:buChar char="»"/>
              <a:defRPr sz="1200">
                <a:solidFill>
                  <a:srgbClr val="333366"/>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333366"/>
                </a:solidFill>
                <a:latin typeface="Verdana" panose="020B0604030504040204" pitchFamily="34" charset="0"/>
                <a:ea typeface="ＭＳ Ｐゴシック" panose="020B0600070205080204" pitchFamily="34" charset="-128"/>
              </a:defRPr>
            </a:lvl9pPr>
          </a:lstStyle>
          <a:p>
            <a:r>
              <a:rPr lang="en-GB" sz="1800" dirty="0">
                <a:latin typeface="Helvetica" pitchFamily="2" charset="0"/>
              </a:rPr>
              <a:t>PPI development is a central mission of positive psychology </a:t>
            </a:r>
          </a:p>
          <a:p>
            <a:pPr marL="0" indent="0">
              <a:buNone/>
            </a:pPr>
            <a:endParaRPr lang="en-GB" sz="1800" dirty="0">
              <a:latin typeface="Helvetica" pitchFamily="2" charset="0"/>
            </a:endParaRPr>
          </a:p>
          <a:p>
            <a:r>
              <a:rPr lang="en-GB" sz="1800" dirty="0">
                <a:latin typeface="Helvetica" pitchFamily="2" charset="0"/>
              </a:rPr>
              <a:t>PPIs have been used in educational, work, and sports contexts and in clinical settings</a:t>
            </a:r>
          </a:p>
          <a:p>
            <a:pPr marL="0" indent="0">
              <a:buNone/>
            </a:pPr>
            <a:endParaRPr lang="en-GB" sz="1800" dirty="0">
              <a:latin typeface="Helvetica" pitchFamily="2" charset="0"/>
            </a:endParaRPr>
          </a:p>
          <a:p>
            <a:r>
              <a:rPr lang="en-GB" sz="1800" dirty="0">
                <a:latin typeface="Helvetica" pitchFamily="2" charset="0"/>
              </a:rPr>
              <a:t>PPIs are described in previous chapters</a:t>
            </a:r>
          </a:p>
          <a:p>
            <a:pPr lvl="2">
              <a:buFont typeface="Arial" panose="020B0604020202020204" pitchFamily="34" charset="0"/>
              <a:buChar char="•"/>
            </a:pPr>
            <a:r>
              <a:rPr lang="en-GB" dirty="0">
                <a:latin typeface="Helvetica" pitchFamily="2" charset="0"/>
              </a:rPr>
              <a:t>C2. Setting valued goals and using signature strengths</a:t>
            </a:r>
          </a:p>
          <a:p>
            <a:pPr lvl="2">
              <a:buFont typeface="Arial" panose="020B0604020202020204" pitchFamily="34" charset="0"/>
              <a:buChar char="•"/>
            </a:pPr>
            <a:r>
              <a:rPr lang="en-GB" dirty="0">
                <a:latin typeface="Helvetica" pitchFamily="2" charset="0"/>
              </a:rPr>
              <a:t>C3. Developing optimism and gratitude </a:t>
            </a:r>
          </a:p>
          <a:p>
            <a:pPr lvl="2">
              <a:buFont typeface="Arial" panose="020B0604020202020204" pitchFamily="34" charset="0"/>
              <a:buChar char="•"/>
            </a:pPr>
            <a:r>
              <a:rPr lang="en-GB" dirty="0">
                <a:latin typeface="Helvetica" pitchFamily="2" charset="0"/>
              </a:rPr>
              <a:t>C4. Savouring pleasures, finding flow, and cultivating mindfulness </a:t>
            </a:r>
          </a:p>
          <a:p>
            <a:pPr lvl="2">
              <a:buFont typeface="Arial" panose="020B0604020202020204" pitchFamily="34" charset="0"/>
              <a:buChar char="•"/>
            </a:pPr>
            <a:r>
              <a:rPr lang="en-GB" dirty="0">
                <a:latin typeface="Helvetica" pitchFamily="2" charset="0"/>
              </a:rPr>
              <a:t>C5. Using emotional intelligence </a:t>
            </a:r>
          </a:p>
          <a:p>
            <a:pPr lvl="2">
              <a:buFont typeface="Arial" panose="020B0604020202020204" pitchFamily="34" charset="0"/>
              <a:buChar char="•"/>
            </a:pPr>
            <a:r>
              <a:rPr lang="en-GB" dirty="0">
                <a:latin typeface="Helvetica" pitchFamily="2" charset="0"/>
              </a:rPr>
              <a:t>C6. Developing creativity and wisdom </a:t>
            </a:r>
          </a:p>
          <a:p>
            <a:pPr lvl="2">
              <a:buFont typeface="Arial" panose="020B0604020202020204" pitchFamily="34" charset="0"/>
              <a:buChar char="•"/>
            </a:pPr>
            <a:r>
              <a:rPr lang="en-GB" dirty="0">
                <a:latin typeface="Helvetica" pitchFamily="2" charset="0"/>
              </a:rPr>
              <a:t>C7. Developing self-esteem, self-efficacy, functional coping strategies, positive defence mechanisms, and engaging in post-traumatic growth </a:t>
            </a:r>
          </a:p>
          <a:p>
            <a:pPr lvl="2">
              <a:buFont typeface="Arial" panose="020B0604020202020204" pitchFamily="34" charset="0"/>
              <a:buChar char="•"/>
            </a:pPr>
            <a:r>
              <a:rPr lang="en-GB" dirty="0">
                <a:latin typeface="Helvetica" pitchFamily="2" charset="0"/>
              </a:rPr>
              <a:t>C8. Volunteering, practicing kindness and forgiveness, active constructive responding, expressing appreciation, and engaging in quality time</a:t>
            </a:r>
            <a:endParaRPr lang="en-US" altLang="en-US" dirty="0">
              <a:latin typeface="Helvetica" pitchFamily="2"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967511" y="68863"/>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638297" y="1095499"/>
            <a:ext cx="6297389" cy="495695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GB" sz="2000" b="1" dirty="0">
                <a:latin typeface="Helvetica" pitchFamily="2" charset="0"/>
              </a:rPr>
              <a:t>Posttraumatic Growth Therapy. </a:t>
            </a:r>
            <a:r>
              <a:rPr lang="en-GB" sz="2000" dirty="0">
                <a:latin typeface="Helvetica" pitchFamily="2" charset="0"/>
              </a:rPr>
              <a:t>Calhoun and Tedeschi developed an approach to therapy that aims to promote post-traumatic growth which includes: </a:t>
            </a:r>
          </a:p>
          <a:p>
            <a:endParaRPr lang="en-GB" sz="2000" dirty="0">
              <a:latin typeface="Helvetica" pitchFamily="2" charset="0"/>
            </a:endParaRPr>
          </a:p>
          <a:p>
            <a:pPr lvl="1">
              <a:buFont typeface="Arial" panose="020B0604020202020204" pitchFamily="34" charset="0"/>
              <a:buChar char="•"/>
            </a:pPr>
            <a:r>
              <a:rPr lang="en-IE" dirty="0">
                <a:latin typeface="Helvetica" pitchFamily="2" charset="0"/>
              </a:rPr>
              <a:t>Recognition of personal strength </a:t>
            </a:r>
          </a:p>
          <a:p>
            <a:pPr lvl="1">
              <a:buFont typeface="Arial" panose="020B0604020202020204" pitchFamily="34" charset="0"/>
              <a:buChar char="•"/>
            </a:pPr>
            <a:r>
              <a:rPr lang="en-IE" dirty="0">
                <a:latin typeface="Helvetica" pitchFamily="2" charset="0"/>
              </a:rPr>
              <a:t>Improved relationships with other people </a:t>
            </a:r>
          </a:p>
          <a:p>
            <a:pPr lvl="1">
              <a:buFont typeface="Arial" panose="020B0604020202020204" pitchFamily="34" charset="0"/>
              <a:buChar char="•"/>
            </a:pPr>
            <a:r>
              <a:rPr lang="en-IE" dirty="0">
                <a:latin typeface="Helvetica" pitchFamily="2" charset="0"/>
              </a:rPr>
              <a:t>A greater appreciation of life</a:t>
            </a:r>
          </a:p>
          <a:p>
            <a:pPr lvl="1">
              <a:buFont typeface="Arial" panose="020B0604020202020204" pitchFamily="34" charset="0"/>
              <a:buChar char="•"/>
            </a:pPr>
            <a:r>
              <a:rPr lang="en-IE" dirty="0">
                <a:latin typeface="Helvetica" pitchFamily="2" charset="0"/>
              </a:rPr>
              <a:t>Spiritual and existential transformation</a:t>
            </a:r>
          </a:p>
          <a:p>
            <a:pPr lvl="1">
              <a:buFont typeface="Arial" panose="020B0604020202020204" pitchFamily="34" charset="0"/>
              <a:buChar char="•"/>
            </a:pPr>
            <a:r>
              <a:rPr lang="en-IE" dirty="0">
                <a:latin typeface="Helvetica" pitchFamily="2" charset="0"/>
              </a:rPr>
              <a:t>An increased openness to new possibilities</a:t>
            </a:r>
          </a:p>
          <a:p>
            <a:pPr lvl="1">
              <a:buFont typeface="Arial" panose="020B0604020202020204" pitchFamily="34" charset="0"/>
              <a:buChar char="•"/>
            </a:pPr>
            <a:r>
              <a:rPr lang="en-IE" dirty="0">
                <a:latin typeface="Helvetica" pitchFamily="2" charset="0"/>
              </a:rPr>
              <a:t>Compassion for others who suffer</a:t>
            </a:r>
          </a:p>
          <a:p>
            <a:endParaRPr lang="en-IE" sz="2000" dirty="0">
              <a:latin typeface="Helvetica" pitchFamily="2" charset="0"/>
            </a:endParaRPr>
          </a:p>
          <a:p>
            <a:endParaRPr lang="en-IE" sz="2000" dirty="0">
              <a:latin typeface="Helvetica" pitchFamily="2" charset="0"/>
            </a:endParaRPr>
          </a:p>
          <a:p>
            <a:endParaRPr lang="en-IE" sz="2000" b="1" dirty="0">
              <a:latin typeface="Helvetica" pitchFamily="2" charset="0"/>
            </a:endParaRPr>
          </a:p>
          <a:p>
            <a:endParaRPr lang="en-IE" sz="2000" dirty="0">
              <a:latin typeface="Helvetica" pitchFamily="2" charset="0"/>
            </a:endParaRPr>
          </a:p>
          <a:p>
            <a:endParaRPr lang="en-IE" sz="2000" dirty="0">
              <a:latin typeface="Helvetica" pitchFamily="2" charset="0"/>
            </a:endParaRPr>
          </a:p>
          <a:p>
            <a:endParaRPr lang="en-IE" sz="2000" dirty="0">
              <a:latin typeface="Helvetica" pitchFamily="2" charset="0"/>
            </a:endParaRPr>
          </a:p>
          <a:p>
            <a:endParaRPr lang="en-IE" sz="2000" dirty="0">
              <a:latin typeface="Helvetica" pitchFamily="2" charset="0"/>
            </a:endParaRPr>
          </a:p>
          <a:p>
            <a:pPr lvl="0"/>
            <a:endParaRPr lang="en-IE" sz="2000" dirty="0">
              <a:latin typeface="Helvetica" pitchFamily="2" charset="0"/>
            </a:endParaRPr>
          </a:p>
          <a:p>
            <a:pPr>
              <a:defRPr/>
            </a:pPr>
            <a:endParaRPr lang="en-IE" sz="2000" dirty="0">
              <a:latin typeface="Helvetica" pitchFamily="2" charset="0"/>
            </a:endParaRPr>
          </a:p>
          <a:p>
            <a:pPr>
              <a:defRPr/>
            </a:pPr>
            <a:endParaRPr lang="en-US" altLang="en-US" sz="20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557008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37634" y="195927"/>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269890" y="1127954"/>
            <a:ext cx="8604219" cy="575518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GB" sz="2000" b="1" dirty="0">
                <a:latin typeface="Helvetica" pitchFamily="2" charset="0"/>
              </a:rPr>
              <a:t>Solution-Focused Therapy. </a:t>
            </a:r>
            <a:r>
              <a:rPr lang="en-GB" sz="2000" dirty="0">
                <a:latin typeface="Helvetica" pitchFamily="2" charset="0"/>
              </a:rPr>
              <a:t>deShazer and Kim Berg developed solution focused therapy which aims to identify infrequent exceptional episodes in which clients’ problem were expected to occur but did not, and arrange for clients to increase the frequency of these exceptions.</a:t>
            </a:r>
            <a:r>
              <a:rPr lang="en-IE" sz="2000" dirty="0">
                <a:latin typeface="Helvetica" pitchFamily="2" charset="0"/>
              </a:rPr>
              <a:t> </a:t>
            </a:r>
            <a:r>
              <a:rPr lang="en-GB" sz="2000" b="1" dirty="0">
                <a:latin typeface="Helvetica" pitchFamily="2" charset="0"/>
              </a:rPr>
              <a:t> </a:t>
            </a:r>
            <a:r>
              <a:rPr lang="en-GB" sz="2000" dirty="0">
                <a:latin typeface="Helvetica" pitchFamily="2" charset="0"/>
              </a:rPr>
              <a:t>O’Hanlon and Bertolino have integrated PPIs into the practice of solution-focused therapy</a:t>
            </a:r>
            <a:r>
              <a:rPr lang="en-IE" sz="2000" dirty="0">
                <a:latin typeface="Helvetica" pitchFamily="2" charset="0"/>
              </a:rPr>
              <a:t> </a:t>
            </a:r>
          </a:p>
          <a:p>
            <a:endParaRPr lang="en-GB" sz="2000" b="1" dirty="0">
              <a:latin typeface="Helvetica" pitchFamily="2" charset="0"/>
            </a:endParaRPr>
          </a:p>
          <a:p>
            <a:r>
              <a:rPr lang="en-GB" sz="2000" b="1" dirty="0">
                <a:latin typeface="Helvetica" pitchFamily="2" charset="0"/>
              </a:rPr>
              <a:t>Positive Family Therapy. </a:t>
            </a:r>
            <a:r>
              <a:rPr lang="en-GB" sz="2000" dirty="0">
                <a:latin typeface="Helvetica" pitchFamily="2" charset="0"/>
              </a:rPr>
              <a:t>This was developed by the Conoleys and combines ideas and practices from family therapy and positive psychology</a:t>
            </a:r>
          </a:p>
          <a:p>
            <a:endParaRPr lang="en-GB" sz="2000" dirty="0">
              <a:latin typeface="Helvetica" pitchFamily="2" charset="0"/>
            </a:endParaRPr>
          </a:p>
          <a:p>
            <a:r>
              <a:rPr lang="en-IE" sz="2000" dirty="0">
                <a:latin typeface="Helvetica" pitchFamily="2" charset="0"/>
              </a:rPr>
              <a:t> </a:t>
            </a:r>
            <a:r>
              <a:rPr lang="en-GB" sz="2000" b="1" dirty="0">
                <a:latin typeface="Helvetica" pitchFamily="2" charset="0"/>
              </a:rPr>
              <a:t>Positive Couple Therapy. </a:t>
            </a:r>
            <a:r>
              <a:rPr lang="en-GB" sz="2000" dirty="0">
                <a:latin typeface="Helvetica" pitchFamily="2" charset="0"/>
              </a:rPr>
              <a:t>Kauffman &amp; Silberman integrated of couple therapy and positive psychology bey balancing the usual focus on couples’ problems with an equal focus on positive emotions and relationship strengths</a:t>
            </a:r>
            <a:r>
              <a:rPr lang="en-IE" sz="2000" dirty="0">
                <a:latin typeface="Helvetica" pitchFamily="2" charset="0"/>
              </a:rPr>
              <a:t> </a:t>
            </a:r>
            <a:endParaRPr lang="en-GB" sz="2000" dirty="0">
              <a:latin typeface="Helvetica" pitchFamily="2" charset="0"/>
            </a:endParaRPr>
          </a:p>
          <a:p>
            <a:endParaRPr lang="en-IE" dirty="0"/>
          </a:p>
          <a:p>
            <a:endParaRPr lang="en-IE" dirty="0"/>
          </a:p>
          <a:p>
            <a:endParaRPr lang="en-IE" dirty="0"/>
          </a:p>
          <a:p>
            <a:endParaRPr lang="en-IE" dirty="0"/>
          </a:p>
          <a:p>
            <a:endParaRPr lang="en-IE" b="1" dirty="0"/>
          </a:p>
          <a:p>
            <a:endParaRPr lang="en-IE" dirty="0"/>
          </a:p>
          <a:p>
            <a:endParaRPr lang="en-IE" dirty="0"/>
          </a:p>
          <a:p>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39488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50160" y="985067"/>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650131" y="2417070"/>
            <a:ext cx="5843738" cy="317714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GB" sz="2000" b="1" dirty="0">
                <a:latin typeface="Helvetica" pitchFamily="2" charset="0"/>
              </a:rPr>
              <a:t>Voyages to wellbeing. </a:t>
            </a:r>
            <a:r>
              <a:rPr lang="en-GB" sz="2000" dirty="0">
                <a:latin typeface="Helvetica" pitchFamily="2" charset="0"/>
              </a:rPr>
              <a:t>Cloninger developed this approach to help people who had recovered from psychological problems, enhance their wellbeing by increasing their self-directedness, cooperativeness, and self-transcendence using exercises based on cognitive behaviour therapy and mindfulness meditation</a:t>
            </a:r>
          </a:p>
          <a:p>
            <a:pPr marL="0" indent="0">
              <a:buNone/>
            </a:pPr>
            <a:r>
              <a:rPr lang="en-GB" dirty="0"/>
              <a:t> </a:t>
            </a:r>
            <a:endParaRPr lang="en-IE" dirty="0"/>
          </a:p>
          <a:p>
            <a:endParaRPr lang="en-IE" dirty="0"/>
          </a:p>
          <a:p>
            <a:endParaRPr lang="en-IE" dirty="0"/>
          </a:p>
          <a:p>
            <a:endParaRPr lang="en-IE" dirty="0"/>
          </a:p>
          <a:p>
            <a:endParaRPr lang="en-IE" b="1" dirty="0"/>
          </a:p>
          <a:p>
            <a:endParaRPr lang="en-IE" dirty="0"/>
          </a:p>
          <a:p>
            <a:endParaRPr lang="en-IE" dirty="0"/>
          </a:p>
          <a:p>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916184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556657" y="142452"/>
            <a:ext cx="5573485" cy="139243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a:p>
            <a:pPr algn="ctr">
              <a:spcBef>
                <a:spcPts val="0"/>
              </a:spcBef>
              <a:defRPr/>
            </a:pPr>
            <a:r>
              <a:rPr lang="en-GB" sz="2000" b="1" dirty="0">
                <a:solidFill>
                  <a:srgbClr val="002060"/>
                </a:solidFill>
                <a:latin typeface="Helvetica" pitchFamily="2" charset="0"/>
              </a:rPr>
              <a:t>CLONINGER’S </a:t>
            </a:r>
          </a:p>
          <a:p>
            <a:pPr algn="ctr">
              <a:spcBef>
                <a:spcPts val="0"/>
              </a:spcBef>
              <a:defRPr/>
            </a:pPr>
            <a:r>
              <a:rPr lang="en-GB" sz="2000" b="1" dirty="0">
                <a:solidFill>
                  <a:srgbClr val="002060"/>
                </a:solidFill>
                <a:latin typeface="Helvetica" pitchFamily="2" charset="0"/>
              </a:rPr>
              <a:t>VOYAGES TO WELL-BEING PROGRAMME</a:t>
            </a:r>
            <a:endParaRPr lang="en-IE" sz="2000" dirty="0">
              <a:solidFill>
                <a:srgbClr val="002060"/>
              </a:solidFill>
              <a:latin typeface="Helvetica" pitchFamily="2" charset="0"/>
            </a:endParaRPr>
          </a:p>
          <a:p>
            <a:pPr algn="ctr">
              <a:spcBef>
                <a:spcPts val="0"/>
              </a:spcBef>
              <a:defRPr/>
            </a:pPr>
            <a:endParaRPr lang="en-US" altLang="en-US" sz="18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451757" y="1906878"/>
            <a:ext cx="8240486" cy="470075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None/>
            </a:pPr>
            <a:r>
              <a:rPr lang="en-GB" sz="2000" dirty="0">
                <a:latin typeface="Helvetica" pitchFamily="2" charset="0"/>
              </a:rPr>
              <a:t>	</a:t>
            </a:r>
            <a:r>
              <a:rPr lang="en-GB" sz="2000" b="1" dirty="0">
                <a:latin typeface="Helvetica" pitchFamily="2" charset="0"/>
              </a:rPr>
              <a:t>Set 1</a:t>
            </a:r>
            <a:r>
              <a:rPr lang="en-GB" sz="2000" dirty="0">
                <a:latin typeface="Helvetica" pitchFamily="2" charset="0"/>
              </a:rPr>
              <a:t>	</a:t>
            </a:r>
          </a:p>
          <a:p>
            <a:pPr marL="0" indent="0">
              <a:buNone/>
            </a:pPr>
            <a:r>
              <a:rPr lang="en-GB" sz="2000" dirty="0">
                <a:latin typeface="Helvetica" pitchFamily="2" charset="0"/>
              </a:rPr>
              <a:t>       1.	What makes you happy? – Recognizing what brings joy</a:t>
            </a:r>
            <a:endParaRPr lang="en-IE" sz="2000" dirty="0">
              <a:latin typeface="Helvetica" pitchFamily="2" charset="0"/>
            </a:endParaRPr>
          </a:p>
          <a:p>
            <a:pPr marL="0" indent="0">
              <a:buNone/>
            </a:pPr>
            <a:r>
              <a:rPr lang="en-GB" sz="2000" dirty="0">
                <a:latin typeface="Helvetica" pitchFamily="2" charset="0"/>
              </a:rPr>
              <a:t>	2.	What makes you unhappy? – Understanding traps in thinking</a:t>
            </a:r>
            <a:endParaRPr lang="en-IE" sz="2000" dirty="0">
              <a:latin typeface="Helvetica" pitchFamily="2" charset="0"/>
            </a:endParaRPr>
          </a:p>
          <a:p>
            <a:pPr marL="0" indent="0">
              <a:buNone/>
            </a:pPr>
            <a:r>
              <a:rPr lang="en-GB" sz="2000" dirty="0">
                <a:latin typeface="Helvetica" pitchFamily="2" charset="0"/>
              </a:rPr>
              <a:t>	3.	Experiencing well-being – Quieting the mind’s turmoil</a:t>
            </a:r>
            <a:endParaRPr lang="en-IE" sz="2000" dirty="0">
              <a:latin typeface="Helvetica" pitchFamily="2" charset="0"/>
            </a:endParaRPr>
          </a:p>
          <a:p>
            <a:pPr marL="0" indent="0">
              <a:buNone/>
            </a:pPr>
            <a:r>
              <a:rPr lang="en-GB" sz="2000" dirty="0">
                <a:latin typeface="Helvetica" pitchFamily="2" charset="0"/>
              </a:rPr>
              <a:t>	4.	Union in nature – Awakening your physical senses</a:t>
            </a:r>
            <a:endParaRPr lang="en-IE" sz="2000" dirty="0">
              <a:latin typeface="Helvetica" pitchFamily="2" charset="0"/>
            </a:endParaRPr>
          </a:p>
          <a:p>
            <a:pPr marL="0" indent="0">
              <a:buNone/>
            </a:pPr>
            <a:r>
              <a:rPr lang="en-GB" sz="2000" dirty="0">
                <a:latin typeface="Helvetica" pitchFamily="2" charset="0"/>
              </a:rPr>
              <a:t>	5.	Finding meaning — Awakening your spiritual senses</a:t>
            </a:r>
          </a:p>
          <a:p>
            <a:pPr marL="0" indent="0">
              <a:buNone/>
            </a:pPr>
            <a:endParaRPr lang="en-GB" sz="2000" dirty="0">
              <a:latin typeface="Helvetica" pitchFamily="2" charset="0"/>
            </a:endParaRPr>
          </a:p>
          <a:p>
            <a:pPr marL="0" indent="0">
              <a:buNone/>
            </a:pPr>
            <a:endParaRPr lang="en-GB" sz="2000" dirty="0">
              <a:latin typeface="Helvetica" pitchFamily="2" charset="0"/>
            </a:endParaRPr>
          </a:p>
          <a:p>
            <a:pPr marL="0" indent="0">
              <a:buNone/>
            </a:pPr>
            <a:endParaRPr lang="en-GB" sz="2000" dirty="0">
              <a:latin typeface="Helvetica" pitchFamily="2" charset="0"/>
            </a:endParaRPr>
          </a:p>
          <a:p>
            <a:pPr marL="0" indent="0">
              <a:buNone/>
            </a:pPr>
            <a:r>
              <a:rPr lang="en-GB" sz="1400" b="1" dirty="0">
                <a:latin typeface="Helvetica" pitchFamily="2" charset="0"/>
              </a:rPr>
              <a:t>Note.</a:t>
            </a:r>
            <a:r>
              <a:rPr lang="en-GB" sz="1400" dirty="0">
                <a:latin typeface="Helvetica" pitchFamily="2" charset="0"/>
              </a:rPr>
              <a:t> Based on Cloninger CR.(2006). The science of well-being: an integrated approach to mental health and its disorders. </a:t>
            </a:r>
            <a:r>
              <a:rPr lang="en-GB" sz="1400" i="1" dirty="0">
                <a:latin typeface="Helvetica" pitchFamily="2" charset="0"/>
              </a:rPr>
              <a:t>World Psychiatry, 5,</a:t>
            </a:r>
            <a:r>
              <a:rPr lang="en-GB" sz="1400" dirty="0">
                <a:latin typeface="Helvetica" pitchFamily="2" charset="0"/>
              </a:rPr>
              <a:t> 71-76. </a:t>
            </a:r>
            <a:endParaRPr lang="en-IE" sz="1400" dirty="0">
              <a:latin typeface="Helvetica" pitchFamily="2" charset="0"/>
            </a:endParaRPr>
          </a:p>
          <a:p>
            <a:endParaRPr lang="en-IE" sz="2000" dirty="0">
              <a:latin typeface="Helvetica" pitchFamily="2" charset="0"/>
            </a:endParaRPr>
          </a:p>
          <a:p>
            <a:pPr lvl="0"/>
            <a:endParaRPr lang="en-IE" sz="2000" dirty="0">
              <a:latin typeface="Helvetica" pitchFamily="2" charset="0"/>
            </a:endParaRPr>
          </a:p>
          <a:p>
            <a:pPr lvl="0"/>
            <a:endParaRPr lang="en-IE"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4254829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358462" y="1972193"/>
            <a:ext cx="6892910" cy="488580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None/>
            </a:pPr>
            <a:r>
              <a:rPr lang="en-GB" sz="2000" b="1" dirty="0">
                <a:solidFill>
                  <a:srgbClr val="002060"/>
                </a:solidFill>
                <a:latin typeface="Helvetica" pitchFamily="2" charset="0"/>
              </a:rPr>
              <a:t>      Set 2</a:t>
            </a:r>
            <a:r>
              <a:rPr lang="en-GB" sz="2000" dirty="0">
                <a:solidFill>
                  <a:srgbClr val="002060"/>
                </a:solidFill>
                <a:latin typeface="Helvetica" pitchFamily="2" charset="0"/>
              </a:rPr>
              <a:t>	</a:t>
            </a:r>
          </a:p>
          <a:p>
            <a:pPr marL="0" indent="0">
              <a:buNone/>
            </a:pPr>
            <a:r>
              <a:rPr lang="en-GB" sz="2000" dirty="0">
                <a:solidFill>
                  <a:srgbClr val="002060"/>
                </a:solidFill>
                <a:latin typeface="Helvetica" pitchFamily="2" charset="0"/>
              </a:rPr>
              <a:t>      6.	Beyond mindfulness – Cultivating soulfulness</a:t>
            </a:r>
            <a:endParaRPr lang="en-IE" sz="2000" dirty="0">
              <a:solidFill>
                <a:srgbClr val="002060"/>
              </a:solidFill>
              <a:latin typeface="Helvetica" pitchFamily="2" charset="0"/>
            </a:endParaRPr>
          </a:p>
          <a:p>
            <a:pPr marL="0" indent="0">
              <a:buNone/>
            </a:pPr>
            <a:r>
              <a:rPr lang="en-GB" sz="2000" dirty="0">
                <a:solidFill>
                  <a:srgbClr val="002060"/>
                </a:solidFill>
                <a:latin typeface="Helvetica" pitchFamily="2" charset="0"/>
              </a:rPr>
              <a:t>	7.	Observing and elevating your thoughts</a:t>
            </a:r>
            <a:endParaRPr lang="en-IE" sz="2000" dirty="0">
              <a:solidFill>
                <a:srgbClr val="002060"/>
              </a:solidFill>
              <a:latin typeface="Helvetica" pitchFamily="2" charset="0"/>
            </a:endParaRPr>
          </a:p>
          <a:p>
            <a:pPr marL="0" indent="0">
              <a:buNone/>
            </a:pPr>
            <a:r>
              <a:rPr lang="en-GB" sz="2000" dirty="0">
                <a:solidFill>
                  <a:srgbClr val="002060"/>
                </a:solidFill>
                <a:latin typeface="Helvetica" pitchFamily="2" charset="0"/>
              </a:rPr>
              <a:t>	8.	Observing and elevating your human relationships</a:t>
            </a:r>
            <a:endParaRPr lang="en-IE" sz="2000" dirty="0">
              <a:solidFill>
                <a:srgbClr val="002060"/>
              </a:solidFill>
              <a:latin typeface="Helvetica" pitchFamily="2" charset="0"/>
            </a:endParaRPr>
          </a:p>
          <a:p>
            <a:pPr marL="0" indent="0">
              <a:buNone/>
            </a:pPr>
            <a:r>
              <a:rPr lang="en-GB" sz="2000" dirty="0">
                <a:solidFill>
                  <a:srgbClr val="002060"/>
                </a:solidFill>
                <a:latin typeface="Helvetica" pitchFamily="2" charset="0"/>
              </a:rPr>
              <a:t>	9.	Charting your maturity and integration</a:t>
            </a:r>
            <a:endParaRPr lang="en-IE" sz="2000" dirty="0">
              <a:solidFill>
                <a:srgbClr val="002060"/>
              </a:solidFill>
              <a:latin typeface="Helvetica" pitchFamily="2" charset="0"/>
            </a:endParaRPr>
          </a:p>
          <a:p>
            <a:pPr marL="0" indent="0">
              <a:buNone/>
            </a:pPr>
            <a:r>
              <a:rPr lang="en-GB" sz="2000" dirty="0">
                <a:solidFill>
                  <a:srgbClr val="002060"/>
                </a:solidFill>
                <a:latin typeface="Helvetica" pitchFamily="2" charset="0"/>
              </a:rPr>
              <a:t>	10.	Contemplation of being</a:t>
            </a:r>
          </a:p>
          <a:p>
            <a:pPr marL="0" indent="0">
              <a:buNone/>
            </a:pPr>
            <a:endParaRPr lang="en-GB" sz="2000" dirty="0">
              <a:solidFill>
                <a:srgbClr val="002060"/>
              </a:solidFill>
              <a:latin typeface="Helvetica" pitchFamily="2" charset="0"/>
            </a:endParaRPr>
          </a:p>
          <a:p>
            <a:pPr marL="0" indent="0">
              <a:buNone/>
            </a:pPr>
            <a:endParaRPr lang="en-GB" sz="2000" dirty="0">
              <a:solidFill>
                <a:srgbClr val="002060"/>
              </a:solidFill>
              <a:latin typeface="Helvetica" pitchFamily="2" charset="0"/>
            </a:endParaRPr>
          </a:p>
          <a:p>
            <a:pPr marL="0" indent="0">
              <a:buNone/>
            </a:pPr>
            <a:endParaRPr lang="en-GB" sz="2000" dirty="0">
              <a:solidFill>
                <a:srgbClr val="002060"/>
              </a:solidFill>
              <a:latin typeface="Helvetica" pitchFamily="2" charset="0"/>
            </a:endParaRPr>
          </a:p>
          <a:p>
            <a:pPr marL="0" indent="0">
              <a:buNone/>
            </a:pPr>
            <a:r>
              <a:rPr lang="en-GB" sz="1400" b="1" dirty="0">
                <a:solidFill>
                  <a:srgbClr val="002060"/>
                </a:solidFill>
                <a:latin typeface="Helvetica" pitchFamily="2" charset="0"/>
              </a:rPr>
              <a:t>Note.</a:t>
            </a:r>
            <a:r>
              <a:rPr lang="en-GB" sz="1400" dirty="0">
                <a:solidFill>
                  <a:srgbClr val="002060"/>
                </a:solidFill>
                <a:latin typeface="Helvetica" pitchFamily="2" charset="0"/>
              </a:rPr>
              <a:t> Based on Cloninger CR.(2006). The science of well-being: an integrated approach to mental health and its disorders. </a:t>
            </a:r>
            <a:r>
              <a:rPr lang="en-GB" sz="1400" i="1" dirty="0">
                <a:solidFill>
                  <a:srgbClr val="002060"/>
                </a:solidFill>
                <a:latin typeface="Helvetica" pitchFamily="2" charset="0"/>
              </a:rPr>
              <a:t>World Psychiatry, 5,</a:t>
            </a:r>
            <a:r>
              <a:rPr lang="en-GB" sz="1400" dirty="0">
                <a:solidFill>
                  <a:srgbClr val="002060"/>
                </a:solidFill>
                <a:latin typeface="Helvetica" pitchFamily="2" charset="0"/>
              </a:rPr>
              <a:t> 71-76. </a:t>
            </a:r>
            <a:endParaRPr lang="en-IE" sz="1400" dirty="0">
              <a:solidFill>
                <a:srgbClr val="002060"/>
              </a:solidFill>
              <a:latin typeface="Helvetica" pitchFamily="2" charset="0"/>
            </a:endParaRPr>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
        <p:nvSpPr>
          <p:cNvPr id="6" name="Title 1">
            <a:extLst>
              <a:ext uri="{FF2B5EF4-FFF2-40B4-BE49-F238E27FC236}">
                <a16:creationId xmlns:a16="http://schemas.microsoft.com/office/drawing/2014/main" id="{5E6E4DF2-8AAF-004E-BB87-63D548762047}"/>
              </a:ext>
            </a:extLst>
          </p:cNvPr>
          <p:cNvSpPr txBox="1">
            <a:spLocks noChangeArrowheads="1"/>
          </p:cNvSpPr>
          <p:nvPr/>
        </p:nvSpPr>
        <p:spPr>
          <a:xfrm>
            <a:off x="1556657" y="142452"/>
            <a:ext cx="5573485" cy="139243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a:p>
            <a:pPr algn="ctr">
              <a:spcBef>
                <a:spcPts val="0"/>
              </a:spcBef>
              <a:defRPr/>
            </a:pPr>
            <a:r>
              <a:rPr lang="en-GB" sz="2000" b="1" dirty="0">
                <a:solidFill>
                  <a:srgbClr val="002060"/>
                </a:solidFill>
                <a:latin typeface="Helvetica" pitchFamily="2" charset="0"/>
              </a:rPr>
              <a:t>CLONINGER’S </a:t>
            </a:r>
          </a:p>
          <a:p>
            <a:pPr algn="ctr">
              <a:spcBef>
                <a:spcPts val="0"/>
              </a:spcBef>
              <a:defRPr/>
            </a:pPr>
            <a:r>
              <a:rPr lang="en-GB" sz="2000" b="1" dirty="0">
                <a:solidFill>
                  <a:srgbClr val="002060"/>
                </a:solidFill>
                <a:latin typeface="Helvetica" pitchFamily="2" charset="0"/>
              </a:rPr>
              <a:t>VOYAGES TO WELL-BEING PROGRAMME</a:t>
            </a:r>
            <a:endParaRPr lang="en-IE" sz="2000" dirty="0">
              <a:solidFill>
                <a:srgbClr val="002060"/>
              </a:solidFill>
              <a:latin typeface="Helvetica" pitchFamily="2" charset="0"/>
            </a:endParaRPr>
          </a:p>
          <a:p>
            <a:pPr algn="ctr">
              <a:spcBef>
                <a:spcPts val="0"/>
              </a:spcBef>
              <a:defRPr/>
            </a:pPr>
            <a:endParaRPr lang="en-US" altLang="en-US" sz="18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02322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295400" y="2102428"/>
            <a:ext cx="7032172" cy="423305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buNone/>
            </a:pPr>
            <a:r>
              <a:rPr lang="en-GB" sz="2000" dirty="0">
                <a:solidFill>
                  <a:srgbClr val="002060"/>
                </a:solidFill>
                <a:latin typeface="Helvetica" pitchFamily="2" charset="0"/>
              </a:rPr>
              <a:t>	</a:t>
            </a:r>
            <a:r>
              <a:rPr lang="en-GB" sz="2000" b="1" dirty="0">
                <a:solidFill>
                  <a:srgbClr val="002060"/>
                </a:solidFill>
                <a:latin typeface="Helvetica" pitchFamily="2" charset="0"/>
              </a:rPr>
              <a:t>Set 3	</a:t>
            </a:r>
          </a:p>
          <a:p>
            <a:pPr marL="0" indent="0">
              <a:buNone/>
            </a:pPr>
            <a:r>
              <a:rPr lang="en-GB" sz="2000" dirty="0">
                <a:solidFill>
                  <a:srgbClr val="002060"/>
                </a:solidFill>
                <a:latin typeface="Helvetica" pitchFamily="2" charset="0"/>
              </a:rPr>
              <a:t>      11.	Can you learn to reduce stress?</a:t>
            </a:r>
            <a:endParaRPr lang="en-IE" sz="2000" dirty="0">
              <a:solidFill>
                <a:srgbClr val="002060"/>
              </a:solidFill>
              <a:latin typeface="Helvetica" pitchFamily="2" charset="0"/>
            </a:endParaRPr>
          </a:p>
          <a:p>
            <a:pPr marL="0" indent="0">
              <a:buNone/>
            </a:pPr>
            <a:r>
              <a:rPr lang="en-GB" sz="2000" dirty="0">
                <a:solidFill>
                  <a:srgbClr val="002060"/>
                </a:solidFill>
                <a:latin typeface="Helvetica" pitchFamily="2" charset="0"/>
              </a:rPr>
              <a:t>	12.	Calming your fears</a:t>
            </a:r>
            <a:endParaRPr lang="en-IE" sz="2000" dirty="0">
              <a:solidFill>
                <a:srgbClr val="002060"/>
              </a:solidFill>
              <a:latin typeface="Helvetica" pitchFamily="2" charset="0"/>
            </a:endParaRPr>
          </a:p>
          <a:p>
            <a:pPr marL="0" indent="0">
              <a:buNone/>
            </a:pPr>
            <a:r>
              <a:rPr lang="en-GB" sz="2000" dirty="0">
                <a:solidFill>
                  <a:srgbClr val="002060"/>
                </a:solidFill>
                <a:latin typeface="Helvetica" pitchFamily="2" charset="0"/>
              </a:rPr>
              <a:t>	13.	Observing the power-seekers in your life</a:t>
            </a:r>
            <a:endParaRPr lang="en-IE" sz="2000" dirty="0">
              <a:solidFill>
                <a:srgbClr val="002060"/>
              </a:solidFill>
              <a:latin typeface="Helvetica" pitchFamily="2" charset="0"/>
            </a:endParaRPr>
          </a:p>
          <a:p>
            <a:pPr marL="0" indent="0">
              <a:buNone/>
            </a:pPr>
            <a:r>
              <a:rPr lang="en-GB" sz="2000" dirty="0">
                <a:solidFill>
                  <a:srgbClr val="002060"/>
                </a:solidFill>
                <a:latin typeface="Helvetica" pitchFamily="2" charset="0"/>
              </a:rPr>
              <a:t>	14.	Contemplation of mysteries</a:t>
            </a:r>
            <a:endParaRPr lang="en-IE" sz="2000" dirty="0">
              <a:solidFill>
                <a:srgbClr val="002060"/>
              </a:solidFill>
              <a:latin typeface="Helvetica" pitchFamily="2" charset="0"/>
            </a:endParaRPr>
          </a:p>
          <a:p>
            <a:pPr marL="0" indent="0">
              <a:buNone/>
            </a:pPr>
            <a:r>
              <a:rPr lang="en-GB" sz="2000" dirty="0">
                <a:solidFill>
                  <a:srgbClr val="002060"/>
                </a:solidFill>
                <a:latin typeface="Helvetica" pitchFamily="2" charset="0"/>
              </a:rPr>
              <a:t>	15.	Constant awareness</a:t>
            </a:r>
            <a:endParaRPr lang="en-IE" sz="2000" dirty="0">
              <a:solidFill>
                <a:srgbClr val="002060"/>
              </a:solidFill>
              <a:latin typeface="Helvetica" pitchFamily="2" charset="0"/>
            </a:endParaRPr>
          </a:p>
          <a:p>
            <a:pPr marL="0" indent="0">
              <a:buNone/>
            </a:pPr>
            <a:r>
              <a:rPr lang="en-GB" sz="2000" dirty="0">
                <a:solidFill>
                  <a:srgbClr val="002060"/>
                </a:solidFill>
                <a:latin typeface="Helvetica" pitchFamily="2" charset="0"/>
              </a:rPr>
              <a:t>		</a:t>
            </a:r>
            <a:endParaRPr lang="en-IE" sz="2000" dirty="0">
              <a:solidFill>
                <a:srgbClr val="002060"/>
              </a:solidFill>
              <a:latin typeface="Helvetica" pitchFamily="2" charset="0"/>
            </a:endParaRPr>
          </a:p>
          <a:p>
            <a:pPr marL="0" indent="0">
              <a:buNone/>
            </a:pPr>
            <a:r>
              <a:rPr lang="en-GB" sz="1400" b="1" dirty="0">
                <a:solidFill>
                  <a:srgbClr val="002060"/>
                </a:solidFill>
                <a:latin typeface="Helvetica" pitchFamily="2" charset="0"/>
              </a:rPr>
              <a:t>Note.</a:t>
            </a:r>
            <a:r>
              <a:rPr lang="en-GB" sz="1400" dirty="0">
                <a:solidFill>
                  <a:srgbClr val="002060"/>
                </a:solidFill>
                <a:latin typeface="Helvetica" pitchFamily="2" charset="0"/>
              </a:rPr>
              <a:t> Based on Cloninger CR.(2006). The science of well-being: an integrated approach to mental health and its disorders. </a:t>
            </a:r>
            <a:r>
              <a:rPr lang="en-GB" sz="1400" i="1" dirty="0">
                <a:solidFill>
                  <a:srgbClr val="002060"/>
                </a:solidFill>
                <a:latin typeface="Helvetica" pitchFamily="2" charset="0"/>
              </a:rPr>
              <a:t>World Psychiatry, 5,</a:t>
            </a:r>
            <a:r>
              <a:rPr lang="en-GB" sz="1400" dirty="0">
                <a:solidFill>
                  <a:srgbClr val="002060"/>
                </a:solidFill>
                <a:latin typeface="Helvetica" pitchFamily="2" charset="0"/>
              </a:rPr>
              <a:t> 71-76. </a:t>
            </a:r>
            <a:endParaRPr lang="en-IE" sz="1400" dirty="0">
              <a:solidFill>
                <a:srgbClr val="002060"/>
              </a:solidFill>
              <a:latin typeface="Helvetica" pitchFamily="2" charset="0"/>
            </a:endParaRPr>
          </a:p>
          <a:p>
            <a:endParaRPr lang="en-IE" sz="2000" dirty="0">
              <a:latin typeface="Helvetica" pitchFamily="2" charset="0"/>
            </a:endParaRPr>
          </a:p>
          <a:p>
            <a:pPr lvl="0"/>
            <a:endParaRPr lang="en-IE" sz="2000" dirty="0">
              <a:latin typeface="Helvetica" pitchFamily="2" charset="0"/>
            </a:endParaRPr>
          </a:p>
          <a:p>
            <a:pPr lvl="0"/>
            <a:endParaRPr lang="en-IE"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
        <p:nvSpPr>
          <p:cNvPr id="6" name="Title 1">
            <a:extLst>
              <a:ext uri="{FF2B5EF4-FFF2-40B4-BE49-F238E27FC236}">
                <a16:creationId xmlns:a16="http://schemas.microsoft.com/office/drawing/2014/main" id="{5C6B5887-0021-0C49-B673-F4F6C9272375}"/>
              </a:ext>
            </a:extLst>
          </p:cNvPr>
          <p:cNvSpPr txBox="1">
            <a:spLocks noChangeArrowheads="1"/>
          </p:cNvSpPr>
          <p:nvPr/>
        </p:nvSpPr>
        <p:spPr>
          <a:xfrm>
            <a:off x="1665515" y="262195"/>
            <a:ext cx="5573485" cy="139243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a:p>
            <a:pPr algn="ctr">
              <a:spcBef>
                <a:spcPts val="0"/>
              </a:spcBef>
              <a:defRPr/>
            </a:pPr>
            <a:r>
              <a:rPr lang="en-GB" sz="2000" b="1" dirty="0">
                <a:solidFill>
                  <a:srgbClr val="002060"/>
                </a:solidFill>
                <a:latin typeface="Helvetica" pitchFamily="2" charset="0"/>
              </a:rPr>
              <a:t>CLONINGER’S </a:t>
            </a:r>
          </a:p>
          <a:p>
            <a:pPr algn="ctr">
              <a:spcBef>
                <a:spcPts val="0"/>
              </a:spcBef>
              <a:defRPr/>
            </a:pPr>
            <a:r>
              <a:rPr lang="en-GB" sz="2000" b="1" dirty="0">
                <a:solidFill>
                  <a:srgbClr val="002060"/>
                </a:solidFill>
                <a:latin typeface="Helvetica" pitchFamily="2" charset="0"/>
              </a:rPr>
              <a:t>VOYAGES TO WELL-BEING PROGRAMME</a:t>
            </a:r>
            <a:endParaRPr lang="en-IE" sz="2000" dirty="0">
              <a:solidFill>
                <a:srgbClr val="002060"/>
              </a:solidFill>
              <a:latin typeface="Helvetica" pitchFamily="2" charset="0"/>
            </a:endParaRPr>
          </a:p>
          <a:p>
            <a:pPr algn="ctr">
              <a:spcBef>
                <a:spcPts val="0"/>
              </a:spcBef>
              <a:defRPr/>
            </a:pPr>
            <a:endParaRPr lang="en-US" altLang="en-US" sz="18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019273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75212" y="1252181"/>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974118" y="2312687"/>
            <a:ext cx="5404758" cy="288322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endParaRPr lang="en-GB" sz="2000" dirty="0">
              <a:latin typeface="Helvetica" pitchFamily="2" charset="0"/>
            </a:endParaRPr>
          </a:p>
          <a:p>
            <a:r>
              <a:rPr lang="en-GB" sz="2000" b="1" dirty="0">
                <a:latin typeface="Helvetica" pitchFamily="2" charset="0"/>
              </a:rPr>
              <a:t>The strengths model. </a:t>
            </a:r>
            <a:r>
              <a:rPr lang="en-GB" sz="2000" dirty="0">
                <a:latin typeface="Helvetica" pitchFamily="2" charset="0"/>
              </a:rPr>
              <a:t>Rapp developed this approach to  working in partnership with people recovering from chronic and severe mental health problems, which involves drawing on strengths to achieve goals</a:t>
            </a:r>
          </a:p>
          <a:p>
            <a:pPr marL="0" indent="0">
              <a:buNone/>
            </a:pPr>
            <a:r>
              <a:rPr lang="en-GB" dirty="0"/>
              <a:t> </a:t>
            </a:r>
            <a:endParaRPr lang="en-IE" dirty="0"/>
          </a:p>
          <a:p>
            <a:endParaRPr lang="en-IE" dirty="0"/>
          </a:p>
          <a:p>
            <a:endParaRPr lang="en-IE" dirty="0"/>
          </a:p>
          <a:p>
            <a:endParaRPr lang="en-IE" dirty="0"/>
          </a:p>
          <a:p>
            <a:endParaRPr lang="en-IE" b="1" dirty="0"/>
          </a:p>
          <a:p>
            <a:endParaRPr lang="en-IE" dirty="0"/>
          </a:p>
          <a:p>
            <a:endParaRPr lang="en-IE" dirty="0"/>
          </a:p>
          <a:p>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130119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48520" y="99849"/>
            <a:ext cx="5208975" cy="81980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OTHER POSITIVE PSYCHOLOGY PROGRAMMES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512288" y="919656"/>
            <a:ext cx="7881438" cy="575518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500"/>
              </a:spcBef>
            </a:pPr>
            <a:r>
              <a:rPr lang="en-GB" sz="1800" b="1" dirty="0">
                <a:latin typeface="Helvetica" pitchFamily="2" charset="0"/>
              </a:rPr>
              <a:t>The good lives model. </a:t>
            </a:r>
            <a:r>
              <a:rPr lang="en-GB" sz="1800" dirty="0">
                <a:latin typeface="Helvetica" pitchFamily="2" charset="0"/>
              </a:rPr>
              <a:t>Ward developed this approach to treating sex offenders</a:t>
            </a:r>
          </a:p>
          <a:p>
            <a:pPr>
              <a:spcBef>
                <a:spcPts val="500"/>
              </a:spcBef>
            </a:pPr>
            <a:endParaRPr lang="en-GB" sz="1800" dirty="0">
              <a:latin typeface="Helvetica" pitchFamily="2" charset="0"/>
            </a:endParaRPr>
          </a:p>
          <a:p>
            <a:pPr>
              <a:spcBef>
                <a:spcPts val="500"/>
              </a:spcBef>
            </a:pPr>
            <a:r>
              <a:rPr lang="en-GB" sz="1800" dirty="0">
                <a:latin typeface="Helvetica" pitchFamily="2" charset="0"/>
              </a:rPr>
              <a:t>The primary goal is to reduce the risk of relapse by providing offenders with the skills, values, opportunities, and supports necessary for meeting their needs for the goods of life in more adaptive ways</a:t>
            </a:r>
          </a:p>
          <a:p>
            <a:pPr>
              <a:spcBef>
                <a:spcPts val="500"/>
              </a:spcBef>
            </a:pPr>
            <a:endParaRPr lang="en-GB" sz="1800" dirty="0">
              <a:latin typeface="Helvetica" pitchFamily="2" charset="0"/>
            </a:endParaRPr>
          </a:p>
          <a:p>
            <a:pPr>
              <a:spcBef>
                <a:spcPts val="500"/>
              </a:spcBef>
            </a:pPr>
            <a:r>
              <a:rPr lang="en-GB" sz="1800" dirty="0">
                <a:latin typeface="Helvetica" pitchFamily="2" charset="0"/>
              </a:rPr>
              <a:t>The goods of life include </a:t>
            </a:r>
          </a:p>
          <a:p>
            <a:pPr lvl="1">
              <a:spcBef>
                <a:spcPts val="500"/>
              </a:spcBef>
              <a:buFont typeface="Arial" panose="020B0604020202020204" pitchFamily="34" charset="0"/>
              <a:buChar char="•"/>
            </a:pPr>
            <a:r>
              <a:rPr lang="en-GB" sz="1800" dirty="0">
                <a:latin typeface="Helvetica" pitchFamily="2" charset="0"/>
              </a:rPr>
              <a:t>knowledge</a:t>
            </a:r>
          </a:p>
          <a:p>
            <a:pPr lvl="1">
              <a:spcBef>
                <a:spcPts val="500"/>
              </a:spcBef>
              <a:buFont typeface="Arial" panose="020B0604020202020204" pitchFamily="34" charset="0"/>
              <a:buChar char="•"/>
            </a:pPr>
            <a:r>
              <a:rPr lang="en-GB" sz="1800" dirty="0">
                <a:latin typeface="Helvetica" pitchFamily="2" charset="0"/>
              </a:rPr>
              <a:t>excellence in play and work</a:t>
            </a:r>
          </a:p>
          <a:p>
            <a:pPr lvl="1">
              <a:spcBef>
                <a:spcPts val="500"/>
              </a:spcBef>
              <a:buFont typeface="Arial" panose="020B0604020202020204" pitchFamily="34" charset="0"/>
              <a:buChar char="•"/>
            </a:pPr>
            <a:r>
              <a:rPr lang="en-GB" sz="1800" dirty="0">
                <a:latin typeface="Helvetica" pitchFamily="2" charset="0"/>
              </a:rPr>
              <a:t>excellence in agency</a:t>
            </a:r>
          </a:p>
          <a:p>
            <a:pPr lvl="1">
              <a:spcBef>
                <a:spcPts val="500"/>
              </a:spcBef>
              <a:buFont typeface="Arial" panose="020B0604020202020204" pitchFamily="34" charset="0"/>
              <a:buChar char="•"/>
            </a:pPr>
            <a:r>
              <a:rPr lang="en-GB" sz="1800" dirty="0">
                <a:latin typeface="Helvetica" pitchFamily="2" charset="0"/>
              </a:rPr>
              <a:t>inner peace</a:t>
            </a:r>
          </a:p>
          <a:p>
            <a:pPr lvl="1">
              <a:spcBef>
                <a:spcPts val="500"/>
              </a:spcBef>
              <a:buFont typeface="Arial" panose="020B0604020202020204" pitchFamily="34" charset="0"/>
              <a:buChar char="•"/>
            </a:pPr>
            <a:r>
              <a:rPr lang="en-GB" sz="1800" dirty="0">
                <a:latin typeface="Helvetica" pitchFamily="2" charset="0"/>
              </a:rPr>
              <a:t>friendship</a:t>
            </a:r>
          </a:p>
          <a:p>
            <a:pPr lvl="1">
              <a:spcBef>
                <a:spcPts val="500"/>
              </a:spcBef>
              <a:buFont typeface="Arial" panose="020B0604020202020204" pitchFamily="34" charset="0"/>
              <a:buChar char="•"/>
            </a:pPr>
            <a:r>
              <a:rPr lang="en-GB" sz="1800" dirty="0">
                <a:latin typeface="Helvetica" pitchFamily="2" charset="0"/>
              </a:rPr>
              <a:t> community</a:t>
            </a:r>
          </a:p>
          <a:p>
            <a:pPr lvl="1">
              <a:spcBef>
                <a:spcPts val="500"/>
              </a:spcBef>
              <a:buFont typeface="Arial" panose="020B0604020202020204" pitchFamily="34" charset="0"/>
              <a:buChar char="•"/>
            </a:pPr>
            <a:r>
              <a:rPr lang="en-GB" sz="1800" dirty="0">
                <a:latin typeface="Helvetica" pitchFamily="2" charset="0"/>
              </a:rPr>
              <a:t>spirituality </a:t>
            </a:r>
          </a:p>
          <a:p>
            <a:pPr lvl="1">
              <a:spcBef>
                <a:spcPts val="500"/>
              </a:spcBef>
              <a:buFont typeface="Arial" panose="020B0604020202020204" pitchFamily="34" charset="0"/>
              <a:buChar char="•"/>
            </a:pPr>
            <a:r>
              <a:rPr lang="en-GB" sz="1800" dirty="0">
                <a:latin typeface="Helvetica" pitchFamily="2" charset="0"/>
              </a:rPr>
              <a:t>Happiness</a:t>
            </a:r>
          </a:p>
          <a:p>
            <a:pPr lvl="1">
              <a:spcBef>
                <a:spcPts val="500"/>
              </a:spcBef>
              <a:buFont typeface="Arial" panose="020B0604020202020204" pitchFamily="34" charset="0"/>
              <a:buChar char="•"/>
            </a:pPr>
            <a:r>
              <a:rPr lang="en-GB" sz="1800" dirty="0">
                <a:latin typeface="Helvetica" pitchFamily="2" charset="0"/>
              </a:rPr>
              <a:t>creativity </a:t>
            </a:r>
            <a:endParaRPr lang="en-IE" sz="1800" dirty="0">
              <a:latin typeface="Helvetica" pitchFamily="2" charset="0"/>
            </a:endParaRPr>
          </a:p>
          <a:p>
            <a:endParaRPr lang="en-IE" dirty="0"/>
          </a:p>
          <a:p>
            <a:endParaRPr lang="en-IE" dirty="0"/>
          </a:p>
          <a:p>
            <a:endParaRPr lang="en-IE" dirty="0"/>
          </a:p>
          <a:p>
            <a:endParaRPr lang="en-IE" dirty="0"/>
          </a:p>
          <a:p>
            <a:endParaRPr lang="en-IE" b="1" dirty="0"/>
          </a:p>
          <a:p>
            <a:endParaRPr lang="en-IE" dirty="0"/>
          </a:p>
          <a:p>
            <a:endParaRPr lang="en-IE" dirty="0"/>
          </a:p>
          <a:p>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601179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1789737" y="2328211"/>
            <a:ext cx="5564525" cy="148324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POSITIVE PSYCHOLOGY </a:t>
            </a:r>
          </a:p>
          <a:p>
            <a:pPr algn="ctr">
              <a:spcBef>
                <a:spcPts val="0"/>
              </a:spcBef>
              <a:defRPr/>
            </a:pPr>
            <a:r>
              <a:rPr lang="en-US" altLang="en-US" b="1" kern="0" dirty="0">
                <a:latin typeface="Helvetica" pitchFamily="2" charset="0"/>
                <a:ea typeface="ＭＳ Ｐゴシック" panose="020B0600070205080204" pitchFamily="34" charset="-128"/>
              </a:rPr>
              <a:t>IN SCHOOLS</a:t>
            </a:r>
          </a:p>
        </p:txBody>
      </p:sp>
    </p:spTree>
    <p:extLst>
      <p:ext uri="{BB962C8B-B14F-4D97-AF65-F5344CB8AC3E}">
        <p14:creationId xmlns:p14="http://schemas.microsoft.com/office/powerpoint/2010/main" val="19509624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886518" y="404453"/>
            <a:ext cx="5129223" cy="45532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PSYCHOLOGY IN SCHOOLS </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988346" y="1328800"/>
            <a:ext cx="6925568" cy="4897086"/>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GB" sz="2000" dirty="0">
                <a:solidFill>
                  <a:srgbClr val="002060"/>
                </a:solidFill>
                <a:latin typeface="Helvetica" pitchFamily="2" charset="0"/>
              </a:rPr>
              <a:t>Positive psychology has been introduced into schools in a variety of ways ranging from the specific lessons to the whole school approach. </a:t>
            </a:r>
          </a:p>
          <a:p>
            <a:endParaRPr lang="en-GB" sz="2000" dirty="0">
              <a:solidFill>
                <a:srgbClr val="002060"/>
              </a:solidFill>
              <a:latin typeface="Helvetica" pitchFamily="2" charset="0"/>
            </a:endParaRPr>
          </a:p>
          <a:p>
            <a:r>
              <a:rPr lang="en-GB" sz="2000" b="1" dirty="0">
                <a:solidFill>
                  <a:srgbClr val="002060"/>
                </a:solidFill>
                <a:latin typeface="Helvetica" pitchFamily="2" charset="0"/>
              </a:rPr>
              <a:t>Specific lessons approach. </a:t>
            </a:r>
            <a:r>
              <a:rPr lang="en-GB" sz="2000" dirty="0">
                <a:solidFill>
                  <a:srgbClr val="002060"/>
                </a:solidFill>
                <a:latin typeface="Helvetica" pitchFamily="2" charset="0"/>
              </a:rPr>
              <a:t>Lessons are given on developing positive psychology skills such as mindfulness, gratitude and kindness</a:t>
            </a:r>
          </a:p>
          <a:p>
            <a:endParaRPr lang="en-GB" sz="2000" dirty="0">
              <a:solidFill>
                <a:srgbClr val="002060"/>
              </a:solidFill>
              <a:latin typeface="Helvetica" pitchFamily="2" charset="0"/>
            </a:endParaRPr>
          </a:p>
          <a:p>
            <a:r>
              <a:rPr lang="en-GB" sz="2000" b="1" dirty="0">
                <a:solidFill>
                  <a:srgbClr val="002060"/>
                </a:solidFill>
                <a:latin typeface="Helvetica" pitchFamily="2" charset="0"/>
              </a:rPr>
              <a:t>Whole school approach. </a:t>
            </a:r>
            <a:r>
              <a:rPr lang="en-GB" sz="2000" dirty="0">
                <a:solidFill>
                  <a:srgbClr val="002060"/>
                </a:solidFill>
                <a:latin typeface="Helvetica" pitchFamily="2" charset="0"/>
              </a:rPr>
              <a:t>A positive psychology ethos is introduced into all aspects of school life for staff and pupils</a:t>
            </a:r>
          </a:p>
          <a:p>
            <a:endParaRPr lang="en-IE" sz="2000" dirty="0">
              <a:solidFill>
                <a:srgbClr val="002060"/>
              </a:solidFill>
              <a:latin typeface="Helvetica" pitchFamily="2" charset="0"/>
            </a:endParaRPr>
          </a:p>
          <a:p>
            <a:pPr lvl="0"/>
            <a:endParaRPr lang="en-IE" sz="2000" dirty="0">
              <a:latin typeface="Helvetica" pitchFamily="2" charset="0"/>
            </a:endParaRPr>
          </a:p>
          <a:p>
            <a:pPr lvl="0"/>
            <a:endParaRPr lang="en-IE"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1722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510D16-FD5A-0E49-8EA5-CA6990DCAE81}"/>
              </a:ext>
            </a:extLst>
          </p:cNvPr>
          <p:cNvSpPr txBox="1">
            <a:spLocks noChangeArrowheads="1"/>
          </p:cNvSpPr>
          <p:nvPr/>
        </p:nvSpPr>
        <p:spPr>
          <a:xfrm>
            <a:off x="3006808" y="193675"/>
            <a:ext cx="2782042" cy="37168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DEFINITION OF PPIs</a:t>
            </a:r>
          </a:p>
        </p:txBody>
      </p:sp>
      <p:sp>
        <p:nvSpPr>
          <p:cNvPr id="5" name="Content Placeholder 2">
            <a:extLst>
              <a:ext uri="{FF2B5EF4-FFF2-40B4-BE49-F238E27FC236}">
                <a16:creationId xmlns:a16="http://schemas.microsoft.com/office/drawing/2014/main" id="{781C0427-4AE3-5B45-B561-AA818BB06157}"/>
              </a:ext>
            </a:extLst>
          </p:cNvPr>
          <p:cNvSpPr txBox="1">
            <a:spLocks noChangeArrowheads="1"/>
          </p:cNvSpPr>
          <p:nvPr/>
        </p:nvSpPr>
        <p:spPr>
          <a:xfrm>
            <a:off x="433388" y="650875"/>
            <a:ext cx="8386762" cy="601345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GB" sz="2000" b="1" dirty="0">
                <a:solidFill>
                  <a:srgbClr val="002060"/>
                </a:solidFill>
                <a:latin typeface="Helvetica" pitchFamily="2" charset="0"/>
              </a:rPr>
              <a:t>Definition. </a:t>
            </a:r>
            <a:r>
              <a:rPr lang="en-GB" sz="2000" dirty="0">
                <a:solidFill>
                  <a:srgbClr val="002060"/>
                </a:solidFill>
                <a:latin typeface="Helvetica" pitchFamily="2" charset="0"/>
              </a:rPr>
              <a:t>PPIs are evidence-based interventions in which the </a:t>
            </a:r>
            <a:r>
              <a:rPr lang="en-GB" sz="2000" b="1" i="1" dirty="0">
                <a:solidFill>
                  <a:srgbClr val="002060"/>
                </a:solidFill>
                <a:latin typeface="Helvetica" pitchFamily="2" charset="0"/>
              </a:rPr>
              <a:t>goal </a:t>
            </a:r>
            <a:r>
              <a:rPr lang="en-GB" sz="2000" dirty="0">
                <a:solidFill>
                  <a:srgbClr val="002060"/>
                </a:solidFill>
                <a:latin typeface="Helvetica" pitchFamily="2" charset="0"/>
              </a:rPr>
              <a:t>of wellbeing enhancement is achieved through </a:t>
            </a:r>
            <a:r>
              <a:rPr lang="en-GB" sz="2000" b="1" i="1" dirty="0">
                <a:solidFill>
                  <a:srgbClr val="002060"/>
                </a:solidFill>
                <a:latin typeface="Helvetica" pitchFamily="2" charset="0"/>
              </a:rPr>
              <a:t>pathways</a:t>
            </a:r>
            <a:r>
              <a:rPr lang="en-GB" sz="2000" i="1" dirty="0">
                <a:solidFill>
                  <a:srgbClr val="002060"/>
                </a:solidFill>
                <a:latin typeface="Helvetica" pitchFamily="2" charset="0"/>
              </a:rPr>
              <a:t> </a:t>
            </a:r>
            <a:r>
              <a:rPr lang="en-GB" sz="2000" dirty="0">
                <a:solidFill>
                  <a:srgbClr val="002060"/>
                </a:solidFill>
                <a:latin typeface="Helvetica" pitchFamily="2" charset="0"/>
              </a:rPr>
              <a:t>that are consistent with positive psychology theory</a:t>
            </a:r>
          </a:p>
          <a:p>
            <a:pPr>
              <a:defRPr/>
            </a:pPr>
            <a:endParaRPr lang="en-GB" sz="2000" dirty="0">
              <a:solidFill>
                <a:srgbClr val="002060"/>
              </a:solidFill>
              <a:latin typeface="Helvetica" pitchFamily="2" charset="0"/>
            </a:endParaRPr>
          </a:p>
          <a:p>
            <a:pPr>
              <a:defRPr/>
            </a:pPr>
            <a:r>
              <a:rPr lang="en-GB" sz="2000" b="1" dirty="0">
                <a:solidFill>
                  <a:srgbClr val="002060"/>
                </a:solidFill>
                <a:latin typeface="Helvetica" pitchFamily="2" charset="0"/>
              </a:rPr>
              <a:t>PERMA theory. </a:t>
            </a:r>
            <a:r>
              <a:rPr lang="en-GB" sz="2000" dirty="0">
                <a:solidFill>
                  <a:srgbClr val="002060"/>
                </a:solidFill>
                <a:latin typeface="Helvetica" pitchFamily="2" charset="0"/>
              </a:rPr>
              <a:t>Pathways associated with Seligman’s PERMA theory include </a:t>
            </a:r>
          </a:p>
          <a:p>
            <a:pPr lvl="2">
              <a:defRPr/>
            </a:pPr>
            <a:r>
              <a:rPr lang="en-GB" sz="2000" dirty="0">
                <a:solidFill>
                  <a:srgbClr val="002060"/>
                </a:solidFill>
                <a:latin typeface="Helvetica" pitchFamily="2" charset="0"/>
              </a:rPr>
              <a:t>Promoting savouring of pleasurable experiences</a:t>
            </a:r>
          </a:p>
          <a:p>
            <a:pPr lvl="2">
              <a:defRPr/>
            </a:pPr>
            <a:r>
              <a:rPr lang="en-GB" sz="2000" dirty="0">
                <a:solidFill>
                  <a:srgbClr val="002060"/>
                </a:solidFill>
                <a:latin typeface="Helvetica" pitchFamily="2" charset="0"/>
              </a:rPr>
              <a:t>Fostering engagement in absorbing skilful activities </a:t>
            </a:r>
          </a:p>
          <a:p>
            <a:pPr lvl="2">
              <a:defRPr/>
            </a:pPr>
            <a:r>
              <a:rPr lang="en-GB" sz="2000" dirty="0">
                <a:solidFill>
                  <a:srgbClr val="002060"/>
                </a:solidFill>
                <a:latin typeface="Helvetica" pitchFamily="2" charset="0"/>
              </a:rPr>
              <a:t>Enhancing relationships</a:t>
            </a:r>
          </a:p>
          <a:p>
            <a:pPr lvl="2">
              <a:defRPr/>
            </a:pPr>
            <a:r>
              <a:rPr lang="en-GB" sz="2000" dirty="0">
                <a:solidFill>
                  <a:srgbClr val="002060"/>
                </a:solidFill>
                <a:latin typeface="Helvetica" pitchFamily="2" charset="0"/>
              </a:rPr>
              <a:t>Promoting meaning and purpose, and </a:t>
            </a:r>
          </a:p>
          <a:p>
            <a:pPr lvl="2">
              <a:defRPr/>
            </a:pPr>
            <a:r>
              <a:rPr lang="en-GB" sz="2000" dirty="0">
                <a:solidFill>
                  <a:srgbClr val="002060"/>
                </a:solidFill>
                <a:latin typeface="Helvetica" pitchFamily="2" charset="0"/>
              </a:rPr>
              <a:t>Supporting accomplishments</a:t>
            </a:r>
          </a:p>
          <a:p>
            <a:pPr lvl="2">
              <a:defRPr/>
            </a:pPr>
            <a:endParaRPr lang="en-GB" sz="2000" dirty="0">
              <a:solidFill>
                <a:srgbClr val="002060"/>
              </a:solidFill>
              <a:latin typeface="Helvetica" pitchFamily="2" charset="0"/>
            </a:endParaRPr>
          </a:p>
          <a:p>
            <a:pPr>
              <a:defRPr/>
            </a:pPr>
            <a:r>
              <a:rPr lang="en-GB" sz="2000" b="1" dirty="0">
                <a:solidFill>
                  <a:srgbClr val="002060"/>
                </a:solidFill>
                <a:latin typeface="Helvetica" pitchFamily="2" charset="0"/>
              </a:rPr>
              <a:t>Strengths theory. </a:t>
            </a:r>
            <a:r>
              <a:rPr lang="en-GB" sz="2000" dirty="0">
                <a:solidFill>
                  <a:srgbClr val="002060"/>
                </a:solidFill>
                <a:latin typeface="Helvetica" pitchFamily="2" charset="0"/>
              </a:rPr>
              <a:t>The development of character strengths is the main pathway associated with Peterson and Seligman’s theory of virtues and strengths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335144" y="251954"/>
            <a:ext cx="6473712" cy="116393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PENN RESILIENCE PROGRAMME</a:t>
            </a:r>
          </a:p>
          <a:p>
            <a:pPr algn="ctr">
              <a:spcBef>
                <a:spcPts val="0"/>
              </a:spcBef>
              <a:defRPr/>
            </a:pPr>
            <a:r>
              <a:rPr lang="en-US" altLang="en-US" sz="2000" b="1" kern="0" dirty="0">
                <a:latin typeface="Helvetica" pitchFamily="2" charset="0"/>
                <a:ea typeface="ＭＳ Ｐゴシック" panose="020B0600070205080204" pitchFamily="34" charset="-128"/>
              </a:rPr>
              <a:t>EXAMPLE OF A SPECIFIC CLASSES APPROACH </a:t>
            </a:r>
          </a:p>
          <a:p>
            <a:pPr algn="ctr">
              <a:spcBef>
                <a:spcPts val="0"/>
              </a:spcBef>
              <a:defRPr/>
            </a:pPr>
            <a:r>
              <a:rPr lang="en-US" altLang="en-US" sz="2000" b="1" kern="0" dirty="0">
                <a:latin typeface="Helvetica" pitchFamily="2" charset="0"/>
                <a:ea typeface="ＭＳ Ｐゴシック" panose="020B0600070205080204" pitchFamily="34" charset="-128"/>
              </a:rPr>
              <a:t>TO POSITIVE PSYCHOLOGY IN SCHOOLS</a:t>
            </a:r>
          </a:p>
          <a:p>
            <a:pPr algn="ctr">
              <a:spcBef>
                <a:spcPts val="0"/>
              </a:spcBef>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335144" y="1611827"/>
            <a:ext cx="6881930" cy="4994219"/>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300"/>
              </a:spcBef>
            </a:pPr>
            <a:r>
              <a:rPr lang="en-GB" sz="2000" dirty="0">
                <a:solidFill>
                  <a:srgbClr val="002060"/>
                </a:solidFill>
                <a:latin typeface="Helvetica" pitchFamily="2" charset="0"/>
              </a:rPr>
              <a:t>Designed by Martin Seligman’s team to teach learned optimism and prevent depression in young people</a:t>
            </a:r>
          </a:p>
          <a:p>
            <a:pPr>
              <a:spcBef>
                <a:spcPts val="300"/>
              </a:spcBef>
            </a:pPr>
            <a:endParaRPr lang="en-GB" sz="2000" dirty="0">
              <a:solidFill>
                <a:srgbClr val="002060"/>
              </a:solidFill>
              <a:latin typeface="Helvetica" pitchFamily="2" charset="0"/>
            </a:endParaRPr>
          </a:p>
          <a:p>
            <a:pPr>
              <a:spcBef>
                <a:spcPts val="300"/>
              </a:spcBef>
            </a:pPr>
            <a:r>
              <a:rPr lang="en-GB" sz="2000" dirty="0">
                <a:solidFill>
                  <a:srgbClr val="002060"/>
                </a:solidFill>
                <a:latin typeface="Helvetica" pitchFamily="2" charset="0"/>
              </a:rPr>
              <a:t>It is a 12-week programme containing skills training on </a:t>
            </a:r>
          </a:p>
          <a:p>
            <a:pPr lvl="1">
              <a:spcBef>
                <a:spcPts val="300"/>
              </a:spcBef>
              <a:buFont typeface="Arial" panose="020B0604020202020204" pitchFamily="34" charset="0"/>
              <a:buChar char="•"/>
            </a:pPr>
            <a:r>
              <a:rPr lang="en-GB" dirty="0">
                <a:solidFill>
                  <a:srgbClr val="002060"/>
                </a:solidFill>
                <a:latin typeface="Helvetica" pitchFamily="2" charset="0"/>
              </a:rPr>
              <a:t>Optimistic thinking</a:t>
            </a:r>
          </a:p>
          <a:p>
            <a:pPr lvl="1">
              <a:spcBef>
                <a:spcPts val="300"/>
              </a:spcBef>
              <a:buFont typeface="Arial" panose="020B0604020202020204" pitchFamily="34" charset="0"/>
              <a:buChar char="•"/>
            </a:pPr>
            <a:r>
              <a:rPr lang="en-GB" dirty="0">
                <a:solidFill>
                  <a:srgbClr val="002060"/>
                </a:solidFill>
                <a:latin typeface="Helvetica" pitchFamily="2" charset="0"/>
              </a:rPr>
              <a:t>Negotiation</a:t>
            </a:r>
          </a:p>
          <a:p>
            <a:pPr lvl="1">
              <a:spcBef>
                <a:spcPts val="300"/>
              </a:spcBef>
              <a:buFont typeface="Arial" panose="020B0604020202020204" pitchFamily="34" charset="0"/>
              <a:buChar char="•"/>
            </a:pPr>
            <a:r>
              <a:rPr lang="en-GB" dirty="0">
                <a:solidFill>
                  <a:srgbClr val="002060"/>
                </a:solidFill>
                <a:latin typeface="Helvetica" pitchFamily="2" charset="0"/>
              </a:rPr>
              <a:t>Conflict management</a:t>
            </a:r>
          </a:p>
          <a:p>
            <a:pPr lvl="1">
              <a:spcBef>
                <a:spcPts val="300"/>
              </a:spcBef>
              <a:buFont typeface="Arial" panose="020B0604020202020204" pitchFamily="34" charset="0"/>
              <a:buChar char="•"/>
            </a:pPr>
            <a:r>
              <a:rPr lang="en-GB" dirty="0">
                <a:solidFill>
                  <a:srgbClr val="002060"/>
                </a:solidFill>
                <a:latin typeface="Helvetica" pitchFamily="2" charset="0"/>
              </a:rPr>
              <a:t>Assertiveness</a:t>
            </a:r>
          </a:p>
          <a:p>
            <a:pPr lvl="1">
              <a:spcBef>
                <a:spcPts val="300"/>
              </a:spcBef>
              <a:buFont typeface="Arial" panose="020B0604020202020204" pitchFamily="34" charset="0"/>
              <a:buChar char="•"/>
            </a:pPr>
            <a:r>
              <a:rPr lang="en-GB" dirty="0">
                <a:solidFill>
                  <a:srgbClr val="002060"/>
                </a:solidFill>
                <a:latin typeface="Helvetica" pitchFamily="2" charset="0"/>
              </a:rPr>
              <a:t>Problem-solving</a:t>
            </a:r>
          </a:p>
          <a:p>
            <a:pPr lvl="1">
              <a:spcBef>
                <a:spcPts val="300"/>
              </a:spcBef>
              <a:buFont typeface="Arial" panose="020B0604020202020204" pitchFamily="34" charset="0"/>
              <a:buChar char="•"/>
            </a:pPr>
            <a:r>
              <a:rPr lang="en-GB" dirty="0">
                <a:solidFill>
                  <a:srgbClr val="002060"/>
                </a:solidFill>
                <a:latin typeface="Helvetica" pitchFamily="2" charset="0"/>
              </a:rPr>
              <a:t>Decision-making</a:t>
            </a:r>
          </a:p>
          <a:p>
            <a:pPr lvl="1">
              <a:spcBef>
                <a:spcPts val="300"/>
              </a:spcBef>
              <a:buFont typeface="Arial" panose="020B0604020202020204" pitchFamily="34" charset="0"/>
              <a:buChar char="•"/>
            </a:pPr>
            <a:r>
              <a:rPr lang="en-GB" dirty="0">
                <a:solidFill>
                  <a:srgbClr val="002060"/>
                </a:solidFill>
                <a:latin typeface="Helvetica" pitchFamily="2" charset="0"/>
              </a:rPr>
              <a:t>Relaxation</a:t>
            </a:r>
          </a:p>
          <a:p>
            <a:pPr lvl="1">
              <a:spcBef>
                <a:spcPts val="300"/>
              </a:spcBef>
              <a:buFont typeface="Arial" panose="020B0604020202020204" pitchFamily="34" charset="0"/>
              <a:buChar char="•"/>
            </a:pPr>
            <a:endParaRPr lang="en-GB" dirty="0">
              <a:solidFill>
                <a:srgbClr val="002060"/>
              </a:solidFill>
              <a:latin typeface="Helvetica" pitchFamily="2" charset="0"/>
            </a:endParaRPr>
          </a:p>
          <a:p>
            <a:pPr>
              <a:spcBef>
                <a:spcPts val="300"/>
              </a:spcBef>
            </a:pPr>
            <a:r>
              <a:rPr lang="en-GB" sz="2000" dirty="0">
                <a:solidFill>
                  <a:srgbClr val="002060"/>
                </a:solidFill>
                <a:latin typeface="Helvetica" pitchFamily="2" charset="0"/>
              </a:rPr>
              <a:t>It has been evaluated in a large number of studies with mixed results</a:t>
            </a:r>
            <a:r>
              <a:rPr lang="en-IE" sz="2000" dirty="0">
                <a:solidFill>
                  <a:srgbClr val="002060"/>
                </a:solidFill>
                <a:latin typeface="Helvetica" pitchFamily="2" charset="0"/>
              </a:rPr>
              <a:t> </a:t>
            </a:r>
          </a:p>
          <a:p>
            <a:pPr lvl="0"/>
            <a:endParaRPr lang="en-IE"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pic>
        <p:nvPicPr>
          <p:cNvPr id="2" name="Picture 1">
            <a:extLst>
              <a:ext uri="{FF2B5EF4-FFF2-40B4-BE49-F238E27FC236}">
                <a16:creationId xmlns:a16="http://schemas.microsoft.com/office/drawing/2014/main" id="{FD0F5826-736B-0248-B9CA-EBD104D96263}"/>
              </a:ext>
            </a:extLst>
          </p:cNvPr>
          <p:cNvPicPr>
            <a:picLocks noChangeAspect="1"/>
          </p:cNvPicPr>
          <p:nvPr/>
        </p:nvPicPr>
        <p:blipFill>
          <a:blip r:embed="rId2"/>
          <a:stretch>
            <a:fillRect/>
          </a:stretch>
        </p:blipFill>
        <p:spPr>
          <a:xfrm>
            <a:off x="6803390" y="3429000"/>
            <a:ext cx="1711960" cy="1921917"/>
          </a:xfrm>
          <a:prstGeom prst="rect">
            <a:avLst/>
          </a:prstGeom>
        </p:spPr>
      </p:pic>
    </p:spTree>
    <p:extLst>
      <p:ext uri="{BB962C8B-B14F-4D97-AF65-F5344CB8AC3E}">
        <p14:creationId xmlns:p14="http://schemas.microsoft.com/office/powerpoint/2010/main" val="7114984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586604" y="77313"/>
            <a:ext cx="6473712" cy="116393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latin typeface="Helvetica" pitchFamily="2" charset="0"/>
              </a:rPr>
              <a:t>GEELONG GRAMMAR SCHOOL PROJECT</a:t>
            </a:r>
            <a:r>
              <a:rPr lang="en-IE" sz="2000" b="1" dirty="0">
                <a:latin typeface="Helvetica" pitchFamily="2" charset="0"/>
              </a:rPr>
              <a:t> </a:t>
            </a:r>
          </a:p>
          <a:p>
            <a:pPr algn="ctr">
              <a:spcBef>
                <a:spcPts val="0"/>
              </a:spcBef>
              <a:defRPr/>
            </a:pPr>
            <a:r>
              <a:rPr lang="en-US" altLang="en-US" sz="2000" b="1" kern="0" dirty="0">
                <a:latin typeface="Helvetica" pitchFamily="2" charset="0"/>
                <a:ea typeface="ＭＳ Ｐゴシック" panose="020B0600070205080204" pitchFamily="34" charset="-128"/>
              </a:rPr>
              <a:t>A WHOLE SCHOOL APPROACH </a:t>
            </a:r>
          </a:p>
          <a:p>
            <a:pPr algn="ctr">
              <a:spcBef>
                <a:spcPts val="0"/>
              </a:spcBef>
              <a:defRPr/>
            </a:pPr>
            <a:r>
              <a:rPr lang="en-US" altLang="en-US" sz="2000" b="1" kern="0" dirty="0">
                <a:latin typeface="Helvetica" pitchFamily="2" charset="0"/>
                <a:ea typeface="ＭＳ Ｐゴシック" panose="020B0600070205080204" pitchFamily="34" charset="-128"/>
              </a:rPr>
              <a:t>TO POSITIVE PSYCHOLOGY IN SCHOOLS</a:t>
            </a:r>
          </a:p>
          <a:p>
            <a:pPr algn="ctr">
              <a:spcBef>
                <a:spcPts val="0"/>
              </a:spcBef>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367128" y="1180028"/>
            <a:ext cx="8776872" cy="440797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500"/>
              </a:spcBef>
            </a:pPr>
            <a:r>
              <a:rPr lang="en-GB" sz="1800" dirty="0">
                <a:solidFill>
                  <a:srgbClr val="002060"/>
                </a:solidFill>
                <a:latin typeface="Helvetica" pitchFamily="2" charset="0"/>
              </a:rPr>
              <a:t>Introduced into Geelong  Grammar School by Martin Seligman’s team in 2008</a:t>
            </a:r>
          </a:p>
          <a:p>
            <a:pPr>
              <a:spcBef>
                <a:spcPts val="500"/>
              </a:spcBef>
            </a:pPr>
            <a:endParaRPr lang="en-GB" sz="1800" dirty="0">
              <a:solidFill>
                <a:srgbClr val="002060"/>
              </a:solidFill>
              <a:latin typeface="Helvetica" pitchFamily="2" charset="0"/>
            </a:endParaRPr>
          </a:p>
          <a:p>
            <a:pPr>
              <a:spcBef>
                <a:spcPts val="500"/>
              </a:spcBef>
            </a:pPr>
            <a:r>
              <a:rPr lang="en-GB" sz="1800" dirty="0">
                <a:solidFill>
                  <a:srgbClr val="002060"/>
                </a:solidFill>
                <a:latin typeface="Helvetica" pitchFamily="2" charset="0"/>
              </a:rPr>
              <a:t>Aims to enable school communities to flourish by fostering positive health and the five elements of Seligman’s PERMA theory </a:t>
            </a:r>
          </a:p>
          <a:p>
            <a:pPr marL="0" indent="0">
              <a:spcBef>
                <a:spcPts val="500"/>
              </a:spcBef>
              <a:buNone/>
            </a:pPr>
            <a:endParaRPr lang="en-IE" sz="1800" dirty="0">
              <a:solidFill>
                <a:srgbClr val="002060"/>
              </a:solidFill>
            </a:endParaRPr>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F86E6867-A49C-8F45-B91E-B3CF146E9BBA}"/>
              </a:ext>
            </a:extLst>
          </p:cNvPr>
          <p:cNvPicPr>
            <a:picLocks noChangeAspect="1"/>
          </p:cNvPicPr>
          <p:nvPr/>
        </p:nvPicPr>
        <p:blipFill>
          <a:blip r:embed="rId2"/>
          <a:stretch>
            <a:fillRect/>
          </a:stretch>
        </p:blipFill>
        <p:spPr>
          <a:xfrm>
            <a:off x="5462852" y="4749653"/>
            <a:ext cx="3502725" cy="1968087"/>
          </a:xfrm>
          <a:prstGeom prst="rect">
            <a:avLst/>
          </a:prstGeom>
        </p:spPr>
      </p:pic>
      <p:pic>
        <p:nvPicPr>
          <p:cNvPr id="8" name="Picture 7" descr="Diagram&#10;&#10;Description automatically generated">
            <a:extLst>
              <a:ext uri="{FF2B5EF4-FFF2-40B4-BE49-F238E27FC236}">
                <a16:creationId xmlns:a16="http://schemas.microsoft.com/office/drawing/2014/main" id="{0DB322D8-F0FD-5D46-9411-61C53162F41F}"/>
              </a:ext>
            </a:extLst>
          </p:cNvPr>
          <p:cNvPicPr>
            <a:picLocks noChangeAspect="1"/>
          </p:cNvPicPr>
          <p:nvPr/>
        </p:nvPicPr>
        <p:blipFill>
          <a:blip r:embed="rId3"/>
          <a:stretch>
            <a:fillRect/>
          </a:stretch>
        </p:blipFill>
        <p:spPr>
          <a:xfrm>
            <a:off x="84472" y="3059551"/>
            <a:ext cx="5072780" cy="3380204"/>
          </a:xfrm>
          <a:prstGeom prst="rect">
            <a:avLst/>
          </a:prstGeom>
        </p:spPr>
      </p:pic>
      <p:pic>
        <p:nvPicPr>
          <p:cNvPr id="11" name="Picture 10" descr="Diagram&#10;&#10;Description automatically generated with medium confidence">
            <a:extLst>
              <a:ext uri="{FF2B5EF4-FFF2-40B4-BE49-F238E27FC236}">
                <a16:creationId xmlns:a16="http://schemas.microsoft.com/office/drawing/2014/main" id="{ABBA3FE1-853A-C84B-A878-4A6ECF5B51D0}"/>
              </a:ext>
            </a:extLst>
          </p:cNvPr>
          <p:cNvPicPr>
            <a:picLocks noChangeAspect="1"/>
          </p:cNvPicPr>
          <p:nvPr/>
        </p:nvPicPr>
        <p:blipFill>
          <a:blip r:embed="rId4"/>
          <a:stretch>
            <a:fillRect/>
          </a:stretch>
        </p:blipFill>
        <p:spPr>
          <a:xfrm>
            <a:off x="5335675" y="2778459"/>
            <a:ext cx="3757078" cy="1682907"/>
          </a:xfrm>
          <a:prstGeom prst="rect">
            <a:avLst/>
          </a:prstGeom>
        </p:spPr>
      </p:pic>
    </p:spTree>
    <p:extLst>
      <p:ext uri="{BB962C8B-B14F-4D97-AF65-F5344CB8AC3E}">
        <p14:creationId xmlns:p14="http://schemas.microsoft.com/office/powerpoint/2010/main" val="18738737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596401" y="0"/>
            <a:ext cx="6473712" cy="116393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latin typeface="Helvetica" pitchFamily="2" charset="0"/>
              </a:rPr>
              <a:t>GEELONG GRAMMAR SCHOOL PROJECT</a:t>
            </a:r>
            <a:r>
              <a:rPr lang="en-IE" sz="2000" b="1" dirty="0">
                <a:latin typeface="Helvetica" pitchFamily="2" charset="0"/>
              </a:rPr>
              <a:t> </a:t>
            </a:r>
          </a:p>
          <a:p>
            <a:pPr algn="ctr">
              <a:spcBef>
                <a:spcPts val="0"/>
              </a:spcBef>
              <a:defRPr/>
            </a:pPr>
            <a:r>
              <a:rPr lang="en-US" altLang="en-US" sz="2000" b="1" kern="0" dirty="0">
                <a:latin typeface="Helvetica" pitchFamily="2" charset="0"/>
                <a:ea typeface="ＭＳ Ｐゴシック" panose="020B0600070205080204" pitchFamily="34" charset="-128"/>
              </a:rPr>
              <a:t>A WHOLE SCHOOL APPROACH </a:t>
            </a:r>
          </a:p>
          <a:p>
            <a:pPr algn="ctr">
              <a:spcBef>
                <a:spcPts val="0"/>
              </a:spcBef>
              <a:defRPr/>
            </a:pPr>
            <a:r>
              <a:rPr lang="en-US" altLang="en-US" sz="2000" b="1" kern="0" dirty="0">
                <a:latin typeface="Helvetica" pitchFamily="2" charset="0"/>
                <a:ea typeface="ＭＳ Ｐゴシック" panose="020B0600070205080204" pitchFamily="34" charset="-128"/>
              </a:rPr>
              <a:t>TO POSITIVE PSYCHOLOGY IN SCHOOLS</a:t>
            </a:r>
          </a:p>
          <a:p>
            <a:pPr algn="ctr">
              <a:spcBef>
                <a:spcPts val="0"/>
              </a:spcBef>
              <a:defRPr/>
            </a:pP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594916" y="784512"/>
            <a:ext cx="7721770" cy="5921087"/>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500"/>
              </a:spcBef>
              <a:buNone/>
            </a:pPr>
            <a:endParaRPr lang="en-GB" sz="1800" dirty="0">
              <a:solidFill>
                <a:srgbClr val="002060"/>
              </a:solidFill>
              <a:latin typeface="Helvetica" pitchFamily="2" charset="0"/>
            </a:endParaRPr>
          </a:p>
          <a:p>
            <a:pPr>
              <a:spcBef>
                <a:spcPts val="500"/>
              </a:spcBef>
            </a:pPr>
            <a:r>
              <a:rPr lang="en-GB" sz="1800" dirty="0">
                <a:solidFill>
                  <a:srgbClr val="002060"/>
                </a:solidFill>
                <a:latin typeface="Helvetica" pitchFamily="2" charset="0"/>
              </a:rPr>
              <a:t>All Geelong staff were trained in a wide range of PPIs </a:t>
            </a:r>
          </a:p>
          <a:p>
            <a:pPr>
              <a:spcBef>
                <a:spcPts val="500"/>
              </a:spcBef>
            </a:pPr>
            <a:endParaRPr lang="en-GB" sz="1800" dirty="0">
              <a:solidFill>
                <a:srgbClr val="002060"/>
              </a:solidFill>
              <a:latin typeface="Helvetica" pitchFamily="2" charset="0"/>
            </a:endParaRPr>
          </a:p>
          <a:p>
            <a:pPr>
              <a:spcBef>
                <a:spcPts val="500"/>
              </a:spcBef>
            </a:pPr>
            <a:r>
              <a:rPr lang="en-GB" sz="1800" dirty="0">
                <a:solidFill>
                  <a:srgbClr val="002060"/>
                </a:solidFill>
                <a:latin typeface="Helvetica" pitchFamily="2" charset="0"/>
              </a:rPr>
              <a:t>Staff were coached in how to teach these skills to students in stand-alone courses </a:t>
            </a:r>
          </a:p>
          <a:p>
            <a:pPr>
              <a:spcBef>
                <a:spcPts val="500"/>
              </a:spcBef>
            </a:pPr>
            <a:endParaRPr lang="en-GB" sz="1800" dirty="0">
              <a:solidFill>
                <a:srgbClr val="002060"/>
              </a:solidFill>
              <a:latin typeface="Helvetica" pitchFamily="2" charset="0"/>
            </a:endParaRPr>
          </a:p>
          <a:p>
            <a:pPr>
              <a:spcBef>
                <a:spcPts val="500"/>
              </a:spcBef>
            </a:pPr>
            <a:r>
              <a:rPr lang="en-GB" sz="1800" dirty="0">
                <a:solidFill>
                  <a:srgbClr val="002060"/>
                </a:solidFill>
                <a:latin typeface="Helvetica" pitchFamily="2" charset="0"/>
              </a:rPr>
              <a:t>Staff were coached in how to embed a positive psychology ethos in the way that they taught all academic subjects, extra-curricular activities, and sports. For example, identifying signature strengths of characters in English literature </a:t>
            </a:r>
          </a:p>
          <a:p>
            <a:pPr>
              <a:spcBef>
                <a:spcPts val="500"/>
              </a:spcBef>
            </a:pPr>
            <a:endParaRPr lang="en-GB" sz="1800" dirty="0">
              <a:solidFill>
                <a:srgbClr val="002060"/>
              </a:solidFill>
              <a:latin typeface="Helvetica" pitchFamily="2" charset="0"/>
            </a:endParaRPr>
          </a:p>
          <a:p>
            <a:pPr>
              <a:spcBef>
                <a:spcPts val="500"/>
              </a:spcBef>
            </a:pPr>
            <a:r>
              <a:rPr lang="en-GB" sz="1800" dirty="0">
                <a:solidFill>
                  <a:srgbClr val="002060"/>
                </a:solidFill>
                <a:latin typeface="Helvetica" pitchFamily="2" charset="0"/>
              </a:rPr>
              <a:t>The positive ethos of the school has been maintained by four strategies: </a:t>
            </a:r>
          </a:p>
          <a:p>
            <a:pPr lvl="1">
              <a:spcBef>
                <a:spcPts val="500"/>
              </a:spcBef>
              <a:buFont typeface="Arial" panose="020B0604020202020204" pitchFamily="34" charset="0"/>
              <a:buChar char="•"/>
            </a:pPr>
            <a:r>
              <a:rPr lang="en-GB" sz="1800" dirty="0">
                <a:solidFill>
                  <a:srgbClr val="002060"/>
                </a:solidFill>
                <a:latin typeface="Helvetica" pitchFamily="2" charset="0"/>
              </a:rPr>
              <a:t>Learn it</a:t>
            </a:r>
          </a:p>
          <a:p>
            <a:pPr lvl="1">
              <a:spcBef>
                <a:spcPts val="500"/>
              </a:spcBef>
              <a:buFont typeface="Arial" panose="020B0604020202020204" pitchFamily="34" charset="0"/>
              <a:buChar char="•"/>
            </a:pPr>
            <a:r>
              <a:rPr lang="en-GB" sz="1800" dirty="0">
                <a:solidFill>
                  <a:srgbClr val="002060"/>
                </a:solidFill>
                <a:latin typeface="Helvetica" pitchFamily="2" charset="0"/>
              </a:rPr>
              <a:t>Live it</a:t>
            </a:r>
          </a:p>
          <a:p>
            <a:pPr lvl="1">
              <a:spcBef>
                <a:spcPts val="500"/>
              </a:spcBef>
              <a:buFont typeface="Arial" panose="020B0604020202020204" pitchFamily="34" charset="0"/>
              <a:buChar char="•"/>
            </a:pPr>
            <a:r>
              <a:rPr lang="en-GB" sz="1800" dirty="0">
                <a:solidFill>
                  <a:srgbClr val="002060"/>
                </a:solidFill>
                <a:latin typeface="Helvetica" pitchFamily="2" charset="0"/>
              </a:rPr>
              <a:t>Teach it</a:t>
            </a:r>
          </a:p>
          <a:p>
            <a:pPr lvl="1">
              <a:spcBef>
                <a:spcPts val="500"/>
              </a:spcBef>
              <a:buFont typeface="Arial" panose="020B0604020202020204" pitchFamily="34" charset="0"/>
              <a:buChar char="•"/>
            </a:pPr>
            <a:r>
              <a:rPr lang="en-GB" sz="1800" dirty="0">
                <a:solidFill>
                  <a:srgbClr val="002060"/>
                </a:solidFill>
                <a:latin typeface="Helvetica" pitchFamily="2" charset="0"/>
              </a:rPr>
              <a:t>Embed it</a:t>
            </a:r>
            <a:endParaRPr lang="en-IE" sz="1800" dirty="0">
              <a:solidFill>
                <a:srgbClr val="002060"/>
              </a:solidFill>
            </a:endParaRPr>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501673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E1D0D448-7025-4D48-AF0C-3409BDD55F86}"/>
              </a:ext>
            </a:extLst>
          </p:cNvPr>
          <p:cNvPicPr>
            <a:picLocks noChangeAspect="1"/>
          </p:cNvPicPr>
          <p:nvPr/>
        </p:nvPicPr>
        <p:blipFill>
          <a:blip r:embed="rId2"/>
          <a:stretch>
            <a:fillRect/>
          </a:stretch>
        </p:blipFill>
        <p:spPr>
          <a:xfrm>
            <a:off x="109394" y="1217930"/>
            <a:ext cx="6645473" cy="4725670"/>
          </a:xfrm>
          <a:prstGeom prst="rect">
            <a:avLst/>
          </a:prstGeom>
        </p:spPr>
      </p:pic>
      <p:pic>
        <p:nvPicPr>
          <p:cNvPr id="5" name="Picture 4" descr="Website&#10;&#10;Description automatically generated with medium confidence">
            <a:extLst>
              <a:ext uri="{FF2B5EF4-FFF2-40B4-BE49-F238E27FC236}">
                <a16:creationId xmlns:a16="http://schemas.microsoft.com/office/drawing/2014/main" id="{C3536A19-E0C1-BA44-BDD3-8BFB6D60DDAF}"/>
              </a:ext>
            </a:extLst>
          </p:cNvPr>
          <p:cNvPicPr>
            <a:picLocks noChangeAspect="1"/>
          </p:cNvPicPr>
          <p:nvPr/>
        </p:nvPicPr>
        <p:blipFill>
          <a:blip r:embed="rId3"/>
          <a:stretch>
            <a:fillRect/>
          </a:stretch>
        </p:blipFill>
        <p:spPr>
          <a:xfrm>
            <a:off x="6094361" y="2548890"/>
            <a:ext cx="2659119" cy="2777490"/>
          </a:xfrm>
          <a:prstGeom prst="rect">
            <a:avLst/>
          </a:prstGeom>
        </p:spPr>
      </p:pic>
      <p:sp>
        <p:nvSpPr>
          <p:cNvPr id="6" name="Title 1">
            <a:extLst>
              <a:ext uri="{FF2B5EF4-FFF2-40B4-BE49-F238E27FC236}">
                <a16:creationId xmlns:a16="http://schemas.microsoft.com/office/drawing/2014/main" id="{5C5B5560-215F-D442-8F3C-256F50DBABE5}"/>
              </a:ext>
            </a:extLst>
          </p:cNvPr>
          <p:cNvSpPr txBox="1">
            <a:spLocks noChangeArrowheads="1"/>
          </p:cNvSpPr>
          <p:nvPr/>
        </p:nvSpPr>
        <p:spPr>
          <a:xfrm>
            <a:off x="1619261" y="128929"/>
            <a:ext cx="6473712" cy="1163931"/>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GB" sz="2000" b="1" dirty="0">
                <a:latin typeface="Helvetica" pitchFamily="2" charset="0"/>
              </a:rPr>
              <a:t>GEELONG GRAMMAR SCHOOL PROJECT</a:t>
            </a:r>
            <a:r>
              <a:rPr lang="en-IE" sz="2000" b="1" dirty="0">
                <a:latin typeface="Helvetica" pitchFamily="2" charset="0"/>
              </a:rPr>
              <a:t> </a:t>
            </a:r>
          </a:p>
          <a:p>
            <a:pPr algn="ctr">
              <a:spcBef>
                <a:spcPts val="0"/>
              </a:spcBef>
              <a:defRPr/>
            </a:pPr>
            <a:r>
              <a:rPr lang="en-US" altLang="en-US" sz="2000" b="1" kern="0" dirty="0">
                <a:latin typeface="Helvetica" pitchFamily="2" charset="0"/>
                <a:ea typeface="ＭＳ Ｐゴシック" panose="020B0600070205080204" pitchFamily="34" charset="-128"/>
              </a:rPr>
              <a:t>A WHOLE SCHOOL APPROACH </a:t>
            </a:r>
          </a:p>
          <a:p>
            <a:pPr algn="ctr">
              <a:spcBef>
                <a:spcPts val="0"/>
              </a:spcBef>
              <a:defRPr/>
            </a:pPr>
            <a:r>
              <a:rPr lang="en-US" altLang="en-US" sz="2000" b="1" kern="0" dirty="0">
                <a:latin typeface="Helvetica" pitchFamily="2" charset="0"/>
                <a:ea typeface="ＭＳ Ｐゴシック" panose="020B0600070205080204" pitchFamily="34" charset="-128"/>
              </a:rPr>
              <a:t>TO POSITIVE PSYCHOLOGY IN SCHOOLS</a:t>
            </a:r>
          </a:p>
          <a:p>
            <a:pPr algn="ctr">
              <a:spcBef>
                <a:spcPts val="0"/>
              </a:spcBef>
              <a:defRPr/>
            </a:pPr>
            <a:endParaRPr lang="en-US" altLang="en-US" sz="20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117317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2052627" y="2447350"/>
            <a:ext cx="5564525" cy="148324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POSITIVE PSYCHOLOGY </a:t>
            </a:r>
          </a:p>
          <a:p>
            <a:pPr algn="ctr">
              <a:spcBef>
                <a:spcPts val="0"/>
              </a:spcBef>
              <a:defRPr/>
            </a:pPr>
            <a:r>
              <a:rPr lang="en-US" altLang="en-US" b="1" kern="0" dirty="0">
                <a:latin typeface="Helvetica" pitchFamily="2" charset="0"/>
                <a:ea typeface="ＭＳ Ｐゴシック" panose="020B0600070205080204" pitchFamily="34" charset="-128"/>
              </a:rPr>
              <a:t>IN ORGANIZATIONS</a:t>
            </a:r>
          </a:p>
        </p:txBody>
      </p:sp>
    </p:spTree>
    <p:extLst>
      <p:ext uri="{BB962C8B-B14F-4D97-AF65-F5344CB8AC3E}">
        <p14:creationId xmlns:p14="http://schemas.microsoft.com/office/powerpoint/2010/main" val="3195152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558302" y="295596"/>
            <a:ext cx="6027396" cy="45532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PSYCHOLOGY IN ORGANIZATIONS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223157" y="837261"/>
            <a:ext cx="8697686" cy="572514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GB" sz="1800" dirty="0">
                <a:latin typeface="Helvetica" pitchFamily="2" charset="0"/>
              </a:rPr>
              <a:t>Organizational  performance may be enhanced by PPIs that increase positive leadership styles; employee empowerment and engagement; and psychological capital within the organization. </a:t>
            </a:r>
          </a:p>
          <a:p>
            <a:endParaRPr lang="en-GB" sz="1800" dirty="0">
              <a:latin typeface="Helvetica" pitchFamily="2" charset="0"/>
            </a:endParaRPr>
          </a:p>
          <a:p>
            <a:r>
              <a:rPr lang="en-IE" sz="1800" b="1" dirty="0">
                <a:solidFill>
                  <a:srgbClr val="002060"/>
                </a:solidFill>
                <a:latin typeface="Helvetica" pitchFamily="2" charset="0"/>
              </a:rPr>
              <a:t>Positive leadership styles. </a:t>
            </a:r>
            <a:r>
              <a:rPr lang="en-IE" sz="1800" dirty="0">
                <a:solidFill>
                  <a:srgbClr val="002060"/>
                </a:solidFill>
                <a:latin typeface="Helvetica" pitchFamily="2" charset="0"/>
              </a:rPr>
              <a:t>These are styles that communicate a clear vision of the organizational goals, inspire motivation, encourage autonomy, role model effective and ethical organizational behaviour, take account of employees’ strengths and limitations, and communicate openly, supportively and positively</a:t>
            </a:r>
          </a:p>
          <a:p>
            <a:endParaRPr lang="en-IE" sz="1800" dirty="0">
              <a:solidFill>
                <a:srgbClr val="002060"/>
              </a:solidFill>
              <a:latin typeface="Helvetica" pitchFamily="2" charset="0"/>
            </a:endParaRPr>
          </a:p>
          <a:p>
            <a:r>
              <a:rPr lang="en-GB" sz="1800" b="1" dirty="0">
                <a:solidFill>
                  <a:srgbClr val="002060"/>
                </a:solidFill>
                <a:latin typeface="Helvetica" pitchFamily="2" charset="0"/>
              </a:rPr>
              <a:t>Empowerment and engagement. </a:t>
            </a:r>
            <a:r>
              <a:rPr lang="en-GB" sz="1800" dirty="0">
                <a:latin typeface="Helvetica" pitchFamily="2" charset="0"/>
              </a:rPr>
              <a:t>This is achieved by giving employees jobs that are perceived ‘make a difference’ with a variety of skills, autonomy, feedback, training in job skills and positive psychology skills, and social support</a:t>
            </a:r>
          </a:p>
          <a:p>
            <a:endParaRPr lang="en-GB" sz="1800" dirty="0">
              <a:latin typeface="Helvetica" pitchFamily="2" charset="0"/>
            </a:endParaRPr>
          </a:p>
          <a:p>
            <a:r>
              <a:rPr lang="en-GB" sz="1800" b="1" dirty="0">
                <a:solidFill>
                  <a:srgbClr val="002060"/>
                </a:solidFill>
                <a:latin typeface="Helvetica" pitchFamily="2" charset="0"/>
              </a:rPr>
              <a:t>Psychological capital. </a:t>
            </a:r>
            <a:r>
              <a:rPr lang="en-GB" sz="1800" dirty="0">
                <a:latin typeface="Helvetica" pitchFamily="2" charset="0"/>
              </a:rPr>
              <a:t>Psychological capital includes self-efficacy (belief in personal effectiveness), optimism, hope, &amp; resilience (capacity to bounce-back from setbacks)</a:t>
            </a:r>
            <a:r>
              <a:rPr lang="en-IE" sz="1800" dirty="0">
                <a:latin typeface="Helvetica" pitchFamily="2" charset="0"/>
              </a:rPr>
              <a:t> </a:t>
            </a:r>
          </a:p>
          <a:p>
            <a:endParaRPr lang="en-IE" sz="1800" dirty="0">
              <a:latin typeface="Helvetica" pitchFamily="2" charset="0"/>
            </a:endParaRPr>
          </a:p>
          <a:p>
            <a:pPr lvl="0"/>
            <a:endParaRPr lang="en-IE" sz="2000" dirty="0">
              <a:latin typeface="Helvetica" pitchFamily="2" charset="0"/>
            </a:endParaRPr>
          </a:p>
          <a:p>
            <a:pPr lvl="0"/>
            <a:endParaRPr lang="en-IE"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299348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558302" y="295596"/>
            <a:ext cx="6027396" cy="45532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PSYCHOLOGY IN ORGANIZATIONS</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223157" y="837261"/>
            <a:ext cx="8697686" cy="572514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r>
              <a:rPr lang="en-GB" sz="2000" dirty="0">
                <a:latin typeface="Helvetica" pitchFamily="2" charset="0"/>
              </a:rPr>
              <a:t>PPIs have been introduced into work organizations in a variety of ways ranging from offering employees training in specific PPIs, to broader organizational development interventions that target work teams, departments or whole organizations </a:t>
            </a:r>
            <a:endParaRPr lang="en-GB" sz="2000" dirty="0">
              <a:solidFill>
                <a:srgbClr val="002060"/>
              </a:solidFill>
              <a:latin typeface="Helvetica" pitchFamily="2" charset="0"/>
            </a:endParaRPr>
          </a:p>
          <a:p>
            <a:endParaRPr lang="en-GB" sz="2000" dirty="0">
              <a:solidFill>
                <a:srgbClr val="002060"/>
              </a:solidFill>
              <a:latin typeface="Helvetica" pitchFamily="2" charset="0"/>
            </a:endParaRPr>
          </a:p>
          <a:p>
            <a:r>
              <a:rPr lang="en-GB" sz="2000" b="1" dirty="0">
                <a:solidFill>
                  <a:srgbClr val="002060"/>
                </a:solidFill>
                <a:latin typeface="Helvetica" pitchFamily="2" charset="0"/>
              </a:rPr>
              <a:t>Employee PPI skills training. </a:t>
            </a:r>
            <a:r>
              <a:rPr lang="en-GB" sz="2000" dirty="0">
                <a:solidFill>
                  <a:srgbClr val="002060"/>
                </a:solidFill>
                <a:latin typeface="Helvetica" pitchFamily="2" charset="0"/>
              </a:rPr>
              <a:t>Training may be in a group format or in a one-to-one coaching context. Skills training may cover leadership, teamwork, using signature strengths, resilience, self-efficacy, optimism, hope, resilience, gratitude, kindness, mindfulness  etc </a:t>
            </a:r>
          </a:p>
          <a:p>
            <a:endParaRPr lang="en-GB" sz="2000" dirty="0">
              <a:solidFill>
                <a:srgbClr val="002060"/>
              </a:solidFill>
              <a:latin typeface="Helvetica" pitchFamily="2" charset="0"/>
            </a:endParaRPr>
          </a:p>
          <a:p>
            <a:r>
              <a:rPr lang="en-GB" sz="2000" b="1" dirty="0">
                <a:solidFill>
                  <a:srgbClr val="002060"/>
                </a:solidFill>
                <a:latin typeface="Helvetica" pitchFamily="2" charset="0"/>
              </a:rPr>
              <a:t>Organizational development approach. </a:t>
            </a:r>
            <a:r>
              <a:rPr lang="en-GB" sz="2000" dirty="0">
                <a:solidFill>
                  <a:srgbClr val="002060"/>
                </a:solidFill>
                <a:latin typeface="Helvetica" pitchFamily="2" charset="0"/>
              </a:rPr>
              <a:t>Appreciative enquiry is an example of a positive psychology organizational development approach which focuses on organizational strengths rather than problems</a:t>
            </a:r>
          </a:p>
          <a:p>
            <a:endParaRPr lang="en-IE" sz="2000" dirty="0">
              <a:solidFill>
                <a:srgbClr val="002060"/>
              </a:solidFill>
              <a:latin typeface="Helvetica" pitchFamily="2" charset="0"/>
            </a:endParaRPr>
          </a:p>
          <a:p>
            <a:pPr lvl="0"/>
            <a:endParaRPr lang="en-IE" sz="2000" dirty="0">
              <a:latin typeface="Helvetica" pitchFamily="2" charset="0"/>
            </a:endParaRPr>
          </a:p>
          <a:p>
            <a:pPr lvl="0"/>
            <a:endParaRPr lang="en-IE"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3940674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584694" y="23453"/>
            <a:ext cx="5974612" cy="71677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PSYCHOLOGY IN ORGANIZATIONS</a:t>
            </a:r>
          </a:p>
          <a:p>
            <a:pPr algn="ctr">
              <a:spcBef>
                <a:spcPts val="0"/>
              </a:spcBef>
              <a:defRPr/>
            </a:pPr>
            <a:r>
              <a:rPr lang="en-US" altLang="en-US" sz="2000" b="1" kern="0" dirty="0">
                <a:latin typeface="Helvetica" pitchFamily="2" charset="0"/>
                <a:ea typeface="ＭＳ Ｐゴシック" panose="020B0600070205080204" pitchFamily="34" charset="-128"/>
              </a:rPr>
              <a:t>POSITIVE PSYCHOLOGY COACHING </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223157" y="837261"/>
            <a:ext cx="8697686" cy="572514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300"/>
              </a:spcBef>
            </a:pPr>
            <a:r>
              <a:rPr lang="en-GB" sz="1800" dirty="0">
                <a:solidFill>
                  <a:srgbClr val="002060"/>
                </a:solidFill>
                <a:latin typeface="Helvetica" pitchFamily="2" charset="0"/>
              </a:rPr>
              <a:t>van Zyl and a team of international colleagues found that positive psychology coaching involves five phases and three continuous processes</a:t>
            </a:r>
            <a:r>
              <a:rPr lang="en-GB" sz="1800" baseline="30000" dirty="0">
                <a:solidFill>
                  <a:srgbClr val="002060"/>
                </a:solidFill>
                <a:latin typeface="Helvetica" pitchFamily="2" charset="0"/>
              </a:rPr>
              <a:t> </a:t>
            </a:r>
            <a:r>
              <a:rPr lang="en-GB" sz="1800" dirty="0">
                <a:solidFill>
                  <a:srgbClr val="002060"/>
                </a:solidFill>
                <a:latin typeface="Helvetica" pitchFamily="2" charset="0"/>
              </a:rPr>
              <a:t>diagrammed on the next slide. A range of PPIs may be incorporated into coaching </a:t>
            </a:r>
          </a:p>
          <a:p>
            <a:pPr>
              <a:spcBef>
                <a:spcPts val="300"/>
              </a:spcBef>
            </a:pPr>
            <a:endParaRPr lang="en-GB" sz="1800" dirty="0">
              <a:solidFill>
                <a:srgbClr val="002060"/>
              </a:solidFill>
              <a:latin typeface="Helvetica" pitchFamily="2" charset="0"/>
            </a:endParaRPr>
          </a:p>
          <a:p>
            <a:pPr>
              <a:spcBef>
                <a:spcPts val="300"/>
              </a:spcBef>
            </a:pPr>
            <a:r>
              <a:rPr lang="en-GB" sz="1800" dirty="0">
                <a:solidFill>
                  <a:srgbClr val="002060"/>
                </a:solidFill>
                <a:latin typeface="Helvetica" pitchFamily="2" charset="0"/>
              </a:rPr>
              <a:t>The five phases are </a:t>
            </a:r>
          </a:p>
          <a:p>
            <a:pPr lvl="1">
              <a:spcBef>
                <a:spcPts val="300"/>
              </a:spcBef>
              <a:buFont typeface="Arial" panose="020B0604020202020204" pitchFamily="34" charset="0"/>
              <a:buChar char="•"/>
            </a:pPr>
            <a:r>
              <a:rPr lang="en-GB" sz="1800" dirty="0">
                <a:solidFill>
                  <a:srgbClr val="002060"/>
                </a:solidFill>
                <a:latin typeface="Helvetica" pitchFamily="2" charset="0"/>
              </a:rPr>
              <a:t>Establishing a positive working relationship</a:t>
            </a:r>
          </a:p>
          <a:p>
            <a:pPr lvl="1">
              <a:spcBef>
                <a:spcPts val="300"/>
              </a:spcBef>
              <a:buFont typeface="Arial" panose="020B0604020202020204" pitchFamily="34" charset="0"/>
              <a:buChar char="•"/>
            </a:pPr>
            <a:r>
              <a:rPr lang="en-GB" sz="1800" dirty="0">
                <a:solidFill>
                  <a:srgbClr val="002060"/>
                </a:solidFill>
                <a:latin typeface="Helvetica" pitchFamily="2" charset="0"/>
              </a:rPr>
              <a:t>Helping the client identify their strengths and providing feedback </a:t>
            </a:r>
          </a:p>
          <a:p>
            <a:pPr lvl="1">
              <a:spcBef>
                <a:spcPts val="300"/>
              </a:spcBef>
              <a:buFont typeface="Arial" panose="020B0604020202020204" pitchFamily="34" charset="0"/>
              <a:buChar char="•"/>
            </a:pPr>
            <a:r>
              <a:rPr lang="en-GB" sz="1800" dirty="0">
                <a:solidFill>
                  <a:srgbClr val="002060"/>
                </a:solidFill>
                <a:latin typeface="Helvetica" pitchFamily="2" charset="0"/>
              </a:rPr>
              <a:t>Facilitating the development of a vision of their ideal career and life trajectory</a:t>
            </a:r>
          </a:p>
          <a:p>
            <a:pPr lvl="1">
              <a:spcBef>
                <a:spcPts val="300"/>
              </a:spcBef>
              <a:buFont typeface="Arial" panose="020B0604020202020204" pitchFamily="34" charset="0"/>
              <a:buChar char="•"/>
            </a:pPr>
            <a:r>
              <a:rPr lang="en-GB" sz="1800" dirty="0">
                <a:solidFill>
                  <a:srgbClr val="002060"/>
                </a:solidFill>
                <a:latin typeface="Helvetica" pitchFamily="2" charset="0"/>
              </a:rPr>
              <a:t>Facilitating  realistic goal setting, strategizing, and execution with a focus on strengths</a:t>
            </a:r>
          </a:p>
          <a:p>
            <a:pPr lvl="1">
              <a:spcBef>
                <a:spcPts val="300"/>
              </a:spcBef>
              <a:buFont typeface="Arial" panose="020B0604020202020204" pitchFamily="34" charset="0"/>
              <a:buChar char="•"/>
            </a:pPr>
            <a:r>
              <a:rPr lang="en-GB" sz="1800" dirty="0">
                <a:solidFill>
                  <a:srgbClr val="002060"/>
                </a:solidFill>
                <a:latin typeface="Helvetica" pitchFamily="2" charset="0"/>
              </a:rPr>
              <a:t>Concluding or re-contracting </a:t>
            </a:r>
          </a:p>
          <a:p>
            <a:pPr>
              <a:spcBef>
                <a:spcPts val="300"/>
              </a:spcBef>
            </a:pPr>
            <a:endParaRPr lang="en-GB" sz="1800" dirty="0">
              <a:solidFill>
                <a:srgbClr val="002060"/>
              </a:solidFill>
              <a:latin typeface="Helvetica" pitchFamily="2" charset="0"/>
            </a:endParaRPr>
          </a:p>
          <a:p>
            <a:pPr>
              <a:spcBef>
                <a:spcPts val="300"/>
              </a:spcBef>
            </a:pPr>
            <a:r>
              <a:rPr lang="en-GB" sz="1800" dirty="0">
                <a:solidFill>
                  <a:srgbClr val="002060"/>
                </a:solidFill>
                <a:latin typeface="Helvetica" pitchFamily="2" charset="0"/>
              </a:rPr>
              <a:t>Positive psychology coaching involves three processes that occur within all five phases: </a:t>
            </a:r>
          </a:p>
          <a:p>
            <a:pPr lvl="1">
              <a:spcBef>
                <a:spcPts val="300"/>
              </a:spcBef>
              <a:buFont typeface="Arial" panose="020B0604020202020204" pitchFamily="34" charset="0"/>
              <a:buChar char="•"/>
            </a:pPr>
            <a:r>
              <a:rPr lang="en-GB" sz="1800" dirty="0">
                <a:solidFill>
                  <a:srgbClr val="002060"/>
                </a:solidFill>
                <a:latin typeface="Helvetica" pitchFamily="2" charset="0"/>
              </a:rPr>
              <a:t>Facilitating transfer of learning from one situation to others</a:t>
            </a:r>
          </a:p>
          <a:p>
            <a:pPr lvl="1">
              <a:spcBef>
                <a:spcPts val="300"/>
              </a:spcBef>
              <a:buFont typeface="Arial" panose="020B0604020202020204" pitchFamily="34" charset="0"/>
              <a:buChar char="•"/>
            </a:pPr>
            <a:r>
              <a:rPr lang="en-GB" sz="1800" dirty="0">
                <a:solidFill>
                  <a:srgbClr val="002060"/>
                </a:solidFill>
                <a:latin typeface="Helvetica" pitchFamily="2" charset="0"/>
              </a:rPr>
              <a:t>Tracking progress towards goals and continuous evaluation</a:t>
            </a:r>
          </a:p>
          <a:p>
            <a:pPr lvl="1">
              <a:spcBef>
                <a:spcPts val="300"/>
              </a:spcBef>
              <a:buFont typeface="Arial" panose="020B0604020202020204" pitchFamily="34" charset="0"/>
              <a:buChar char="•"/>
            </a:pPr>
            <a:r>
              <a:rPr lang="en-GB" sz="1800" dirty="0">
                <a:solidFill>
                  <a:srgbClr val="002060"/>
                </a:solidFill>
                <a:latin typeface="Helvetica" pitchFamily="2" charset="0"/>
              </a:rPr>
              <a:t>Empowering clients through positive reframing (especially of management of setbacks), and positive reinforcement of constructive goal-oriented activities</a:t>
            </a:r>
            <a:endParaRPr lang="en-IE" sz="1800" dirty="0">
              <a:solidFill>
                <a:srgbClr val="002060"/>
              </a:solidFill>
              <a:latin typeface="Helvetica" pitchFamily="2" charset="0"/>
            </a:endParaRPr>
          </a:p>
          <a:p>
            <a:pPr>
              <a:spcBef>
                <a:spcPts val="300"/>
              </a:spcBef>
            </a:pPr>
            <a:endParaRPr lang="en-IE" sz="1800" dirty="0">
              <a:solidFill>
                <a:srgbClr val="002060"/>
              </a:solidFill>
              <a:latin typeface="Helvetica" pitchFamily="2" charset="0"/>
            </a:endParaRPr>
          </a:p>
          <a:p>
            <a:pPr lvl="0"/>
            <a:endParaRPr lang="en-IE" sz="1800" dirty="0">
              <a:latin typeface="Helvetica" pitchFamily="2" charset="0"/>
            </a:endParaRPr>
          </a:p>
          <a:p>
            <a:pPr lvl="0"/>
            <a:endParaRPr lang="en-IE" sz="1800" dirty="0"/>
          </a:p>
          <a:p>
            <a:pPr lvl="0"/>
            <a:endParaRPr lang="en-IE" sz="1800" dirty="0"/>
          </a:p>
          <a:p>
            <a:endParaRPr lang="en-IE" sz="1800" dirty="0">
              <a:latin typeface="Helvetica" pitchFamily="2" charset="0"/>
            </a:endParaRPr>
          </a:p>
          <a:p>
            <a:pPr lvl="0"/>
            <a:endParaRPr lang="en-IE" sz="1800" dirty="0">
              <a:latin typeface="Helvetica" pitchFamily="2" charset="0"/>
            </a:endParaRPr>
          </a:p>
          <a:p>
            <a:pPr>
              <a:defRPr/>
            </a:pPr>
            <a:endParaRPr lang="en-IE" sz="1800"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496784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8E59DB-EFEE-B941-946E-078B29B242EA}"/>
              </a:ext>
            </a:extLst>
          </p:cNvPr>
          <p:cNvPicPr>
            <a:picLocks noChangeAspect="1"/>
          </p:cNvPicPr>
          <p:nvPr/>
        </p:nvPicPr>
        <p:blipFill>
          <a:blip r:embed="rId2"/>
          <a:stretch>
            <a:fillRect/>
          </a:stretch>
        </p:blipFill>
        <p:spPr>
          <a:xfrm>
            <a:off x="20150" y="781078"/>
            <a:ext cx="9075440" cy="5335710"/>
          </a:xfrm>
          <a:prstGeom prst="rect">
            <a:avLst/>
          </a:prstGeom>
        </p:spPr>
      </p:pic>
      <p:sp>
        <p:nvSpPr>
          <p:cNvPr id="9" name="TextBox 8">
            <a:extLst>
              <a:ext uri="{FF2B5EF4-FFF2-40B4-BE49-F238E27FC236}">
                <a16:creationId xmlns:a16="http://schemas.microsoft.com/office/drawing/2014/main" id="{CA6E6A8C-09DB-4440-89B2-D0ACF18721DF}"/>
              </a:ext>
            </a:extLst>
          </p:cNvPr>
          <p:cNvSpPr txBox="1"/>
          <p:nvPr/>
        </p:nvSpPr>
        <p:spPr>
          <a:xfrm>
            <a:off x="34280" y="6211669"/>
            <a:ext cx="9075440" cy="646331"/>
          </a:xfrm>
          <a:prstGeom prst="rect">
            <a:avLst/>
          </a:prstGeom>
          <a:noFill/>
        </p:spPr>
        <p:txBody>
          <a:bodyPr wrap="square" rtlCol="0">
            <a:spAutoFit/>
          </a:bodyPr>
          <a:lstStyle/>
          <a:p>
            <a:pPr algn="l"/>
            <a:r>
              <a:rPr lang="en-IE" sz="1200" b="1" dirty="0">
                <a:solidFill>
                  <a:srgbClr val="002060"/>
                </a:solidFill>
                <a:latin typeface="Helvetica" pitchFamily="2" charset="0"/>
              </a:rPr>
              <a:t>Note: </a:t>
            </a:r>
            <a:r>
              <a:rPr lang="en-IE" sz="1200" dirty="0">
                <a:solidFill>
                  <a:srgbClr val="002060"/>
                </a:solidFill>
                <a:latin typeface="Helvetica" pitchFamily="2" charset="0"/>
              </a:rPr>
              <a:t>Reproduced with permission from van Zyl, L. E., Roll, L. C., Stander, M. W., &amp; Richter,  S. (2020). Positive Psychological Coaching Definitions and models: a systematic literature review.</a:t>
            </a:r>
            <a:r>
              <a:rPr lang="en-IE" sz="1200" i="1" dirty="0">
                <a:solidFill>
                  <a:srgbClr val="002060"/>
                </a:solidFill>
                <a:latin typeface="Helvetica" pitchFamily="2" charset="0"/>
              </a:rPr>
              <a:t> Frontiers in Psychology, 11, 793. </a:t>
            </a:r>
            <a:r>
              <a:rPr lang="en-IE" sz="1200" dirty="0">
                <a:solidFill>
                  <a:srgbClr val="0000FF"/>
                </a:solidFill>
                <a:latin typeface="Helvetica" pitchFamily="2" charset="0"/>
                <a:hlinkClick r:id="rId3">
                  <a:extLst>
                    <a:ext uri="{A12FA001-AC4F-418D-AE19-62706E023703}">
                      <ahyp:hlinkClr xmlns:ahyp="http://schemas.microsoft.com/office/drawing/2018/hyperlinkcolor" val="tx"/>
                    </a:ext>
                  </a:extLst>
                </a:hlinkClick>
              </a:rPr>
              <a:t>https://doi.org/</a:t>
            </a:r>
            <a:r>
              <a:rPr lang="en-IE" sz="1200" i="1" dirty="0">
                <a:solidFill>
                  <a:srgbClr val="0000FF"/>
                </a:solidFill>
                <a:latin typeface="Helvetica" pitchFamily="2" charset="0"/>
                <a:hlinkClick r:id="rId3">
                  <a:extLst>
                    <a:ext uri="{A12FA001-AC4F-418D-AE19-62706E023703}">
                      <ahyp:hlinkClr xmlns:ahyp="http://schemas.microsoft.com/office/drawing/2018/hyperlinkcolor" val="tx"/>
                    </a:ext>
                  </a:extLst>
                </a:hlinkClick>
              </a:rPr>
              <a:t>10.3389/fpsyg.</a:t>
            </a:r>
            <a:r>
              <a:rPr lang="en-IE" sz="1200" i="1" dirty="0">
                <a:solidFill>
                  <a:srgbClr val="002060"/>
                </a:solidFill>
                <a:latin typeface="Helvetica" pitchFamily="2" charset="0"/>
                <a:hlinkClick r:id="rId3">
                  <a:extLst>
                    <a:ext uri="{A12FA001-AC4F-418D-AE19-62706E023703}">
                      <ahyp:hlinkClr xmlns:ahyp="http://schemas.microsoft.com/office/drawing/2018/hyperlinkcolor" val="tx"/>
                    </a:ext>
                  </a:extLst>
                </a:hlinkClick>
              </a:rPr>
              <a:t>2020.00793</a:t>
            </a:r>
            <a:r>
              <a:rPr lang="en-IE" sz="1200" i="1" dirty="0">
                <a:solidFill>
                  <a:srgbClr val="002060"/>
                </a:solidFill>
                <a:latin typeface="Helvetica" pitchFamily="2" charset="0"/>
              </a:rPr>
              <a:t>. </a:t>
            </a:r>
            <a:r>
              <a:rPr lang="en-IE" sz="1200" dirty="0">
                <a:solidFill>
                  <a:srgbClr val="002060"/>
                </a:solidFill>
                <a:latin typeface="Helvetica" pitchFamily="2" charset="0"/>
              </a:rPr>
              <a:t>This is an open access publication. </a:t>
            </a:r>
            <a:endParaRPr lang="en-US" sz="1200" dirty="0">
              <a:solidFill>
                <a:srgbClr val="002060"/>
              </a:solidFill>
              <a:latin typeface="Helvetica" pitchFamily="2" charset="0"/>
            </a:endParaRPr>
          </a:p>
        </p:txBody>
      </p:sp>
      <p:sp>
        <p:nvSpPr>
          <p:cNvPr id="5" name="Title 1">
            <a:extLst>
              <a:ext uri="{FF2B5EF4-FFF2-40B4-BE49-F238E27FC236}">
                <a16:creationId xmlns:a16="http://schemas.microsoft.com/office/drawing/2014/main" id="{BA562EFE-C6A6-754E-8B45-6A64F2D46AEC}"/>
              </a:ext>
            </a:extLst>
          </p:cNvPr>
          <p:cNvSpPr txBox="1">
            <a:spLocks noChangeArrowheads="1"/>
          </p:cNvSpPr>
          <p:nvPr/>
        </p:nvSpPr>
        <p:spPr>
          <a:xfrm>
            <a:off x="1769751" y="154082"/>
            <a:ext cx="5839363" cy="39020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PSYCHOLOGY COACHING </a:t>
            </a:r>
          </a:p>
        </p:txBody>
      </p:sp>
    </p:spTree>
    <p:extLst>
      <p:ext uri="{BB962C8B-B14F-4D97-AF65-F5344CB8AC3E}">
        <p14:creationId xmlns:p14="http://schemas.microsoft.com/office/powerpoint/2010/main" val="3636000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562922" y="129690"/>
            <a:ext cx="6018155" cy="66234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PSYCHOLOGY IN ORGANIZATIONS</a:t>
            </a:r>
          </a:p>
          <a:p>
            <a:pPr algn="ctr">
              <a:spcBef>
                <a:spcPts val="0"/>
              </a:spcBef>
              <a:defRPr/>
            </a:pPr>
            <a:r>
              <a:rPr lang="en-US" altLang="en-US" sz="2000" b="1" kern="0" dirty="0">
                <a:latin typeface="Helvetica" pitchFamily="2" charset="0"/>
                <a:ea typeface="ＭＳ Ｐゴシック" panose="020B0600070205080204" pitchFamily="34" charset="-128"/>
              </a:rPr>
              <a:t>APPRECIATIVE ENQUIREY</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223155" y="1034144"/>
            <a:ext cx="8735787" cy="5464628"/>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pPr>
            <a:r>
              <a:rPr lang="en-GB" sz="1600" dirty="0">
                <a:latin typeface="Helvetica" pitchFamily="2" charset="0"/>
              </a:rPr>
              <a:t>The aim of Appreciative inquiry (developed by Cooperrider) is to identify and amplify positive organizational features, rather than to assess problems that need to be fixed</a:t>
            </a:r>
          </a:p>
          <a:p>
            <a:pPr>
              <a:spcBef>
                <a:spcPts val="0"/>
              </a:spcBef>
            </a:pPr>
            <a:endParaRPr lang="en-GB" sz="1600" dirty="0">
              <a:latin typeface="Helvetica" pitchFamily="2" charset="0"/>
            </a:endParaRPr>
          </a:p>
          <a:p>
            <a:pPr>
              <a:spcBef>
                <a:spcPts val="0"/>
              </a:spcBef>
            </a:pPr>
            <a:r>
              <a:rPr lang="en-GB" sz="1600" dirty="0">
                <a:latin typeface="Helvetica" pitchFamily="2" charset="0"/>
              </a:rPr>
              <a:t>A 4-D cycle is used to identify and amplify these positive aspects of the organization. The 4-D cycle refers to discovery, dream, design and destiny phases shown on the next slide</a:t>
            </a:r>
          </a:p>
          <a:p>
            <a:pPr>
              <a:spcBef>
                <a:spcPts val="0"/>
              </a:spcBef>
            </a:pPr>
            <a:endParaRPr lang="en-GB" sz="1600" dirty="0">
              <a:latin typeface="Helvetica" pitchFamily="2" charset="0"/>
            </a:endParaRPr>
          </a:p>
          <a:p>
            <a:pPr>
              <a:spcBef>
                <a:spcPts val="0"/>
              </a:spcBef>
            </a:pPr>
            <a:r>
              <a:rPr lang="en-GB" sz="1600" b="1" dirty="0">
                <a:latin typeface="Helvetica" pitchFamily="2" charset="0"/>
              </a:rPr>
              <a:t>Discovery. </a:t>
            </a:r>
            <a:r>
              <a:rPr lang="en-GB" sz="1600" dirty="0">
                <a:latin typeface="Helvetica" pitchFamily="2" charset="0"/>
              </a:rPr>
              <a:t>In the discovery phase, the most positive features of the organization are identified and appreciated</a:t>
            </a:r>
          </a:p>
          <a:p>
            <a:pPr>
              <a:spcBef>
                <a:spcPts val="0"/>
              </a:spcBef>
            </a:pPr>
            <a:endParaRPr lang="en-GB" sz="1600" dirty="0">
              <a:latin typeface="Helvetica" pitchFamily="2" charset="0"/>
            </a:endParaRPr>
          </a:p>
          <a:p>
            <a:pPr>
              <a:spcBef>
                <a:spcPts val="0"/>
              </a:spcBef>
            </a:pPr>
            <a:r>
              <a:rPr lang="en-GB" sz="1600" b="1" dirty="0">
                <a:latin typeface="Helvetica" pitchFamily="2" charset="0"/>
              </a:rPr>
              <a:t>Dream. </a:t>
            </a:r>
            <a:r>
              <a:rPr lang="en-GB" sz="1600" dirty="0">
                <a:latin typeface="Helvetica" pitchFamily="2" charset="0"/>
              </a:rPr>
              <a:t>The findings from the discovery phase provide a platform in the dream phase for envisioning what the organization would be like if that positive process always occurred. The discovery and dream phases provide a vision or goal to work towards</a:t>
            </a:r>
          </a:p>
          <a:p>
            <a:pPr>
              <a:spcBef>
                <a:spcPts val="0"/>
              </a:spcBef>
            </a:pPr>
            <a:endParaRPr lang="en-GB" sz="1600" dirty="0">
              <a:latin typeface="Helvetica" pitchFamily="2" charset="0"/>
            </a:endParaRPr>
          </a:p>
          <a:p>
            <a:pPr>
              <a:spcBef>
                <a:spcPts val="0"/>
              </a:spcBef>
            </a:pPr>
            <a:r>
              <a:rPr lang="en-GB" sz="1600" b="1" dirty="0">
                <a:latin typeface="Helvetica" pitchFamily="2" charset="0"/>
              </a:rPr>
              <a:t>Design. </a:t>
            </a:r>
            <a:r>
              <a:rPr lang="en-GB" sz="1600" dirty="0">
                <a:latin typeface="Helvetica" pitchFamily="2" charset="0"/>
              </a:rPr>
              <a:t>In the design phase, organizational members identify the way the organization would need to be to move towards their positive vision or goal </a:t>
            </a:r>
          </a:p>
          <a:p>
            <a:pPr>
              <a:spcBef>
                <a:spcPts val="0"/>
              </a:spcBef>
            </a:pPr>
            <a:endParaRPr lang="en-GB" sz="1600" dirty="0">
              <a:latin typeface="Helvetica" pitchFamily="2" charset="0"/>
            </a:endParaRPr>
          </a:p>
          <a:p>
            <a:pPr>
              <a:spcBef>
                <a:spcPts val="0"/>
              </a:spcBef>
            </a:pPr>
            <a:r>
              <a:rPr lang="en-GB" sz="1600" b="1" dirty="0">
                <a:latin typeface="Helvetica" pitchFamily="2" charset="0"/>
              </a:rPr>
              <a:t>Destiny. </a:t>
            </a:r>
            <a:r>
              <a:rPr lang="en-GB" sz="1600" dirty="0">
                <a:latin typeface="Helvetica" pitchFamily="2" charset="0"/>
              </a:rPr>
              <a:t>In the destiny phase, organizational members make concrete plans and commit to carrying them out so as to achieve their goal and make their vision of their positive organization a reality</a:t>
            </a:r>
            <a:endParaRPr lang="en-IE" sz="1600" dirty="0">
              <a:latin typeface="Helvetica" pitchFamily="2" charset="0"/>
            </a:endParaRPr>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85755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2840748" y="2392074"/>
            <a:ext cx="3781074" cy="1036926"/>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PPI EFFECTIVENESS</a:t>
            </a:r>
          </a:p>
        </p:txBody>
      </p:sp>
    </p:spTree>
    <p:extLst>
      <p:ext uri="{BB962C8B-B14F-4D97-AF65-F5344CB8AC3E}">
        <p14:creationId xmlns:p14="http://schemas.microsoft.com/office/powerpoint/2010/main" val="39067946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0FE319-1BBD-BC4E-B310-D7D19DC4A370}"/>
              </a:ext>
            </a:extLst>
          </p:cNvPr>
          <p:cNvSpPr txBox="1">
            <a:spLocks noChangeArrowheads="1"/>
          </p:cNvSpPr>
          <p:nvPr/>
        </p:nvSpPr>
        <p:spPr>
          <a:xfrm>
            <a:off x="2102509" y="143118"/>
            <a:ext cx="4924592" cy="64602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APPRECIATIVE ENQUIRY </a:t>
            </a:r>
          </a:p>
          <a:p>
            <a:pPr algn="ctr">
              <a:spcBef>
                <a:spcPts val="0"/>
              </a:spcBef>
              <a:defRPr/>
            </a:pPr>
            <a:r>
              <a:rPr lang="en-US" altLang="en-US" sz="2000" b="1" kern="0" dirty="0">
                <a:latin typeface="Helvetica" pitchFamily="2" charset="0"/>
                <a:ea typeface="ＭＳ Ｐゴシック" panose="020B0600070205080204" pitchFamily="34" charset="-128"/>
              </a:rPr>
              <a:t>4-D CYCLE</a:t>
            </a:r>
          </a:p>
        </p:txBody>
      </p:sp>
      <p:pic>
        <p:nvPicPr>
          <p:cNvPr id="6" name="Picture 5" descr="Diagram&#10;&#10;Description automatically generated">
            <a:extLst>
              <a:ext uri="{FF2B5EF4-FFF2-40B4-BE49-F238E27FC236}">
                <a16:creationId xmlns:a16="http://schemas.microsoft.com/office/drawing/2014/main" id="{91D1493A-896E-7C42-863A-503FD0F9B06A}"/>
              </a:ext>
            </a:extLst>
          </p:cNvPr>
          <p:cNvPicPr>
            <a:picLocks noChangeAspect="1"/>
          </p:cNvPicPr>
          <p:nvPr/>
        </p:nvPicPr>
        <p:blipFill>
          <a:blip r:embed="rId2"/>
          <a:stretch>
            <a:fillRect/>
          </a:stretch>
        </p:blipFill>
        <p:spPr>
          <a:xfrm>
            <a:off x="0" y="941509"/>
            <a:ext cx="9144000" cy="5947806"/>
          </a:xfrm>
          <a:prstGeom prst="rect">
            <a:avLst/>
          </a:prstGeom>
        </p:spPr>
      </p:pic>
    </p:spTree>
    <p:extLst>
      <p:ext uri="{BB962C8B-B14F-4D97-AF65-F5344CB8AC3E}">
        <p14:creationId xmlns:p14="http://schemas.microsoft.com/office/powerpoint/2010/main" val="2918182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A43B5D-7428-7F42-98A2-ECA175783EF0}"/>
              </a:ext>
            </a:extLst>
          </p:cNvPr>
          <p:cNvSpPr txBox="1">
            <a:spLocks noChangeArrowheads="1"/>
          </p:cNvSpPr>
          <p:nvPr/>
        </p:nvSpPr>
        <p:spPr>
          <a:xfrm>
            <a:off x="1370475" y="625642"/>
            <a:ext cx="6018155" cy="66234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POSITIVE PSYCHOLOGY IN ORGANIZATIONS</a:t>
            </a:r>
          </a:p>
          <a:p>
            <a:pPr algn="ctr">
              <a:spcBef>
                <a:spcPts val="0"/>
              </a:spcBef>
              <a:defRPr/>
            </a:pPr>
            <a:r>
              <a:rPr lang="en-US" altLang="en-US" sz="2000" b="1" kern="0" dirty="0">
                <a:latin typeface="Helvetica" pitchFamily="2" charset="0"/>
                <a:ea typeface="ＭＳ Ｐゴシック" panose="020B0600070205080204" pitchFamily="34" charset="-128"/>
              </a:rPr>
              <a:t>APPRECIATIVE ENQUIRY</a:t>
            </a:r>
          </a:p>
        </p:txBody>
      </p:sp>
      <p:sp>
        <p:nvSpPr>
          <p:cNvPr id="5" name="Content Placeholder 2">
            <a:extLst>
              <a:ext uri="{FF2B5EF4-FFF2-40B4-BE49-F238E27FC236}">
                <a16:creationId xmlns:a16="http://schemas.microsoft.com/office/drawing/2014/main" id="{2DEE3383-6669-EE49-8D74-B504EF2BEAA4}"/>
              </a:ext>
            </a:extLst>
          </p:cNvPr>
          <p:cNvSpPr txBox="1">
            <a:spLocks noChangeArrowheads="1"/>
          </p:cNvSpPr>
          <p:nvPr/>
        </p:nvSpPr>
        <p:spPr>
          <a:xfrm>
            <a:off x="1370475" y="1627059"/>
            <a:ext cx="6210602" cy="2812593"/>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marL="0" indent="0">
              <a:spcBef>
                <a:spcPts val="0"/>
              </a:spcBef>
              <a:buNone/>
            </a:pPr>
            <a:endParaRPr lang="en-GB" sz="1600" dirty="0">
              <a:latin typeface="Helvetica" pitchFamily="2" charset="0"/>
            </a:endParaRPr>
          </a:p>
          <a:p>
            <a:pPr>
              <a:spcBef>
                <a:spcPts val="0"/>
              </a:spcBef>
            </a:pPr>
            <a:r>
              <a:rPr lang="en-GB" sz="2000" dirty="0">
                <a:latin typeface="Helvetica" pitchFamily="2" charset="0"/>
              </a:rPr>
              <a:t>This 4-D cycle may be implemented with teams, key organizational members (for example members of a department), or entire organizations</a:t>
            </a:r>
          </a:p>
          <a:p>
            <a:pPr>
              <a:spcBef>
                <a:spcPts val="0"/>
              </a:spcBef>
            </a:pPr>
            <a:endParaRPr lang="en-GB" sz="2000" dirty="0">
              <a:latin typeface="Helvetica" pitchFamily="2" charset="0"/>
            </a:endParaRPr>
          </a:p>
          <a:p>
            <a:pPr>
              <a:spcBef>
                <a:spcPts val="0"/>
              </a:spcBef>
            </a:pPr>
            <a:r>
              <a:rPr lang="en-GB" sz="2000" dirty="0">
                <a:latin typeface="Helvetica" pitchFamily="2" charset="0"/>
              </a:rPr>
              <a:t>The cycle may be repeated as required to facilitate the ongoing development of the organization </a:t>
            </a:r>
            <a:endParaRPr lang="en-IE" sz="2000" dirty="0">
              <a:solidFill>
                <a:srgbClr val="002060"/>
              </a:solidFill>
              <a:latin typeface="Helvetica" pitchFamily="2" charset="0"/>
            </a:endParaRPr>
          </a:p>
          <a:p>
            <a:pPr lvl="0">
              <a:spcBef>
                <a:spcPts val="0"/>
              </a:spcBef>
            </a:pPr>
            <a:endParaRPr lang="en-IE" sz="2000" dirty="0">
              <a:latin typeface="Helvetica" pitchFamily="2" charset="0"/>
            </a:endParaRPr>
          </a:p>
          <a:p>
            <a:pPr lvl="0"/>
            <a:endParaRPr lang="en-IE" sz="2000" dirty="0"/>
          </a:p>
          <a:p>
            <a:pPr lvl="0"/>
            <a:endParaRPr lang="en-IE" dirty="0"/>
          </a:p>
          <a:p>
            <a:endParaRPr lang="en-IE" sz="2000" dirty="0">
              <a:latin typeface="Helvetica" pitchFamily="2" charset="0"/>
            </a:endParaRPr>
          </a:p>
          <a:p>
            <a:pPr lvl="0"/>
            <a:endParaRPr lang="en-IE" dirty="0">
              <a:latin typeface="Helvetica" pitchFamily="2" charset="0"/>
            </a:endParaRPr>
          </a:p>
          <a:p>
            <a:pPr>
              <a:defRPr/>
            </a:pPr>
            <a:endParaRPr lang="en-IE" dirty="0">
              <a:latin typeface="Helvetica" pitchFamily="2" charset="0"/>
            </a:endParaRPr>
          </a:p>
          <a:p>
            <a:pPr>
              <a:defRPr/>
            </a:pPr>
            <a:endParaRPr lang="en-US" altLang="en-US" sz="1600"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092621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510D16-FD5A-0E49-8EA5-CA6990DCAE81}"/>
              </a:ext>
            </a:extLst>
          </p:cNvPr>
          <p:cNvSpPr txBox="1">
            <a:spLocks noChangeArrowheads="1"/>
          </p:cNvSpPr>
          <p:nvPr/>
        </p:nvSpPr>
        <p:spPr>
          <a:xfrm>
            <a:off x="3466383" y="224547"/>
            <a:ext cx="2779844" cy="35223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PPI EFFECTIVENESS</a:t>
            </a:r>
          </a:p>
        </p:txBody>
      </p:sp>
      <p:sp>
        <p:nvSpPr>
          <p:cNvPr id="5" name="Content Placeholder 2">
            <a:extLst>
              <a:ext uri="{FF2B5EF4-FFF2-40B4-BE49-F238E27FC236}">
                <a16:creationId xmlns:a16="http://schemas.microsoft.com/office/drawing/2014/main" id="{781C0427-4AE3-5B45-B561-AA818BB06157}"/>
              </a:ext>
            </a:extLst>
          </p:cNvPr>
          <p:cNvSpPr txBox="1">
            <a:spLocks noChangeArrowheads="1"/>
          </p:cNvSpPr>
          <p:nvPr/>
        </p:nvSpPr>
        <p:spPr>
          <a:xfrm>
            <a:off x="37604" y="921759"/>
            <a:ext cx="3618707" cy="5849480"/>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500"/>
              </a:spcBef>
              <a:defRPr/>
            </a:pPr>
            <a:r>
              <a:rPr lang="en-GB" sz="1800" dirty="0">
                <a:solidFill>
                  <a:srgbClr val="002060"/>
                </a:solidFill>
                <a:latin typeface="Helvetica" pitchFamily="2" charset="0"/>
              </a:rPr>
              <a:t>Carr et al (2020) synthesised the results of 347 studies involving over 72,000 participants from clinical and non-clinical child and adult populations in 41 countries </a:t>
            </a:r>
          </a:p>
          <a:p>
            <a:pPr>
              <a:spcBef>
                <a:spcPts val="500"/>
              </a:spcBef>
              <a:defRPr/>
            </a:pPr>
            <a:endParaRPr lang="en-GB" sz="1800" dirty="0">
              <a:solidFill>
                <a:srgbClr val="002060"/>
              </a:solidFill>
              <a:latin typeface="Helvetica" pitchFamily="2" charset="0"/>
            </a:endParaRPr>
          </a:p>
          <a:p>
            <a:pPr>
              <a:spcBef>
                <a:spcPts val="500"/>
              </a:spcBef>
              <a:defRPr/>
            </a:pPr>
            <a:r>
              <a:rPr lang="en-GB" sz="1800" dirty="0">
                <a:solidFill>
                  <a:srgbClr val="002060"/>
                </a:solidFill>
                <a:latin typeface="Helvetica" pitchFamily="2" charset="0"/>
              </a:rPr>
              <a:t>The effect of PPIs with an average of ten sessions over six weeks offered in multiple formats and contexts was evaluated</a:t>
            </a:r>
          </a:p>
          <a:p>
            <a:pPr>
              <a:spcBef>
                <a:spcPts val="500"/>
              </a:spcBef>
              <a:defRPr/>
            </a:pPr>
            <a:endParaRPr lang="en-GB" sz="1800" dirty="0">
              <a:solidFill>
                <a:srgbClr val="002060"/>
              </a:solidFill>
              <a:latin typeface="Helvetica" pitchFamily="2" charset="0"/>
            </a:endParaRPr>
          </a:p>
          <a:p>
            <a:pPr>
              <a:spcBef>
                <a:spcPts val="500"/>
              </a:spcBef>
              <a:defRPr/>
            </a:pPr>
            <a:r>
              <a:rPr lang="en-GB" sz="1800" dirty="0">
                <a:solidFill>
                  <a:srgbClr val="002060"/>
                </a:solidFill>
                <a:latin typeface="Helvetica" pitchFamily="2" charset="0"/>
              </a:rPr>
              <a:t>At post-test, PPIs had a significant small to medium effect on wellbeing, strengths, QoL, depression, anxiety, and stress</a:t>
            </a:r>
          </a:p>
          <a:p>
            <a:pPr>
              <a:defRPr/>
            </a:pPr>
            <a:endParaRPr lang="en-GB" sz="2000" dirty="0">
              <a:latin typeface="Helvetica" pitchFamily="2" charset="0"/>
            </a:endParaRPr>
          </a:p>
        </p:txBody>
      </p:sp>
      <p:pic>
        <p:nvPicPr>
          <p:cNvPr id="3" name="Picture 2" descr="Chart, bar chart&#10;&#10;Description automatically generated">
            <a:extLst>
              <a:ext uri="{FF2B5EF4-FFF2-40B4-BE49-F238E27FC236}">
                <a16:creationId xmlns:a16="http://schemas.microsoft.com/office/drawing/2014/main" id="{23AC8324-7997-764C-94CB-036BC721151E}"/>
              </a:ext>
            </a:extLst>
          </p:cNvPr>
          <p:cNvPicPr>
            <a:picLocks noChangeAspect="1"/>
          </p:cNvPicPr>
          <p:nvPr/>
        </p:nvPicPr>
        <p:blipFill>
          <a:blip r:embed="rId2"/>
          <a:stretch>
            <a:fillRect/>
          </a:stretch>
        </p:blipFill>
        <p:spPr>
          <a:xfrm>
            <a:off x="3860210" y="1908080"/>
            <a:ext cx="5246186" cy="3041840"/>
          </a:xfrm>
          <a:prstGeom prst="rect">
            <a:avLst/>
          </a:prstGeom>
        </p:spPr>
      </p:pic>
    </p:spTree>
    <p:extLst>
      <p:ext uri="{BB962C8B-B14F-4D97-AF65-F5344CB8AC3E}">
        <p14:creationId xmlns:p14="http://schemas.microsoft.com/office/powerpoint/2010/main" val="57748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C0FC166-8D14-0543-BA64-BF4A89431F59}"/>
              </a:ext>
            </a:extLst>
          </p:cNvPr>
          <p:cNvSpPr/>
          <p:nvPr/>
        </p:nvSpPr>
        <p:spPr bwMode="auto">
          <a:xfrm>
            <a:off x="7776864" y="1616905"/>
            <a:ext cx="792089" cy="2913852"/>
          </a:xfrm>
          <a:prstGeom prst="rect">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sp>
        <p:nvSpPr>
          <p:cNvPr id="19" name="Rectangle 18"/>
          <p:cNvSpPr/>
          <p:nvPr/>
        </p:nvSpPr>
        <p:spPr bwMode="auto">
          <a:xfrm>
            <a:off x="1872208" y="2481001"/>
            <a:ext cx="764314" cy="2049756"/>
          </a:xfrm>
          <a:prstGeom prst="rect">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cxnSp>
        <p:nvCxnSpPr>
          <p:cNvPr id="6" name="Straight Connector 5"/>
          <p:cNvCxnSpPr>
            <a:cxnSpLocks/>
          </p:cNvCxnSpPr>
          <p:nvPr/>
        </p:nvCxnSpPr>
        <p:spPr bwMode="auto">
          <a:xfrm>
            <a:off x="1575544" y="121503"/>
            <a:ext cx="37540" cy="4387202"/>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1" name="TextBox 20"/>
          <p:cNvSpPr txBox="1"/>
          <p:nvPr/>
        </p:nvSpPr>
        <p:spPr>
          <a:xfrm>
            <a:off x="72008" y="-112530"/>
            <a:ext cx="1378167" cy="4770537"/>
          </a:xfrm>
          <a:prstGeom prst="rect">
            <a:avLst/>
          </a:prstGeom>
          <a:noFill/>
        </p:spPr>
        <p:txBody>
          <a:bodyPr wrap="square" rtlCol="0">
            <a:spAutoFit/>
          </a:bodyPr>
          <a:lstStyle/>
          <a:p>
            <a:pPr algn="r"/>
            <a:endParaRPr lang="en-US" sz="1600" b="1" dirty="0">
              <a:latin typeface="Helvetica"/>
            </a:endParaRPr>
          </a:p>
          <a:p>
            <a:pPr algn="r"/>
            <a:endParaRPr lang="en-US" sz="1600" b="1" dirty="0">
              <a:latin typeface="Helvetica"/>
            </a:endParaRPr>
          </a:p>
          <a:p>
            <a:pPr algn="r"/>
            <a:r>
              <a:rPr lang="en-US" sz="1600" b="1" dirty="0">
                <a:latin typeface="Helvetica"/>
              </a:rPr>
              <a:t>Large 0.8</a:t>
            </a:r>
          </a:p>
          <a:p>
            <a:pPr algn="r"/>
            <a:endParaRPr lang="en-US" sz="1600" b="1" dirty="0">
              <a:latin typeface="Helvetica"/>
            </a:endParaRPr>
          </a:p>
          <a:p>
            <a:pPr algn="r"/>
            <a:r>
              <a:rPr lang="en-US" sz="1600" b="1" dirty="0">
                <a:latin typeface="Helvetica"/>
              </a:rPr>
              <a:t>0.7</a:t>
            </a:r>
          </a:p>
          <a:p>
            <a:pPr algn="r"/>
            <a:endParaRPr lang="en-US" sz="1600" b="1" dirty="0">
              <a:latin typeface="Helvetica"/>
            </a:endParaRPr>
          </a:p>
          <a:p>
            <a:pPr algn="r"/>
            <a:r>
              <a:rPr lang="en-US" sz="1600" b="1" dirty="0">
                <a:latin typeface="Helvetica"/>
              </a:rPr>
              <a:t>0.6</a:t>
            </a:r>
          </a:p>
          <a:p>
            <a:pPr algn="r"/>
            <a:endParaRPr lang="en-US" sz="1600" b="1" dirty="0">
              <a:latin typeface="Helvetica"/>
            </a:endParaRPr>
          </a:p>
          <a:p>
            <a:pPr algn="r"/>
            <a:r>
              <a:rPr lang="en-US" sz="1600" b="1" dirty="0">
                <a:latin typeface="Helvetica"/>
              </a:rPr>
              <a:t>Medium 0.5</a:t>
            </a:r>
          </a:p>
          <a:p>
            <a:pPr algn="r"/>
            <a:endParaRPr lang="en-US" sz="1600" b="1" dirty="0">
              <a:latin typeface="Helvetica"/>
            </a:endParaRPr>
          </a:p>
          <a:p>
            <a:pPr algn="r"/>
            <a:r>
              <a:rPr lang="en-US" sz="1600" b="1" dirty="0">
                <a:latin typeface="Helvetica"/>
              </a:rPr>
              <a:t>0.4</a:t>
            </a:r>
          </a:p>
          <a:p>
            <a:pPr algn="r"/>
            <a:endParaRPr lang="en-US" sz="1600" b="1" dirty="0">
              <a:latin typeface="Helvetica"/>
            </a:endParaRPr>
          </a:p>
          <a:p>
            <a:pPr algn="r"/>
            <a:r>
              <a:rPr lang="en-US" sz="1600" b="1" dirty="0">
                <a:latin typeface="Helvetica"/>
              </a:rPr>
              <a:t>0.3</a:t>
            </a:r>
          </a:p>
          <a:p>
            <a:pPr algn="r"/>
            <a:endParaRPr lang="en-US" sz="1600" b="1" dirty="0">
              <a:latin typeface="Helvetica"/>
            </a:endParaRPr>
          </a:p>
          <a:p>
            <a:pPr algn="r"/>
            <a:r>
              <a:rPr lang="en-US" sz="1600" b="1" dirty="0">
                <a:latin typeface="Helvetica"/>
              </a:rPr>
              <a:t>Small 0.2</a:t>
            </a:r>
          </a:p>
          <a:p>
            <a:pPr algn="r"/>
            <a:endParaRPr lang="en-US" sz="1600" b="1" dirty="0">
              <a:latin typeface="Helvetica"/>
            </a:endParaRPr>
          </a:p>
          <a:p>
            <a:pPr algn="r"/>
            <a:r>
              <a:rPr lang="en-US" sz="1600" b="1" dirty="0">
                <a:latin typeface="Helvetica"/>
              </a:rPr>
              <a:t>0.1</a:t>
            </a:r>
          </a:p>
          <a:p>
            <a:pPr algn="r"/>
            <a:endParaRPr lang="en-US" sz="1600" b="1" dirty="0">
              <a:latin typeface="Helvetica"/>
            </a:endParaRPr>
          </a:p>
          <a:p>
            <a:pPr algn="r"/>
            <a:r>
              <a:rPr lang="en-US" sz="1600" b="1" dirty="0">
                <a:latin typeface="Helvetica"/>
              </a:rPr>
              <a:t>0</a:t>
            </a:r>
          </a:p>
        </p:txBody>
      </p:sp>
      <p:sp>
        <p:nvSpPr>
          <p:cNvPr id="25" name="TextBox 24"/>
          <p:cNvSpPr txBox="1"/>
          <p:nvPr/>
        </p:nvSpPr>
        <p:spPr>
          <a:xfrm>
            <a:off x="1872207" y="2097657"/>
            <a:ext cx="683200" cy="400110"/>
          </a:xfrm>
          <a:prstGeom prst="rect">
            <a:avLst/>
          </a:prstGeom>
          <a:noFill/>
        </p:spPr>
        <p:txBody>
          <a:bodyPr wrap="none" rtlCol="0">
            <a:spAutoFit/>
          </a:bodyPr>
          <a:lstStyle/>
          <a:p>
            <a:r>
              <a:rPr lang="en-US" sz="2000" b="1" dirty="0">
                <a:latin typeface="Helvetica"/>
                <a:cs typeface="Helvetica"/>
              </a:rPr>
              <a:t>0.39</a:t>
            </a:r>
          </a:p>
        </p:txBody>
      </p:sp>
      <p:sp>
        <p:nvSpPr>
          <p:cNvPr id="3" name="TextBox 2"/>
          <p:cNvSpPr txBox="1"/>
          <p:nvPr/>
        </p:nvSpPr>
        <p:spPr>
          <a:xfrm>
            <a:off x="1473644" y="4536043"/>
            <a:ext cx="7344816" cy="553998"/>
          </a:xfrm>
          <a:prstGeom prst="rect">
            <a:avLst/>
          </a:prstGeom>
          <a:noFill/>
        </p:spPr>
        <p:txBody>
          <a:bodyPr wrap="square" rtlCol="0">
            <a:spAutoFit/>
          </a:bodyPr>
          <a:lstStyle/>
          <a:p>
            <a:pPr algn="l"/>
            <a:r>
              <a:rPr lang="en-US" sz="1600" b="1" dirty="0">
                <a:latin typeface="Helvetica"/>
                <a:cs typeface="Helvetica"/>
              </a:rPr>
              <a:t>    </a:t>
            </a:r>
            <a:r>
              <a:rPr lang="en-US" sz="1400" b="1" dirty="0">
                <a:latin typeface="Helvetica"/>
                <a:cs typeface="Helvetica"/>
              </a:rPr>
              <a:t>Well-being       Strengths          QoL            Depression       Anxiety              Stress</a:t>
            </a:r>
          </a:p>
          <a:p>
            <a:pPr algn="l"/>
            <a:r>
              <a:rPr lang="en-US" sz="1400" dirty="0">
                <a:latin typeface="Helvetica"/>
                <a:cs typeface="Helvetica"/>
              </a:rPr>
              <a:t>      </a:t>
            </a:r>
            <a:r>
              <a:rPr lang="en-US" sz="1400" i="1" dirty="0">
                <a:latin typeface="Helvetica"/>
                <a:cs typeface="Helvetica"/>
              </a:rPr>
              <a:t>  k </a:t>
            </a:r>
            <a:r>
              <a:rPr lang="en-US" sz="1400" dirty="0">
                <a:latin typeface="Helvetica"/>
                <a:cs typeface="Helvetica"/>
              </a:rPr>
              <a:t>= 295             </a:t>
            </a:r>
            <a:r>
              <a:rPr lang="en-US" sz="1400" i="1" dirty="0">
                <a:latin typeface="Helvetica"/>
                <a:cs typeface="Helvetica"/>
              </a:rPr>
              <a:t>k</a:t>
            </a:r>
            <a:r>
              <a:rPr lang="en-US" sz="1400" dirty="0">
                <a:latin typeface="Helvetica"/>
                <a:cs typeface="Helvetica"/>
              </a:rPr>
              <a:t> = 287          </a:t>
            </a:r>
            <a:r>
              <a:rPr lang="en-US" sz="1400" i="1" dirty="0">
                <a:latin typeface="Helvetica"/>
                <a:cs typeface="Helvetica"/>
              </a:rPr>
              <a:t> k </a:t>
            </a:r>
            <a:r>
              <a:rPr lang="en-US" sz="1400" dirty="0">
                <a:latin typeface="Helvetica"/>
                <a:cs typeface="Helvetica"/>
              </a:rPr>
              <a:t>= 28              </a:t>
            </a:r>
            <a:r>
              <a:rPr lang="en-US" sz="1400" i="1" dirty="0">
                <a:latin typeface="Helvetica"/>
                <a:cs typeface="Helvetica"/>
              </a:rPr>
              <a:t>k</a:t>
            </a:r>
            <a:r>
              <a:rPr lang="en-US" sz="1400" dirty="0">
                <a:latin typeface="Helvetica"/>
                <a:cs typeface="Helvetica"/>
              </a:rPr>
              <a:t> =218             </a:t>
            </a:r>
            <a:r>
              <a:rPr lang="en-US" sz="1400" i="1" dirty="0">
                <a:latin typeface="Helvetica"/>
                <a:cs typeface="Helvetica"/>
              </a:rPr>
              <a:t>k</a:t>
            </a:r>
            <a:r>
              <a:rPr lang="en-US" sz="1400" dirty="0">
                <a:latin typeface="Helvetica"/>
                <a:cs typeface="Helvetica"/>
              </a:rPr>
              <a:t> = 92                 </a:t>
            </a:r>
            <a:r>
              <a:rPr lang="en-US" sz="1400" i="1" dirty="0">
                <a:latin typeface="Helvetica"/>
                <a:cs typeface="Helvetica"/>
              </a:rPr>
              <a:t>k</a:t>
            </a:r>
            <a:r>
              <a:rPr lang="en-US" sz="1400" dirty="0">
                <a:latin typeface="Helvetica"/>
                <a:cs typeface="Helvetica"/>
              </a:rPr>
              <a:t> = 41            </a:t>
            </a:r>
          </a:p>
        </p:txBody>
      </p:sp>
      <p:sp>
        <p:nvSpPr>
          <p:cNvPr id="15" name="Rectangle 14"/>
          <p:cNvSpPr/>
          <p:nvPr/>
        </p:nvSpPr>
        <p:spPr bwMode="auto">
          <a:xfrm>
            <a:off x="3014568" y="2264977"/>
            <a:ext cx="801856" cy="2265780"/>
          </a:xfrm>
          <a:prstGeom prst="rect">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sp>
        <p:nvSpPr>
          <p:cNvPr id="16" name="TextBox 15"/>
          <p:cNvSpPr txBox="1"/>
          <p:nvPr/>
        </p:nvSpPr>
        <p:spPr>
          <a:xfrm>
            <a:off x="2952328" y="1881633"/>
            <a:ext cx="824265" cy="400110"/>
          </a:xfrm>
          <a:prstGeom prst="rect">
            <a:avLst/>
          </a:prstGeom>
          <a:noFill/>
        </p:spPr>
        <p:txBody>
          <a:bodyPr wrap="none" rtlCol="0">
            <a:spAutoFit/>
          </a:bodyPr>
          <a:lstStyle/>
          <a:p>
            <a:r>
              <a:rPr lang="en-US" sz="2000" b="1" dirty="0">
                <a:latin typeface="Helvetica"/>
                <a:cs typeface="Helvetica"/>
              </a:rPr>
              <a:t>0.46</a:t>
            </a:r>
            <a:r>
              <a:rPr lang="en-US" sz="2000" b="1" dirty="0">
                <a:solidFill>
                  <a:srgbClr val="359A34"/>
                </a:solidFill>
                <a:latin typeface="Helvetica"/>
                <a:cs typeface="Helvetica"/>
              </a:rPr>
              <a:t>  </a:t>
            </a:r>
          </a:p>
        </p:txBody>
      </p:sp>
      <p:sp>
        <p:nvSpPr>
          <p:cNvPr id="17" name="Rectangle 16"/>
          <p:cNvSpPr/>
          <p:nvPr/>
        </p:nvSpPr>
        <p:spPr bwMode="auto">
          <a:xfrm>
            <a:off x="4166696" y="2104991"/>
            <a:ext cx="801856" cy="2434231"/>
          </a:xfrm>
          <a:prstGeom prst="rect">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sp>
        <p:nvSpPr>
          <p:cNvPr id="18" name="TextBox 17"/>
          <p:cNvSpPr txBox="1"/>
          <p:nvPr/>
        </p:nvSpPr>
        <p:spPr>
          <a:xfrm>
            <a:off x="4176464" y="1737617"/>
            <a:ext cx="683200" cy="400110"/>
          </a:xfrm>
          <a:prstGeom prst="rect">
            <a:avLst/>
          </a:prstGeom>
          <a:noFill/>
        </p:spPr>
        <p:txBody>
          <a:bodyPr wrap="none" rtlCol="0">
            <a:spAutoFit/>
          </a:bodyPr>
          <a:lstStyle/>
          <a:p>
            <a:r>
              <a:rPr lang="en-US" sz="2000" b="1" dirty="0">
                <a:latin typeface="Helvetica"/>
                <a:cs typeface="Helvetica"/>
              </a:rPr>
              <a:t>0.48</a:t>
            </a:r>
          </a:p>
        </p:txBody>
      </p:sp>
      <p:sp>
        <p:nvSpPr>
          <p:cNvPr id="20" name="Rectangle 19"/>
          <p:cNvSpPr/>
          <p:nvPr/>
        </p:nvSpPr>
        <p:spPr bwMode="auto">
          <a:xfrm>
            <a:off x="5328591" y="2497767"/>
            <a:ext cx="792089" cy="2041456"/>
          </a:xfrm>
          <a:prstGeom prst="rect">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sp>
        <p:nvSpPr>
          <p:cNvPr id="22" name="TextBox 21"/>
          <p:cNvSpPr txBox="1"/>
          <p:nvPr/>
        </p:nvSpPr>
        <p:spPr>
          <a:xfrm>
            <a:off x="5328592" y="2137727"/>
            <a:ext cx="824265" cy="400110"/>
          </a:xfrm>
          <a:prstGeom prst="rect">
            <a:avLst/>
          </a:prstGeom>
          <a:noFill/>
        </p:spPr>
        <p:txBody>
          <a:bodyPr wrap="none" rtlCol="0">
            <a:spAutoFit/>
          </a:bodyPr>
          <a:lstStyle/>
          <a:p>
            <a:r>
              <a:rPr lang="en-US" sz="2000" b="1" dirty="0">
                <a:latin typeface="Helvetica"/>
                <a:cs typeface="Helvetica"/>
              </a:rPr>
              <a:t>0.39</a:t>
            </a:r>
            <a:r>
              <a:rPr lang="en-US" sz="2000" b="1" dirty="0">
                <a:solidFill>
                  <a:srgbClr val="359A34"/>
                </a:solidFill>
                <a:latin typeface="Helvetica"/>
                <a:cs typeface="Helvetica"/>
              </a:rPr>
              <a:t>  </a:t>
            </a:r>
          </a:p>
        </p:txBody>
      </p:sp>
      <p:sp>
        <p:nvSpPr>
          <p:cNvPr id="23" name="Rectangle 22"/>
          <p:cNvSpPr/>
          <p:nvPr/>
        </p:nvSpPr>
        <p:spPr bwMode="auto">
          <a:xfrm>
            <a:off x="6510263" y="1345639"/>
            <a:ext cx="834553" cy="3168352"/>
          </a:xfrm>
          <a:prstGeom prst="rect">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sp>
        <p:nvSpPr>
          <p:cNvPr id="27" name="TextBox 26"/>
          <p:cNvSpPr txBox="1"/>
          <p:nvPr/>
        </p:nvSpPr>
        <p:spPr>
          <a:xfrm>
            <a:off x="6553529" y="967590"/>
            <a:ext cx="683200" cy="400110"/>
          </a:xfrm>
          <a:prstGeom prst="rect">
            <a:avLst/>
          </a:prstGeom>
          <a:noFill/>
        </p:spPr>
        <p:txBody>
          <a:bodyPr wrap="none" rtlCol="0">
            <a:spAutoFit/>
          </a:bodyPr>
          <a:lstStyle/>
          <a:p>
            <a:r>
              <a:rPr lang="en-US" sz="2000" b="1" dirty="0">
                <a:latin typeface="Helvetica"/>
                <a:cs typeface="Helvetica"/>
              </a:rPr>
              <a:t>0.62</a:t>
            </a:r>
          </a:p>
        </p:txBody>
      </p:sp>
      <p:sp>
        <p:nvSpPr>
          <p:cNvPr id="26" name="Rounded Rectangle 25"/>
          <p:cNvSpPr/>
          <p:nvPr/>
        </p:nvSpPr>
        <p:spPr bwMode="auto">
          <a:xfrm>
            <a:off x="144016" y="375667"/>
            <a:ext cx="1368152" cy="360040"/>
          </a:xfrm>
          <a:prstGeom prst="round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sp>
        <p:nvSpPr>
          <p:cNvPr id="28" name="Rounded Rectangle 27"/>
          <p:cNvSpPr/>
          <p:nvPr/>
        </p:nvSpPr>
        <p:spPr bwMode="auto">
          <a:xfrm>
            <a:off x="144016" y="1828489"/>
            <a:ext cx="1368152" cy="360040"/>
          </a:xfrm>
          <a:prstGeom prst="round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sp>
        <p:nvSpPr>
          <p:cNvPr id="29" name="Rounded Rectangle 28"/>
          <p:cNvSpPr/>
          <p:nvPr/>
        </p:nvSpPr>
        <p:spPr bwMode="auto">
          <a:xfrm>
            <a:off x="135549" y="3298322"/>
            <a:ext cx="1368152" cy="360040"/>
          </a:xfrm>
          <a:prstGeom prst="roundRect">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sp>
        <p:nvSpPr>
          <p:cNvPr id="33" name="TextBox 32">
            <a:extLst>
              <a:ext uri="{FF2B5EF4-FFF2-40B4-BE49-F238E27FC236}">
                <a16:creationId xmlns:a16="http://schemas.microsoft.com/office/drawing/2014/main" id="{A04F1A09-F697-3A48-B807-2A92A49AEAED}"/>
              </a:ext>
            </a:extLst>
          </p:cNvPr>
          <p:cNvSpPr txBox="1"/>
          <p:nvPr/>
        </p:nvSpPr>
        <p:spPr>
          <a:xfrm>
            <a:off x="7859528" y="1255622"/>
            <a:ext cx="683200" cy="400110"/>
          </a:xfrm>
          <a:prstGeom prst="rect">
            <a:avLst/>
          </a:prstGeom>
          <a:noFill/>
        </p:spPr>
        <p:txBody>
          <a:bodyPr wrap="none" rtlCol="0">
            <a:spAutoFit/>
          </a:bodyPr>
          <a:lstStyle/>
          <a:p>
            <a:r>
              <a:rPr lang="en-US" sz="2000" b="1" dirty="0">
                <a:latin typeface="Helvetica"/>
                <a:cs typeface="Helvetica"/>
              </a:rPr>
              <a:t>0.58</a:t>
            </a:r>
          </a:p>
        </p:txBody>
      </p:sp>
      <p:cxnSp>
        <p:nvCxnSpPr>
          <p:cNvPr id="14" name="Straight Connector 13"/>
          <p:cNvCxnSpPr>
            <a:cxnSpLocks/>
          </p:cNvCxnSpPr>
          <p:nvPr/>
        </p:nvCxnSpPr>
        <p:spPr bwMode="auto">
          <a:xfrm flipH="1" flipV="1">
            <a:off x="1599746" y="4513991"/>
            <a:ext cx="7364742" cy="16766"/>
          </a:xfrm>
          <a:prstGeom prst="lin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46A4916E-797E-B246-843B-F41B31D753E8}"/>
              </a:ext>
            </a:extLst>
          </p:cNvPr>
          <p:cNvSpPr txBox="1"/>
          <p:nvPr/>
        </p:nvSpPr>
        <p:spPr>
          <a:xfrm>
            <a:off x="385096" y="5055178"/>
            <a:ext cx="8579392" cy="1815882"/>
          </a:xfrm>
          <a:prstGeom prst="rect">
            <a:avLst/>
          </a:prstGeom>
          <a:noFill/>
        </p:spPr>
        <p:txBody>
          <a:bodyPr wrap="square" rtlCol="0">
            <a:spAutoFit/>
          </a:bodyPr>
          <a:lstStyle/>
          <a:p>
            <a:r>
              <a:rPr lang="en-GB" sz="1400" b="1" dirty="0">
                <a:solidFill>
                  <a:srgbClr val="002060"/>
                </a:solidFill>
                <a:latin typeface="Helvetica" pitchFamily="2" charset="0"/>
              </a:rPr>
              <a:t>Note.</a:t>
            </a:r>
            <a:r>
              <a:rPr lang="en-GB" sz="1400" dirty="0">
                <a:solidFill>
                  <a:srgbClr val="002060"/>
                </a:solidFill>
                <a:latin typeface="Helvetica" pitchFamily="2" charset="0"/>
              </a:rPr>
              <a:t> Effect size values in this graph are Hedges</a:t>
            </a:r>
            <a:r>
              <a:rPr lang="en-GB" sz="1400" i="1" dirty="0">
                <a:solidFill>
                  <a:srgbClr val="002060"/>
                </a:solidFill>
                <a:latin typeface="Helvetica" pitchFamily="2" charset="0"/>
              </a:rPr>
              <a:t> g</a:t>
            </a:r>
            <a:r>
              <a:rPr lang="en-GB" sz="1400" dirty="0">
                <a:solidFill>
                  <a:srgbClr val="002060"/>
                </a:solidFill>
                <a:latin typeface="Helvetica" pitchFamily="2" charset="0"/>
              </a:rPr>
              <a:t> which is the difference between the means of positive psychological intervention groups and control groups divided by the pooled standard deviation of both groups and adjusted so greater weight is given to studies with bigger samples. </a:t>
            </a:r>
          </a:p>
          <a:p>
            <a:r>
              <a:rPr lang="en-GB" sz="1400" dirty="0">
                <a:solidFill>
                  <a:srgbClr val="002060"/>
                </a:solidFill>
                <a:latin typeface="Helvetica" pitchFamily="2" charset="0"/>
              </a:rPr>
              <a:t> </a:t>
            </a:r>
            <a:r>
              <a:rPr lang="en-GB" sz="1400" i="1" dirty="0">
                <a:solidFill>
                  <a:srgbClr val="002060"/>
                </a:solidFill>
                <a:latin typeface="Helvetica" pitchFamily="2" charset="0"/>
              </a:rPr>
              <a:t>k</a:t>
            </a:r>
            <a:r>
              <a:rPr lang="en-GB" sz="1400" dirty="0">
                <a:solidFill>
                  <a:srgbClr val="002060"/>
                </a:solidFill>
                <a:latin typeface="Helvetica" pitchFamily="2" charset="0"/>
              </a:rPr>
              <a:t> = the number of comparisons between positive psychological intervention groups and control groups in the meta-analysis. </a:t>
            </a:r>
          </a:p>
          <a:p>
            <a:r>
              <a:rPr lang="en-GB" sz="1400" dirty="0">
                <a:solidFill>
                  <a:srgbClr val="002060"/>
                </a:solidFill>
                <a:latin typeface="Helvetica" pitchFamily="2" charset="0"/>
              </a:rPr>
              <a:t>The graph is based on data from Carr, A., Cullen, K., Keeney, C., Canning, C., Mooney, O., Chinseallaigh, E., &amp; O’Dowd, A.  (2020). Effectiveness of positive psychology interventions: A systematic review and meta-analysis. </a:t>
            </a:r>
            <a:r>
              <a:rPr lang="en-GB" sz="1400" i="1" dirty="0">
                <a:solidFill>
                  <a:srgbClr val="002060"/>
                </a:solidFill>
                <a:latin typeface="Helvetica" pitchFamily="2" charset="0"/>
              </a:rPr>
              <a:t>Journal of Positive Psychology</a:t>
            </a:r>
            <a:r>
              <a:rPr lang="en-GB" sz="1400" dirty="0">
                <a:solidFill>
                  <a:srgbClr val="002060"/>
                </a:solidFill>
                <a:latin typeface="Helvetica" pitchFamily="2" charset="0"/>
              </a:rPr>
              <a:t>. https://doi.org/10.1080/17439760.2020.1818807</a:t>
            </a:r>
            <a:r>
              <a:rPr lang="en-IE" sz="1400" dirty="0">
                <a:solidFill>
                  <a:srgbClr val="002060"/>
                </a:solidFill>
                <a:latin typeface="Helvetica" pitchFamily="2" charset="0"/>
              </a:rPr>
              <a:t> </a:t>
            </a:r>
            <a:endParaRPr lang="en-US" sz="1400" dirty="0">
              <a:solidFill>
                <a:srgbClr val="002060"/>
              </a:solidFill>
              <a:latin typeface="Helvetica" pitchFamily="2" charset="0"/>
            </a:endParaRPr>
          </a:p>
        </p:txBody>
      </p:sp>
      <p:sp>
        <p:nvSpPr>
          <p:cNvPr id="24" name="Title 1">
            <a:extLst>
              <a:ext uri="{FF2B5EF4-FFF2-40B4-BE49-F238E27FC236}">
                <a16:creationId xmlns:a16="http://schemas.microsoft.com/office/drawing/2014/main" id="{95502F20-A5FD-7D46-A799-9ED7B54177F2}"/>
              </a:ext>
            </a:extLst>
          </p:cNvPr>
          <p:cNvSpPr txBox="1">
            <a:spLocks/>
          </p:cNvSpPr>
          <p:nvPr/>
        </p:nvSpPr>
        <p:spPr bwMode="auto">
          <a:xfrm>
            <a:off x="3523656" y="85605"/>
            <a:ext cx="2889791" cy="400110"/>
          </a:xfrm>
          <a:prstGeom prst="rect">
            <a:avLst/>
          </a:prstGeom>
          <a:noFill/>
          <a:ln>
            <a:noFill/>
          </a:ln>
        </p:spPr>
        <p:txBody>
          <a:bodyPr/>
          <a:lstStyle>
            <a:lvl1pPr>
              <a:defRPr sz="1200">
                <a:solidFill>
                  <a:schemeClr val="tx1"/>
                </a:solidFill>
                <a:latin typeface="Times" charset="0"/>
                <a:ea typeface="ＭＳ Ｐゴシック" charset="0"/>
                <a:cs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charset="0"/>
                <a:ea typeface="ＭＳ Ｐゴシック" charset="0"/>
              </a:defRPr>
            </a:lvl9pPr>
          </a:lstStyle>
          <a:p>
            <a:pPr>
              <a:lnSpc>
                <a:spcPct val="110000"/>
              </a:lnSpc>
              <a:defRPr/>
            </a:pPr>
            <a:r>
              <a:rPr lang="en-GB" sz="1600" dirty="0">
                <a:solidFill>
                  <a:srgbClr val="337FCC"/>
                </a:solidFill>
                <a:latin typeface="Helvetica" pitchFamily="2" charset="0"/>
              </a:rPr>
              <a:t> </a:t>
            </a:r>
            <a:r>
              <a:rPr lang="en-GB" sz="2000" b="1" dirty="0">
                <a:solidFill>
                  <a:srgbClr val="0070C0"/>
                </a:solidFill>
                <a:latin typeface="Helvetica" pitchFamily="2" charset="0"/>
              </a:rPr>
              <a:t>PPI EFFECTIVENESS</a:t>
            </a:r>
          </a:p>
        </p:txBody>
      </p:sp>
    </p:spTree>
    <p:extLst>
      <p:ext uri="{BB962C8B-B14F-4D97-AF65-F5344CB8AC3E}">
        <p14:creationId xmlns:p14="http://schemas.microsoft.com/office/powerpoint/2010/main" val="198557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510D16-FD5A-0E49-8EA5-CA6990DCAE81}"/>
              </a:ext>
            </a:extLst>
          </p:cNvPr>
          <p:cNvSpPr txBox="1">
            <a:spLocks noChangeArrowheads="1"/>
          </p:cNvSpPr>
          <p:nvPr/>
        </p:nvSpPr>
        <p:spPr>
          <a:xfrm>
            <a:off x="3105760" y="164340"/>
            <a:ext cx="2932479" cy="34015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PPI EFFECTIVENESS</a:t>
            </a:r>
          </a:p>
        </p:txBody>
      </p:sp>
      <p:sp>
        <p:nvSpPr>
          <p:cNvPr id="5" name="Content Placeholder 2">
            <a:extLst>
              <a:ext uri="{FF2B5EF4-FFF2-40B4-BE49-F238E27FC236}">
                <a16:creationId xmlns:a16="http://schemas.microsoft.com/office/drawing/2014/main" id="{781C0427-4AE3-5B45-B561-AA818BB06157}"/>
              </a:ext>
            </a:extLst>
          </p:cNvPr>
          <p:cNvSpPr txBox="1">
            <a:spLocks noChangeArrowheads="1"/>
          </p:cNvSpPr>
          <p:nvPr/>
        </p:nvSpPr>
        <p:spPr>
          <a:xfrm>
            <a:off x="378618" y="844550"/>
            <a:ext cx="8408029" cy="5608802"/>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defRPr/>
            </a:pPr>
            <a:r>
              <a:rPr lang="en-GB" sz="2000" dirty="0">
                <a:latin typeface="Helvetica" pitchFamily="2" charset="0"/>
              </a:rPr>
              <a:t>Carr et al. (2020) found that gains reported immediately after completing PPIs were maintained 3 months later</a:t>
            </a:r>
          </a:p>
          <a:p>
            <a:pPr marL="0" indent="0">
              <a:buNone/>
              <a:defRPr/>
            </a:pPr>
            <a:endParaRPr lang="en-GB" sz="2000" dirty="0">
              <a:latin typeface="Helvetica" pitchFamily="2" charset="0"/>
            </a:endParaRPr>
          </a:p>
          <a:p>
            <a:pPr>
              <a:defRPr/>
            </a:pPr>
            <a:r>
              <a:rPr lang="en-GB" sz="2000" dirty="0">
                <a:latin typeface="Helvetica" pitchFamily="2" charset="0"/>
              </a:rPr>
              <a:t>After 7 months gains had begun to dissipate</a:t>
            </a:r>
          </a:p>
          <a:p>
            <a:pPr>
              <a:defRPr/>
            </a:pPr>
            <a:endParaRPr lang="en-GB" sz="2000" dirty="0">
              <a:latin typeface="Helvetica" pitchFamily="2" charset="0"/>
            </a:endParaRPr>
          </a:p>
          <a:p>
            <a:pPr>
              <a:defRPr/>
            </a:pPr>
            <a:r>
              <a:rPr lang="en-GB" sz="2000" dirty="0">
                <a:latin typeface="Helvetica" pitchFamily="2" charset="0"/>
              </a:rPr>
              <a:t>PPI programmes were more effective if they </a:t>
            </a:r>
          </a:p>
          <a:p>
            <a:pPr lvl="2">
              <a:defRPr/>
            </a:pPr>
            <a:r>
              <a:rPr lang="en-GB" sz="2000" dirty="0">
                <a:latin typeface="Helvetica" pitchFamily="2" charset="0"/>
              </a:rPr>
              <a:t>Contained multiple PPIs rather than just one intervention </a:t>
            </a:r>
          </a:p>
          <a:p>
            <a:pPr lvl="2">
              <a:defRPr/>
            </a:pPr>
            <a:r>
              <a:rPr lang="en-GB" sz="2000" dirty="0">
                <a:latin typeface="Helvetica" pitchFamily="2" charset="0"/>
              </a:rPr>
              <a:t>Were of longer duration</a:t>
            </a:r>
          </a:p>
          <a:p>
            <a:pPr lvl="2">
              <a:defRPr/>
            </a:pPr>
            <a:r>
              <a:rPr lang="en-GB" sz="2000" dirty="0">
                <a:latin typeface="Helvetica" pitchFamily="2" charset="0"/>
              </a:rPr>
              <a:t>Contained more sessions</a:t>
            </a:r>
          </a:p>
          <a:p>
            <a:pPr lvl="2">
              <a:defRPr/>
            </a:pPr>
            <a:r>
              <a:rPr lang="en-GB" sz="2000" dirty="0">
                <a:latin typeface="Helvetica" pitchFamily="2" charset="0"/>
              </a:rPr>
              <a:t>Were offered face-to-face in an individual or group format rather than as a self-help, computer or book-based interventions</a:t>
            </a:r>
          </a:p>
          <a:p>
            <a:pPr lvl="2">
              <a:defRPr/>
            </a:pPr>
            <a:r>
              <a:rPr lang="en-GB" sz="2000" dirty="0">
                <a:latin typeface="Helvetica" pitchFamily="2" charset="0"/>
              </a:rPr>
              <a:t>Were offered to individuals with clinical problems, rather than healthy people  </a:t>
            </a:r>
          </a:p>
        </p:txBody>
      </p:sp>
    </p:spTree>
    <p:extLst>
      <p:ext uri="{BB962C8B-B14F-4D97-AF65-F5344CB8AC3E}">
        <p14:creationId xmlns:p14="http://schemas.microsoft.com/office/powerpoint/2010/main" val="2752109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10536</TotalTime>
  <Words>4879</Words>
  <Application>Microsoft Macintosh PowerPoint</Application>
  <PresentationFormat>On-screen Show (4:3)</PresentationFormat>
  <Paragraphs>757</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Helvetica</vt:lpstr>
      <vt:lpstr>Times</vt:lpstr>
      <vt:lpstr>Office Theme</vt:lpstr>
      <vt:lpstr>CHAPTER 9.  POSITIVE PSYCHOLOGY  INTERVENTIONS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Carr</dc:creator>
  <cp:lastModifiedBy>Alan Carr</cp:lastModifiedBy>
  <cp:revision>104</cp:revision>
  <cp:lastPrinted>2016-02-23T12:27:47Z</cp:lastPrinted>
  <dcterms:created xsi:type="dcterms:W3CDTF">2016-02-23T11:18:01Z</dcterms:created>
  <dcterms:modified xsi:type="dcterms:W3CDTF">2021-11-04T12:50:28Z</dcterms:modified>
</cp:coreProperties>
</file>