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2" r:id="rId3"/>
    <p:sldMasterId id="2147483655" r:id="rId4"/>
    <p:sldMasterId id="2147483657" r:id="rId5"/>
    <p:sldMasterId id="2147483659" r:id="rId6"/>
  </p:sldMasterIdLst>
  <p:notesMasterIdLst>
    <p:notesMasterId r:id="rId1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hq+H5Tvbt7dGt51aANSbPU9Hzpx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673D98-4185-F727-2FA9-93894E88093D}" name="lizanne hutton" initials="lh" userId="S::lizanne.hutton@ucd.ie::baac78ff-bde5-4f5c-b9e9-4387f2a275b3" providerId="AD"/>
  <p188:author id="{A9EF55BD-BB09-E968-A13C-CF907DC6A91E}" name="Evan Furlong" initials="EF" userId="S::evan.furlong1@ucd.ie::da41ad25-a1b0-46d7-b144-0d3eb36ee0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3C5357-2751-40BE-AB57-C2069BAED453}">
  <a:tblStyle styleId="{E63C5357-2751-40BE-AB57-C2069BAED45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customschemas.google.com/relationships/presentationmetadata" Target="metadata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4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" name="Google Shape;41;p1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" name="Google Shape;42;p1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3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p2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" name="Google Shape;52;p2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3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59;p3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5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6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6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7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8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8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1900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 txBox="1">
            <a:spLocks noGrp="1"/>
          </p:cNvSpPr>
          <p:nvPr>
            <p:ph type="sldNum" idx="12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rgbClr val="6585A5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d.ie/registry" TargetMode="External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mailto:registry@ucd.ie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85A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/>
        </p:nvSpPr>
        <p:spPr>
          <a:xfrm>
            <a:off x="1347525" y="665418"/>
            <a:ext cx="188685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Clárlann UCD</a:t>
            </a:r>
            <a:endParaRPr/>
          </a:p>
        </p:txBody>
      </p:sp>
      <p:pic>
        <p:nvPicPr>
          <p:cNvPr id="11" name="Google Shape;11;p11" descr="ucd_brandmark_colour_small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334" y="323910"/>
            <a:ext cx="790449" cy="11593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85A5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/>
        </p:nvSpPr>
        <p:spPr>
          <a:xfrm>
            <a:off x="1347525" y="665418"/>
            <a:ext cx="188685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Clárlann UCD</a:t>
            </a:r>
            <a:endParaRPr/>
          </a:p>
        </p:txBody>
      </p:sp>
      <p:pic>
        <p:nvPicPr>
          <p:cNvPr id="15" name="Google Shape;15;p13" descr="ucd_brandmark_colour_small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334" y="323910"/>
            <a:ext cx="790449" cy="11593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oogle Shape;18;p15"/>
          <p:cNvCxnSpPr>
            <a:stCxn id="19" idx="3"/>
          </p:cNvCxnSpPr>
          <p:nvPr/>
        </p:nvCxnSpPr>
        <p:spPr>
          <a:xfrm>
            <a:off x="3222171" y="407589"/>
            <a:ext cx="5962200" cy="5400"/>
          </a:xfrm>
          <a:prstGeom prst="straightConnector1">
            <a:avLst/>
          </a:prstGeom>
          <a:noFill/>
          <a:ln w="25400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15"/>
          <p:cNvSpPr txBox="1"/>
          <p:nvPr/>
        </p:nvSpPr>
        <p:spPr>
          <a:xfrm>
            <a:off x="-25399" y="299867"/>
            <a:ext cx="3247570" cy="215444"/>
          </a:xfrm>
          <a:prstGeom prst="rect">
            <a:avLst/>
          </a:prstGeom>
          <a:solidFill>
            <a:srgbClr val="6585A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r>
              <a:rPr lang="en-US" sz="8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NEW MODULE REQUESTS</a:t>
            </a:r>
            <a:endParaRPr sz="800" b="1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85A5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18"/>
          <p:cNvCxnSpPr/>
          <p:nvPr/>
        </p:nvCxnSpPr>
        <p:spPr>
          <a:xfrm>
            <a:off x="1955031" y="389477"/>
            <a:ext cx="7544569" cy="19998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18"/>
          <p:cNvSpPr txBox="1"/>
          <p:nvPr/>
        </p:nvSpPr>
        <p:spPr>
          <a:xfrm>
            <a:off x="727529" y="881959"/>
            <a:ext cx="206963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Contents</a:t>
            </a:r>
            <a:endParaRPr/>
          </a:p>
        </p:txBody>
      </p:sp>
      <p:sp>
        <p:nvSpPr>
          <p:cNvPr id="28" name="Google Shape;28;p18"/>
          <p:cNvSpPr txBox="1"/>
          <p:nvPr/>
        </p:nvSpPr>
        <p:spPr>
          <a:xfrm>
            <a:off x="-50798" y="299865"/>
            <a:ext cx="3294741" cy="21544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r>
              <a:rPr lang="en-US" sz="800" b="0" i="0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: HOW TO USE THE Module DESCRIPTOR</a:t>
            </a:r>
            <a:endParaRPr sz="800" b="1" i="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 txBox="1"/>
          <p:nvPr/>
        </p:nvSpPr>
        <p:spPr>
          <a:xfrm>
            <a:off x="1347525" y="665418"/>
            <a:ext cx="1886857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Clárlann UCD</a:t>
            </a:r>
            <a:endParaRPr/>
          </a:p>
        </p:txBody>
      </p:sp>
      <p:pic>
        <p:nvPicPr>
          <p:cNvPr id="32" name="Google Shape;32;p20" descr="ucd_brandmark_colour_small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334" y="323910"/>
            <a:ext cx="790449" cy="11593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85A5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2"/>
          <p:cNvSpPr txBox="1"/>
          <p:nvPr/>
        </p:nvSpPr>
        <p:spPr>
          <a:xfrm>
            <a:off x="727529" y="5068464"/>
            <a:ext cx="5009561" cy="144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University College Dublin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Belfield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Dublin 4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W: </a:t>
            </a:r>
            <a:r>
              <a:rPr lang="en-US" sz="1100" b="0" i="0" u="sng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www.ucd.ie/registry</a:t>
            </a:r>
            <a:endParaRPr sz="1100" b="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E: </a:t>
            </a:r>
            <a:r>
              <a:rPr lang="en-US" sz="1100" b="0" i="0" u="sng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registry@ucd.ie</a:t>
            </a:r>
            <a:endParaRPr sz="1100" b="0" i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" name="Google Shape;36;p22"/>
          <p:cNvSpPr txBox="1"/>
          <p:nvPr/>
        </p:nvSpPr>
        <p:spPr>
          <a:xfrm>
            <a:off x="4082846" y="2869652"/>
            <a:ext cx="372254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Clárlann UCD</a:t>
            </a:r>
            <a:endParaRPr/>
          </a:p>
        </p:txBody>
      </p:sp>
      <p:pic>
        <p:nvPicPr>
          <p:cNvPr id="37" name="Google Shape;37;p22" descr="ucd_brandmark_colour_small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3756" y="2578648"/>
            <a:ext cx="742890" cy="108957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ucd.ie/registry/staff/registryservices/curriculu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curriculum@ucd.ie" TargetMode="External"/><Relationship Id="rId4" Type="http://schemas.openxmlformats.org/officeDocument/2006/relationships/hyperlink" Target="https://www.ucd.ie/registry/staff/registryservices/curriculu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b.ucd.ie/usis/W_HU_MENU.P_DISPLAY_MENU?p_menu=CM-IHCURRMGMTSYS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2.xml"/><Relationship Id="rId5" Type="http://schemas.openxmlformats.org/officeDocument/2006/relationships/hyperlink" Target="https://www.ucd.ie/registry/staff/registryservices/curriculum/contactthecurriculumteam/" TargetMode="External"/><Relationship Id="rId4" Type="http://schemas.openxmlformats.org/officeDocument/2006/relationships/hyperlink" Target="https://hub.ucd.ie/usis/W_HU_REPORTING.P_LAUNCH_REPORT?p_report=CM40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intranet.ucd.ie/registry/acregs2024/" TargetMode="Externa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ntranet.ucd.ie/registry/acregs2024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d.ie/registry/staff/registryservices/curriculum/contactthecurriculumtea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hyperlink" Target="https://hub.ucd.ie/usis/W_HU_REPORTING.P_DISPLAY_QUERY?p_query=CM750-00" TargetMode="Externa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d.ie/registry/t4media/Curriculum%20Management%20Reports%20Checklist%20202425.pdf" TargetMode="External"/><Relationship Id="rId13" Type="http://schemas.openxmlformats.org/officeDocument/2006/relationships/hyperlink" Target="https://hub.ucd.ie/usis/W_HU_REPORTING.P_LAUNCH_REPORT?p_report=CM950" TargetMode="External"/><Relationship Id="rId3" Type="http://schemas.openxmlformats.org/officeDocument/2006/relationships/slide" Target="slide2.xml"/><Relationship Id="rId7" Type="http://schemas.openxmlformats.org/officeDocument/2006/relationships/hyperlink" Target="https://intranet.ucd.ie/registry/acregs2024/" TargetMode="External"/><Relationship Id="rId12" Type="http://schemas.openxmlformats.org/officeDocument/2006/relationships/hyperlink" Target="https://hub.ucd.ie/usis/W_HU_REPORTING.P_LAUNCH_REPORT?p_report=MC1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ucd.ie/registry/staff/registryservices/curriculum/guideslinktofaqs/" TargetMode="External"/><Relationship Id="rId11" Type="http://schemas.openxmlformats.org/officeDocument/2006/relationships/hyperlink" Target="https://hub.ucd.ie/usis/W_HU_MENU.P_DISPLAY_MENU?p_menu=CM-MODMISSINGDATA" TargetMode="External"/><Relationship Id="rId5" Type="http://schemas.openxmlformats.org/officeDocument/2006/relationships/hyperlink" Target="mailto:curriculum@ucd.ie" TargetMode="External"/><Relationship Id="rId10" Type="http://schemas.openxmlformats.org/officeDocument/2006/relationships/hyperlink" Target="https://hub.ucd.ie/usis/W_HU_REPORTING.P_LAUNCH_REPORT?p_report=CM100" TargetMode="External"/><Relationship Id="rId4" Type="http://schemas.openxmlformats.org/officeDocument/2006/relationships/hyperlink" Target="https://www.ucd.ie/registry/staff/registryservices/curriculum/contactthecurriculumteam/" TargetMode="External"/><Relationship Id="rId9" Type="http://schemas.openxmlformats.org/officeDocument/2006/relationships/hyperlink" Target="https://hub.ucd.ie/usis/W_HU_REPORTING.P_LAUNCH_REPORT?p_report=CM400" TargetMode="External"/><Relationship Id="rId14" Type="http://schemas.openxmlformats.org/officeDocument/2006/relationships/hyperlink" Target="https://hub.ucd.ie/usis/W_HU_REPORTING.P_LAUNCH_REPORT?p_report=CM6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Google Shape;44;p1"/>
          <p:cNvCxnSpPr/>
          <p:nvPr/>
        </p:nvCxnSpPr>
        <p:spPr>
          <a:xfrm>
            <a:off x="492334" y="2559239"/>
            <a:ext cx="1603166" cy="1588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1"/>
          <p:cNvSpPr txBox="1"/>
          <p:nvPr/>
        </p:nvSpPr>
        <p:spPr>
          <a:xfrm>
            <a:off x="403433" y="2593428"/>
            <a:ext cx="810356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5080">
              <a:buClr>
                <a:srgbClr val="FFFFFF"/>
              </a:buClr>
              <a:buSzPts val="4000"/>
            </a:pPr>
            <a:r>
              <a:rPr lang="en-US" sz="4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New Module Requests</a:t>
            </a:r>
          </a:p>
          <a:p>
            <a:pPr marL="0" marR="508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lang="en-US" sz="4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Guide</a:t>
            </a:r>
            <a:r>
              <a:rPr lang="en-US" sz="40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for Schools &amp; Colleges</a:t>
            </a:r>
            <a:endParaRPr sz="40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sym typeface="Arial"/>
            </a:endParaRPr>
          </a:p>
        </p:txBody>
      </p:sp>
      <p:cxnSp>
        <p:nvCxnSpPr>
          <p:cNvPr id="46" name="Google Shape;46;p1"/>
          <p:cNvCxnSpPr/>
          <p:nvPr/>
        </p:nvCxnSpPr>
        <p:spPr>
          <a:xfrm>
            <a:off x="492334" y="4315604"/>
            <a:ext cx="3338886" cy="1588"/>
          </a:xfrm>
          <a:prstGeom prst="straightConnector1">
            <a:avLst/>
          </a:prstGeom>
          <a:noFill/>
          <a:ln w="508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7" name="Google Shape;47;p1" descr="UCD Student Desk illustrations-0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3319" y="92130"/>
            <a:ext cx="3266188" cy="2254724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"/>
          <p:cNvSpPr txBox="1"/>
          <p:nvPr/>
        </p:nvSpPr>
        <p:spPr>
          <a:xfrm>
            <a:off x="397436" y="4426526"/>
            <a:ext cx="8718000" cy="2369839"/>
          </a:xfrm>
          <a:prstGeom prst="rect">
            <a:avLst/>
          </a:prstGeom>
          <a:solidFill>
            <a:srgbClr val="6585A5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1440" marR="869314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This guide provides information for staff/faculty using the Curriculum Management System (CMS) to request new modules. School/ College-level access to the CMS is required for this task.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Verdana" panose="020B0604030504040204" pitchFamily="34" charset="0"/>
              <a:ea typeface="Verdana" panose="020B0604030504040204" pitchFamily="34" charset="0"/>
              <a:sym typeface="Arial"/>
            </a:endParaRPr>
          </a:p>
          <a:p>
            <a:pPr marL="91440" marR="17589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Further information and support on how to use the Curriculum Management System is available on the Curriculum Team </a:t>
            </a:r>
            <a:r>
              <a:rPr lang="en-US" sz="1400" u="sng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website</a:t>
            </a:r>
            <a:r>
              <a:rPr lang="en-US" sz="1400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.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91440" marR="17589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Verdana" panose="020B0604030504040204" pitchFamily="34" charset="0"/>
              <a:ea typeface="Verdana" panose="020B0604030504040204" pitchFamily="34" charset="0"/>
              <a:sym typeface="Arial"/>
            </a:endParaRPr>
          </a:p>
          <a:p>
            <a:pPr marL="91440" marR="17589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chemeClr val="lt1"/>
              </a:solidFill>
              <a:latin typeface="Verdana" panose="020B0604030504040204" pitchFamily="34" charset="0"/>
              <a:ea typeface="Verdana" panose="020B0604030504040204" pitchFamily="34" charset="0"/>
              <a:sym typeface="Arial"/>
            </a:endParaRPr>
          </a:p>
          <a:p>
            <a:pPr marL="91440" marR="175895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  <a:sym typeface="Arial"/>
              </a:rPr>
              <a:t>Version: February 2024</a:t>
            </a:r>
          </a:p>
          <a:p>
            <a:pPr marL="91440" marR="175895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i="1" dirty="0">
                <a:solidFill>
                  <a:schemeClr val="l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Updated to reflect revised Academic Regulations 2024/25</a:t>
            </a:r>
            <a:endParaRPr sz="11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 extrusionOk="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485A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0"/>
          <p:cNvSpPr txBox="1"/>
          <p:nvPr/>
        </p:nvSpPr>
        <p:spPr>
          <a:xfrm>
            <a:off x="4162171" y="2915030"/>
            <a:ext cx="1342390" cy="441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UCD Registry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Clárlann UCD</a:t>
            </a: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9" name="Google Shape;139;p10"/>
          <p:cNvSpPr/>
          <p:nvPr/>
        </p:nvSpPr>
        <p:spPr>
          <a:xfrm>
            <a:off x="3263772" y="2578696"/>
            <a:ext cx="742886" cy="108957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0"/>
          <p:cNvSpPr txBox="1"/>
          <p:nvPr/>
        </p:nvSpPr>
        <p:spPr>
          <a:xfrm>
            <a:off x="806297" y="4613494"/>
            <a:ext cx="6832176" cy="1367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Curriculum Team | An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Fhoireann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Curaclam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Customer and Curriculum Operations |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Oibríochtaí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Custaiméirí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agus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Curaclaim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UCD Registry | 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Clárlann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UCD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Tierney Building | 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Áras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Uí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Thiarnaigh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Belfield | Belfield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Dublin 4 | 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Baile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 err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Átha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Cliath 4 D04 V1W8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5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W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1100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https://www.ucd.ie/registry/staff/registryservices/curriculum/</a:t>
            </a:r>
            <a:r>
              <a:rPr lang="en-US" sz="11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100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:curriculum@ucd.ie</a:t>
            </a:r>
            <a:endParaRPr sz="11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1" name="Google Shape;141;p1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  <p:sp>
        <p:nvSpPr>
          <p:cNvPr id="142" name="Google Shape;142;p10"/>
          <p:cNvSpPr txBox="1"/>
          <p:nvPr/>
        </p:nvSpPr>
        <p:spPr>
          <a:xfrm>
            <a:off x="6792398" y="6296157"/>
            <a:ext cx="214931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Last updated February 2024</a:t>
            </a:r>
            <a:endParaRPr sz="10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"/>
          <p:cNvSpPr txBox="1"/>
          <p:nvPr/>
        </p:nvSpPr>
        <p:spPr>
          <a:xfrm>
            <a:off x="1607127" y="1293092"/>
            <a:ext cx="6797964" cy="456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CONTENTS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                    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  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					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Creating a New Module Request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	                    4	</a:t>
            </a:r>
            <a:endParaRPr dirty="0"/>
          </a:p>
          <a:p>
            <a:pPr marL="0" marR="0" lvl="1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i="0" u="sng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Module Request Required Fields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                    5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Trimesters Explained	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	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   6	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Requests and My School Requests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                     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When are New Module Codes Required?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                     </a:t>
            </a:r>
            <a:r>
              <a:rPr lang="en-US" sz="1200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b="1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Useful Links &amp; Reporting</a:t>
            </a:r>
            <a:r>
              <a:rPr lang="en-US" sz="1200" b="1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r>
              <a:rPr lang="en-US" sz="12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		    </a:t>
            </a:r>
            <a:r>
              <a:rPr lang="en-US" sz="12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en-US" sz="1200" b="1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	</a:t>
            </a:r>
            <a:endParaRPr dirty="0"/>
          </a:p>
          <a:p>
            <a:pPr marL="0" marR="0" lvl="0" indent="0" algn="l" rtl="0">
              <a:lnSpc>
                <a:spcPct val="7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endParaRPr sz="1200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							</a:t>
            </a:r>
            <a:endParaRPr dirty="0"/>
          </a:p>
        </p:txBody>
      </p:sp>
      <p:sp>
        <p:nvSpPr>
          <p:cNvPr id="55" name="Google Shape;55;p2"/>
          <p:cNvSpPr txBox="1"/>
          <p:nvPr/>
        </p:nvSpPr>
        <p:spPr>
          <a:xfrm>
            <a:off x="749300" y="6400800"/>
            <a:ext cx="77724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UCD Registry  l   February 2024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 txBox="1"/>
          <p:nvPr/>
        </p:nvSpPr>
        <p:spPr>
          <a:xfrm>
            <a:off x="727525" y="1695182"/>
            <a:ext cx="61586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3"/>
          <p:cNvSpPr txBox="1"/>
          <p:nvPr/>
        </p:nvSpPr>
        <p:spPr>
          <a:xfrm>
            <a:off x="591525" y="1009300"/>
            <a:ext cx="8101200" cy="19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New modules are requested on the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Module Requests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menu of the Curriculum Management System (CMS). 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This menu is available to staff and faculty with School/College-level access to the system, e.g., Head of School, School Head of Teaching &amp; Learning, School/Unit Administrator, etc. 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Individual Module Coordinators cannot request new modules directly. This is to avoid duplication of effort and to facilitate Schools/Units in managing their module lists.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A UCD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InfoHub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report,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Curriculum Management Access Roles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, shows people with different levels of access to the CMS within each School or Unit. Additional staff can be granted access on request to your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Curriculum College Liaison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p3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/>
          </a:p>
        </p:txBody>
      </p:sp>
      <p:sp>
        <p:nvSpPr>
          <p:cNvPr id="64" name="Google Shape;64;p3"/>
          <p:cNvSpPr txBox="1"/>
          <p:nvPr/>
        </p:nvSpPr>
        <p:spPr>
          <a:xfrm>
            <a:off x="238348" y="6464863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5" name="Google Shape;65;p3"/>
          <p:cNvSpPr txBox="1"/>
          <p:nvPr/>
        </p:nvSpPr>
        <p:spPr>
          <a:xfrm>
            <a:off x="656667" y="575535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Introduction</a:t>
            </a:r>
            <a:endParaRPr/>
          </a:p>
        </p:txBody>
      </p:sp>
      <p:pic>
        <p:nvPicPr>
          <p:cNvPr id="66" name="Google Shape;66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00312" y="3263611"/>
            <a:ext cx="5358194" cy="2537651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" name="Google Shape;62;p3">
            <a:extLst>
              <a:ext uri="{FF2B5EF4-FFF2-40B4-BE49-F238E27FC236}">
                <a16:creationId xmlns:a16="http://schemas.microsoft.com/office/drawing/2014/main" id="{7F2382E2-F682-EF81-0E82-EC0586943192}"/>
              </a:ext>
            </a:extLst>
          </p:cNvPr>
          <p:cNvSpPr txBox="1"/>
          <p:nvPr/>
        </p:nvSpPr>
        <p:spPr>
          <a:xfrm>
            <a:off x="591525" y="3009550"/>
            <a:ext cx="2567779" cy="3385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To access the </a:t>
            </a:r>
            <a:r>
              <a:rPr lang="en-US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Module Requests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menu on the Curriculum Management System: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b="1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231775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Verdana"/>
              <a:buAutoNum type="arabicPeriod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Log into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InfoHub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and click on the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Students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menu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9575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+mj-lt"/>
              <a:buAutoNum type="arabicPeriod"/>
            </a:pP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231775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Verdana"/>
              <a:buAutoNum type="arabicPeriod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Select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Curriculum, Module Capacity &amp; Timetables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then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Curriculum Management System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09575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+mj-lt"/>
              <a:buAutoNum type="arabicPeriod"/>
            </a:pP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231775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Verdana"/>
              <a:buAutoNum type="arabicPeriod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Click on the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New Module Requests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menu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28600" marR="0" lvl="0" indent="-158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28600" marR="0" lvl="0" indent="-158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EFA4D68-ED79-B606-3161-4F871B67F4A5}"/>
              </a:ext>
            </a:extLst>
          </p:cNvPr>
          <p:cNvSpPr/>
          <p:nvPr/>
        </p:nvSpPr>
        <p:spPr>
          <a:xfrm>
            <a:off x="3495674" y="3514725"/>
            <a:ext cx="1266825" cy="83775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/>
        </p:nvSpPr>
        <p:spPr>
          <a:xfrm>
            <a:off x="727525" y="1695182"/>
            <a:ext cx="61586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"/>
          <p:cNvSpPr txBox="1"/>
          <p:nvPr/>
        </p:nvSpPr>
        <p:spPr>
          <a:xfrm>
            <a:off x="669857" y="981245"/>
            <a:ext cx="7088700" cy="3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To request a new module, click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Add New Module Request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Complete all fields and click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Create Request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to send your module request to the Curriculum Team for assignment of a module code.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9595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5" name="Google Shape;75;p4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/>
          </a:p>
        </p:txBody>
      </p:sp>
      <p:sp>
        <p:nvSpPr>
          <p:cNvPr id="76" name="Google Shape;76;p4"/>
          <p:cNvSpPr txBox="1"/>
          <p:nvPr/>
        </p:nvSpPr>
        <p:spPr>
          <a:xfrm>
            <a:off x="279445" y="6454589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</a:t>
            </a: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7" name="Google Shape;77;p4"/>
          <p:cNvSpPr txBox="1"/>
          <p:nvPr/>
        </p:nvSpPr>
        <p:spPr>
          <a:xfrm>
            <a:off x="656667" y="586259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Creating a New Module Request</a:t>
            </a:r>
            <a:endParaRPr sz="200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24518" y="1726913"/>
            <a:ext cx="5383530" cy="1160145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6DC847-AF02-BF0D-891C-9F1476483BF2}"/>
              </a:ext>
            </a:extLst>
          </p:cNvPr>
          <p:cNvSpPr/>
          <p:nvPr/>
        </p:nvSpPr>
        <p:spPr>
          <a:xfrm>
            <a:off x="1524001" y="2035938"/>
            <a:ext cx="1752600" cy="31459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E95E4-21BD-525C-C0E2-3B1E815AAC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1261" y="3152670"/>
            <a:ext cx="4333462" cy="32462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C35C98-FE7E-C9F8-500C-E314FC926BBE}"/>
              </a:ext>
            </a:extLst>
          </p:cNvPr>
          <p:cNvSpPr/>
          <p:nvPr/>
        </p:nvSpPr>
        <p:spPr>
          <a:xfrm>
            <a:off x="2006713" y="6160263"/>
            <a:ext cx="1174637" cy="32513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/>
          <p:nvPr/>
        </p:nvSpPr>
        <p:spPr>
          <a:xfrm>
            <a:off x="715433" y="666620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New Module Request: Required Fields</a:t>
            </a:r>
            <a:endParaRPr sz="200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5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/>
          </a:p>
        </p:txBody>
      </p:sp>
      <p:sp>
        <p:nvSpPr>
          <p:cNvPr id="88" name="Google Shape;88;p5"/>
          <p:cNvSpPr txBox="1"/>
          <p:nvPr/>
        </p:nvSpPr>
        <p:spPr>
          <a:xfrm>
            <a:off x="341086" y="6454589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89" name="Google Shape;89;p5"/>
          <p:cNvGraphicFramePr/>
          <p:nvPr>
            <p:extLst>
              <p:ext uri="{D42A27DB-BD31-4B8C-83A1-F6EECF244321}">
                <p14:modId xmlns:p14="http://schemas.microsoft.com/office/powerpoint/2010/main" val="3188352948"/>
              </p:ext>
            </p:extLst>
          </p:nvPr>
        </p:nvGraphicFramePr>
        <p:xfrm>
          <a:off x="715433" y="1707421"/>
          <a:ext cx="7783100" cy="4193895"/>
        </p:xfrm>
        <a:graphic>
          <a:graphicData uri="http://schemas.openxmlformats.org/drawingml/2006/table">
            <a:tbl>
              <a:tblPr firstRow="1" bandRow="1">
                <a:noFill/>
                <a:tableStyleId>{E63C5357-2751-40BE-AB57-C2069BAED453}</a:tableStyleId>
              </a:tblPr>
              <a:tblGrid>
                <a:gridCol w="1392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Field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Details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School/Unit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School/Unit to which the module belongs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Subject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subject associated with the module request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7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Module Title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Short title of the module (30 characters or less, including spaces). The long title can be edited via the module descriptor as long as the status is ‘Pending’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Module Level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UCD level of the module, e.g. Introductory (1), Degree (3)</a:t>
                      </a:r>
                      <a:endParaRPr sz="1100" dirty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Credits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Credits associated with the module. </a:t>
                      </a:r>
                      <a:r>
                        <a:rPr lang="en-IE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Permissible credit values are described in the Academic Regulations [link] (3.18 (f))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Trimester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Trimester(s) in which module will be delivered (see explanation </a:t>
                      </a:r>
                      <a:r>
                        <a:rPr lang="en-US" sz="1100" u="sng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4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overleaf</a:t>
                      </a: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)</a:t>
                      </a:r>
                      <a:endParaRPr sz="1100" dirty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Module Places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total number of places available on the module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3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Module Coordinator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Module Coordinators are members of faculty, but in exceptional circumstances a Head of School may appoint a non-faculty Module Coordinator, as outlined in section 3.16 of the </a:t>
                      </a: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5"/>
                        </a:rPr>
                        <a:t>Academic Regulations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0" name="Google Shape;90;p5"/>
          <p:cNvSpPr txBox="1"/>
          <p:nvPr/>
        </p:nvSpPr>
        <p:spPr>
          <a:xfrm>
            <a:off x="715433" y="1141635"/>
            <a:ext cx="797722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The following basic module details are required to set up a new module as per the </a:t>
            </a:r>
            <a:r>
              <a:rPr lang="en-US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Academic Regulations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(section 3.18):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 txBox="1"/>
          <p:nvPr/>
        </p:nvSpPr>
        <p:spPr>
          <a:xfrm>
            <a:off x="715433" y="666620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Trimesters Explained</a:t>
            </a:r>
            <a:endParaRPr sz="200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Google Shape;97;p6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/>
          </a:p>
        </p:txBody>
      </p:sp>
      <p:sp>
        <p:nvSpPr>
          <p:cNvPr id="98" name="Google Shape;98;p6"/>
          <p:cNvSpPr txBox="1"/>
          <p:nvPr/>
        </p:nvSpPr>
        <p:spPr>
          <a:xfrm>
            <a:off x="341086" y="6454589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9" name="Google Shape;99;p6"/>
          <p:cNvGraphicFramePr/>
          <p:nvPr/>
        </p:nvGraphicFramePr>
        <p:xfrm>
          <a:off x="985962" y="1741180"/>
          <a:ext cx="7356650" cy="4500072"/>
        </p:xfrm>
        <a:graphic>
          <a:graphicData uri="http://schemas.openxmlformats.org/drawingml/2006/table">
            <a:tbl>
              <a:tblPr firstRow="1" bandRow="1">
                <a:noFill/>
                <a:tableStyleId>{E63C5357-2751-40BE-AB57-C2069BAED453}</a:tableStyleId>
              </a:tblPr>
              <a:tblGrid>
                <a:gridCol w="213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Trimester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Description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Autumn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module is offered in the Autumn Trimester only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Spring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module is offered in the Spring Trimester only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Summer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module is offered in the Summer Trimester only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Two Trimesters (Autumn – Spring)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spans the Autumn and Spring Trimesters continuously (September to May)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Year long (12 months)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spans a full 12 months (3 continuous trimesters from the start of a student’s intake term)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Two Trimesters (Spring-Summer)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spans the Spring and Summer Trimesters continuously (January to August)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Autumn &amp; Spring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is offered at least once in Autumn and at least once in Spring</a:t>
                      </a:r>
                      <a:endParaRPr sz="1100" b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Autumn &amp; Summer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is offered at least once in Autumn and at least once in Summer</a:t>
                      </a:r>
                      <a:endParaRPr sz="1100" b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Spring &amp; Summer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is offered at least once in Spring and at least once in Summer</a:t>
                      </a:r>
                      <a:endParaRPr sz="1100" b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1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Autumn &amp; Spring &amp; Summer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</a:t>
                      </a:r>
                      <a:r>
                        <a:rPr lang="en-US" sz="1100" b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module is offered at least once in each of the three trimesters - Autumn, Spring and Summer</a:t>
                      </a:r>
                      <a:endParaRPr sz="1100" b="0">
                        <a:solidFill>
                          <a:srgbClr val="595959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" name="Google Shape;100;p6"/>
          <p:cNvSpPr txBox="1"/>
          <p:nvPr/>
        </p:nvSpPr>
        <p:spPr>
          <a:xfrm>
            <a:off x="890546" y="1129089"/>
            <a:ext cx="745207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Note: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A module must be completed during a single trimester, unless it meets one of the criteria outlined in section 3.5 of the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Academic Regulations</a:t>
            </a:r>
            <a:endParaRPr sz="1100" b="1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"/>
          <p:cNvSpPr txBox="1"/>
          <p:nvPr/>
        </p:nvSpPr>
        <p:spPr>
          <a:xfrm>
            <a:off x="598835" y="530414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My Requests and My School Requests</a:t>
            </a:r>
            <a:endParaRPr sz="200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7" name="Google Shape;107;p7"/>
          <p:cNvSpPr txBox="1"/>
          <p:nvPr/>
        </p:nvSpPr>
        <p:spPr>
          <a:xfrm>
            <a:off x="669857" y="865388"/>
            <a:ext cx="7621388" cy="1954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84150" marR="508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My Requests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section displays new modules you have requested with statuses of: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641350" marR="5080" lvl="1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Courier New"/>
              <a:buChar char="o"/>
            </a:pPr>
            <a:r>
              <a:rPr lang="en-US" sz="11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Submitted: </a:t>
            </a:r>
            <a:r>
              <a:rPr lang="en-US" sz="11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request has been sent to the Curriculum Team for coding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1350" marR="5080" lvl="1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Courier New"/>
              <a:buChar char="o"/>
            </a:pPr>
            <a:r>
              <a:rPr lang="en-US" sz="11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Reviewed: </a:t>
            </a:r>
            <a:r>
              <a:rPr lang="en-US" sz="11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a code has been assigned to the request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1350" marR="5080" lvl="1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Courier New"/>
              <a:buChar char="o"/>
            </a:pPr>
            <a:r>
              <a:rPr lang="en-US" sz="11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Queried: </a:t>
            </a:r>
            <a:r>
              <a:rPr lang="en-US" sz="11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there is a query on the new module request – please contact your </a:t>
            </a:r>
            <a:r>
              <a:rPr lang="en-US" sz="1100" b="0" i="0" u="sng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Curriculum College Liaison </a:t>
            </a:r>
            <a:r>
              <a:rPr lang="en-US" sz="11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if they have not already been in touch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1350" marR="5080" lvl="1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urier New"/>
              <a:buNone/>
            </a:pPr>
            <a:endParaRPr lang="en-IE" sz="11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   If you wish to remove a request before a code has been assigned, click on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Cancel request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in the  </a:t>
            </a:r>
          </a:p>
          <a:p>
            <a:pPr marL="12700" marR="508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   right-hand column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41350" marR="5080" lvl="1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84150" marR="508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All new module requests for your School/Unit are listed under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My School Requests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7"/>
          <p:cNvSpPr txBox="1"/>
          <p:nvPr/>
        </p:nvSpPr>
        <p:spPr>
          <a:xfrm>
            <a:off x="382183" y="6454589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9" name="Google Shape;109;p7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/>
          </a:p>
        </p:txBody>
      </p:sp>
      <p:sp>
        <p:nvSpPr>
          <p:cNvPr id="110" name="Google Shape;110;p7"/>
          <p:cNvSpPr txBox="1"/>
          <p:nvPr/>
        </p:nvSpPr>
        <p:spPr>
          <a:xfrm>
            <a:off x="893103" y="5171571"/>
            <a:ext cx="7407667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84150" marR="508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Once a code has been assigned, the module is ready to be edited and will appear on the </a:t>
            </a:r>
            <a:r>
              <a:rPr lang="en-US" sz="11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Modules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menu for the individual Module Coordinator and for those with a School/Unit Management role. It will also appear on the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Search Module Catalogue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menu</a:t>
            </a:r>
            <a:endParaRPr sz="1100" b="1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84150" marR="508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Note: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the turnaround time for assigning codes to new modules is approximately two working days. There may be delays at peak times</a:t>
            </a:r>
          </a:p>
        </p:txBody>
      </p:sp>
      <p:pic>
        <p:nvPicPr>
          <p:cNvPr id="111" name="Google Shape;111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50900" y="2793722"/>
            <a:ext cx="5456682" cy="231228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 txBox="1"/>
          <p:nvPr/>
        </p:nvSpPr>
        <p:spPr>
          <a:xfrm>
            <a:off x="715433" y="625524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When are New Module Codes Required?</a:t>
            </a:r>
            <a:endParaRPr sz="200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8" name="Google Shape;118;p8"/>
          <p:cNvSpPr txBox="1"/>
          <p:nvPr/>
        </p:nvSpPr>
        <p:spPr>
          <a:xfrm>
            <a:off x="727525" y="1695182"/>
            <a:ext cx="61586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8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/>
          </a:p>
        </p:txBody>
      </p:sp>
      <p:sp>
        <p:nvSpPr>
          <p:cNvPr id="120" name="Google Shape;120;p8"/>
          <p:cNvSpPr txBox="1"/>
          <p:nvPr/>
        </p:nvSpPr>
        <p:spPr>
          <a:xfrm>
            <a:off x="248618" y="6454589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21" name="Google Shape;121;p8"/>
          <p:cNvGraphicFramePr/>
          <p:nvPr>
            <p:extLst>
              <p:ext uri="{D42A27DB-BD31-4B8C-83A1-F6EECF244321}">
                <p14:modId xmlns:p14="http://schemas.microsoft.com/office/powerpoint/2010/main" val="3436288773"/>
              </p:ext>
            </p:extLst>
          </p:nvPr>
        </p:nvGraphicFramePr>
        <p:xfrm>
          <a:off x="1561672" y="1078735"/>
          <a:ext cx="6308325" cy="5163205"/>
        </p:xfrm>
        <a:graphic>
          <a:graphicData uri="http://schemas.openxmlformats.org/drawingml/2006/table">
            <a:tbl>
              <a:tblPr firstRow="1" bandRow="1">
                <a:noFill/>
                <a:tableStyleId>{E63C5357-2751-40BE-AB57-C2069BAED453}</a:tableStyleId>
              </a:tblPr>
              <a:tblGrid>
                <a:gridCol w="630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9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New module codes are needed when:</a:t>
                      </a:r>
                      <a:endParaRPr sz="1200" b="1" i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i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 module is brand new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There is a change to the credit value of an existing module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module level changes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learning outcomes or overall content of an existing module changes significantly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title of an existing module changes significantly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Schools amalgamate and need new subjects to reflect the change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 new subject code is required (approved on the subject register or created for administrative purposes)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 new module code is not required when: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The Module Coordinator, or trimester in which a module is delivered, changes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Assessment strategy or module capacity is amended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9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 minor edit to a module title is required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1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rgbClr val="595959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Further detail needs to be added to a module descriptor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/>
          <p:nvPr/>
        </p:nvSpPr>
        <p:spPr>
          <a:xfrm>
            <a:off x="543983" y="596612"/>
            <a:ext cx="814052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6585A5"/>
                </a:solidFill>
                <a:latin typeface="Verdana"/>
                <a:ea typeface="Verdana"/>
                <a:cs typeface="Verdana"/>
                <a:sym typeface="Verdana"/>
              </a:rPr>
              <a:t>Useful Links and Reporting</a:t>
            </a:r>
            <a:endParaRPr sz="2000" dirty="0">
              <a:solidFill>
                <a:srgbClr val="6585A5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8" name="Google Shape;128;p9"/>
          <p:cNvSpPr txBox="1"/>
          <p:nvPr/>
        </p:nvSpPr>
        <p:spPr>
          <a:xfrm>
            <a:off x="727525" y="1695182"/>
            <a:ext cx="615869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9"/>
          <p:cNvSpPr txBox="1"/>
          <p:nvPr/>
        </p:nvSpPr>
        <p:spPr>
          <a:xfrm>
            <a:off x="8075800" y="6452179"/>
            <a:ext cx="61685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7F7F7F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endParaRPr/>
          </a:p>
        </p:txBody>
      </p:sp>
      <p:sp>
        <p:nvSpPr>
          <p:cNvPr id="130" name="Google Shape;130;p9"/>
          <p:cNvSpPr txBox="1"/>
          <p:nvPr/>
        </p:nvSpPr>
        <p:spPr>
          <a:xfrm>
            <a:off x="382183" y="6469503"/>
            <a:ext cx="1603443" cy="230832"/>
          </a:xfrm>
          <a:prstGeom prst="rect">
            <a:avLst/>
          </a:prstGeom>
          <a:noFill/>
          <a:ln w="9525" cap="flat" cmpd="sng">
            <a:solidFill>
              <a:srgbClr val="6585A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i="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&lt;&lt; Back to Contents</a:t>
            </a:r>
            <a:endParaRPr sz="900" b="1" i="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p9"/>
          <p:cNvSpPr txBox="1"/>
          <p:nvPr/>
        </p:nvSpPr>
        <p:spPr>
          <a:xfrm>
            <a:off x="609600" y="999013"/>
            <a:ext cx="8191500" cy="1523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System Access and Training: contact your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Curriculum College Liaison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or email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curriculum@ucd.ie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Curriculum Management System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guides and checklists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•"/>
            </a:pP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Academic Regulations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100"/>
              <a:buFont typeface="Arial"/>
              <a:buChar char="•"/>
            </a:pP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InfoHub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Reporting: key reports listed in the table below; see the </a:t>
            </a:r>
            <a:r>
              <a:rPr lang="en-US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Curriculum Management Reports Checklist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Verdana"/>
                <a:sym typeface="Verdana"/>
              </a:rPr>
              <a:t> for more comprehensive details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7F7F7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145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7F7F7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7F7F7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71450" marR="0" lvl="0" indent="-101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2" name="Google Shape;132;p9"/>
          <p:cNvGraphicFramePr/>
          <p:nvPr>
            <p:extLst>
              <p:ext uri="{D42A27DB-BD31-4B8C-83A1-F6EECF244321}">
                <p14:modId xmlns:p14="http://schemas.microsoft.com/office/powerpoint/2010/main" val="3013132511"/>
              </p:ext>
            </p:extLst>
          </p:nvPr>
        </p:nvGraphicFramePr>
        <p:xfrm>
          <a:off x="838200" y="1986012"/>
          <a:ext cx="7237600" cy="4139395"/>
        </p:xfrm>
        <a:graphic>
          <a:graphicData uri="http://schemas.openxmlformats.org/drawingml/2006/table">
            <a:tbl>
              <a:tblPr firstRow="1" bandRow="1">
                <a:noFill/>
                <a:tableStyleId>{E63C5357-2751-40BE-AB57-C2069BAED453}</a:tableStyleId>
              </a:tblPr>
              <a:tblGrid>
                <a:gridCol w="381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want to:</a:t>
                      </a:r>
                      <a:endParaRPr sz="1100" b="1" i="0" u="none" strike="noStrike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InfoHub Report</a:t>
                      </a:r>
                      <a:endParaRPr sz="1100" b="0" i="0" u="none" strike="noStrike">
                        <a:solidFill>
                          <a:schemeClr val="lt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Check CMS access for staff and faculty in my School</a:t>
                      </a:r>
                      <a:endPara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Curriculum Management Access Roles</a:t>
                      </a: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See modules in my School for current and previous Academic Years</a:t>
                      </a:r>
                      <a:endParaRPr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Curriculum Management - School Module Summary</a:t>
                      </a: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Do a wildcard search of entire module catalogue for current or previous Academic Years across all Schools/Units</a:t>
                      </a:r>
                      <a:endParaRPr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0"/>
                        </a:rPr>
                        <a:t>Curriculum Management - School Module Summary</a:t>
                      </a:r>
                      <a:r>
                        <a:rPr lang="en-US" sz="1100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0"/>
                        </a:rPr>
                        <a:t> </a:t>
                      </a:r>
                      <a:r>
                        <a:rPr lang="en-US" sz="1100" u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– Keyword Search</a:t>
                      </a:r>
                      <a:endParaRPr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View details of modules missing mandatory data or with anomalies to be addressed</a:t>
                      </a:r>
                      <a:endParaRPr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0" i="0" u="sng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Modules Missing Data</a:t>
                      </a: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View details of all modules for which I am currently the Module Coordinator and who else has access</a:t>
                      </a:r>
                      <a:endParaRPr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b="0" i="0" u="sng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Manage My Modules – Who has Access?</a:t>
                      </a: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View core and option modules on a major/stage</a:t>
                      </a:r>
                      <a:endParaRPr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Structures by Major</a:t>
                      </a:r>
                      <a:endParaRPr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95959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Review inactive modules on stages, majors/stages with no associated modules, option rules with no associated modules</a:t>
                      </a:r>
                      <a:endParaRPr sz="11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Verdana"/>
                        <a:buNone/>
                      </a:pPr>
                      <a:r>
                        <a:rPr lang="en-US" sz="1100" u="sng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Structures Check - Majors Missing Data</a:t>
                      </a: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1378</Words>
  <Application>Microsoft Office PowerPoint</Application>
  <PresentationFormat>On-screen Show (4:3)</PresentationFormat>
  <Paragraphs>188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Verdana</vt:lpstr>
      <vt:lpstr>Office Theme</vt:lpstr>
      <vt:lpstr>1_Office Theme</vt:lpstr>
      <vt:lpstr>Office Theme</vt:lpstr>
      <vt:lpstr>Office Theme</vt:lpstr>
      <vt:lpstr>2_Office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O'Flanagan</dc:creator>
  <cp:lastModifiedBy>lizanne hutton</cp:lastModifiedBy>
  <cp:revision>17</cp:revision>
  <dcterms:created xsi:type="dcterms:W3CDTF">2016-01-14T10:31:00Z</dcterms:created>
  <dcterms:modified xsi:type="dcterms:W3CDTF">2024-02-13T16:55:27Z</dcterms:modified>
</cp:coreProperties>
</file>