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sldIdLst>
    <p:sldId id="307" r:id="rId2"/>
    <p:sldId id="309" r:id="rId3"/>
    <p:sldId id="310" r:id="rId4"/>
    <p:sldId id="311" r:id="rId5"/>
    <p:sldId id="318" r:id="rId6"/>
    <p:sldId id="312" r:id="rId7"/>
    <p:sldId id="319" r:id="rId8"/>
    <p:sldId id="313" r:id="rId9"/>
    <p:sldId id="314" r:id="rId10"/>
    <p:sldId id="315" r:id="rId11"/>
    <p:sldId id="316" r:id="rId12"/>
    <p:sldId id="320" r:id="rId13"/>
    <p:sldId id="317" r:id="rId14"/>
  </p:sldIdLst>
  <p:sldSz cx="9144000" cy="6858000" type="screen4x3"/>
  <p:notesSz cx="6858000" cy="9144000"/>
  <p:defaultTextStyle>
    <a:defPPr>
      <a:defRPr lang="en-GB"/>
    </a:defPPr>
    <a:lvl1pPr algn="ctr" rtl="0" eaLnBrk="0" fontAlgn="base" hangingPunct="0">
      <a:spcBef>
        <a:spcPct val="0"/>
      </a:spcBef>
      <a:spcAft>
        <a:spcPct val="0"/>
      </a:spcAft>
      <a:defRPr sz="1200" kern="1200">
        <a:solidFill>
          <a:schemeClr val="tx1"/>
        </a:solidFill>
        <a:latin typeface="Times" panose="02020603050405020304" pitchFamily="18" charset="0"/>
        <a:ea typeface="+mn-ea"/>
        <a:cs typeface="+mn-cs"/>
      </a:defRPr>
    </a:lvl1pPr>
    <a:lvl2pPr marL="457200" algn="ctr" rtl="0" eaLnBrk="0" fontAlgn="base" hangingPunct="0">
      <a:spcBef>
        <a:spcPct val="0"/>
      </a:spcBef>
      <a:spcAft>
        <a:spcPct val="0"/>
      </a:spcAft>
      <a:defRPr sz="1200" kern="1200">
        <a:solidFill>
          <a:schemeClr val="tx1"/>
        </a:solidFill>
        <a:latin typeface="Times" panose="02020603050405020304" pitchFamily="18" charset="0"/>
        <a:ea typeface="+mn-ea"/>
        <a:cs typeface="+mn-cs"/>
      </a:defRPr>
    </a:lvl2pPr>
    <a:lvl3pPr marL="914400" algn="ctr" rtl="0" eaLnBrk="0" fontAlgn="base" hangingPunct="0">
      <a:spcBef>
        <a:spcPct val="0"/>
      </a:spcBef>
      <a:spcAft>
        <a:spcPct val="0"/>
      </a:spcAft>
      <a:defRPr sz="1200" kern="1200">
        <a:solidFill>
          <a:schemeClr val="tx1"/>
        </a:solidFill>
        <a:latin typeface="Times" panose="02020603050405020304" pitchFamily="18" charset="0"/>
        <a:ea typeface="+mn-ea"/>
        <a:cs typeface="+mn-cs"/>
      </a:defRPr>
    </a:lvl3pPr>
    <a:lvl4pPr marL="1371600" algn="ctr" rtl="0" eaLnBrk="0" fontAlgn="base" hangingPunct="0">
      <a:spcBef>
        <a:spcPct val="0"/>
      </a:spcBef>
      <a:spcAft>
        <a:spcPct val="0"/>
      </a:spcAft>
      <a:defRPr sz="1200" kern="1200">
        <a:solidFill>
          <a:schemeClr val="tx1"/>
        </a:solidFill>
        <a:latin typeface="Times" panose="02020603050405020304" pitchFamily="18" charset="0"/>
        <a:ea typeface="+mn-ea"/>
        <a:cs typeface="+mn-cs"/>
      </a:defRPr>
    </a:lvl4pPr>
    <a:lvl5pPr marL="1828800" algn="ctr" rtl="0" eaLnBrk="0" fontAlgn="base" hangingPunct="0">
      <a:spcBef>
        <a:spcPct val="0"/>
      </a:spcBef>
      <a:spcAft>
        <a:spcPct val="0"/>
      </a:spcAft>
      <a:defRPr sz="1200" kern="1200">
        <a:solidFill>
          <a:schemeClr val="tx1"/>
        </a:solidFill>
        <a:latin typeface="Times" panose="02020603050405020304" pitchFamily="18" charset="0"/>
        <a:ea typeface="+mn-ea"/>
        <a:cs typeface="+mn-cs"/>
      </a:defRPr>
    </a:lvl5pPr>
    <a:lvl6pPr marL="2286000" algn="l" defTabSz="914400" rtl="0" eaLnBrk="1" latinLnBrk="0" hangingPunct="1">
      <a:defRPr sz="1200" kern="1200">
        <a:solidFill>
          <a:schemeClr val="tx1"/>
        </a:solidFill>
        <a:latin typeface="Times" panose="02020603050405020304" pitchFamily="18" charset="0"/>
        <a:ea typeface="+mn-ea"/>
        <a:cs typeface="+mn-cs"/>
      </a:defRPr>
    </a:lvl6pPr>
    <a:lvl7pPr marL="2743200" algn="l" defTabSz="914400" rtl="0" eaLnBrk="1" latinLnBrk="0" hangingPunct="1">
      <a:defRPr sz="1200" kern="1200">
        <a:solidFill>
          <a:schemeClr val="tx1"/>
        </a:solidFill>
        <a:latin typeface="Times" panose="02020603050405020304" pitchFamily="18" charset="0"/>
        <a:ea typeface="+mn-ea"/>
        <a:cs typeface="+mn-cs"/>
      </a:defRPr>
    </a:lvl7pPr>
    <a:lvl8pPr marL="3200400" algn="l" defTabSz="914400" rtl="0" eaLnBrk="1" latinLnBrk="0" hangingPunct="1">
      <a:defRPr sz="1200" kern="1200">
        <a:solidFill>
          <a:schemeClr val="tx1"/>
        </a:solidFill>
        <a:latin typeface="Times" panose="02020603050405020304" pitchFamily="18" charset="0"/>
        <a:ea typeface="+mn-ea"/>
        <a:cs typeface="+mn-cs"/>
      </a:defRPr>
    </a:lvl8pPr>
    <a:lvl9pPr marL="3657600" algn="l" defTabSz="914400" rtl="0" eaLnBrk="1" latinLnBrk="0" hangingPunct="1">
      <a:defRPr sz="1200" kern="1200">
        <a:solidFill>
          <a:schemeClr val="tx1"/>
        </a:solidFill>
        <a:latin typeface="Times" panose="02020603050405020304" pitchFamily="18"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1F1D"/>
    <a:srgbClr val="FFFFFF"/>
    <a:srgbClr val="9ACD34"/>
    <a:srgbClr val="359A34"/>
    <a:srgbClr val="323266"/>
    <a:srgbClr val="333366"/>
    <a:srgbClr val="337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953" autoAdjust="0"/>
    <p:restoredTop sz="89801" autoAdjust="0"/>
  </p:normalViewPr>
  <p:slideViewPr>
    <p:cSldViewPr>
      <p:cViewPr varScale="1">
        <p:scale>
          <a:sx n="107" d="100"/>
          <a:sy n="107" d="100"/>
        </p:scale>
        <p:origin x="504"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3737" name="Rectangle 9"/>
          <p:cNvSpPr>
            <a:spLocks noChangeArrowheads="1"/>
          </p:cNvSpPr>
          <p:nvPr/>
        </p:nvSpPr>
        <p:spPr bwMode="auto">
          <a:xfrm>
            <a:off x="0" y="4572000"/>
            <a:ext cx="9144000" cy="2286000"/>
          </a:xfrm>
          <a:prstGeom prst="rect">
            <a:avLst/>
          </a:prstGeom>
          <a:solidFill>
            <a:srgbClr val="FFFFFF"/>
          </a:solidFill>
          <a:ln>
            <a:noFill/>
          </a:ln>
          <a:effectLst/>
          <a:extLst>
            <a:ext uri="{91240B29-F687-4F45-9708-019B960494DF}">
              <a14:hiddenLine xmlns:a14="http://schemas.microsoft.com/office/drawing/2010/main" w="9525">
                <a:solidFill>
                  <a:srgbClr val="337FC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GB"/>
          </a:p>
        </p:txBody>
      </p:sp>
      <p:pic>
        <p:nvPicPr>
          <p:cNvPr id="73736" name="Picture 8" descr="UCDBlue_crop_WS.jpg                                            0005F6AAAidens Big Drive               BD2EA33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88"/>
            <a:ext cx="9145588" cy="4646612"/>
          </a:xfrm>
          <a:prstGeom prst="rect">
            <a:avLst/>
          </a:prstGeom>
          <a:noFill/>
          <a:extLst>
            <a:ext uri="{909E8E84-426E-40DD-AFC4-6F175D3DCCD1}">
              <a14:hiddenFill xmlns:a14="http://schemas.microsoft.com/office/drawing/2010/main">
                <a:solidFill>
                  <a:srgbClr val="FFFFFF"/>
                </a:solidFill>
              </a14:hiddenFill>
            </a:ext>
          </a:extLst>
        </p:spPr>
      </p:pic>
      <p:sp>
        <p:nvSpPr>
          <p:cNvPr id="73730" name="Rectangle 2"/>
          <p:cNvSpPr>
            <a:spLocks noGrp="1" noChangeArrowheads="1"/>
          </p:cNvSpPr>
          <p:nvPr>
            <p:ph type="ctrTitle"/>
          </p:nvPr>
        </p:nvSpPr>
        <p:spPr>
          <a:xfrm>
            <a:off x="1827213" y="338138"/>
            <a:ext cx="6859587" cy="1143000"/>
          </a:xfrm>
        </p:spPr>
        <p:txBody>
          <a:bodyPr/>
          <a:lstStyle>
            <a:lvl1pPr>
              <a:spcBef>
                <a:spcPct val="0"/>
              </a:spcBef>
              <a:defRPr/>
            </a:lvl1pPr>
          </a:lstStyle>
          <a:p>
            <a:pPr lvl="0"/>
            <a:r>
              <a:rPr lang="en-US" altLang="en-US" noProof="0"/>
              <a:t>Click to edit Master title style</a:t>
            </a:r>
            <a:endParaRPr lang="en-GB" altLang="en-US" noProof="0"/>
          </a:p>
        </p:txBody>
      </p:sp>
      <p:sp>
        <p:nvSpPr>
          <p:cNvPr id="73731" name="Rectangle 3"/>
          <p:cNvSpPr>
            <a:spLocks noGrp="1" noChangeArrowheads="1"/>
          </p:cNvSpPr>
          <p:nvPr>
            <p:ph type="subTitle" idx="1"/>
          </p:nvPr>
        </p:nvSpPr>
        <p:spPr>
          <a:xfrm>
            <a:off x="1828800" y="1622425"/>
            <a:ext cx="6858000" cy="2514600"/>
          </a:xfrm>
        </p:spPr>
        <p:txBody>
          <a:bodyPr/>
          <a:lstStyle>
            <a:lvl1pPr marL="0" indent="0">
              <a:buFontTx/>
              <a:buNone/>
              <a:defRPr sz="2800"/>
            </a:lvl1pPr>
          </a:lstStyle>
          <a:p>
            <a:pPr lvl="0"/>
            <a:r>
              <a:rPr lang="en-US" altLang="en-US" noProof="0"/>
              <a:t>Click to edit Master subtitle style</a:t>
            </a:r>
            <a:endParaRPr lang="en-GB" altLang="en-US" noProof="0"/>
          </a:p>
        </p:txBody>
      </p:sp>
      <p:sp>
        <p:nvSpPr>
          <p:cNvPr id="73732" name="Rectangle 4"/>
          <p:cNvSpPr>
            <a:spLocks noGrp="1" noChangeArrowheads="1"/>
          </p:cNvSpPr>
          <p:nvPr>
            <p:ph type="sldNum" sz="quarter" idx="4"/>
          </p:nvPr>
        </p:nvSpPr>
        <p:spPr>
          <a:xfrm>
            <a:off x="5943600" y="6280150"/>
            <a:ext cx="2743200" cy="457200"/>
          </a:xfrm>
        </p:spPr>
        <p:txBody>
          <a:bodyPr/>
          <a:lstStyle>
            <a:lvl1pPr>
              <a:defRPr/>
            </a:lvl1pPr>
          </a:lstStyle>
          <a:p>
            <a:fld id="{68438C5B-90E8-48D9-A781-836B7E50006F}" type="slidenum">
              <a:rPr lang="en-GB" altLang="en-US"/>
              <a:pPr/>
              <a:t>‹#›</a:t>
            </a:fld>
            <a:endParaRPr lang="en-GB" altLang="en-US"/>
          </a:p>
        </p:txBody>
      </p:sp>
      <p:pic>
        <p:nvPicPr>
          <p:cNvPr id="73733" name="Picture 5" descr="UCD_brandmark_100%.psd                                         0005F49BAidens Big Drive               BD2EA33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6550" y="4908550"/>
            <a:ext cx="1114425" cy="1524000"/>
          </a:xfrm>
          <a:prstGeom prst="rect">
            <a:avLst/>
          </a:prstGeom>
          <a:noFill/>
          <a:extLst>
            <a:ext uri="{909E8E84-426E-40DD-AFC4-6F175D3DCCD1}">
              <a14:hiddenFill xmlns:a14="http://schemas.microsoft.com/office/drawing/2010/main">
                <a:solidFill>
                  <a:srgbClr val="FFFFFF"/>
                </a:solidFill>
              </a14:hiddenFill>
            </a:ext>
          </a:extLst>
        </p:spPr>
      </p:pic>
      <p:sp>
        <p:nvSpPr>
          <p:cNvPr id="73734" name="Text Box 6"/>
          <p:cNvSpPr txBox="1">
            <a:spLocks noChangeArrowheads="1"/>
          </p:cNvSpPr>
          <p:nvPr/>
        </p:nvSpPr>
        <p:spPr bwMode="auto">
          <a:xfrm>
            <a:off x="5943600" y="5257800"/>
            <a:ext cx="2459038"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algn="l">
              <a:lnSpc>
                <a:spcPct val="130000"/>
              </a:lnSpc>
            </a:pPr>
            <a:r>
              <a:rPr lang="en-IE" altLang="en-US" sz="1100" b="1" dirty="0">
                <a:solidFill>
                  <a:srgbClr val="333366"/>
                </a:solidFill>
                <a:latin typeface="Verdana" panose="020B0604030504040204" pitchFamily="34" charset="0"/>
              </a:rPr>
              <a:t>Type relevant Irish </a:t>
            </a:r>
            <a:br>
              <a:rPr lang="en-IE" altLang="en-US" sz="1100" b="1" dirty="0">
                <a:solidFill>
                  <a:srgbClr val="333366"/>
                </a:solidFill>
                <a:latin typeface="Verdana" panose="020B0604030504040204" pitchFamily="34" charset="0"/>
              </a:rPr>
            </a:br>
            <a:r>
              <a:rPr lang="en-IE" altLang="en-US" sz="1100" b="1" dirty="0">
                <a:solidFill>
                  <a:srgbClr val="333366"/>
                </a:solidFill>
                <a:latin typeface="Verdana" panose="020B0604030504040204" pitchFamily="34" charset="0"/>
              </a:rPr>
              <a:t>language Unit Name into </a:t>
            </a:r>
            <a:br>
              <a:rPr lang="en-IE" altLang="en-US" sz="1100" b="1" dirty="0">
                <a:solidFill>
                  <a:srgbClr val="333366"/>
                </a:solidFill>
                <a:latin typeface="Verdana" panose="020B0604030504040204" pitchFamily="34" charset="0"/>
              </a:rPr>
            </a:br>
            <a:r>
              <a:rPr lang="en-IE" altLang="en-US" sz="1100" b="1" dirty="0">
                <a:solidFill>
                  <a:srgbClr val="333366"/>
                </a:solidFill>
                <a:latin typeface="Verdana" panose="020B0604030504040204" pitchFamily="34" charset="0"/>
              </a:rPr>
              <a:t>this text box in Title Master.</a:t>
            </a:r>
            <a:endParaRPr lang="en-GB" altLang="en-US" sz="1100" b="1" dirty="0">
              <a:solidFill>
                <a:srgbClr val="333366"/>
              </a:solidFill>
              <a:latin typeface="Verdana" panose="020B0604030504040204" pitchFamily="34" charset="0"/>
            </a:endParaRPr>
          </a:p>
        </p:txBody>
      </p:sp>
      <p:sp>
        <p:nvSpPr>
          <p:cNvPr id="73735" name="Text Box 7"/>
          <p:cNvSpPr txBox="1">
            <a:spLocks noChangeArrowheads="1"/>
          </p:cNvSpPr>
          <p:nvPr/>
        </p:nvSpPr>
        <p:spPr bwMode="auto">
          <a:xfrm>
            <a:off x="3200400" y="5257800"/>
            <a:ext cx="2459038"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algn="l">
              <a:lnSpc>
                <a:spcPct val="130000"/>
              </a:lnSpc>
            </a:pPr>
            <a:r>
              <a:rPr lang="en-IE" altLang="en-US" sz="1100" b="1" dirty="0">
                <a:solidFill>
                  <a:srgbClr val="333366"/>
                </a:solidFill>
                <a:latin typeface="Verdana" panose="020B0604030504040204" pitchFamily="34" charset="0"/>
              </a:rPr>
              <a:t>UCD School of Social Policy, Social Work and Social Justice</a:t>
            </a:r>
            <a:endParaRPr lang="en-GB" altLang="en-US" sz="1100" b="1" dirty="0">
              <a:solidFill>
                <a:srgbClr val="333366"/>
              </a:solidFill>
              <a:latin typeface="Verdana" panose="020B060403050404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Slide Number Placeholder 3"/>
          <p:cNvSpPr>
            <a:spLocks noGrp="1"/>
          </p:cNvSpPr>
          <p:nvPr>
            <p:ph type="sldNum" sz="quarter" idx="10"/>
          </p:nvPr>
        </p:nvSpPr>
        <p:spPr/>
        <p:txBody>
          <a:bodyPr/>
          <a:lstStyle>
            <a:lvl1pPr>
              <a:defRPr/>
            </a:lvl1pPr>
          </a:lstStyle>
          <a:p>
            <a:fld id="{2700027E-D2ED-48AF-A35F-D7DD879A69B5}" type="slidenum">
              <a:rPr lang="en-GB" altLang="en-US"/>
              <a:pPr/>
              <a:t>‹#›</a:t>
            </a:fld>
            <a:endParaRPr lang="en-GB" altLang="en-US"/>
          </a:p>
        </p:txBody>
      </p:sp>
    </p:spTree>
    <p:extLst>
      <p:ext uri="{BB962C8B-B14F-4D97-AF65-F5344CB8AC3E}">
        <p14:creationId xmlns:p14="http://schemas.microsoft.com/office/powerpoint/2010/main" val="162509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4825" y="338138"/>
            <a:ext cx="1852613" cy="6062662"/>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1295400" y="338138"/>
            <a:ext cx="5407025" cy="60626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Slide Number Placeholder 3"/>
          <p:cNvSpPr>
            <a:spLocks noGrp="1"/>
          </p:cNvSpPr>
          <p:nvPr>
            <p:ph type="sldNum" sz="quarter" idx="10"/>
          </p:nvPr>
        </p:nvSpPr>
        <p:spPr/>
        <p:txBody>
          <a:bodyPr/>
          <a:lstStyle>
            <a:lvl1pPr>
              <a:defRPr/>
            </a:lvl1pPr>
          </a:lstStyle>
          <a:p>
            <a:fld id="{52F0C658-5727-4FD6-9DB7-09947A83DAFC}" type="slidenum">
              <a:rPr lang="en-GB" altLang="en-US"/>
              <a:pPr/>
              <a:t>‹#›</a:t>
            </a:fld>
            <a:endParaRPr lang="en-GB" altLang="en-US"/>
          </a:p>
        </p:txBody>
      </p:sp>
    </p:spTree>
    <p:extLst>
      <p:ext uri="{BB962C8B-B14F-4D97-AF65-F5344CB8AC3E}">
        <p14:creationId xmlns:p14="http://schemas.microsoft.com/office/powerpoint/2010/main" val="27279096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Slide Number Placeholder 3"/>
          <p:cNvSpPr>
            <a:spLocks noGrp="1"/>
          </p:cNvSpPr>
          <p:nvPr>
            <p:ph type="sldNum" sz="quarter" idx="10"/>
          </p:nvPr>
        </p:nvSpPr>
        <p:spPr/>
        <p:txBody>
          <a:bodyPr/>
          <a:lstStyle>
            <a:lvl1pPr>
              <a:defRPr/>
            </a:lvl1pPr>
          </a:lstStyle>
          <a:p>
            <a:fld id="{CAF9911B-04C4-45D2-BDED-ACEE2BD1034B}" type="slidenum">
              <a:rPr lang="en-GB" altLang="en-US"/>
              <a:pPr/>
              <a:t>‹#›</a:t>
            </a:fld>
            <a:endParaRPr lang="en-GB" altLang="en-US"/>
          </a:p>
        </p:txBody>
      </p:sp>
    </p:spTree>
    <p:extLst>
      <p:ext uri="{BB962C8B-B14F-4D97-AF65-F5344CB8AC3E}">
        <p14:creationId xmlns:p14="http://schemas.microsoft.com/office/powerpoint/2010/main" val="23342014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Slide Number Placeholder 3"/>
          <p:cNvSpPr>
            <a:spLocks noGrp="1"/>
          </p:cNvSpPr>
          <p:nvPr>
            <p:ph type="sldNum" sz="quarter" idx="10"/>
          </p:nvPr>
        </p:nvSpPr>
        <p:spPr/>
        <p:txBody>
          <a:bodyPr/>
          <a:lstStyle>
            <a:lvl1pPr>
              <a:defRPr/>
            </a:lvl1pPr>
          </a:lstStyle>
          <a:p>
            <a:fld id="{82C077BA-C3B1-4CE7-920D-4E0CA55BD552}" type="slidenum">
              <a:rPr lang="en-GB" altLang="en-US"/>
              <a:pPr/>
              <a:t>‹#›</a:t>
            </a:fld>
            <a:endParaRPr lang="en-GB" altLang="en-US"/>
          </a:p>
        </p:txBody>
      </p:sp>
    </p:spTree>
    <p:extLst>
      <p:ext uri="{BB962C8B-B14F-4D97-AF65-F5344CB8AC3E}">
        <p14:creationId xmlns:p14="http://schemas.microsoft.com/office/powerpoint/2010/main" val="35629800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1295400" y="1752600"/>
            <a:ext cx="3629025"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5076825" y="1752600"/>
            <a:ext cx="3630613"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Slide Number Placeholder 4"/>
          <p:cNvSpPr>
            <a:spLocks noGrp="1"/>
          </p:cNvSpPr>
          <p:nvPr>
            <p:ph type="sldNum" sz="quarter" idx="10"/>
          </p:nvPr>
        </p:nvSpPr>
        <p:spPr/>
        <p:txBody>
          <a:bodyPr/>
          <a:lstStyle>
            <a:lvl1pPr>
              <a:defRPr/>
            </a:lvl1pPr>
          </a:lstStyle>
          <a:p>
            <a:fld id="{F64AC68A-069D-4AB6-A586-FA2F50F03165}" type="slidenum">
              <a:rPr lang="en-GB" altLang="en-US"/>
              <a:pPr/>
              <a:t>‹#›</a:t>
            </a:fld>
            <a:endParaRPr lang="en-GB" altLang="en-US"/>
          </a:p>
        </p:txBody>
      </p:sp>
    </p:spTree>
    <p:extLst>
      <p:ext uri="{BB962C8B-B14F-4D97-AF65-F5344CB8AC3E}">
        <p14:creationId xmlns:p14="http://schemas.microsoft.com/office/powerpoint/2010/main" val="24815185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sz="quarter" idx="10"/>
          </p:nvPr>
        </p:nvSpPr>
        <p:spPr/>
        <p:txBody>
          <a:bodyPr/>
          <a:lstStyle>
            <a:lvl1pPr>
              <a:defRPr/>
            </a:lvl1pPr>
          </a:lstStyle>
          <a:p>
            <a:fld id="{95FE2394-04D3-411B-B361-9156CE221CEF}" type="slidenum">
              <a:rPr lang="en-GB" altLang="en-US"/>
              <a:pPr/>
              <a:t>‹#›</a:t>
            </a:fld>
            <a:endParaRPr lang="en-GB" altLang="en-US"/>
          </a:p>
        </p:txBody>
      </p:sp>
    </p:spTree>
    <p:extLst>
      <p:ext uri="{BB962C8B-B14F-4D97-AF65-F5344CB8AC3E}">
        <p14:creationId xmlns:p14="http://schemas.microsoft.com/office/powerpoint/2010/main" val="35234918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Slide Number Placeholder 2"/>
          <p:cNvSpPr>
            <a:spLocks noGrp="1"/>
          </p:cNvSpPr>
          <p:nvPr>
            <p:ph type="sldNum" sz="quarter" idx="10"/>
          </p:nvPr>
        </p:nvSpPr>
        <p:spPr/>
        <p:txBody>
          <a:bodyPr/>
          <a:lstStyle>
            <a:lvl1pPr>
              <a:defRPr/>
            </a:lvl1pPr>
          </a:lstStyle>
          <a:p>
            <a:fld id="{2ACA60F2-10A9-4D11-B4C8-F7D2B76F11B6}" type="slidenum">
              <a:rPr lang="en-GB" altLang="en-US"/>
              <a:pPr/>
              <a:t>‹#›</a:t>
            </a:fld>
            <a:endParaRPr lang="en-GB" altLang="en-US"/>
          </a:p>
        </p:txBody>
      </p:sp>
    </p:spTree>
    <p:extLst>
      <p:ext uri="{BB962C8B-B14F-4D97-AF65-F5344CB8AC3E}">
        <p14:creationId xmlns:p14="http://schemas.microsoft.com/office/powerpoint/2010/main" val="8871707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6A1CEEA9-AD0E-4769-B29E-1584F77E2DBC}" type="slidenum">
              <a:rPr lang="en-GB" altLang="en-US"/>
              <a:pPr/>
              <a:t>‹#›</a:t>
            </a:fld>
            <a:endParaRPr lang="en-GB" altLang="en-US"/>
          </a:p>
        </p:txBody>
      </p:sp>
    </p:spTree>
    <p:extLst>
      <p:ext uri="{BB962C8B-B14F-4D97-AF65-F5344CB8AC3E}">
        <p14:creationId xmlns:p14="http://schemas.microsoft.com/office/powerpoint/2010/main" val="21764291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Slide Number Placeholder 4"/>
          <p:cNvSpPr>
            <a:spLocks noGrp="1"/>
          </p:cNvSpPr>
          <p:nvPr>
            <p:ph type="sldNum" sz="quarter" idx="10"/>
          </p:nvPr>
        </p:nvSpPr>
        <p:spPr/>
        <p:txBody>
          <a:bodyPr/>
          <a:lstStyle>
            <a:lvl1pPr>
              <a:defRPr/>
            </a:lvl1pPr>
          </a:lstStyle>
          <a:p>
            <a:fld id="{DDEF678E-541A-4239-96B3-86B7F246D7E1}" type="slidenum">
              <a:rPr lang="en-GB" altLang="en-US"/>
              <a:pPr/>
              <a:t>‹#›</a:t>
            </a:fld>
            <a:endParaRPr lang="en-GB" altLang="en-US"/>
          </a:p>
        </p:txBody>
      </p:sp>
    </p:spTree>
    <p:extLst>
      <p:ext uri="{BB962C8B-B14F-4D97-AF65-F5344CB8AC3E}">
        <p14:creationId xmlns:p14="http://schemas.microsoft.com/office/powerpoint/2010/main" val="24952758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Slide Number Placeholder 4"/>
          <p:cNvSpPr>
            <a:spLocks noGrp="1"/>
          </p:cNvSpPr>
          <p:nvPr>
            <p:ph type="sldNum" sz="quarter" idx="10"/>
          </p:nvPr>
        </p:nvSpPr>
        <p:spPr/>
        <p:txBody>
          <a:bodyPr/>
          <a:lstStyle>
            <a:lvl1pPr>
              <a:defRPr/>
            </a:lvl1pPr>
          </a:lstStyle>
          <a:p>
            <a:fld id="{341D8043-4EC9-4533-87AC-FCD94070EDBF}" type="slidenum">
              <a:rPr lang="en-GB" altLang="en-US"/>
              <a:pPr/>
              <a:t>‹#›</a:t>
            </a:fld>
            <a:endParaRPr lang="en-GB" altLang="en-US"/>
          </a:p>
        </p:txBody>
      </p:sp>
    </p:spTree>
    <p:extLst>
      <p:ext uri="{BB962C8B-B14F-4D97-AF65-F5344CB8AC3E}">
        <p14:creationId xmlns:p14="http://schemas.microsoft.com/office/powerpoint/2010/main" val="31827750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32" name="Picture 8" descr="9477 Brand-Blue 100dpi.psd                                     0005F6B4Aidens Big Drive               BD2EA338:"/>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5588" cy="6859588"/>
          </a:xfrm>
          <a:prstGeom prst="rect">
            <a:avLst/>
          </a:prstGeom>
          <a:noFill/>
          <a:extLst>
            <a:ext uri="{909E8E84-426E-40DD-AFC4-6F175D3DCCD1}">
              <a14:hiddenFill xmlns:a14="http://schemas.microsoft.com/office/drawing/2010/main">
                <a:solidFill>
                  <a:srgbClr val="FFFFFF"/>
                </a:solidFill>
              </a14:hiddenFill>
            </a:ext>
          </a:extLst>
        </p:spPr>
      </p:pic>
      <p:sp>
        <p:nvSpPr>
          <p:cNvPr id="1026" name="Rectangle 2"/>
          <p:cNvSpPr>
            <a:spLocks noGrp="1" noChangeArrowheads="1"/>
          </p:cNvSpPr>
          <p:nvPr>
            <p:ph type="title"/>
          </p:nvPr>
        </p:nvSpPr>
        <p:spPr bwMode="auto">
          <a:xfrm>
            <a:off x="1295400" y="338138"/>
            <a:ext cx="7412038"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US" altLang="en-US"/>
              <a:t>Click to edit Master title style</a:t>
            </a:r>
            <a:endParaRPr lang="en-GB" altLang="en-US"/>
          </a:p>
        </p:txBody>
      </p:sp>
      <p:sp>
        <p:nvSpPr>
          <p:cNvPr id="1027" name="Rectangle 3"/>
          <p:cNvSpPr>
            <a:spLocks noGrp="1" noChangeArrowheads="1"/>
          </p:cNvSpPr>
          <p:nvPr>
            <p:ph type="body" idx="1"/>
          </p:nvPr>
        </p:nvSpPr>
        <p:spPr bwMode="auto">
          <a:xfrm>
            <a:off x="1295400" y="1752600"/>
            <a:ext cx="7412038"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1030" name="Rectangle 6"/>
          <p:cNvSpPr>
            <a:spLocks noGrp="1" noChangeArrowheads="1"/>
          </p:cNvSpPr>
          <p:nvPr>
            <p:ph type="sldNum" sz="quarter" idx="4"/>
          </p:nvPr>
        </p:nvSpPr>
        <p:spPr bwMode="auto">
          <a:xfrm>
            <a:off x="7967663" y="6400800"/>
            <a:ext cx="719137"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defRPr sz="1000">
                <a:solidFill>
                  <a:srgbClr val="333366"/>
                </a:solidFill>
                <a:latin typeface="+mn-lt"/>
              </a:defRPr>
            </a:lvl1pPr>
          </a:lstStyle>
          <a:p>
            <a:fld id="{9C340828-24DA-4566-AB84-BA783709B082}" type="slidenum">
              <a:rPr lang="en-GB" altLang="en-US"/>
              <a:pPr/>
              <a:t>‹#›</a:t>
            </a:fld>
            <a:endParaRPr lang="en-GB"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fontAlgn="base" hangingPunct="1">
        <a:lnSpc>
          <a:spcPct val="110000"/>
        </a:lnSpc>
        <a:spcBef>
          <a:spcPct val="50000"/>
        </a:spcBef>
        <a:spcAft>
          <a:spcPct val="0"/>
        </a:spcAft>
        <a:defRPr sz="2800" kern="1200">
          <a:solidFill>
            <a:srgbClr val="333366"/>
          </a:solidFill>
          <a:latin typeface="+mj-lt"/>
          <a:ea typeface="+mj-ea"/>
          <a:cs typeface="+mj-cs"/>
        </a:defRPr>
      </a:lvl1pPr>
      <a:lvl2pPr algn="l" rtl="0" eaLnBrk="1" fontAlgn="base" hangingPunct="1">
        <a:lnSpc>
          <a:spcPct val="110000"/>
        </a:lnSpc>
        <a:spcBef>
          <a:spcPct val="50000"/>
        </a:spcBef>
        <a:spcAft>
          <a:spcPct val="0"/>
        </a:spcAft>
        <a:defRPr sz="2800">
          <a:solidFill>
            <a:srgbClr val="333366"/>
          </a:solidFill>
          <a:latin typeface="Verdana" panose="020B0604030504040204" pitchFamily="34" charset="0"/>
        </a:defRPr>
      </a:lvl2pPr>
      <a:lvl3pPr algn="l" rtl="0" eaLnBrk="1" fontAlgn="base" hangingPunct="1">
        <a:lnSpc>
          <a:spcPct val="110000"/>
        </a:lnSpc>
        <a:spcBef>
          <a:spcPct val="50000"/>
        </a:spcBef>
        <a:spcAft>
          <a:spcPct val="0"/>
        </a:spcAft>
        <a:defRPr sz="2800">
          <a:solidFill>
            <a:srgbClr val="333366"/>
          </a:solidFill>
          <a:latin typeface="Verdana" panose="020B0604030504040204" pitchFamily="34" charset="0"/>
        </a:defRPr>
      </a:lvl3pPr>
      <a:lvl4pPr algn="l" rtl="0" eaLnBrk="1" fontAlgn="base" hangingPunct="1">
        <a:lnSpc>
          <a:spcPct val="110000"/>
        </a:lnSpc>
        <a:spcBef>
          <a:spcPct val="50000"/>
        </a:spcBef>
        <a:spcAft>
          <a:spcPct val="0"/>
        </a:spcAft>
        <a:defRPr sz="2800">
          <a:solidFill>
            <a:srgbClr val="333366"/>
          </a:solidFill>
          <a:latin typeface="Verdana" panose="020B0604030504040204" pitchFamily="34" charset="0"/>
        </a:defRPr>
      </a:lvl4pPr>
      <a:lvl5pPr algn="l" rtl="0" eaLnBrk="1" fontAlgn="base" hangingPunct="1">
        <a:lnSpc>
          <a:spcPct val="110000"/>
        </a:lnSpc>
        <a:spcBef>
          <a:spcPct val="50000"/>
        </a:spcBef>
        <a:spcAft>
          <a:spcPct val="0"/>
        </a:spcAft>
        <a:defRPr sz="2800">
          <a:solidFill>
            <a:srgbClr val="333366"/>
          </a:solidFill>
          <a:latin typeface="Verdana" panose="020B0604030504040204" pitchFamily="34" charset="0"/>
        </a:defRPr>
      </a:lvl5pPr>
      <a:lvl6pPr marL="457200" algn="l" rtl="0" eaLnBrk="1" fontAlgn="base" hangingPunct="1">
        <a:lnSpc>
          <a:spcPct val="110000"/>
        </a:lnSpc>
        <a:spcBef>
          <a:spcPct val="50000"/>
        </a:spcBef>
        <a:spcAft>
          <a:spcPct val="0"/>
        </a:spcAft>
        <a:defRPr sz="2800">
          <a:solidFill>
            <a:srgbClr val="333366"/>
          </a:solidFill>
          <a:latin typeface="Verdana" panose="020B0604030504040204" pitchFamily="34" charset="0"/>
        </a:defRPr>
      </a:lvl6pPr>
      <a:lvl7pPr marL="914400" algn="l" rtl="0" eaLnBrk="1" fontAlgn="base" hangingPunct="1">
        <a:lnSpc>
          <a:spcPct val="110000"/>
        </a:lnSpc>
        <a:spcBef>
          <a:spcPct val="50000"/>
        </a:spcBef>
        <a:spcAft>
          <a:spcPct val="0"/>
        </a:spcAft>
        <a:defRPr sz="2800">
          <a:solidFill>
            <a:srgbClr val="333366"/>
          </a:solidFill>
          <a:latin typeface="Verdana" panose="020B0604030504040204" pitchFamily="34" charset="0"/>
        </a:defRPr>
      </a:lvl7pPr>
      <a:lvl8pPr marL="1371600" algn="l" rtl="0" eaLnBrk="1" fontAlgn="base" hangingPunct="1">
        <a:lnSpc>
          <a:spcPct val="110000"/>
        </a:lnSpc>
        <a:spcBef>
          <a:spcPct val="50000"/>
        </a:spcBef>
        <a:spcAft>
          <a:spcPct val="0"/>
        </a:spcAft>
        <a:defRPr sz="2800">
          <a:solidFill>
            <a:srgbClr val="333366"/>
          </a:solidFill>
          <a:latin typeface="Verdana" panose="020B0604030504040204" pitchFamily="34" charset="0"/>
        </a:defRPr>
      </a:lvl8pPr>
      <a:lvl9pPr marL="1828800" algn="l" rtl="0" eaLnBrk="1" fontAlgn="base" hangingPunct="1">
        <a:lnSpc>
          <a:spcPct val="110000"/>
        </a:lnSpc>
        <a:spcBef>
          <a:spcPct val="50000"/>
        </a:spcBef>
        <a:spcAft>
          <a:spcPct val="0"/>
        </a:spcAft>
        <a:defRPr sz="2800">
          <a:solidFill>
            <a:srgbClr val="333366"/>
          </a:solidFill>
          <a:latin typeface="Verdana" panose="020B0604030504040204" pitchFamily="34" charset="0"/>
        </a:defRPr>
      </a:lvl9pPr>
    </p:titleStyle>
    <p:bodyStyle>
      <a:lvl1pPr marL="342900" indent="-342900" algn="l" rtl="0" eaLnBrk="1" fontAlgn="base" hangingPunct="1">
        <a:lnSpc>
          <a:spcPct val="110000"/>
        </a:lnSpc>
        <a:spcBef>
          <a:spcPct val="40000"/>
        </a:spcBef>
        <a:spcAft>
          <a:spcPct val="0"/>
        </a:spcAft>
        <a:buChar char="•"/>
        <a:defRPr sz="2200" kern="1200">
          <a:solidFill>
            <a:srgbClr val="FFFFFF"/>
          </a:solidFill>
          <a:latin typeface="+mn-lt"/>
          <a:ea typeface="+mn-ea"/>
          <a:cs typeface="+mn-cs"/>
        </a:defRPr>
      </a:lvl1pPr>
      <a:lvl2pPr marL="742950" indent="-285750" algn="l" rtl="0" eaLnBrk="1" fontAlgn="base" hangingPunct="1">
        <a:spcBef>
          <a:spcPct val="20000"/>
        </a:spcBef>
        <a:spcAft>
          <a:spcPct val="0"/>
        </a:spcAft>
        <a:buChar char="–"/>
        <a:defRPr sz="2000" kern="1200">
          <a:solidFill>
            <a:srgbClr val="FFFFFF"/>
          </a:solidFill>
          <a:latin typeface="+mn-lt"/>
          <a:ea typeface="+mn-ea"/>
          <a:cs typeface="+mn-cs"/>
        </a:defRPr>
      </a:lvl2pPr>
      <a:lvl3pPr marL="1143000" indent="-228600" algn="l" rtl="0" eaLnBrk="1" fontAlgn="base" hangingPunct="1">
        <a:spcBef>
          <a:spcPct val="20000"/>
        </a:spcBef>
        <a:spcAft>
          <a:spcPct val="0"/>
        </a:spcAft>
        <a:buChar char="•"/>
        <a:defRPr kern="1200">
          <a:solidFill>
            <a:srgbClr val="FFFFFF"/>
          </a:solidFill>
          <a:latin typeface="+mn-lt"/>
          <a:ea typeface="+mn-ea"/>
          <a:cs typeface="+mn-cs"/>
        </a:defRPr>
      </a:lvl3pPr>
      <a:lvl4pPr marL="1600200" indent="-228600" algn="l" rtl="0" eaLnBrk="1" fontAlgn="base" hangingPunct="1">
        <a:spcBef>
          <a:spcPct val="20000"/>
        </a:spcBef>
        <a:spcAft>
          <a:spcPct val="0"/>
        </a:spcAft>
        <a:buChar char="–"/>
        <a:defRPr sz="1600" kern="1200">
          <a:solidFill>
            <a:srgbClr val="FFFFFF"/>
          </a:solidFill>
          <a:latin typeface="+mn-lt"/>
          <a:ea typeface="+mn-ea"/>
          <a:cs typeface="+mn-cs"/>
        </a:defRPr>
      </a:lvl4pPr>
      <a:lvl5pPr marL="2057400" indent="-228600" algn="l" rtl="0" eaLnBrk="1" fontAlgn="base" hangingPunct="1">
        <a:spcBef>
          <a:spcPct val="20000"/>
        </a:spcBef>
        <a:spcAft>
          <a:spcPct val="0"/>
        </a:spcAft>
        <a:buChar char="»"/>
        <a:defRPr sz="1200" kern="1200">
          <a:solidFill>
            <a:srgbClr val="FFFFFF"/>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ctrTitle"/>
          </p:nvPr>
        </p:nvSpPr>
        <p:spPr/>
        <p:txBody>
          <a:bodyPr/>
          <a:lstStyle/>
          <a:p>
            <a:r>
              <a:rPr lang="en-US" altLang="en-US" dirty="0"/>
              <a:t>UCD School of Social Policy, Social Work and Social Justice</a:t>
            </a:r>
          </a:p>
        </p:txBody>
      </p:sp>
      <p:sp>
        <p:nvSpPr>
          <p:cNvPr id="76803" name="Rectangle 3"/>
          <p:cNvSpPr>
            <a:spLocks noGrp="1" noChangeArrowheads="1"/>
          </p:cNvSpPr>
          <p:nvPr>
            <p:ph type="subTitle" idx="1"/>
          </p:nvPr>
        </p:nvSpPr>
        <p:spPr/>
        <p:txBody>
          <a:bodyPr/>
          <a:lstStyle/>
          <a:p>
            <a:pPr algn="ctr"/>
            <a:r>
              <a:rPr lang="en-US" altLang="en-US" dirty="0" err="1"/>
              <a:t>BSocSc</a:t>
            </a:r>
            <a:r>
              <a:rPr lang="en-US" altLang="en-US" dirty="0"/>
              <a:t> Social Policy and Sociology</a:t>
            </a:r>
          </a:p>
          <a:p>
            <a:pPr algn="ctr"/>
            <a:r>
              <a:rPr lang="en-US" altLang="en-US" dirty="0"/>
              <a:t>CAO Code: DN 750</a:t>
            </a:r>
          </a:p>
          <a:p>
            <a:pPr algn="ctr"/>
            <a:endParaRPr lang="en-US" altLang="en-US" dirty="0"/>
          </a:p>
          <a:p>
            <a:pPr algn="ctr"/>
            <a:endParaRPr lang="en-US" altLang="en-US" dirty="0"/>
          </a:p>
        </p:txBody>
      </p:sp>
    </p:spTree>
  </p:cSld>
  <p:clrMapOvr>
    <a:masterClrMapping/>
  </p:clrMapOvr>
  <mc:AlternateContent xmlns:mc="http://schemas.openxmlformats.org/markup-compatibility/2006" xmlns:p14="http://schemas.microsoft.com/office/powerpoint/2010/main">
    <mc:Choice Requires="p14">
      <p:transition spd="slow" p14:dur="2000" advClick="0" advTm="1000"/>
    </mc:Choice>
    <mc:Fallback xmlns="">
      <p:transition spd="slow" advClick="0" advTm="100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solidFill>
                  <a:srgbClr val="FFFF00"/>
                </a:solidFill>
              </a:rPr>
              <a:t>What is the Work, Organisations and People Pathway?</a:t>
            </a:r>
          </a:p>
        </p:txBody>
      </p:sp>
      <p:sp>
        <p:nvSpPr>
          <p:cNvPr id="3" name="Content Placeholder 2"/>
          <p:cNvSpPr>
            <a:spLocks noGrp="1"/>
          </p:cNvSpPr>
          <p:nvPr>
            <p:ph idx="1"/>
          </p:nvPr>
        </p:nvSpPr>
        <p:spPr/>
        <p:txBody>
          <a:bodyPr/>
          <a:lstStyle/>
          <a:p>
            <a:r>
              <a:rPr lang="en-GB" sz="1800" dirty="0"/>
              <a:t>The pathway provides students with an understanding of key issues involved in management and industrial relations in the context of the sociological and policy issues that can impact the workplace.</a:t>
            </a:r>
          </a:p>
          <a:p>
            <a:r>
              <a:rPr lang="en-GB" sz="1800" dirty="0"/>
              <a:t>Unique opportunity to take modules in business administration and human resource management, as well as study areas like organisational psychology and the economic and social issues that impact individuals in the workplace.</a:t>
            </a:r>
          </a:p>
          <a:p>
            <a:r>
              <a:rPr lang="en-GB" sz="1800" dirty="0"/>
              <a:t>Career options include industrial relations, human resource management and corporate responsibility and governance.</a:t>
            </a:r>
          </a:p>
          <a:p>
            <a:r>
              <a:rPr lang="en-GB" sz="1800" dirty="0"/>
              <a:t>Pathway to Masters study in the internationally respected Michael </a:t>
            </a:r>
            <a:r>
              <a:rPr lang="en-GB" sz="1800" dirty="0" err="1"/>
              <a:t>Smurfitt</a:t>
            </a:r>
            <a:r>
              <a:rPr lang="en-GB" sz="1800" dirty="0"/>
              <a:t> School of Business as well as professional training in human resource management or industrial relations.</a:t>
            </a:r>
          </a:p>
        </p:txBody>
      </p:sp>
    </p:spTree>
    <p:extLst>
      <p:ext uri="{BB962C8B-B14F-4D97-AF65-F5344CB8AC3E}">
        <p14:creationId xmlns:p14="http://schemas.microsoft.com/office/powerpoint/2010/main" val="8559273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solidFill>
                  <a:srgbClr val="FFFF00"/>
                </a:solidFill>
              </a:rPr>
              <a:t>Why is the </a:t>
            </a:r>
            <a:r>
              <a:rPr lang="en-GB" dirty="0" err="1">
                <a:solidFill>
                  <a:srgbClr val="FFFF00"/>
                </a:solidFill>
              </a:rPr>
              <a:t>BSocSc</a:t>
            </a:r>
            <a:r>
              <a:rPr lang="en-GB" dirty="0">
                <a:solidFill>
                  <a:srgbClr val="FFFF00"/>
                </a:solidFill>
              </a:rPr>
              <a:t> in Sociology and </a:t>
            </a:r>
            <a:r>
              <a:rPr lang="en-GB">
                <a:solidFill>
                  <a:srgbClr val="FFFF00"/>
                </a:solidFill>
              </a:rPr>
              <a:t>Social Policy </a:t>
            </a:r>
            <a:r>
              <a:rPr lang="en-GB" dirty="0">
                <a:solidFill>
                  <a:srgbClr val="FFFF00"/>
                </a:solidFill>
              </a:rPr>
              <a:t>for me?</a:t>
            </a:r>
          </a:p>
        </p:txBody>
      </p:sp>
      <p:sp>
        <p:nvSpPr>
          <p:cNvPr id="3" name="Content Placeholder 2"/>
          <p:cNvSpPr>
            <a:spLocks noGrp="1"/>
          </p:cNvSpPr>
          <p:nvPr>
            <p:ph idx="1"/>
          </p:nvPr>
        </p:nvSpPr>
        <p:spPr/>
        <p:txBody>
          <a:bodyPr/>
          <a:lstStyle/>
          <a:p>
            <a:r>
              <a:rPr lang="en-GB" sz="1800" dirty="0"/>
              <a:t>Premier honours degree of its kind in Ireland and standard qualification for those working in policy making and social services for the past 50 years.</a:t>
            </a:r>
          </a:p>
          <a:p>
            <a:r>
              <a:rPr lang="en-GB" sz="1800" dirty="0"/>
              <a:t>Students belong to a small cohort of around 150 with a strong programme identity.</a:t>
            </a:r>
          </a:p>
          <a:p>
            <a:r>
              <a:rPr lang="en-GB" sz="1800" dirty="0"/>
              <a:t>An academic staff of experts in their fields who advise policy makers and social service providers in Ireland and internationally.</a:t>
            </a:r>
          </a:p>
          <a:p>
            <a:r>
              <a:rPr lang="en-GB" sz="1800" dirty="0"/>
              <a:t>Learn through a mixture </a:t>
            </a:r>
            <a:r>
              <a:rPr lang="en-GB" sz="1800"/>
              <a:t>of lectures, </a:t>
            </a:r>
            <a:r>
              <a:rPr lang="en-GB" sz="1800" dirty="0"/>
              <a:t>small group work and innovative online teaching.</a:t>
            </a:r>
          </a:p>
          <a:p>
            <a:r>
              <a:rPr lang="en-GB" sz="1800" dirty="0" err="1"/>
              <a:t>BSocSc</a:t>
            </a:r>
            <a:r>
              <a:rPr lang="en-GB" sz="1800" dirty="0"/>
              <a:t> has a proven track record of graduate employability.</a:t>
            </a:r>
          </a:p>
        </p:txBody>
      </p:sp>
    </p:spTree>
    <p:extLst>
      <p:ext uri="{BB962C8B-B14F-4D97-AF65-F5344CB8AC3E}">
        <p14:creationId xmlns:p14="http://schemas.microsoft.com/office/powerpoint/2010/main" val="5410208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solidFill>
                  <a:srgbClr val="FFFF00"/>
                </a:solidFill>
              </a:rPr>
              <a:t>Where can I obtain </a:t>
            </a:r>
            <a:r>
              <a:rPr lang="en-GB">
                <a:solidFill>
                  <a:srgbClr val="FFFF00"/>
                </a:solidFill>
              </a:rPr>
              <a:t>more information?</a:t>
            </a:r>
            <a:endParaRPr lang="en-GB" dirty="0">
              <a:solidFill>
                <a:srgbClr val="FFFF00"/>
              </a:solidFill>
            </a:endParaRPr>
          </a:p>
        </p:txBody>
      </p:sp>
      <p:sp>
        <p:nvSpPr>
          <p:cNvPr id="3" name="Content Placeholder 2"/>
          <p:cNvSpPr>
            <a:spLocks noGrp="1"/>
          </p:cNvSpPr>
          <p:nvPr>
            <p:ph idx="1"/>
          </p:nvPr>
        </p:nvSpPr>
        <p:spPr/>
        <p:txBody>
          <a:bodyPr/>
          <a:lstStyle/>
          <a:p>
            <a:r>
              <a:rPr lang="en-GB" dirty="0"/>
              <a:t>For more information please contact: </a:t>
            </a:r>
            <a:r>
              <a:rPr lang="en-GB" dirty="0" err="1"/>
              <a:t>BSocSc</a:t>
            </a:r>
            <a:r>
              <a:rPr lang="en-GB" dirty="0"/>
              <a:t> Programme Manager, UCD Arts, Humanities and Social Science Programme Office, Newman Building, University College Dublin, Belfield, Dublin 4</a:t>
            </a:r>
          </a:p>
          <a:p>
            <a:r>
              <a:rPr lang="en-GB" dirty="0"/>
              <a:t>Website: www.ucd.ie/ahss</a:t>
            </a:r>
          </a:p>
          <a:p>
            <a:r>
              <a:rPr lang="en-GB" dirty="0"/>
              <a:t>Telephone +353 1 7168223</a:t>
            </a:r>
          </a:p>
        </p:txBody>
      </p:sp>
    </p:spTree>
    <p:extLst>
      <p:ext uri="{BB962C8B-B14F-4D97-AF65-F5344CB8AC3E}">
        <p14:creationId xmlns:p14="http://schemas.microsoft.com/office/powerpoint/2010/main" val="37874819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solidFill>
                  <a:srgbClr val="FFFF00"/>
                </a:solidFill>
              </a:rPr>
              <a:t>Important information for applicants</a:t>
            </a:r>
          </a:p>
        </p:txBody>
      </p:sp>
      <p:sp>
        <p:nvSpPr>
          <p:cNvPr id="3" name="Content Placeholder 2"/>
          <p:cNvSpPr>
            <a:spLocks noGrp="1"/>
          </p:cNvSpPr>
          <p:nvPr>
            <p:ph idx="1"/>
          </p:nvPr>
        </p:nvSpPr>
        <p:spPr/>
        <p:txBody>
          <a:bodyPr/>
          <a:lstStyle/>
          <a:p>
            <a:r>
              <a:rPr lang="en-GB" sz="1800" dirty="0"/>
              <a:t>School leavers should fill out your CAO form with DN750 as your first choice.</a:t>
            </a:r>
          </a:p>
          <a:p>
            <a:r>
              <a:rPr lang="en-GB" sz="1800" dirty="0"/>
              <a:t>Two supplementary routes for school leavers: DARE (disability access route) and HEAR (scheme for students from socio-economically disadvantaged backgrounds)</a:t>
            </a:r>
          </a:p>
          <a:p>
            <a:r>
              <a:rPr lang="en-GB" sz="1800" dirty="0"/>
              <a:t>Mature student applicants welcome. Visit </a:t>
            </a:r>
            <a:r>
              <a:rPr lang="en-GB" sz="1800" dirty="0">
                <a:solidFill>
                  <a:srgbClr val="FF0000"/>
                </a:solidFill>
              </a:rPr>
              <a:t>www.ucd.ie/registry/admissions/myapply.html</a:t>
            </a:r>
            <a:r>
              <a:rPr lang="en-GB" sz="1800" dirty="0"/>
              <a:t>. </a:t>
            </a:r>
          </a:p>
          <a:p>
            <a:r>
              <a:rPr lang="en-GB" sz="1800" dirty="0"/>
              <a:t>For FETAC applications see </a:t>
            </a:r>
            <a:r>
              <a:rPr lang="en-GB" sz="1800" dirty="0">
                <a:solidFill>
                  <a:srgbClr val="FF0000"/>
                </a:solidFill>
              </a:rPr>
              <a:t>www.ucd.ie/registry/admissions/FETAC.html</a:t>
            </a:r>
            <a:r>
              <a:rPr lang="en-GB" sz="1800" dirty="0"/>
              <a:t>.</a:t>
            </a:r>
            <a:endParaRPr lang="en-GB" sz="1800" dirty="0">
              <a:solidFill>
                <a:srgbClr val="FFFF00"/>
              </a:solidFill>
            </a:endParaRPr>
          </a:p>
          <a:p>
            <a:r>
              <a:rPr lang="en-GB" sz="1800" dirty="0"/>
              <a:t>Information for International applicants is available at </a:t>
            </a:r>
            <a:r>
              <a:rPr lang="en-GB" sz="1800" dirty="0">
                <a:solidFill>
                  <a:srgbClr val="EF1F1D"/>
                </a:solidFill>
              </a:rPr>
              <a:t>www.ucd.ie/international</a:t>
            </a:r>
            <a:r>
              <a:rPr lang="en-GB" sz="1800" dirty="0"/>
              <a:t>.</a:t>
            </a:r>
          </a:p>
        </p:txBody>
      </p:sp>
    </p:spTree>
    <p:extLst>
      <p:ext uri="{BB962C8B-B14F-4D97-AF65-F5344CB8AC3E}">
        <p14:creationId xmlns:p14="http://schemas.microsoft.com/office/powerpoint/2010/main" val="24219528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pPr algn="ctr"/>
            <a:r>
              <a:rPr lang="en-US" altLang="en-US" dirty="0">
                <a:solidFill>
                  <a:srgbClr val="FFFF00"/>
                </a:solidFill>
              </a:rPr>
              <a:t>About the </a:t>
            </a:r>
            <a:r>
              <a:rPr lang="en-US" altLang="en-US" dirty="0" err="1">
                <a:solidFill>
                  <a:srgbClr val="FFFF00"/>
                </a:solidFill>
              </a:rPr>
              <a:t>BSocSc</a:t>
            </a:r>
            <a:r>
              <a:rPr lang="en-US" altLang="en-US" dirty="0">
                <a:solidFill>
                  <a:srgbClr val="FFFF00"/>
                </a:solidFill>
              </a:rPr>
              <a:t> at UCD</a:t>
            </a:r>
          </a:p>
        </p:txBody>
      </p:sp>
      <p:sp>
        <p:nvSpPr>
          <p:cNvPr id="79875" name="Rectangle 3"/>
          <p:cNvSpPr>
            <a:spLocks noGrp="1" noChangeArrowheads="1"/>
          </p:cNvSpPr>
          <p:nvPr>
            <p:ph type="body" idx="1"/>
          </p:nvPr>
        </p:nvSpPr>
        <p:spPr/>
        <p:txBody>
          <a:bodyPr/>
          <a:lstStyle/>
          <a:p>
            <a:r>
              <a:rPr lang="en-US" altLang="en-US" dirty="0"/>
              <a:t>Offers students the opportunity to explore and understand the society in which they live and explore how best to respond to individual and social needs and in particular the requirements of the marginalized in society.</a:t>
            </a:r>
          </a:p>
          <a:p>
            <a:r>
              <a:rPr lang="en-US" altLang="en-US" dirty="0"/>
              <a:t>Offers excellent pathways towards postgraduate study or employment.</a:t>
            </a:r>
          </a:p>
          <a:p>
            <a:r>
              <a:rPr lang="en-US" altLang="en-US" dirty="0"/>
              <a:t>Offers opportunity for study abroad in partner universities both within the EU and beyond.</a:t>
            </a:r>
          </a:p>
        </p:txBody>
      </p:sp>
    </p:spTree>
  </p:cSld>
  <p:clrMapOvr>
    <a:masterClrMapping/>
  </p:clrMapOvr>
  <mc:AlternateContent xmlns:mc="http://schemas.openxmlformats.org/markup-compatibility/2006" xmlns:p14="http://schemas.microsoft.com/office/powerpoint/2010/main">
    <mc:Choice Requires="p14">
      <p:transition spd="slow" p14:dur="2000" advClick="0" advTm="1000"/>
    </mc:Choice>
    <mc:Fallback xmlns="">
      <p:transition spd="slow" advClick="0" advTm="100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err="1">
                <a:solidFill>
                  <a:srgbClr val="FFFF00"/>
                </a:solidFill>
              </a:rPr>
              <a:t>BSocSc</a:t>
            </a:r>
            <a:r>
              <a:rPr lang="en-GB" dirty="0">
                <a:solidFill>
                  <a:srgbClr val="FFFF00"/>
                </a:solidFill>
              </a:rPr>
              <a:t> Social Policy and Sociology Programme Structure</a:t>
            </a:r>
          </a:p>
        </p:txBody>
      </p:sp>
      <p:sp>
        <p:nvSpPr>
          <p:cNvPr id="3" name="Content Placeholder 2"/>
          <p:cNvSpPr>
            <a:spLocks noGrp="1"/>
          </p:cNvSpPr>
          <p:nvPr>
            <p:ph idx="1"/>
          </p:nvPr>
        </p:nvSpPr>
        <p:spPr/>
        <p:txBody>
          <a:bodyPr/>
          <a:lstStyle/>
          <a:p>
            <a:r>
              <a:rPr lang="en-GB" sz="2000" dirty="0"/>
              <a:t>In Year 1, engage with the principles of Social Policy and Sociology through core modules in both subjects as well as a variety of option modules.</a:t>
            </a:r>
          </a:p>
          <a:p>
            <a:r>
              <a:rPr lang="en-GB" sz="2000" dirty="0"/>
              <a:t>In Years 2 and 3 you select a pathway from: Social Work and Social Professions; Society and Public Service; and Work, Organisations and People, as well as taking core modules in both subjects.</a:t>
            </a:r>
          </a:p>
          <a:p>
            <a:r>
              <a:rPr lang="en-GB" sz="2000" dirty="0"/>
              <a:t>Following on from the degree there are integrated pathways to Masters study in areas like Social Work, Equality Studies, Gender Studies and Public Policy as well as excellent career opportunities informed by your pathway.</a:t>
            </a:r>
          </a:p>
        </p:txBody>
      </p:sp>
    </p:spTree>
    <p:extLst>
      <p:ext uri="{BB962C8B-B14F-4D97-AF65-F5344CB8AC3E}">
        <p14:creationId xmlns:p14="http://schemas.microsoft.com/office/powerpoint/2010/main" val="10536893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solidFill>
                  <a:srgbClr val="FFFF00"/>
                </a:solidFill>
              </a:rPr>
              <a:t>What is Social Policy and why should I study it at UCD?</a:t>
            </a:r>
          </a:p>
        </p:txBody>
      </p:sp>
      <p:sp>
        <p:nvSpPr>
          <p:cNvPr id="3" name="Content Placeholder 2"/>
          <p:cNvSpPr>
            <a:spLocks noGrp="1"/>
          </p:cNvSpPr>
          <p:nvPr>
            <p:ph idx="1"/>
          </p:nvPr>
        </p:nvSpPr>
        <p:spPr/>
        <p:txBody>
          <a:bodyPr/>
          <a:lstStyle/>
          <a:p>
            <a:r>
              <a:rPr lang="en-GB" sz="1800" dirty="0"/>
              <a:t>Social Policy informs understanding of key social problems such as poverty, homelessness and discrimination.</a:t>
            </a:r>
          </a:p>
          <a:p>
            <a:r>
              <a:rPr lang="en-GB" sz="1800" dirty="0"/>
              <a:t>Social Policy Analysts are interested in the design and funding of social services, welfare and housing policies and their impact on different demographics.</a:t>
            </a:r>
          </a:p>
          <a:p>
            <a:r>
              <a:rPr lang="en-GB" sz="1800" dirty="0"/>
              <a:t>UCD is in the QS top 100 Universities in the world for Social Policy.</a:t>
            </a:r>
          </a:p>
          <a:p>
            <a:r>
              <a:rPr lang="en-GB" sz="1800" dirty="0"/>
              <a:t>Social Policy is key for careers involving an understanding of people and how they interact with society.</a:t>
            </a:r>
          </a:p>
          <a:p>
            <a:r>
              <a:rPr lang="en-GB" sz="1800" dirty="0"/>
              <a:t>Integrated pathways to Masters study in Social Work, Equality Studies, Gender Studies and Public Policy.</a:t>
            </a:r>
          </a:p>
          <a:p>
            <a:r>
              <a:rPr lang="en-GB" sz="1800" dirty="0"/>
              <a:t>Social Policy answers questions like what policy solutions are there to homelessness.</a:t>
            </a:r>
          </a:p>
        </p:txBody>
      </p:sp>
    </p:spTree>
    <p:extLst>
      <p:ext uri="{BB962C8B-B14F-4D97-AF65-F5344CB8AC3E}">
        <p14:creationId xmlns:p14="http://schemas.microsoft.com/office/powerpoint/2010/main" val="6212638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sz="2400" dirty="0">
                <a:solidFill>
                  <a:srgbClr val="FFFF00"/>
                </a:solidFill>
              </a:rPr>
              <a:t>Social Policy in Action </a:t>
            </a:r>
          </a:p>
        </p:txBody>
      </p:sp>
      <p:pic>
        <p:nvPicPr>
          <p:cNvPr id="5" name="Picture Placeholder 4"/>
          <p:cNvPicPr>
            <a:picLocks noGrp="1" noChangeAspect="1"/>
          </p:cNvPicPr>
          <p:nvPr>
            <p:ph type="pic" idx="1"/>
          </p:nvPr>
        </p:nvPicPr>
        <p:blipFill>
          <a:blip r:embed="rId2">
            <a:extLst>
              <a:ext uri="{28A0092B-C50C-407E-A947-70E740481C1C}">
                <a14:useLocalDpi xmlns:a14="http://schemas.microsoft.com/office/drawing/2010/main" val="0"/>
              </a:ext>
            </a:extLst>
          </a:blip>
          <a:srcRect l="23286" r="23286"/>
          <a:stretch>
            <a:fillRect/>
          </a:stretch>
        </p:blipFill>
        <p:spPr/>
      </p:pic>
      <p:sp>
        <p:nvSpPr>
          <p:cNvPr id="4" name="Text Placeholder 3"/>
          <p:cNvSpPr>
            <a:spLocks noGrp="1"/>
          </p:cNvSpPr>
          <p:nvPr>
            <p:ph type="body" sz="half" idx="2"/>
          </p:nvPr>
        </p:nvSpPr>
        <p:spPr/>
        <p:txBody>
          <a:bodyPr/>
          <a:lstStyle/>
          <a:p>
            <a:r>
              <a:rPr lang="en-GB" dirty="0"/>
              <a:t>This is a Direct Provision centre. Social Policy asks questions like “is this really the best solution to the asylum question?”</a:t>
            </a:r>
          </a:p>
        </p:txBody>
      </p:sp>
    </p:spTree>
    <p:extLst>
      <p:ext uri="{BB962C8B-B14F-4D97-AF65-F5344CB8AC3E}">
        <p14:creationId xmlns:p14="http://schemas.microsoft.com/office/powerpoint/2010/main" val="42436944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solidFill>
                  <a:srgbClr val="FFFF00"/>
                </a:solidFill>
              </a:rPr>
              <a:t>What is Sociology and why should I study it at UCD?</a:t>
            </a:r>
          </a:p>
        </p:txBody>
      </p:sp>
      <p:sp>
        <p:nvSpPr>
          <p:cNvPr id="3" name="Content Placeholder 2"/>
          <p:cNvSpPr>
            <a:spLocks noGrp="1"/>
          </p:cNvSpPr>
          <p:nvPr>
            <p:ph idx="1"/>
          </p:nvPr>
        </p:nvSpPr>
        <p:spPr/>
        <p:txBody>
          <a:bodyPr/>
          <a:lstStyle/>
          <a:p>
            <a:r>
              <a:rPr lang="en-GB" sz="1800" dirty="0"/>
              <a:t>Sociology provides you with the </a:t>
            </a:r>
            <a:r>
              <a:rPr lang="en-GB" sz="1800" dirty="0" err="1"/>
              <a:t>mindset</a:t>
            </a:r>
            <a:r>
              <a:rPr lang="en-GB" sz="1800" dirty="0"/>
              <a:t> and tools to observe the social world, make connections, understand differences, norms, cultures or inequalities.</a:t>
            </a:r>
          </a:p>
          <a:p>
            <a:r>
              <a:rPr lang="en-GB" sz="1800" dirty="0"/>
              <a:t>Sociology answers questions like “Why are there such vast differences in the imprisonment rates for different social groups”.</a:t>
            </a:r>
          </a:p>
          <a:p>
            <a:r>
              <a:rPr lang="en-GB" sz="1800" dirty="0"/>
              <a:t>Sociology gives an excellent foundation for many diverse careers in areas such as journalism, community development, youth work and business.</a:t>
            </a:r>
          </a:p>
          <a:p>
            <a:r>
              <a:rPr lang="en-GB" sz="1800" dirty="0"/>
              <a:t>Further Study opportunities include a general </a:t>
            </a:r>
            <a:r>
              <a:rPr lang="en-GB" sz="1800" dirty="0" err="1"/>
              <a:t>MSocSc</a:t>
            </a:r>
            <a:r>
              <a:rPr lang="en-GB" sz="1800" dirty="0"/>
              <a:t> in Sociology as well as specialised courses in areas like: Health, Wellbeing and Society; Crime, Violence and Society and Race and </a:t>
            </a:r>
            <a:r>
              <a:rPr lang="en-GB" sz="1800" dirty="0" err="1"/>
              <a:t>Decolonial</a:t>
            </a:r>
            <a:r>
              <a:rPr lang="en-GB" sz="1800" dirty="0"/>
              <a:t> Studies.</a:t>
            </a:r>
          </a:p>
          <a:p>
            <a:endParaRPr lang="en-GB" sz="1800" dirty="0"/>
          </a:p>
        </p:txBody>
      </p:sp>
    </p:spTree>
    <p:extLst>
      <p:ext uri="{BB962C8B-B14F-4D97-AF65-F5344CB8AC3E}">
        <p14:creationId xmlns:p14="http://schemas.microsoft.com/office/powerpoint/2010/main" val="39510359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dirty="0">
                <a:solidFill>
                  <a:srgbClr val="FFFF00"/>
                </a:solidFill>
              </a:rPr>
              <a:t>Sociology in Action</a:t>
            </a:r>
          </a:p>
        </p:txBody>
      </p:sp>
      <p:pic>
        <p:nvPicPr>
          <p:cNvPr id="5" name="Picture Placeholder 4"/>
          <p:cNvPicPr>
            <a:picLocks noGrp="1" noChangeAspect="1"/>
          </p:cNvPicPr>
          <p:nvPr>
            <p:ph type="pic" idx="1"/>
          </p:nvPr>
        </p:nvPicPr>
        <p:blipFill>
          <a:blip r:embed="rId2">
            <a:extLst>
              <a:ext uri="{28A0092B-C50C-407E-A947-70E740481C1C}">
                <a14:useLocalDpi xmlns:a14="http://schemas.microsoft.com/office/drawing/2010/main" val="0"/>
              </a:ext>
            </a:extLst>
          </a:blip>
          <a:srcRect l="26811" r="26811"/>
          <a:stretch>
            <a:fillRect/>
          </a:stretch>
        </p:blipFill>
        <p:spPr/>
      </p:pic>
      <p:sp>
        <p:nvSpPr>
          <p:cNvPr id="4" name="Text Placeholder 3"/>
          <p:cNvSpPr>
            <a:spLocks noGrp="1"/>
          </p:cNvSpPr>
          <p:nvPr>
            <p:ph type="body" sz="half" idx="2"/>
          </p:nvPr>
        </p:nvSpPr>
        <p:spPr/>
        <p:txBody>
          <a:bodyPr/>
          <a:lstStyle/>
          <a:p>
            <a:r>
              <a:rPr lang="en-GB" dirty="0"/>
              <a:t>Sociology tries to answer questions like “why does Vatican City have the world’s highest crime rate?”</a:t>
            </a:r>
          </a:p>
        </p:txBody>
      </p:sp>
    </p:spTree>
    <p:extLst>
      <p:ext uri="{BB962C8B-B14F-4D97-AF65-F5344CB8AC3E}">
        <p14:creationId xmlns:p14="http://schemas.microsoft.com/office/powerpoint/2010/main" val="23742228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solidFill>
                  <a:srgbClr val="FFFF00"/>
                </a:solidFill>
              </a:rPr>
              <a:t>What is the Social Work and Social Professions Pathway?</a:t>
            </a:r>
          </a:p>
        </p:txBody>
      </p:sp>
      <p:sp>
        <p:nvSpPr>
          <p:cNvPr id="3" name="Content Placeholder 2"/>
          <p:cNvSpPr>
            <a:spLocks noGrp="1"/>
          </p:cNvSpPr>
          <p:nvPr>
            <p:ph idx="1"/>
          </p:nvPr>
        </p:nvSpPr>
        <p:spPr/>
        <p:txBody>
          <a:bodyPr/>
          <a:lstStyle/>
          <a:p>
            <a:r>
              <a:rPr lang="en-GB" sz="1800" dirty="0"/>
              <a:t>The Social Work and Social Professions pathway prepares students for graduate professional training in social work.</a:t>
            </a:r>
          </a:p>
          <a:p>
            <a:r>
              <a:rPr lang="en-GB" sz="1800" dirty="0"/>
              <a:t>Students are given an introduction to social work theory and practice, as well as skills workshops focussing on introductory interviewing and counselling skills.</a:t>
            </a:r>
          </a:p>
          <a:p>
            <a:r>
              <a:rPr lang="en-GB" sz="1800" dirty="0"/>
              <a:t>Areas covered include: child welfare and protection, mental health, probation, vulnerable older people and end-of-life/bereavement.</a:t>
            </a:r>
          </a:p>
          <a:p>
            <a:r>
              <a:rPr lang="en-GB" sz="1800" dirty="0"/>
              <a:t>Students achieving specified grades will be offered early interviews for the highly competitive </a:t>
            </a:r>
            <a:r>
              <a:rPr lang="en-GB" sz="1800" dirty="0" err="1"/>
              <a:t>MSocSc</a:t>
            </a:r>
            <a:r>
              <a:rPr lang="en-GB" sz="1800" dirty="0"/>
              <a:t> Social Work at UCD creating a seamless transition between Bachelors and Masters. </a:t>
            </a:r>
          </a:p>
          <a:p>
            <a:r>
              <a:rPr lang="en-GB" sz="1800" dirty="0"/>
              <a:t>Other careers that value the pathway skillset include Counselling, Community Work and the Probation Service.</a:t>
            </a:r>
          </a:p>
        </p:txBody>
      </p:sp>
    </p:spTree>
    <p:extLst>
      <p:ext uri="{BB962C8B-B14F-4D97-AF65-F5344CB8AC3E}">
        <p14:creationId xmlns:p14="http://schemas.microsoft.com/office/powerpoint/2010/main" val="29259853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solidFill>
                  <a:srgbClr val="FFFF00"/>
                </a:solidFill>
              </a:rPr>
              <a:t>What is the Society and Public Service Pathway?</a:t>
            </a:r>
          </a:p>
        </p:txBody>
      </p:sp>
      <p:sp>
        <p:nvSpPr>
          <p:cNvPr id="3" name="Content Placeholder 2"/>
          <p:cNvSpPr>
            <a:spLocks noGrp="1"/>
          </p:cNvSpPr>
          <p:nvPr>
            <p:ph idx="1"/>
          </p:nvPr>
        </p:nvSpPr>
        <p:spPr/>
        <p:txBody>
          <a:bodyPr/>
          <a:lstStyle/>
          <a:p>
            <a:r>
              <a:rPr lang="en-GB" sz="1800" dirty="0"/>
              <a:t>Prepares students for careers in which they are involved with shaping the nature and structure of the societies we live in.</a:t>
            </a:r>
          </a:p>
          <a:p>
            <a:r>
              <a:rPr lang="en-GB" sz="1800" dirty="0"/>
              <a:t>Develops an understanding of the complex interactions between individuals, society, public service provision, policy formation and achieving societal change.</a:t>
            </a:r>
          </a:p>
          <a:p>
            <a:r>
              <a:rPr lang="en-GB" sz="1800" dirty="0"/>
              <a:t>Offers students the opportunity to complete either a minor thesis or capstone project on a subject of their choice in year 3 that serves as ideal preparation for employment or postgraduate study</a:t>
            </a:r>
          </a:p>
          <a:p>
            <a:r>
              <a:rPr lang="en-GB" sz="1800" dirty="0"/>
              <a:t>Career opportunities include: national and international civil and public service, NGOs, Media (including new media and social research)</a:t>
            </a:r>
          </a:p>
          <a:p>
            <a:r>
              <a:rPr lang="en-GB" sz="1800" dirty="0"/>
              <a:t>Integrated Pathway to a number of Masters programmes including Sociology, Equality Studies and Gender Studies.</a:t>
            </a:r>
          </a:p>
        </p:txBody>
      </p:sp>
    </p:spTree>
    <p:extLst>
      <p:ext uri="{BB962C8B-B14F-4D97-AF65-F5344CB8AC3E}">
        <p14:creationId xmlns:p14="http://schemas.microsoft.com/office/powerpoint/2010/main" val="496467946"/>
      </p:ext>
    </p:extLst>
  </p:cSld>
  <p:clrMapOvr>
    <a:masterClrMapping/>
  </p:clrMapOvr>
</p:sld>
</file>

<file path=ppt/theme/theme1.xml><?xml version="1.0" encoding="utf-8"?>
<a:theme xmlns:a="http://schemas.openxmlformats.org/drawingml/2006/main" name="Office Theme">
  <a:themeElements>
    <a:clrScheme name="">
      <a:dk1>
        <a:srgbClr val="000000"/>
      </a:dk1>
      <a:lt1>
        <a:srgbClr val="888888"/>
      </a:lt1>
      <a:dk2>
        <a:srgbClr val="000000"/>
      </a:dk2>
      <a:lt2>
        <a:srgbClr val="808080"/>
      </a:lt2>
      <a:accent1>
        <a:srgbClr val="BBE0E3"/>
      </a:accent1>
      <a:accent2>
        <a:srgbClr val="333399"/>
      </a:accent2>
      <a:accent3>
        <a:srgbClr val="C3C3C3"/>
      </a:accent3>
      <a:accent4>
        <a:srgbClr val="000000"/>
      </a:accent4>
      <a:accent5>
        <a:srgbClr val="DAEDEF"/>
      </a:accent5>
      <a:accent6>
        <a:srgbClr val="2D2D8A"/>
      </a:accent6>
      <a:hlink>
        <a:srgbClr val="009999"/>
      </a:hlink>
      <a:folHlink>
        <a:srgbClr val="99CC00"/>
      </a:folHlink>
    </a:clrScheme>
    <a:fontScheme name="Office Them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w="9525" cap="flat" cmpd="sng" algn="ctr">
          <a:solidFill>
            <a:srgbClr val="337FCC"/>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spAutoFit/>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altLang="en-US" sz="1200" b="0" i="0" u="none" strike="noStrike" cap="none" normalizeH="0" baseline="0" smtClean="0">
            <a:ln>
              <a:noFill/>
            </a:ln>
            <a:solidFill>
              <a:schemeClr val="tx1"/>
            </a:solidFill>
            <a:effectLst/>
            <a:latin typeface="Times" panose="02020603050405020304" pitchFamily="18" charset="0"/>
          </a:defRPr>
        </a:defPPr>
      </a:lstStyle>
    </a:spDef>
    <a:lnDef>
      <a:spPr bwMode="auto">
        <a:xfrm>
          <a:off x="0" y="0"/>
          <a:ext cx="1" cy="1"/>
        </a:xfrm>
        <a:custGeom>
          <a:avLst/>
          <a:gdLst/>
          <a:ahLst/>
          <a:cxnLst/>
          <a:rect l="0" t="0" r="0" b="0"/>
          <a:pathLst/>
        </a:custGeom>
        <a:noFill/>
        <a:ln w="9525" cap="flat" cmpd="sng" algn="ctr">
          <a:solidFill>
            <a:srgbClr val="337FCC"/>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spAutoFit/>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altLang="en-US" sz="1200" b="0" i="0" u="none" strike="noStrike" cap="none" normalizeH="0" baseline="0" smtClean="0">
            <a:ln>
              <a:noFill/>
            </a:ln>
            <a:solidFill>
              <a:schemeClr val="tx1"/>
            </a:solidFill>
            <a:effectLst/>
            <a:latin typeface="Times" panose="02020603050405020304" pitchFamily="18" charset="0"/>
          </a:defRPr>
        </a:defPPr>
      </a:lst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ucd_blue</Template>
  <TotalTime>172</TotalTime>
  <Words>1087</Words>
  <Application>Microsoft Office PowerPoint</Application>
  <PresentationFormat>On-screen Show (4:3)</PresentationFormat>
  <Paragraphs>60</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Times</vt:lpstr>
      <vt:lpstr>Verdana</vt:lpstr>
      <vt:lpstr>Office Theme</vt:lpstr>
      <vt:lpstr>UCD School of Social Policy, Social Work and Social Justice</vt:lpstr>
      <vt:lpstr>About the BSocSc at UCD</vt:lpstr>
      <vt:lpstr>BSocSc Social Policy and Sociology Programme Structure</vt:lpstr>
      <vt:lpstr>What is Social Policy and why should I study it at UCD?</vt:lpstr>
      <vt:lpstr>Social Policy in Action </vt:lpstr>
      <vt:lpstr>What is Sociology and why should I study it at UCD?</vt:lpstr>
      <vt:lpstr>Sociology in Action</vt:lpstr>
      <vt:lpstr>What is the Social Work and Social Professions Pathway?</vt:lpstr>
      <vt:lpstr>What is the Society and Public Service Pathway?</vt:lpstr>
      <vt:lpstr>What is the Work, Organisations and People Pathway?</vt:lpstr>
      <vt:lpstr>Why is the BSocSc in Sociology and Social Policy for me?</vt:lpstr>
      <vt:lpstr>Where can I obtain more information?</vt:lpstr>
      <vt:lpstr>Important information for applicants</vt:lpstr>
    </vt:vector>
  </TitlesOfParts>
  <Company>UCD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UCD School of Social Policy, Social Work and Social Justice</dc:title>
  <dc:creator>Dominic Shellard</dc:creator>
  <cp:lastModifiedBy>UCD</cp:lastModifiedBy>
  <cp:revision>21</cp:revision>
  <cp:lastPrinted>2005-08-24T15:39:55Z</cp:lastPrinted>
  <dcterms:created xsi:type="dcterms:W3CDTF">2017-09-14T16:01:13Z</dcterms:created>
  <dcterms:modified xsi:type="dcterms:W3CDTF">2017-10-31T12:11:24Z</dcterms:modified>
</cp:coreProperties>
</file>