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60" r:id="rId3"/>
  </p:sldMasterIdLst>
  <p:sldIdLst>
    <p:sldId id="270" r:id="rId4"/>
    <p:sldId id="267" r:id="rId5"/>
    <p:sldId id="274" r:id="rId6"/>
    <p:sldId id="275" r:id="rId7"/>
    <p:sldId id="266" r:id="rId8"/>
    <p:sldId id="273" r:id="rId9"/>
    <p:sldId id="276" r:id="rId10"/>
    <p:sldId id="277" r:id="rId11"/>
    <p:sldId id="278" r:id="rId12"/>
    <p:sldId id="303" r:id="rId13"/>
    <p:sldId id="307" r:id="rId14"/>
    <p:sldId id="280" r:id="rId15"/>
    <p:sldId id="306" r:id="rId16"/>
    <p:sldId id="281" r:id="rId17"/>
    <p:sldId id="308" r:id="rId18"/>
    <p:sldId id="283" r:id="rId19"/>
    <p:sldId id="287" r:id="rId20"/>
    <p:sldId id="288" r:id="rId21"/>
    <p:sldId id="289" r:id="rId22"/>
    <p:sldId id="290" r:id="rId23"/>
    <p:sldId id="291" r:id="rId24"/>
    <p:sldId id="285" r:id="rId25"/>
    <p:sldId id="286" r:id="rId26"/>
    <p:sldId id="284" r:id="rId27"/>
    <p:sldId id="302" r:id="rId28"/>
    <p:sldId id="292" r:id="rId29"/>
    <p:sldId id="304" r:id="rId30"/>
    <p:sldId id="301" r:id="rId31"/>
    <p:sldId id="293" r:id="rId32"/>
    <p:sldId id="294" r:id="rId33"/>
    <p:sldId id="295" r:id="rId34"/>
    <p:sldId id="296" r:id="rId35"/>
    <p:sldId id="297" r:id="rId36"/>
    <p:sldId id="298" r:id="rId37"/>
    <p:sldId id="299" r:id="rId38"/>
    <p:sldId id="271"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MF"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5C"/>
    <a:srgbClr val="72BF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59"/>
  </p:normalViewPr>
  <p:slideViewPr>
    <p:cSldViewPr snapToGrid="0" snapToObjects="1">
      <p:cViewPr varScale="1">
        <p:scale>
          <a:sx n="103" d="100"/>
          <a:sy n="103" d="100"/>
        </p:scale>
        <p:origin x="173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DC363C69-E68F-7346-8E9A-8754243C3824}"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5A72A5-0A44-6D48-83B8-6FE58AC15611}" type="slidenum">
              <a:rPr lang="en-US" smtClean="0"/>
              <a:pPr/>
              <a:t>‹#›</a:t>
            </a:fld>
            <a:endParaRPr lang="en-US"/>
          </a:p>
        </p:txBody>
      </p:sp>
    </p:spTree>
    <p:extLst>
      <p:ext uri="{BB962C8B-B14F-4D97-AF65-F5344CB8AC3E}">
        <p14:creationId xmlns:p14="http://schemas.microsoft.com/office/powerpoint/2010/main" val="1159931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83224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830474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20852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761202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267839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836024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636486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2327357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98639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4449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962639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1246980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329650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2548064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55E1EF4-F551-0C4B-B5EA-1B39C66F6C32}" type="datetimeFigureOut">
              <a:rPr lang="en-US" smtClean="0"/>
              <a:pPr/>
              <a:t>11/14/2017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F583C9F-D631-5D48-8B38-250C3C0C2A05}" type="slidenum">
              <a:rPr lang="en-US" smtClean="0"/>
              <a:pPr/>
              <a:t>‹#›</a:t>
            </a:fld>
            <a:endParaRPr lang="en-US"/>
          </a:p>
        </p:txBody>
      </p:sp>
    </p:spTree>
    <p:extLst>
      <p:ext uri="{BB962C8B-B14F-4D97-AF65-F5344CB8AC3E}">
        <p14:creationId xmlns:p14="http://schemas.microsoft.com/office/powerpoint/2010/main" val="198735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74019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66464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750622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336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03910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87083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1F49F786-B590-5540-87AA-373E4ED2B51D}" type="datetimeFigureOut">
              <a:rPr lang="en-US" smtClean="0"/>
              <a:pPr/>
              <a:t>11/14/2017</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5422F289-81E7-4F47-B100-DB69C70A4428}" type="slidenum">
              <a:rPr lang="en-US" smtClean="0"/>
              <a:pPr/>
              <a:t>‹#›</a:t>
            </a:fld>
            <a:endParaRPr lang="en-US"/>
          </a:p>
        </p:txBody>
      </p:sp>
    </p:spTree>
    <p:extLst>
      <p:ext uri="{BB962C8B-B14F-4D97-AF65-F5344CB8AC3E}">
        <p14:creationId xmlns:p14="http://schemas.microsoft.com/office/powerpoint/2010/main" val="1018588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5235678" y="3461928"/>
            <a:ext cx="3818238" cy="847878"/>
          </a:xfrm>
          <a:prstGeom prst="rect">
            <a:avLst/>
          </a:prstGeom>
        </p:spPr>
        <p:txBody>
          <a:bodyPr vert="horz" lIns="91440" tIns="45720" rIns="91440" bIns="45720" rtlCol="0" anchor="ctr">
            <a:normAutofit/>
          </a:bodyPr>
          <a:lstStyle/>
          <a:p>
            <a:r>
              <a:rPr lang="en-GB" dirty="0"/>
              <a:t>Title</a:t>
            </a:r>
            <a:endParaRPr lang="en-US" dirty="0"/>
          </a:p>
        </p:txBody>
      </p:sp>
      <p:sp>
        <p:nvSpPr>
          <p:cNvPr id="15" name="Date Placeholder 14"/>
          <p:cNvSpPr>
            <a:spLocks noGrp="1"/>
          </p:cNvSpPr>
          <p:nvPr>
            <p:ph type="dt" sz="half" idx="2"/>
          </p:nvPr>
        </p:nvSpPr>
        <p:spPr>
          <a:xfrm>
            <a:off x="6920316" y="44854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Date</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0031548"/>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1961- UCD HR Graphic_blank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2148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248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hea.ie/statistics/" TargetMode="External"/><Relationship Id="rId2" Type="http://schemas.openxmlformats.org/officeDocument/2006/relationships/hyperlink" Target="http://www.ecu.ac.uk/guidance-resources/using-data-and-evidence/benchmarking/" TargetMode="External"/><Relationship Id="rId1" Type="http://schemas.openxmlformats.org/officeDocument/2006/relationships/slideLayout" Target="../slideLayouts/slideLayout8.xml"/><Relationship Id="rId5" Type="http://schemas.openxmlformats.org/officeDocument/2006/relationships/hyperlink" Target="https://www.ucd.ie/equality/support/athenaswan/athenaswan-schoolapplications/" TargetMode="External"/><Relationship Id="rId4" Type="http://schemas.openxmlformats.org/officeDocument/2006/relationships/hyperlink" Target="https://www.ecu.ac.uk/publications/equality-in-higher-education-statistical-report-2016/"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hea.ie/"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www.ucl.ac.uk/hr/equalities/gender/1.%20UCL%20SWAN%20Toolkit-%202015.pdf" TargetMode="Externa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Marcellina.Fogarty@ucd.ie" TargetMode="External"/><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8.xml"/><Relationship Id="rId5" Type="http://schemas.openxmlformats.org/officeDocument/2006/relationships/hyperlink" Target="http://www.ecu.ac.uk/equality-charters/athena-swan/athena-swan-ireland/" TargetMode="External"/><Relationship Id="rId4" Type="http://schemas.openxmlformats.org/officeDocument/2006/relationships/hyperlink" Target="mailto:eioreilly@ucd.i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ucl.ac.uk/hr/equalities/gender/1.%20UCL%20SWAN%20Toolkit-%202015.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cl.ac.uk/hr/equalities/gender/1.%20UCL%20SWAN%20Toolkit-%202015.pdf"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www.dataprotection.ie/docs/Self-Assessment-Data-Protection-Checklist/y/22.htm"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ecu.ac.uk/publications/equality-in-higher-education-statistical-report-2016/" TargetMode="External"/><Relationship Id="rId2" Type="http://schemas.openxmlformats.org/officeDocument/2006/relationships/hyperlink" Target="http://hea.ie/statistics/" TargetMode="External"/><Relationship Id="rId1" Type="http://schemas.openxmlformats.org/officeDocument/2006/relationships/slideLayout" Target="../slideLayouts/slideLayout8.xml"/><Relationship Id="rId4" Type="http://schemas.openxmlformats.org/officeDocument/2006/relationships/hyperlink" Target="https://www.sheffield.ac.uk/cbe/staff-studentinfo/athenaswa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ucd.ie/equality/support/athenaswan/athenaswan-schoolapplications/" TargetMode="External"/><Relationship Id="rId2" Type="http://schemas.openxmlformats.org/officeDocument/2006/relationships/hyperlink" Target="http://www.hr.virginia.edu/uploads/documents/media/Writing_SMART_Goals.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ucd.ie/equality/support/athenaswan/athenaswan-schoolapplications/" TargetMode="External"/><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file:///\\STAFFDATACLUSTER3_STFNODEA_SP2_SERVER\USR\GROUPS\PERSONNE\Culture%20&amp;%20Engagement\EDI\Athena%20SWAN\Resources\Docs%20for%20web\Athena-SWAN-Charter-Awards-Handbook-May-2015%20(2).pdf"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www.ecu.ac.uk/equalitycharters/athena-swan/about-athena-swan/" TargetMode="External"/><Relationship Id="rId2" Type="http://schemas.openxmlformats.org/officeDocument/2006/relationships/hyperlink" Target="http://www.ecu.ac.uk/equality-charters/athena-swan/athena-swan-ireland/"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sarah.fink@ecu.ac.uk" TargetMode="External"/><Relationship Id="rId2" Type="http://schemas.openxmlformats.org/officeDocument/2006/relationships/hyperlink" Target="mailto:Athenaswan@jiscmail.ac.uk" TargetMode="External"/><Relationship Id="rId1" Type="http://schemas.openxmlformats.org/officeDocument/2006/relationships/slideLayout" Target="../slideLayouts/slideLayout8.xml"/><Relationship Id="rId4" Type="http://schemas.openxmlformats.org/officeDocument/2006/relationships/hyperlink" Target="http://www.ecu.ac.uk/equality-charters/athena-swan/athena-swan-irelan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mailto:as-submissions@ecu.ac.uk" TargetMode="External"/><Relationship Id="rId2" Type="http://schemas.openxmlformats.org/officeDocument/2006/relationships/hyperlink" Target="https://www.ucd.ie/equality/support/athenaswan/athenaswan-schoolapplications/"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ncl.ac.uk/media/wwwnclacuk/abouttheuniversity/files/Athena%20SWAN%20Toolkit.pdf" TargetMode="External"/><Relationship Id="rId2" Type="http://schemas.openxmlformats.org/officeDocument/2006/relationships/hyperlink" Target="http://www.ecu.ac.uk/equality-charters/athena-swan/athena-swan-ireland/" TargetMode="External"/><Relationship Id="rId1" Type="http://schemas.openxmlformats.org/officeDocument/2006/relationships/slideLayout" Target="../slideLayouts/slideLayout8.xml"/><Relationship Id="rId5" Type="http://schemas.openxmlformats.org/officeDocument/2006/relationships/hyperlink" Target="https://www.surrey.ac.uk/equalityanddiversity/about/groups/gender/athena_swan/Athena%20SWAN%20Guidance%20Documentation%20February%202015.pdf" TargetMode="External"/><Relationship Id="rId4" Type="http://schemas.openxmlformats.org/officeDocument/2006/relationships/hyperlink" Target="http://www.ucl.ac.uk/hr/equalities/gender/1.%20UCL%20SWAN%20Toolkit-%202015.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9.xml"/><Relationship Id="rId5" Type="http://schemas.openxmlformats.org/officeDocument/2006/relationships/image" Target="../media/image15.emf"/><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ecu.ac.uk/equality-charters/athena-swan/about-athena-swan/"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as-submissions@ecu.ac.uk" TargetMode="External"/><Relationship Id="rId2" Type="http://schemas.openxmlformats.org/officeDocument/2006/relationships/hyperlink" Target="mailto:Athenaswan@jiscmail.ac.uk"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4655" y="2510082"/>
            <a:ext cx="9144000" cy="1323439"/>
          </a:xfrm>
          <a:prstGeom prst="rect">
            <a:avLst/>
          </a:prstGeom>
          <a:noFill/>
        </p:spPr>
        <p:txBody>
          <a:bodyPr wrap="square" rtlCol="0">
            <a:spAutoFit/>
          </a:bodyPr>
          <a:lstStyle/>
          <a:p>
            <a:pPr algn="ctr"/>
            <a:r>
              <a:rPr lang="en-GB" sz="4000" b="1" dirty="0">
                <a:solidFill>
                  <a:srgbClr val="18325C"/>
                </a:solidFill>
                <a:latin typeface="Rockwell"/>
                <a:cs typeface="Rockwell"/>
              </a:rPr>
              <a:t>Athena SWAN </a:t>
            </a:r>
          </a:p>
          <a:p>
            <a:pPr algn="ctr"/>
            <a:r>
              <a:rPr lang="en-GB" sz="4000" b="1" dirty="0">
                <a:solidFill>
                  <a:srgbClr val="18325C"/>
                </a:solidFill>
                <a:latin typeface="Rockwell"/>
                <a:cs typeface="Rockwell"/>
              </a:rPr>
              <a:t>UCD Schools Toolkit</a:t>
            </a:r>
          </a:p>
        </p:txBody>
      </p:sp>
      <p:sp>
        <p:nvSpPr>
          <p:cNvPr id="8" name="TextBox 7"/>
          <p:cNvSpPr txBox="1"/>
          <p:nvPr/>
        </p:nvSpPr>
        <p:spPr>
          <a:xfrm>
            <a:off x="5381780" y="514209"/>
            <a:ext cx="3472114" cy="246221"/>
          </a:xfrm>
          <a:prstGeom prst="rect">
            <a:avLst/>
          </a:prstGeom>
          <a:noFill/>
        </p:spPr>
        <p:txBody>
          <a:bodyPr wrap="square" rtlCol="0">
            <a:spAutoFit/>
          </a:bodyPr>
          <a:lstStyle/>
          <a:p>
            <a:pPr algn="r"/>
            <a:r>
              <a:rPr lang="en-US" sz="1000" b="1" dirty="0">
                <a:solidFill>
                  <a:srgbClr val="72BF44"/>
                </a:solidFill>
                <a:latin typeface="Verdana"/>
                <a:cs typeface="Verdana"/>
              </a:rPr>
              <a:t>[Unit Name]</a:t>
            </a:r>
          </a:p>
        </p:txBody>
      </p:sp>
    </p:spTree>
    <p:extLst>
      <p:ext uri="{BB962C8B-B14F-4D97-AF65-F5344CB8AC3E}">
        <p14:creationId xmlns:p14="http://schemas.microsoft.com/office/powerpoint/2010/main" val="1321979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887" y="731520"/>
            <a:ext cx="1180408" cy="369332"/>
          </a:xfrm>
          <a:prstGeom prst="rect">
            <a:avLst/>
          </a:prstGeom>
          <a:noFill/>
        </p:spPr>
        <p:txBody>
          <a:bodyPr wrap="square" rtlCol="0">
            <a:spAutoFit/>
          </a:bodyPr>
          <a:lstStyle/>
          <a:p>
            <a:endParaRPr lang="en-IE" dirty="0"/>
          </a:p>
        </p:txBody>
      </p:sp>
      <p:sp>
        <p:nvSpPr>
          <p:cNvPr id="5" name="Rectangle 4"/>
          <p:cNvSpPr/>
          <p:nvPr/>
        </p:nvSpPr>
        <p:spPr>
          <a:xfrm>
            <a:off x="448887" y="92642"/>
            <a:ext cx="897775" cy="141404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6 months</a:t>
            </a:r>
          </a:p>
        </p:txBody>
      </p:sp>
      <p:sp>
        <p:nvSpPr>
          <p:cNvPr id="7" name="Rectangle 6"/>
          <p:cNvSpPr/>
          <p:nvPr/>
        </p:nvSpPr>
        <p:spPr>
          <a:xfrm>
            <a:off x="4854633" y="174567"/>
            <a:ext cx="1778923" cy="509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SAT created</a:t>
            </a:r>
          </a:p>
        </p:txBody>
      </p:sp>
      <p:sp>
        <p:nvSpPr>
          <p:cNvPr id="8" name="Rectangle 7"/>
          <p:cNvSpPr/>
          <p:nvPr/>
        </p:nvSpPr>
        <p:spPr>
          <a:xfrm>
            <a:off x="4854633" y="822960"/>
            <a:ext cx="1778923" cy="532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Gather Data &amp;Consultation</a:t>
            </a:r>
          </a:p>
        </p:txBody>
      </p:sp>
      <p:sp>
        <p:nvSpPr>
          <p:cNvPr id="9" name="Rectangle 8"/>
          <p:cNvSpPr/>
          <p:nvPr/>
        </p:nvSpPr>
        <p:spPr>
          <a:xfrm>
            <a:off x="448887" y="1632866"/>
            <a:ext cx="897775" cy="190835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2 months</a:t>
            </a:r>
          </a:p>
        </p:txBody>
      </p:sp>
      <p:sp>
        <p:nvSpPr>
          <p:cNvPr id="10" name="Rectangle 9"/>
          <p:cNvSpPr/>
          <p:nvPr/>
        </p:nvSpPr>
        <p:spPr>
          <a:xfrm>
            <a:off x="4854633" y="1632866"/>
            <a:ext cx="1778923" cy="53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Submission Drafted</a:t>
            </a:r>
          </a:p>
        </p:txBody>
      </p:sp>
      <p:sp>
        <p:nvSpPr>
          <p:cNvPr id="11" name="Rectangle 10"/>
          <p:cNvSpPr/>
          <p:nvPr/>
        </p:nvSpPr>
        <p:spPr>
          <a:xfrm>
            <a:off x="4854633" y="2319251"/>
            <a:ext cx="1778923" cy="5320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Changes Made</a:t>
            </a:r>
          </a:p>
        </p:txBody>
      </p:sp>
      <p:sp>
        <p:nvSpPr>
          <p:cNvPr id="13" name="Rounded Rectangle 12"/>
          <p:cNvSpPr/>
          <p:nvPr/>
        </p:nvSpPr>
        <p:spPr>
          <a:xfrm>
            <a:off x="7298575" y="1895301"/>
            <a:ext cx="1612669" cy="6899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Mock Panel</a:t>
            </a:r>
          </a:p>
          <a:p>
            <a:pPr algn="ctr"/>
            <a:r>
              <a:rPr lang="en-IE" dirty="0"/>
              <a:t>Assessment</a:t>
            </a:r>
          </a:p>
        </p:txBody>
      </p:sp>
      <p:sp>
        <p:nvSpPr>
          <p:cNvPr id="14" name="Rounded Rectangle 13"/>
          <p:cNvSpPr/>
          <p:nvPr/>
        </p:nvSpPr>
        <p:spPr>
          <a:xfrm>
            <a:off x="7298575" y="2851264"/>
            <a:ext cx="1612669" cy="432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GEAG  Review</a:t>
            </a:r>
          </a:p>
        </p:txBody>
      </p:sp>
      <p:sp>
        <p:nvSpPr>
          <p:cNvPr id="15" name="Rectangle 14"/>
          <p:cNvSpPr/>
          <p:nvPr/>
        </p:nvSpPr>
        <p:spPr>
          <a:xfrm>
            <a:off x="4854633" y="2975957"/>
            <a:ext cx="1778923" cy="598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Changes Made</a:t>
            </a:r>
          </a:p>
        </p:txBody>
      </p:sp>
      <p:sp>
        <p:nvSpPr>
          <p:cNvPr id="16" name="Rectangle 15"/>
          <p:cNvSpPr/>
          <p:nvPr/>
        </p:nvSpPr>
        <p:spPr>
          <a:xfrm>
            <a:off x="448887" y="3790604"/>
            <a:ext cx="897775" cy="123859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2 </a:t>
            </a:r>
          </a:p>
          <a:p>
            <a:pPr algn="ctr"/>
            <a:r>
              <a:rPr lang="en-IE" dirty="0"/>
              <a:t>weeks</a:t>
            </a:r>
          </a:p>
        </p:txBody>
      </p:sp>
      <p:sp>
        <p:nvSpPr>
          <p:cNvPr id="17" name="Rectangle 16"/>
          <p:cNvSpPr/>
          <p:nvPr/>
        </p:nvSpPr>
        <p:spPr>
          <a:xfrm>
            <a:off x="4854633" y="3790604"/>
            <a:ext cx="1778923" cy="249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Sign off by SAT</a:t>
            </a:r>
          </a:p>
        </p:txBody>
      </p:sp>
      <p:sp>
        <p:nvSpPr>
          <p:cNvPr id="20" name="Rectangle 19"/>
          <p:cNvSpPr/>
          <p:nvPr/>
        </p:nvSpPr>
        <p:spPr>
          <a:xfrm>
            <a:off x="4854633" y="4239491"/>
            <a:ext cx="1778923" cy="717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Sign off by </a:t>
            </a:r>
          </a:p>
          <a:p>
            <a:pPr algn="ctr"/>
            <a:r>
              <a:rPr lang="en-IE" dirty="0"/>
              <a:t>College Principal and GEAG</a:t>
            </a:r>
          </a:p>
        </p:txBody>
      </p:sp>
      <p:sp>
        <p:nvSpPr>
          <p:cNvPr id="21" name="Rectangle 20"/>
          <p:cNvSpPr/>
          <p:nvPr/>
        </p:nvSpPr>
        <p:spPr>
          <a:xfrm>
            <a:off x="4904508" y="5330098"/>
            <a:ext cx="1729048" cy="565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Submit Application </a:t>
            </a:r>
          </a:p>
        </p:txBody>
      </p:sp>
      <p:sp>
        <p:nvSpPr>
          <p:cNvPr id="22" name="Rectangle 21"/>
          <p:cNvSpPr/>
          <p:nvPr/>
        </p:nvSpPr>
        <p:spPr>
          <a:xfrm>
            <a:off x="448887" y="5317376"/>
            <a:ext cx="897775" cy="56526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1 </a:t>
            </a:r>
          </a:p>
          <a:p>
            <a:pPr algn="ctr"/>
            <a:r>
              <a:rPr lang="en-IE" dirty="0"/>
              <a:t>week</a:t>
            </a:r>
          </a:p>
        </p:txBody>
      </p:sp>
      <p:cxnSp>
        <p:nvCxnSpPr>
          <p:cNvPr id="35" name="Straight Arrow Connector 34"/>
          <p:cNvCxnSpPr>
            <a:stCxn id="7" idx="2"/>
            <a:endCxn id="7" idx="2"/>
          </p:cNvCxnSpPr>
          <p:nvPr/>
        </p:nvCxnSpPr>
        <p:spPr>
          <a:xfrm>
            <a:off x="5744095" y="684014"/>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7" idx="2"/>
            <a:endCxn id="8" idx="0"/>
          </p:cNvCxnSpPr>
          <p:nvPr/>
        </p:nvCxnSpPr>
        <p:spPr>
          <a:xfrm>
            <a:off x="5744095" y="684014"/>
            <a:ext cx="0" cy="138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8" idx="2"/>
          </p:cNvCxnSpPr>
          <p:nvPr/>
        </p:nvCxnSpPr>
        <p:spPr>
          <a:xfrm>
            <a:off x="5744095" y="1354974"/>
            <a:ext cx="0" cy="277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0" idx="2"/>
            <a:endCxn id="11" idx="0"/>
          </p:cNvCxnSpPr>
          <p:nvPr/>
        </p:nvCxnSpPr>
        <p:spPr>
          <a:xfrm>
            <a:off x="5744095" y="2164881"/>
            <a:ext cx="0" cy="154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2"/>
            <a:endCxn id="15" idx="0"/>
          </p:cNvCxnSpPr>
          <p:nvPr/>
        </p:nvCxnSpPr>
        <p:spPr>
          <a:xfrm>
            <a:off x="5744095" y="2851265"/>
            <a:ext cx="0" cy="124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5" idx="2"/>
          </p:cNvCxnSpPr>
          <p:nvPr/>
        </p:nvCxnSpPr>
        <p:spPr>
          <a:xfrm>
            <a:off x="5744095" y="3574473"/>
            <a:ext cx="0" cy="216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7" idx="2"/>
            <a:endCxn id="20" idx="0"/>
          </p:cNvCxnSpPr>
          <p:nvPr/>
        </p:nvCxnSpPr>
        <p:spPr>
          <a:xfrm>
            <a:off x="5744095" y="4039985"/>
            <a:ext cx="0" cy="1995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a:stCxn id="20" idx="2"/>
          </p:cNvCxnSpPr>
          <p:nvPr/>
        </p:nvCxnSpPr>
        <p:spPr>
          <a:xfrm>
            <a:off x="5744095" y="4957156"/>
            <a:ext cx="0" cy="3602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0" idx="3"/>
          </p:cNvCxnSpPr>
          <p:nvPr/>
        </p:nvCxnSpPr>
        <p:spPr>
          <a:xfrm>
            <a:off x="6633556" y="1898874"/>
            <a:ext cx="665019" cy="266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3" idx="1"/>
          </p:cNvCxnSpPr>
          <p:nvPr/>
        </p:nvCxnSpPr>
        <p:spPr>
          <a:xfrm flipH="1">
            <a:off x="6633556" y="2240280"/>
            <a:ext cx="665019" cy="344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6633556" y="2655915"/>
            <a:ext cx="665017" cy="3906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4" idx="1"/>
          </p:cNvCxnSpPr>
          <p:nvPr/>
        </p:nvCxnSpPr>
        <p:spPr>
          <a:xfrm flipH="1">
            <a:off x="6633556" y="3067396"/>
            <a:ext cx="665019" cy="216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862051" y="1895301"/>
            <a:ext cx="2377440" cy="1200329"/>
          </a:xfrm>
          <a:prstGeom prst="rect">
            <a:avLst/>
          </a:prstGeom>
          <a:noFill/>
        </p:spPr>
        <p:txBody>
          <a:bodyPr wrap="square" rtlCol="0">
            <a:spAutoFit/>
          </a:bodyPr>
          <a:lstStyle/>
          <a:p>
            <a:r>
              <a:rPr lang="en-IE" sz="2400" b="1" dirty="0">
                <a:effectLst>
                  <a:outerShdw blurRad="38100" dist="38100" dir="2700000" algn="tl">
                    <a:srgbClr val="000000">
                      <a:alpha val="43137"/>
                    </a:srgbClr>
                  </a:outerShdw>
                </a:effectLst>
              </a:rPr>
              <a:t>UCD Athena SWAN Process Overview</a:t>
            </a:r>
          </a:p>
        </p:txBody>
      </p:sp>
    </p:spTree>
    <p:extLst>
      <p:ext uri="{BB962C8B-B14F-4D97-AF65-F5344CB8AC3E}">
        <p14:creationId xmlns:p14="http://schemas.microsoft.com/office/powerpoint/2010/main" val="3503037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1405280" y="2460207"/>
            <a:ext cx="7439477" cy="523220"/>
          </a:xfrm>
          <a:prstGeom prst="rect">
            <a:avLst/>
          </a:prstGeom>
          <a:noFill/>
        </p:spPr>
        <p:txBody>
          <a:bodyPr wrap="square" rtlCol="0">
            <a:spAutoFit/>
          </a:bodyPr>
          <a:lstStyle/>
          <a:p>
            <a:r>
              <a:rPr lang="en-GB" sz="2800" b="1" dirty="0">
                <a:solidFill>
                  <a:srgbClr val="18325C"/>
                </a:solidFill>
                <a:latin typeface="Rockwell"/>
                <a:cs typeface="Rockwell"/>
              </a:rPr>
              <a:t>1. Est. Self-Assessment Team (SAT) </a:t>
            </a:r>
            <a:endParaRPr lang="en-GB" sz="1200" i="1" dirty="0">
              <a:solidFill>
                <a:srgbClr val="72BF44"/>
              </a:solidFill>
              <a:latin typeface="Verdana"/>
              <a:cs typeface="Verdana"/>
            </a:endParaRPr>
          </a:p>
        </p:txBody>
      </p:sp>
      <p:sp>
        <p:nvSpPr>
          <p:cNvPr id="9" name="TextBox 8">
            <a:extLst>
              <a:ext uri="{FF2B5EF4-FFF2-40B4-BE49-F238E27FC236}">
                <a16:creationId xmlns:a16="http://schemas.microsoft.com/office/drawing/2014/main" id="{05E800CA-1953-4D41-9E10-0527897E7FA9}"/>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701948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267513"/>
            <a:ext cx="7439477" cy="523220"/>
          </a:xfrm>
          <a:prstGeom prst="rect">
            <a:avLst/>
          </a:prstGeom>
          <a:noFill/>
        </p:spPr>
        <p:txBody>
          <a:bodyPr wrap="square" rtlCol="0">
            <a:spAutoFit/>
          </a:bodyPr>
          <a:lstStyle/>
          <a:p>
            <a:r>
              <a:rPr lang="en-GB" sz="2800" b="1" dirty="0">
                <a:solidFill>
                  <a:srgbClr val="18325C"/>
                </a:solidFill>
                <a:latin typeface="Rockwell"/>
                <a:cs typeface="Rockwell"/>
              </a:rPr>
              <a:t>1. Est. Self-Assessment Team (SAT) </a:t>
            </a:r>
            <a:endParaRPr lang="en-GB" sz="1200" i="1" dirty="0">
              <a:solidFill>
                <a:srgbClr val="72BF44"/>
              </a:solidFill>
              <a:latin typeface="Verdana"/>
              <a:cs typeface="Verdana"/>
            </a:endParaRPr>
          </a:p>
        </p:txBody>
      </p:sp>
      <p:sp>
        <p:nvSpPr>
          <p:cNvPr id="7" name="Rectangle 6">
            <a:extLst>
              <a:ext uri="{FF2B5EF4-FFF2-40B4-BE49-F238E27FC236}">
                <a16:creationId xmlns:a16="http://schemas.microsoft.com/office/drawing/2014/main" id="{D1B47EC1-8823-4DE7-BDE2-0168EA5B38B2}"/>
              </a:ext>
            </a:extLst>
          </p:cNvPr>
          <p:cNvSpPr/>
          <p:nvPr/>
        </p:nvSpPr>
        <p:spPr>
          <a:xfrm>
            <a:off x="438645" y="955657"/>
            <a:ext cx="8031100" cy="5047536"/>
          </a:xfrm>
          <a:prstGeom prst="rect">
            <a:avLst/>
          </a:prstGeom>
        </p:spPr>
        <p:txBody>
          <a:bodyPr wrap="square">
            <a:spAutoFit/>
          </a:bodyPr>
          <a:lstStyle/>
          <a:p>
            <a:pPr marL="285750" lvl="0" indent="-285750">
              <a:buFont typeface="Arial" panose="020B0604020202020204" pitchFamily="34" charset="0"/>
              <a:buChar char="•"/>
            </a:pPr>
            <a:r>
              <a:rPr lang="en-IE" sz="1600" dirty="0"/>
              <a:t>Identify a senior male/female Chair of the Self-Assessment Team (SAT) and lead for the application.</a:t>
            </a:r>
          </a:p>
          <a:p>
            <a:pPr marL="285750" lvl="0" indent="-285750">
              <a:buFont typeface="Arial" panose="020B0604020202020204" pitchFamily="34" charset="0"/>
              <a:buChar char="•"/>
            </a:pPr>
            <a:endParaRPr lang="en-IE" sz="1600" dirty="0"/>
          </a:p>
          <a:p>
            <a:pPr marL="285750" lvl="0" indent="-285750">
              <a:buFont typeface="Arial" panose="020B0604020202020204" pitchFamily="34" charset="0"/>
              <a:buChar char="•"/>
            </a:pPr>
            <a:r>
              <a:rPr lang="en-IE" sz="1600" dirty="0"/>
              <a:t>Create the SAT (identify, invite, put out call). Go to </a:t>
            </a:r>
            <a:r>
              <a:rPr lang="en-IE" sz="1600" dirty="0">
                <a:hlinkClick r:id="rId2"/>
              </a:rPr>
              <a:t>UCD Athena SWAN Schools webpage </a:t>
            </a:r>
            <a:r>
              <a:rPr lang="en-IE" sz="1600" dirty="0"/>
              <a:t>for more details.</a:t>
            </a:r>
          </a:p>
          <a:p>
            <a:pPr lvl="0"/>
            <a:endParaRPr lang="en-IE" sz="1600" dirty="0"/>
          </a:p>
          <a:p>
            <a:pPr marL="285750" lvl="0" indent="-285750">
              <a:buFont typeface="Arial" panose="020B0604020202020204" pitchFamily="34" charset="0"/>
              <a:buChar char="•"/>
            </a:pPr>
            <a:r>
              <a:rPr lang="en-IE" sz="1600" dirty="0"/>
              <a:t>Identify leads from the SAT to be responsible for managing and populating the application sections (max 2 leads per application section).</a:t>
            </a:r>
          </a:p>
          <a:p>
            <a:pPr lvl="0"/>
            <a:endParaRPr lang="en-IE" sz="1600" dirty="0"/>
          </a:p>
          <a:p>
            <a:r>
              <a:rPr lang="en-IE" sz="1600" b="1" dirty="0"/>
              <a:t>	E.g. </a:t>
            </a:r>
            <a:r>
              <a:rPr lang="en-IE" sz="1600" dirty="0"/>
              <a:t>Section leads for: Data analysis, focus groups , internal and external consultation, 	identifying areas of good practice and areas 	requiring further development.</a:t>
            </a:r>
          </a:p>
          <a:p>
            <a:endParaRPr lang="en-IE" sz="1600" dirty="0"/>
          </a:p>
          <a:p>
            <a:r>
              <a:rPr lang="en-IE" sz="1600" b="1" dirty="0"/>
              <a:t>SAT responsibility:</a:t>
            </a:r>
          </a:p>
          <a:p>
            <a:endParaRPr lang="en-IE" sz="1600" dirty="0"/>
          </a:p>
          <a:p>
            <a:pPr marL="285750" indent="-285750">
              <a:buFont typeface="Arial" panose="020B0604020202020204" pitchFamily="34" charset="0"/>
              <a:buChar char="•"/>
            </a:pPr>
            <a:r>
              <a:rPr lang="en-IE" sz="1600" dirty="0"/>
              <a:t>Analysis of the employee and student data.</a:t>
            </a:r>
          </a:p>
          <a:p>
            <a:pPr marL="285750" indent="-285750">
              <a:buFont typeface="Arial" panose="020B0604020202020204" pitchFamily="34" charset="0"/>
              <a:buChar char="•"/>
            </a:pPr>
            <a:r>
              <a:rPr lang="en-IE" sz="1600" dirty="0"/>
              <a:t>Carry out consultation.</a:t>
            </a:r>
          </a:p>
          <a:p>
            <a:pPr marL="285750" indent="-285750">
              <a:buFont typeface="Arial" panose="020B0604020202020204" pitchFamily="34" charset="0"/>
              <a:buChar char="•"/>
            </a:pPr>
            <a:r>
              <a:rPr lang="en-IE" sz="1600" dirty="0"/>
              <a:t>Identify gaps, Agreeing actions and initiatives in response to the analysis.</a:t>
            </a:r>
          </a:p>
          <a:p>
            <a:pPr marL="285750" indent="-285750">
              <a:buFont typeface="Arial" panose="020B0604020202020204" pitchFamily="34" charset="0"/>
              <a:buChar char="•"/>
            </a:pPr>
            <a:r>
              <a:rPr lang="en-IE" sz="1600" dirty="0"/>
              <a:t>Recommend quick wins to implement immediately;</a:t>
            </a:r>
          </a:p>
          <a:p>
            <a:pPr marL="285750" indent="-285750">
              <a:buFont typeface="Arial" panose="020B0604020202020204" pitchFamily="34" charset="0"/>
              <a:buChar char="•"/>
            </a:pPr>
            <a:r>
              <a:rPr lang="en-IE" sz="1600" dirty="0"/>
              <a:t>Putting together the Athena SWAN application and action plan.</a:t>
            </a:r>
          </a:p>
          <a:p>
            <a:endParaRPr lang="en-IE" dirty="0"/>
          </a:p>
        </p:txBody>
      </p:sp>
      <p:sp>
        <p:nvSpPr>
          <p:cNvPr id="9" name="TextBox 8">
            <a:extLst>
              <a:ext uri="{FF2B5EF4-FFF2-40B4-BE49-F238E27FC236}">
                <a16:creationId xmlns:a16="http://schemas.microsoft.com/office/drawing/2014/main" id="{05E800CA-1953-4D41-9E10-0527897E7FA9}"/>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971894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2" name="Rectangle 1">
            <a:extLst>
              <a:ext uri="{FF2B5EF4-FFF2-40B4-BE49-F238E27FC236}">
                <a16:creationId xmlns:a16="http://schemas.microsoft.com/office/drawing/2014/main" id="{1F68F4B2-B40A-4FEE-AAC8-ED16332AC6DF}"/>
              </a:ext>
            </a:extLst>
          </p:cNvPr>
          <p:cNvSpPr/>
          <p:nvPr/>
        </p:nvSpPr>
        <p:spPr>
          <a:xfrm>
            <a:off x="328305" y="782121"/>
            <a:ext cx="8815695" cy="5293757"/>
          </a:xfrm>
          <a:prstGeom prst="rect">
            <a:avLst/>
          </a:prstGeom>
        </p:spPr>
        <p:txBody>
          <a:bodyPr wrap="square">
            <a:spAutoFit/>
          </a:bodyPr>
          <a:lstStyle/>
          <a:p>
            <a:r>
              <a:rPr lang="en-IE" sz="1600" b="1" dirty="0"/>
              <a:t>Chair of SAT </a:t>
            </a:r>
          </a:p>
          <a:p>
            <a:endParaRPr lang="en-IE" sz="1600" b="1" dirty="0"/>
          </a:p>
          <a:p>
            <a:pPr marL="285750" indent="-285750">
              <a:buFont typeface="Arial" panose="020B0604020202020204" pitchFamily="34" charset="0"/>
              <a:buChar char="•"/>
            </a:pPr>
            <a:r>
              <a:rPr lang="en-IE" sz="1600" dirty="0"/>
              <a:t>Ensure that everyone has a voice and hierarchy do not overpower discussions and decisions </a:t>
            </a:r>
          </a:p>
          <a:p>
            <a:pPr marL="285750" indent="-285750">
              <a:buFont typeface="Arial" panose="020B0604020202020204" pitchFamily="34" charset="0"/>
              <a:buChar char="•"/>
            </a:pPr>
            <a:r>
              <a:rPr lang="en-IE" sz="1600" dirty="0"/>
              <a:t>That all members of the SAT take responsibility for completing tasks and the charter mark process</a:t>
            </a:r>
          </a:p>
          <a:p>
            <a:pPr marL="285750" indent="-285750">
              <a:buFont typeface="Arial" panose="020B0604020202020204" pitchFamily="34" charset="0"/>
              <a:buChar char="•"/>
            </a:pPr>
            <a:r>
              <a:rPr lang="en-IE" sz="1600" dirty="0"/>
              <a:t>That SAT members are given proportionate responsibility </a:t>
            </a:r>
          </a:p>
          <a:p>
            <a:pPr marL="285750" indent="-285750">
              <a:buFont typeface="Arial" panose="020B0604020202020204" pitchFamily="34" charset="0"/>
              <a:buChar char="•"/>
            </a:pPr>
            <a:r>
              <a:rPr lang="en-IE" sz="1600" dirty="0"/>
              <a:t>How many meetings will you have, when and where will they be, and for how long?  </a:t>
            </a:r>
          </a:p>
          <a:p>
            <a:pPr algn="ctr"/>
            <a:r>
              <a:rPr lang="en-IE" sz="1600" dirty="0"/>
              <a:t>      </a:t>
            </a:r>
            <a:r>
              <a:rPr lang="en-IE" sz="1600" b="1" dirty="0">
                <a:solidFill>
                  <a:srgbClr val="FF0000"/>
                </a:solidFill>
              </a:rPr>
              <a:t>See Setting Up-SAT and Meeting and Agenda Timeline on UCD Athena SWAN School webpage.</a:t>
            </a:r>
          </a:p>
          <a:p>
            <a:endParaRPr lang="en-IE" sz="1600" b="1" dirty="0"/>
          </a:p>
          <a:p>
            <a:r>
              <a:rPr lang="en-IE" sz="1600" b="1" dirty="0"/>
              <a:t>Head of School</a:t>
            </a:r>
            <a:r>
              <a:rPr lang="en-IE" sz="1600" b="1" i="1" dirty="0"/>
              <a:t> </a:t>
            </a:r>
          </a:p>
          <a:p>
            <a:endParaRPr lang="en-IE" sz="1600" b="1" i="1" dirty="0"/>
          </a:p>
          <a:p>
            <a:pPr marL="285750" indent="-285750">
              <a:buFont typeface="Arial" panose="020B0604020202020204" pitchFamily="34" charset="0"/>
              <a:buChar char="•"/>
            </a:pPr>
            <a:r>
              <a:rPr lang="en-IE" sz="1600" dirty="0"/>
              <a:t>Submission cover letter: see SWAN Handbook, </a:t>
            </a:r>
            <a:r>
              <a:rPr lang="en-IE" sz="1600" dirty="0">
                <a:hlinkClick r:id="rId2"/>
              </a:rPr>
              <a:t>UCD Athena SWAN Schools webpage </a:t>
            </a:r>
            <a:endParaRPr lang="en-IE" sz="1600" dirty="0"/>
          </a:p>
          <a:p>
            <a:pPr marL="285750" indent="-285750">
              <a:buFont typeface="Arial" panose="020B0604020202020204" pitchFamily="34" charset="0"/>
              <a:buChar char="•"/>
            </a:pPr>
            <a:r>
              <a:rPr lang="en-IE" sz="1600" dirty="0"/>
              <a:t>Supporting the SAT with resources</a:t>
            </a:r>
          </a:p>
          <a:p>
            <a:pPr marL="285750" indent="-285750">
              <a:buFont typeface="Arial" panose="020B0604020202020204" pitchFamily="34" charset="0"/>
              <a:buChar char="•"/>
            </a:pPr>
            <a:r>
              <a:rPr lang="en-IE" sz="1600" dirty="0"/>
              <a:t>Monitoring workload of SAT Chair etc.</a:t>
            </a:r>
          </a:p>
          <a:p>
            <a:endParaRPr lang="en-IE" sz="1600" b="1" dirty="0"/>
          </a:p>
          <a:p>
            <a:r>
              <a:rPr lang="en-IE" sz="1600" b="1" dirty="0"/>
              <a:t>EDI Units role</a:t>
            </a:r>
          </a:p>
          <a:p>
            <a:endParaRPr lang="en-IE" sz="1600" b="1" dirty="0"/>
          </a:p>
          <a:p>
            <a:pPr marL="285750" indent="-285750">
              <a:buFont typeface="Arial" panose="020B0604020202020204" pitchFamily="34" charset="0"/>
              <a:buChar char="•"/>
            </a:pPr>
            <a:r>
              <a:rPr lang="en-IE" sz="1600" dirty="0"/>
              <a:t>The EDI Unit is available to attend the initial introductory meeting and at key junctures if needed.</a:t>
            </a:r>
          </a:p>
          <a:p>
            <a:pPr marL="285750" indent="-285750">
              <a:buFont typeface="Arial" panose="020B0604020202020204" pitchFamily="34" charset="0"/>
              <a:buChar char="•"/>
            </a:pPr>
            <a:r>
              <a:rPr lang="en-IE" sz="1600" dirty="0"/>
              <a:t>Provide templates, guidance, good examples of successful School applications available on the UCD Athena SWAN Schools webpage.</a:t>
            </a:r>
          </a:p>
          <a:p>
            <a:pPr marL="285750" indent="-285750">
              <a:buFont typeface="Arial" panose="020B0604020202020204" pitchFamily="34" charset="0"/>
              <a:buChar char="•"/>
            </a:pPr>
            <a:r>
              <a:rPr lang="en-IE" sz="1600" dirty="0"/>
              <a:t>Will organise the GEAG to organising mock panels and provision of advice</a:t>
            </a:r>
          </a:p>
          <a:p>
            <a:pPr>
              <a:buNone/>
            </a:pPr>
            <a:endParaRPr lang="en-IE" dirty="0"/>
          </a:p>
        </p:txBody>
      </p:sp>
      <p:sp>
        <p:nvSpPr>
          <p:cNvPr id="7" name="TextBox 6">
            <a:extLst>
              <a:ext uri="{FF2B5EF4-FFF2-40B4-BE49-F238E27FC236}">
                <a16:creationId xmlns:a16="http://schemas.microsoft.com/office/drawing/2014/main" id="{8A565CBF-B76E-4725-8046-62DDFBB4A518}"/>
              </a:ext>
            </a:extLst>
          </p:cNvPr>
          <p:cNvSpPr txBox="1"/>
          <p:nvPr/>
        </p:nvSpPr>
        <p:spPr>
          <a:xfrm>
            <a:off x="328305" y="197441"/>
            <a:ext cx="8003932" cy="523220"/>
          </a:xfrm>
          <a:prstGeom prst="rect">
            <a:avLst/>
          </a:prstGeom>
          <a:noFill/>
        </p:spPr>
        <p:txBody>
          <a:bodyPr wrap="square" rtlCol="0">
            <a:spAutoFit/>
          </a:bodyPr>
          <a:lstStyle/>
          <a:p>
            <a:r>
              <a:rPr lang="en-GB" sz="2800" b="1" dirty="0">
                <a:solidFill>
                  <a:srgbClr val="18325C"/>
                </a:solidFill>
                <a:latin typeface="Rockwell"/>
                <a:cs typeface="Rockwell"/>
              </a:rPr>
              <a:t>1. Est. Self-Assessment Team (SAT) -Roles </a:t>
            </a:r>
            <a:endParaRPr lang="en-GB" sz="1200" i="1" dirty="0">
              <a:solidFill>
                <a:srgbClr val="72BF44"/>
              </a:solidFill>
              <a:latin typeface="Verdana"/>
              <a:cs typeface="Verdana"/>
            </a:endParaRPr>
          </a:p>
        </p:txBody>
      </p:sp>
    </p:spTree>
    <p:extLst>
      <p:ext uri="{BB962C8B-B14F-4D97-AF65-F5344CB8AC3E}">
        <p14:creationId xmlns:p14="http://schemas.microsoft.com/office/powerpoint/2010/main" val="273841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2227037" y="2652183"/>
            <a:ext cx="4845567" cy="523220"/>
          </a:xfrm>
          <a:prstGeom prst="rect">
            <a:avLst/>
          </a:prstGeom>
          <a:noFill/>
        </p:spPr>
        <p:txBody>
          <a:bodyPr wrap="square" rtlCol="0">
            <a:spAutoFit/>
          </a:bodyPr>
          <a:lstStyle/>
          <a:p>
            <a:pPr algn="ctr"/>
            <a:r>
              <a:rPr lang="en-GB" sz="2800" b="1" dirty="0">
                <a:solidFill>
                  <a:srgbClr val="18325C"/>
                </a:solidFill>
                <a:latin typeface="Rockwell"/>
                <a:cs typeface="Rockwell"/>
              </a:rPr>
              <a:t>2. Data Collection</a:t>
            </a:r>
            <a:endParaRPr lang="en-GB" sz="1200" i="1" dirty="0">
              <a:solidFill>
                <a:srgbClr val="18325C"/>
              </a:solidFill>
              <a:latin typeface="Verdana"/>
              <a:cs typeface="Verdana"/>
            </a:endParaRPr>
          </a:p>
        </p:txBody>
      </p:sp>
      <p:sp>
        <p:nvSpPr>
          <p:cNvPr id="6" name="TextBox 5">
            <a:extLst>
              <a:ext uri="{FF2B5EF4-FFF2-40B4-BE49-F238E27FC236}">
                <a16:creationId xmlns:a16="http://schemas.microsoft.com/office/drawing/2014/main" id="{9389B678-A0D7-4B40-B7DE-C84C93111CC2}"/>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4073125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169535"/>
            <a:ext cx="7439477" cy="523220"/>
          </a:xfrm>
          <a:prstGeom prst="rect">
            <a:avLst/>
          </a:prstGeom>
          <a:noFill/>
        </p:spPr>
        <p:txBody>
          <a:bodyPr wrap="square" rtlCol="0">
            <a:spAutoFit/>
          </a:bodyPr>
          <a:lstStyle/>
          <a:p>
            <a:r>
              <a:rPr lang="en-GB" sz="2800" b="1" dirty="0">
                <a:solidFill>
                  <a:srgbClr val="18325C"/>
                </a:solidFill>
                <a:latin typeface="Rockwell"/>
                <a:cs typeface="Rockwell"/>
              </a:rPr>
              <a:t>2.1 Data Collection - Methods</a:t>
            </a:r>
            <a:endParaRPr lang="en-GB" sz="1200" i="1" dirty="0">
              <a:solidFill>
                <a:srgbClr val="18325C"/>
              </a:solidFill>
              <a:latin typeface="Verdana"/>
              <a:cs typeface="Verdana"/>
            </a:endParaRPr>
          </a:p>
        </p:txBody>
      </p:sp>
      <p:sp>
        <p:nvSpPr>
          <p:cNvPr id="2" name="Rectangle 1">
            <a:extLst>
              <a:ext uri="{FF2B5EF4-FFF2-40B4-BE49-F238E27FC236}">
                <a16:creationId xmlns:a16="http://schemas.microsoft.com/office/drawing/2014/main" id="{5860C725-AE5D-4D2F-B7AE-A1DEC5F7E7D4}"/>
              </a:ext>
            </a:extLst>
          </p:cNvPr>
          <p:cNvSpPr/>
          <p:nvPr/>
        </p:nvSpPr>
        <p:spPr>
          <a:xfrm>
            <a:off x="120074" y="626253"/>
            <a:ext cx="9144000" cy="6705105"/>
          </a:xfrm>
          <a:prstGeom prst="rect">
            <a:avLst/>
          </a:prstGeom>
        </p:spPr>
        <p:txBody>
          <a:bodyPr wrap="square">
            <a:spAutoFit/>
          </a:bodyPr>
          <a:lstStyle/>
          <a:p>
            <a:pPr lvl="0" algn="ctr">
              <a:lnSpc>
                <a:spcPct val="107000"/>
              </a:lnSpc>
              <a:spcAft>
                <a:spcPts val="0"/>
              </a:spcAft>
            </a:pPr>
            <a:r>
              <a:rPr lang="en-IE" sz="1600" b="1" dirty="0">
                <a:latin typeface="Calibri" panose="020F0502020204030204" pitchFamily="34" charset="0"/>
                <a:ea typeface="Calibri" panose="020F0502020204030204" pitchFamily="34" charset="0"/>
                <a:cs typeface="Times New Roman" panose="02020603050405020304" pitchFamily="18" charset="0"/>
              </a:rPr>
              <a:t>There are four elements to data collection for Athena SWAN</a:t>
            </a:r>
          </a:p>
          <a:p>
            <a:pPr lvl="0">
              <a:lnSpc>
                <a:spcPct val="107000"/>
              </a:lnSpc>
              <a:spcAft>
                <a:spcPts val="0"/>
              </a:spcAft>
            </a:pPr>
            <a:endParaRPr lang="en-IE" sz="1400" b="1"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IE" sz="1400" b="1" dirty="0">
                <a:ea typeface="Calibri" panose="020F0502020204030204" pitchFamily="34" charset="0"/>
                <a:cs typeface="Times New Roman" panose="02020603050405020304" pitchFamily="18" charset="0"/>
              </a:rPr>
              <a:t>  Collect your individual school data</a:t>
            </a:r>
          </a:p>
          <a:p>
            <a:pPr lvl="0">
              <a:lnSpc>
                <a:spcPct val="107000"/>
              </a:lnSpc>
              <a:spcAft>
                <a:spcPts val="0"/>
              </a:spcAft>
            </a:pPr>
            <a:r>
              <a:rPr lang="en-IE" sz="1400" b="1" dirty="0">
                <a:ea typeface="Calibri" panose="020F0502020204030204" pitchFamily="34" charset="0"/>
                <a:cs typeface="Times New Roman" panose="02020603050405020304" pitchFamily="18" charset="0"/>
              </a:rPr>
              <a:t>           </a:t>
            </a:r>
            <a:r>
              <a:rPr lang="en-IE" sz="1400" dirty="0">
                <a:ea typeface="Calibri" panose="020F0502020204030204" pitchFamily="34" charset="0"/>
                <a:cs typeface="Times New Roman" panose="02020603050405020304" pitchFamily="18" charset="0"/>
              </a:rPr>
              <a:t>Examples of data to collect include:  </a:t>
            </a:r>
          </a:p>
          <a:p>
            <a:pPr lvl="0">
              <a:lnSpc>
                <a:spcPct val="107000"/>
              </a:lnSpc>
              <a:spcAft>
                <a:spcPts val="0"/>
              </a:spcAft>
            </a:pPr>
            <a:endParaRPr lang="en-IE" sz="1400" dirty="0">
              <a:ea typeface="Calibri" panose="020F0502020204030204" pitchFamily="34" charset="0"/>
              <a:cs typeface="Times New Roman" panose="02020603050405020304" pitchFamily="18" charset="0"/>
            </a:endParaRPr>
          </a:p>
          <a:p>
            <a:pPr lvl="0">
              <a:lnSpc>
                <a:spcPct val="107000"/>
              </a:lnSpc>
              <a:spcAft>
                <a:spcPts val="0"/>
              </a:spcAft>
            </a:pPr>
            <a:r>
              <a:rPr lang="en-IE" sz="1400" dirty="0">
                <a:ea typeface="Calibri" panose="020F0502020204030204" pitchFamily="34" charset="0"/>
                <a:cs typeface="Times New Roman" panose="02020603050405020304" pitchFamily="18" charset="0"/>
              </a:rPr>
              <a:t>	Employee</a:t>
            </a:r>
            <a:r>
              <a:rPr lang="en-IE" sz="1400" dirty="0"/>
              <a:t> numbers (incl. grade, contract type, full/part time, clinical/non-clinical), % of staff availing of Maternity, 	Adoption, Paternity Leave, Parental leave etc.</a:t>
            </a:r>
          </a:p>
          <a:p>
            <a:pPr lvl="0">
              <a:lnSpc>
                <a:spcPct val="107000"/>
              </a:lnSpc>
              <a:spcAft>
                <a:spcPts val="0"/>
              </a:spcAft>
            </a:pPr>
            <a:r>
              <a:rPr lang="en-IE" sz="1400" dirty="0"/>
              <a:t>		</a:t>
            </a:r>
            <a:endParaRPr lang="en-IE" sz="1400" dirty="0">
              <a:highlight>
                <a:srgbClr val="FFFF00"/>
              </a:highlight>
              <a:ea typeface="Calibri" panose="020F0502020204030204" pitchFamily="34" charset="0"/>
              <a:cs typeface="Times New Roman" panose="02020603050405020304" pitchFamily="18" charset="0"/>
            </a:endParaRPr>
          </a:p>
          <a:p>
            <a:pPr marL="342900" lvl="0" indent="-342900">
              <a:lnSpc>
                <a:spcPct val="107000"/>
              </a:lnSpc>
              <a:spcAft>
                <a:spcPts val="0"/>
              </a:spcAft>
              <a:buAutoNum type="arabicPeriod" startAt="2"/>
            </a:pPr>
            <a:r>
              <a:rPr lang="en-IE" sz="1400" b="1" dirty="0">
                <a:ea typeface="Calibri" panose="020F0502020204030204" pitchFamily="34" charset="0"/>
                <a:cs typeface="Times New Roman" panose="02020603050405020304" pitchFamily="18" charset="0"/>
              </a:rPr>
              <a:t>   Develop and undertake a school level employee and student survey</a:t>
            </a:r>
          </a:p>
          <a:p>
            <a:pPr lvl="0">
              <a:lnSpc>
                <a:spcPct val="107000"/>
              </a:lnSpc>
              <a:spcAft>
                <a:spcPts val="0"/>
              </a:spcAft>
            </a:pPr>
            <a:r>
              <a:rPr lang="en-IE" sz="1400" dirty="0">
                <a:cs typeface="Times New Roman" panose="02020603050405020304" pitchFamily="18" charset="0"/>
              </a:rPr>
              <a:t>	</a:t>
            </a:r>
            <a:r>
              <a:rPr lang="en-IE" sz="1400" dirty="0"/>
              <a:t>Present and discuss your qualitative data throughout the application – not just in the ‘any other comments’ section.</a:t>
            </a:r>
          </a:p>
          <a:p>
            <a:pPr>
              <a:lnSpc>
                <a:spcPct val="107000"/>
              </a:lnSpc>
            </a:pPr>
            <a:r>
              <a:rPr lang="en-IE" sz="1400" dirty="0"/>
              <a:t>	Survey must cover all employees and students in your School.</a:t>
            </a:r>
          </a:p>
          <a:p>
            <a:pPr>
              <a:lnSpc>
                <a:spcPct val="107000"/>
              </a:lnSpc>
            </a:pPr>
            <a:r>
              <a:rPr lang="en-IE" sz="1400" dirty="0"/>
              <a:t>	Qualitative and survey data can be effective in showing impact. It’s a good idea to complement your survey with data 	and analysis drawing on the </a:t>
            </a:r>
            <a:r>
              <a:rPr lang="en-IE" sz="1400" b="1" dirty="0"/>
              <a:t>UCD’s Culture and Engagement Survey (2016). </a:t>
            </a:r>
            <a:r>
              <a:rPr lang="en-IE" sz="1400" dirty="0"/>
              <a:t>Contact your Head of School for 	information on the survey.</a:t>
            </a:r>
            <a:endParaRPr lang="en-IE" sz="1400" b="1" dirty="0"/>
          </a:p>
          <a:p>
            <a:pPr>
              <a:lnSpc>
                <a:spcPct val="107000"/>
              </a:lnSpc>
            </a:pPr>
            <a:r>
              <a:rPr lang="en-IE" sz="1400" dirty="0"/>
              <a:t> </a:t>
            </a:r>
            <a:endParaRPr lang="en-IE" sz="1400" dirty="0">
              <a:highlight>
                <a:srgbClr val="FFFF00"/>
              </a:highlight>
              <a:ea typeface="Calibri" panose="020F0502020204030204" pitchFamily="34" charset="0"/>
              <a:cs typeface="Times New Roman" panose="02020603050405020304" pitchFamily="18" charset="0"/>
            </a:endParaRPr>
          </a:p>
          <a:p>
            <a:pPr marL="342900" lvl="0" indent="-342900">
              <a:lnSpc>
                <a:spcPct val="107000"/>
              </a:lnSpc>
              <a:spcAft>
                <a:spcPts val="0"/>
              </a:spcAft>
              <a:buAutoNum type="arabicPeriod" startAt="3"/>
            </a:pPr>
            <a:r>
              <a:rPr lang="en-IE" sz="1400" b="1" dirty="0">
                <a:ea typeface="Calibri" panose="020F0502020204030204" pitchFamily="34" charset="0"/>
                <a:cs typeface="Times New Roman" panose="02020603050405020304" pitchFamily="18" charset="0"/>
              </a:rPr>
              <a:t>   Run focus groups in response to survey and data analysis</a:t>
            </a:r>
          </a:p>
          <a:p>
            <a:pPr lvl="0">
              <a:lnSpc>
                <a:spcPct val="107000"/>
              </a:lnSpc>
              <a:spcAft>
                <a:spcPts val="0"/>
              </a:spcAft>
            </a:pPr>
            <a:r>
              <a:rPr lang="en-IE" sz="1400" dirty="0">
                <a:ea typeface="Calibri" panose="020F0502020204030204" pitchFamily="34" charset="0"/>
                <a:cs typeface="Times New Roman" panose="02020603050405020304" pitchFamily="18" charset="0"/>
              </a:rPr>
              <a:t>	Focus groups and staff surveys will give you a strong sense of how people experience your Schools culture. </a:t>
            </a:r>
          </a:p>
          <a:p>
            <a:pPr lvl="0">
              <a:lnSpc>
                <a:spcPct val="107000"/>
              </a:lnSpc>
              <a:spcAft>
                <a:spcPts val="800"/>
              </a:spcAft>
            </a:pPr>
            <a:r>
              <a:rPr lang="en-IE" sz="1400" dirty="0">
                <a:ea typeface="Calibri" panose="020F0502020204030204" pitchFamily="34" charset="0"/>
                <a:cs typeface="Times New Roman" panose="02020603050405020304" pitchFamily="18" charset="0"/>
              </a:rPr>
              <a:t>	Identify areas of good practice and areas requiring further development.</a:t>
            </a:r>
          </a:p>
          <a:p>
            <a:pPr marL="342900" lvl="0" indent="-342900">
              <a:lnSpc>
                <a:spcPct val="107000"/>
              </a:lnSpc>
              <a:spcAft>
                <a:spcPts val="800"/>
              </a:spcAft>
              <a:buAutoNum type="arabicPeriod" startAt="4"/>
            </a:pPr>
            <a:r>
              <a:rPr lang="en-IE" sz="1400" b="1" dirty="0">
                <a:ea typeface="Calibri" panose="020F0502020204030204" pitchFamily="34" charset="0"/>
                <a:cs typeface="Times New Roman" panose="02020603050405020304" pitchFamily="18" charset="0"/>
              </a:rPr>
              <a:t>   Benchmark your staff and student data: click </a:t>
            </a:r>
            <a:r>
              <a:rPr lang="en-IE" sz="1400" b="1" dirty="0">
                <a:hlinkClick r:id="rId2"/>
              </a:rPr>
              <a:t>here</a:t>
            </a:r>
            <a:r>
              <a:rPr lang="en-IE" sz="1400" b="1" dirty="0">
                <a:ea typeface="Calibri" panose="020F0502020204030204" pitchFamily="34" charset="0"/>
                <a:cs typeface="Times New Roman" panose="02020603050405020304" pitchFamily="18" charset="0"/>
              </a:rPr>
              <a:t> for guidance</a:t>
            </a:r>
          </a:p>
          <a:p>
            <a:pPr lvl="0">
              <a:lnSpc>
                <a:spcPct val="107000"/>
              </a:lnSpc>
              <a:spcAft>
                <a:spcPts val="800"/>
              </a:spcAft>
            </a:pPr>
            <a:r>
              <a:rPr lang="en-IE" sz="1400" b="1" dirty="0">
                <a:ea typeface="Calibri" panose="020F0502020204030204" pitchFamily="34" charset="0"/>
                <a:cs typeface="Times New Roman" panose="02020603050405020304" pitchFamily="18" charset="0"/>
              </a:rPr>
              <a:t>       	</a:t>
            </a:r>
            <a:r>
              <a:rPr lang="en-IE" sz="1400" dirty="0">
                <a:ea typeface="Calibri" panose="020F0502020204030204" pitchFamily="34" charset="0"/>
                <a:cs typeface="Times New Roman" panose="02020603050405020304" pitchFamily="18" charset="0"/>
              </a:rPr>
              <a:t>Benchmark against </a:t>
            </a:r>
            <a:r>
              <a:rPr lang="en-IE" sz="1400" b="1" dirty="0"/>
              <a:t>1) </a:t>
            </a:r>
            <a:r>
              <a:rPr lang="en-IE" sz="1400" dirty="0">
                <a:hlinkClick r:id="rId3"/>
              </a:rPr>
              <a:t>HEA</a:t>
            </a:r>
            <a:r>
              <a:rPr lang="en-IE" sz="1400" dirty="0"/>
              <a:t> </a:t>
            </a:r>
            <a:r>
              <a:rPr lang="en-IE" sz="1400" b="1" dirty="0"/>
              <a:t>2)</a:t>
            </a:r>
            <a:r>
              <a:rPr lang="en-IE" sz="1400" dirty="0"/>
              <a:t> </a:t>
            </a:r>
            <a:r>
              <a:rPr lang="en-IE" sz="1400" dirty="0">
                <a:hlinkClick r:id="rId4"/>
              </a:rPr>
              <a:t>HESA</a:t>
            </a:r>
            <a:r>
              <a:rPr lang="en-IE" sz="1400" dirty="0"/>
              <a:t> (UK) </a:t>
            </a:r>
            <a:r>
              <a:rPr lang="en-IE" sz="1400" b="1" dirty="0"/>
              <a:t>3) </a:t>
            </a:r>
            <a:r>
              <a:rPr lang="en-IE" sz="1400" dirty="0"/>
              <a:t>similar disciplines and institutions </a:t>
            </a:r>
            <a:r>
              <a:rPr lang="en-IE" sz="1400" b="1" u="sng" dirty="0"/>
              <a:t>throughout your application</a:t>
            </a:r>
            <a:r>
              <a:rPr lang="en-IE" sz="1400" dirty="0"/>
              <a:t>. </a:t>
            </a:r>
          </a:p>
          <a:p>
            <a:pPr algn="ctr">
              <a:lnSpc>
                <a:spcPct val="107000"/>
              </a:lnSpc>
              <a:spcAft>
                <a:spcPts val="800"/>
              </a:spcAft>
            </a:pPr>
            <a:r>
              <a:rPr lang="en-IE" sz="1400" b="1" dirty="0">
                <a:latin typeface="Calibri" panose="020F0502020204030204" pitchFamily="34" charset="0"/>
                <a:ea typeface="Calibri" panose="020F0502020204030204" pitchFamily="34" charset="0"/>
                <a:cs typeface="Times New Roman" panose="02020603050405020304" pitchFamily="18" charset="0"/>
              </a:rPr>
              <a:t>Templates and guidance can be found on </a:t>
            </a:r>
            <a:r>
              <a:rPr lang="en-IE" sz="1400" dirty="0">
                <a:hlinkClick r:id="rId5"/>
              </a:rPr>
              <a:t>UCD Athena SWAN Schools webpage </a:t>
            </a:r>
            <a:endParaRPr lang="en-IE" sz="1400" dirty="0">
              <a:ea typeface="Calibri" panose="020F0502020204030204" pitchFamily="34" charset="0"/>
              <a:cs typeface="Times New Roman" panose="02020603050405020304" pitchFamily="18" charset="0"/>
            </a:endParaRPr>
          </a:p>
          <a:p>
            <a:pPr lvl="0">
              <a:lnSpc>
                <a:spcPct val="107000"/>
              </a:lnSpc>
              <a:spcAft>
                <a:spcPts val="800"/>
              </a:spcAft>
            </a:pPr>
            <a:endParaRPr lang="en-IE" sz="1400" dirty="0"/>
          </a:p>
          <a:p>
            <a:pPr lvl="0">
              <a:lnSpc>
                <a:spcPct val="107000"/>
              </a:lnSpc>
              <a:spcAft>
                <a:spcPts val="800"/>
              </a:spcAft>
            </a:pPr>
            <a:endParaRPr lang="en-IE" sz="1400" dirty="0"/>
          </a:p>
          <a:p>
            <a:pPr lvl="0">
              <a:lnSpc>
                <a:spcPct val="107000"/>
              </a:lnSpc>
              <a:spcAft>
                <a:spcPts val="800"/>
              </a:spcAft>
            </a:pPr>
            <a:endParaRPr lang="en-IE" sz="16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IE"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389B678-A0D7-4B40-B7DE-C84C93111CC2}"/>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1860477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32A83-0FEF-4E08-A89B-B83CFB4C479A}"/>
              </a:ext>
            </a:extLst>
          </p:cNvPr>
          <p:cNvSpPr/>
          <p:nvPr/>
        </p:nvSpPr>
        <p:spPr>
          <a:xfrm>
            <a:off x="305628" y="878765"/>
            <a:ext cx="7767782" cy="5278881"/>
          </a:xfrm>
          <a:prstGeom prst="rect">
            <a:avLst/>
          </a:prstGeom>
        </p:spPr>
        <p:txBody>
          <a:bodyPr wrap="square">
            <a:spAutoFit/>
          </a:bodyPr>
          <a:lstStyle/>
          <a:p>
            <a:pPr>
              <a:lnSpc>
                <a:spcPct val="107000"/>
              </a:lnSpc>
            </a:pPr>
            <a:r>
              <a:rPr lang="en-IE" sz="1600" b="1" dirty="0"/>
              <a:t>Make sure your data is easy to interpret and discuss.</a:t>
            </a:r>
            <a:endParaRPr lang="en-IE" sz="1600" dirty="0"/>
          </a:p>
          <a:p>
            <a:pPr marL="285750" indent="-285750">
              <a:lnSpc>
                <a:spcPct val="107000"/>
              </a:lnSpc>
              <a:buFont typeface="Arial" panose="020B0604020202020204" pitchFamily="34" charset="0"/>
              <a:buChar char="•"/>
            </a:pPr>
            <a:endParaRPr lang="en-IE" sz="1400" dirty="0"/>
          </a:p>
          <a:p>
            <a:pPr marL="285750" indent="-285750">
              <a:lnSpc>
                <a:spcPct val="107000"/>
              </a:lnSpc>
              <a:buFont typeface="Arial" panose="020B0604020202020204" pitchFamily="34" charset="0"/>
              <a:buChar char="•"/>
            </a:pPr>
            <a:r>
              <a:rPr lang="en-IE" sz="1400" dirty="0"/>
              <a:t>Data should cover </a:t>
            </a:r>
            <a:r>
              <a:rPr lang="en-IE" sz="1400" b="1" u="sng" dirty="0"/>
              <a:t>at least three years</a:t>
            </a:r>
            <a:r>
              <a:rPr lang="en-IE" sz="1400" dirty="0"/>
              <a:t> preceding the submission. (Five years for renewals &amp; Gold submissions)</a:t>
            </a:r>
          </a:p>
          <a:p>
            <a:pPr marL="285750" indent="-285750">
              <a:lnSpc>
                <a:spcPct val="107000"/>
              </a:lnSpc>
              <a:buFont typeface="Arial" panose="020B0604020202020204" pitchFamily="34" charset="0"/>
              <a:buChar char="•"/>
            </a:pPr>
            <a:endParaRPr lang="en-IE" sz="1400" dirty="0"/>
          </a:p>
          <a:p>
            <a:pPr marL="285750" indent="-285750">
              <a:lnSpc>
                <a:spcPct val="107000"/>
              </a:lnSpc>
              <a:buFont typeface="Arial" panose="020B0604020202020204" pitchFamily="34" charset="0"/>
              <a:buChar char="•"/>
            </a:pPr>
            <a:r>
              <a:rPr lang="en-IE" sz="1400" dirty="0"/>
              <a:t>Display the data with clearly labelled graphs, charts, illustrations and infographics. (Avoid large tables of data) </a:t>
            </a:r>
          </a:p>
          <a:p>
            <a:pPr marL="285750" indent="-285750">
              <a:lnSpc>
                <a:spcPct val="107000"/>
              </a:lnSpc>
              <a:buFont typeface="Arial" panose="020B0604020202020204" pitchFamily="34" charset="0"/>
              <a:buChar char="•"/>
            </a:pPr>
            <a:endParaRPr lang="en-IE" sz="1400" dirty="0"/>
          </a:p>
          <a:p>
            <a:pPr marL="285750" indent="-285750">
              <a:lnSpc>
                <a:spcPct val="107000"/>
              </a:lnSpc>
              <a:buFont typeface="Arial" panose="020B0604020202020204" pitchFamily="34" charset="0"/>
              <a:buChar char="•"/>
            </a:pPr>
            <a:r>
              <a:rPr lang="en-IE" sz="1400" dirty="0"/>
              <a:t>Reasons should be explained where data is unavailable, and, in most cases, a relevant action included.</a:t>
            </a:r>
          </a:p>
          <a:p>
            <a:pPr marL="285750" indent="-285750">
              <a:lnSpc>
                <a:spcPct val="107000"/>
              </a:lnSpc>
              <a:buFont typeface="Arial" panose="020B0604020202020204" pitchFamily="34" charset="0"/>
              <a:buChar char="•"/>
            </a:pPr>
            <a:endParaRPr lang="en-IE" sz="1400" dirty="0"/>
          </a:p>
          <a:p>
            <a:pPr marL="285750" lvl="0" indent="-285750">
              <a:lnSpc>
                <a:spcPct val="107000"/>
              </a:lnSpc>
              <a:spcAft>
                <a:spcPts val="0"/>
              </a:spcAft>
              <a:buFont typeface="Arial" panose="020B0604020202020204" pitchFamily="34" charset="0"/>
              <a:buChar char="•"/>
            </a:pPr>
            <a:r>
              <a:rPr lang="en-IE" sz="1400" dirty="0"/>
              <a:t>Make reference to percentages and raw numbers in the graphs and/or the narrative.</a:t>
            </a:r>
          </a:p>
          <a:p>
            <a:pPr marL="285750" lvl="0" indent="-285750">
              <a:lnSpc>
                <a:spcPct val="107000"/>
              </a:lnSpc>
              <a:spcAft>
                <a:spcPts val="0"/>
              </a:spcAft>
              <a:buFont typeface="Arial" panose="020B0604020202020204" pitchFamily="34" charset="0"/>
              <a:buChar char="•"/>
            </a:pPr>
            <a:endParaRPr lang="en-IE" sz="1400" dirty="0"/>
          </a:p>
          <a:p>
            <a:pPr marL="285750" indent="-285750">
              <a:lnSpc>
                <a:spcPct val="107000"/>
              </a:lnSpc>
              <a:buFont typeface="Arial" panose="020B0604020202020204" pitchFamily="34" charset="0"/>
              <a:buChar char="•"/>
            </a:pPr>
            <a:r>
              <a:rPr lang="en-IE" sz="1400" dirty="0"/>
              <a:t>Data graphs should be embedded in the body of the document together with narrative responses. (Appendices are not allowed)</a:t>
            </a:r>
          </a:p>
          <a:p>
            <a:pPr lvl="0">
              <a:lnSpc>
                <a:spcPct val="107000"/>
              </a:lnSpc>
              <a:spcAft>
                <a:spcPts val="0"/>
              </a:spcAft>
            </a:pPr>
            <a:endParaRPr lang="en-IE" sz="1400" dirty="0"/>
          </a:p>
          <a:p>
            <a:pPr lvl="0">
              <a:lnSpc>
                <a:spcPct val="107000"/>
              </a:lnSpc>
              <a:spcAft>
                <a:spcPts val="0"/>
              </a:spcAft>
            </a:pPr>
            <a:r>
              <a:rPr lang="en-IE" sz="1400" b="1" dirty="0"/>
              <a:t>	Please refer to the UCD Athena SWAN graph templates </a:t>
            </a:r>
          </a:p>
          <a:p>
            <a:pPr>
              <a:lnSpc>
                <a:spcPct val="107000"/>
              </a:lnSpc>
            </a:pPr>
            <a:r>
              <a:rPr lang="en-IE" sz="1400" b="1" dirty="0"/>
              <a:t>	See examples of other successful School submissions:</a:t>
            </a:r>
          </a:p>
          <a:p>
            <a:pPr>
              <a:lnSpc>
                <a:spcPct val="107000"/>
              </a:lnSpc>
            </a:pPr>
            <a:r>
              <a:rPr lang="en-IE" sz="1400" b="1" dirty="0"/>
              <a:t>	</a:t>
            </a:r>
            <a:r>
              <a:rPr lang="en-IE" sz="1400" dirty="0">
                <a:hlinkClick r:id="rId2"/>
              </a:rPr>
              <a:t>UCD Athena SWAN Schools webpage</a:t>
            </a:r>
            <a:r>
              <a:rPr lang="en-IE" sz="1400" b="1" dirty="0"/>
              <a:t>.</a:t>
            </a:r>
          </a:p>
          <a:p>
            <a:pPr lvl="0">
              <a:lnSpc>
                <a:spcPct val="107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en-IE"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IE" sz="1100" b="1" dirty="0"/>
              <a:t>				</a:t>
            </a:r>
            <a:endParaRPr lang="en-IE" sz="11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47C1997-1F83-4CDA-A12A-D921987F1C9B}"/>
              </a:ext>
            </a:extLst>
          </p:cNvPr>
          <p:cNvPicPr>
            <a:picLocks noChangeAspect="1"/>
          </p:cNvPicPr>
          <p:nvPr/>
        </p:nvPicPr>
        <p:blipFill>
          <a:blip r:embed="rId3"/>
          <a:stretch>
            <a:fillRect/>
          </a:stretch>
        </p:blipFill>
        <p:spPr>
          <a:xfrm>
            <a:off x="4987544" y="4292064"/>
            <a:ext cx="1924810" cy="1359959"/>
          </a:xfrm>
          <a:prstGeom prst="rect">
            <a:avLst/>
          </a:prstGeom>
          <a:ln>
            <a:solidFill>
              <a:schemeClr val="tx1"/>
            </a:solidFill>
          </a:ln>
        </p:spPr>
      </p:pic>
      <p:pic>
        <p:nvPicPr>
          <p:cNvPr id="7" name="Picture 6">
            <a:extLst>
              <a:ext uri="{FF2B5EF4-FFF2-40B4-BE49-F238E27FC236}">
                <a16:creationId xmlns:a16="http://schemas.microsoft.com/office/drawing/2014/main" id="{F1C9F7C9-56D6-4128-88BF-0CE051C96C1E}"/>
              </a:ext>
            </a:extLst>
          </p:cNvPr>
          <p:cNvPicPr>
            <a:picLocks noChangeAspect="1"/>
          </p:cNvPicPr>
          <p:nvPr/>
        </p:nvPicPr>
        <p:blipFill>
          <a:blip r:embed="rId4"/>
          <a:stretch>
            <a:fillRect/>
          </a:stretch>
        </p:blipFill>
        <p:spPr>
          <a:xfrm>
            <a:off x="7086883" y="4292064"/>
            <a:ext cx="1879944" cy="1359959"/>
          </a:xfrm>
          <a:prstGeom prst="rect">
            <a:avLst/>
          </a:prstGeom>
          <a:ln>
            <a:solidFill>
              <a:schemeClr val="tx1"/>
            </a:solidFill>
          </a:ln>
        </p:spPr>
      </p:pic>
      <p:sp>
        <p:nvSpPr>
          <p:cNvPr id="4" name="Rectangle 3">
            <a:extLst>
              <a:ext uri="{FF2B5EF4-FFF2-40B4-BE49-F238E27FC236}">
                <a16:creationId xmlns:a16="http://schemas.microsoft.com/office/drawing/2014/main" id="{7EC23A8D-5F3C-45BE-B904-072637CECDF4}"/>
              </a:ext>
            </a:extLst>
          </p:cNvPr>
          <p:cNvSpPr/>
          <p:nvPr/>
        </p:nvSpPr>
        <p:spPr>
          <a:xfrm>
            <a:off x="4913653" y="5680881"/>
            <a:ext cx="4156456" cy="261610"/>
          </a:xfrm>
          <a:prstGeom prst="rect">
            <a:avLst/>
          </a:prstGeom>
        </p:spPr>
        <p:txBody>
          <a:bodyPr wrap="square">
            <a:spAutoFit/>
          </a:bodyPr>
          <a:lstStyle/>
          <a:p>
            <a:r>
              <a:rPr lang="en-IE" sz="1100" b="1" dirty="0"/>
              <a:t>Reduce length of your narrative by capturing data with infographics.</a:t>
            </a:r>
            <a:endParaRPr lang="en-IE" sz="1100" dirty="0"/>
          </a:p>
        </p:txBody>
      </p:sp>
      <p:sp>
        <p:nvSpPr>
          <p:cNvPr id="11" name="TextBox 10">
            <a:extLst>
              <a:ext uri="{FF2B5EF4-FFF2-40B4-BE49-F238E27FC236}">
                <a16:creationId xmlns:a16="http://schemas.microsoft.com/office/drawing/2014/main" id="{83E5964D-1FAE-47F1-9B40-74FA73FD0D9B}"/>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9" name="TextBox 8">
            <a:extLst>
              <a:ext uri="{FF2B5EF4-FFF2-40B4-BE49-F238E27FC236}">
                <a16:creationId xmlns:a16="http://schemas.microsoft.com/office/drawing/2014/main" id="{715BF2CD-C66F-47EE-9B31-70A7ADDBC915}"/>
              </a:ext>
            </a:extLst>
          </p:cNvPr>
          <p:cNvSpPr txBox="1"/>
          <p:nvPr/>
        </p:nvSpPr>
        <p:spPr>
          <a:xfrm>
            <a:off x="328305" y="369455"/>
            <a:ext cx="7439477" cy="523220"/>
          </a:xfrm>
          <a:prstGeom prst="rect">
            <a:avLst/>
          </a:prstGeom>
          <a:noFill/>
        </p:spPr>
        <p:txBody>
          <a:bodyPr wrap="square" rtlCol="0">
            <a:spAutoFit/>
          </a:bodyPr>
          <a:lstStyle/>
          <a:p>
            <a:r>
              <a:rPr lang="en-GB" sz="2800" b="1" dirty="0">
                <a:solidFill>
                  <a:srgbClr val="18325C"/>
                </a:solidFill>
                <a:latin typeface="Rockwell"/>
                <a:cs typeface="Rockwell"/>
              </a:rPr>
              <a:t>2.2 Presenting your Data</a:t>
            </a:r>
            <a:endParaRPr lang="en-GB" sz="1200" i="1" dirty="0">
              <a:solidFill>
                <a:srgbClr val="72BF44"/>
              </a:solidFill>
              <a:latin typeface="Verdana"/>
              <a:cs typeface="Verdana"/>
            </a:endParaRPr>
          </a:p>
        </p:txBody>
      </p:sp>
    </p:spTree>
    <p:extLst>
      <p:ext uri="{BB962C8B-B14F-4D97-AF65-F5344CB8AC3E}">
        <p14:creationId xmlns:p14="http://schemas.microsoft.com/office/powerpoint/2010/main" val="264667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267855"/>
            <a:ext cx="7439477" cy="523220"/>
          </a:xfrm>
          <a:prstGeom prst="rect">
            <a:avLst/>
          </a:prstGeom>
          <a:noFill/>
        </p:spPr>
        <p:txBody>
          <a:bodyPr wrap="square" rtlCol="0">
            <a:spAutoFit/>
          </a:bodyPr>
          <a:lstStyle/>
          <a:p>
            <a:r>
              <a:rPr lang="en-GB" sz="2800" b="1" dirty="0">
                <a:solidFill>
                  <a:srgbClr val="18325C"/>
                </a:solidFill>
                <a:latin typeface="Rockwell"/>
                <a:cs typeface="Rockwell"/>
              </a:rPr>
              <a:t>2.3 Storytelling with Data</a:t>
            </a:r>
            <a:endParaRPr lang="en-GB" sz="1200" i="1" dirty="0">
              <a:solidFill>
                <a:srgbClr val="72BF44"/>
              </a:solidFill>
              <a:latin typeface="Verdana"/>
              <a:cs typeface="Verdana"/>
            </a:endParaRPr>
          </a:p>
        </p:txBody>
      </p:sp>
      <p:sp>
        <p:nvSpPr>
          <p:cNvPr id="6" name="TextBox 5">
            <a:extLst>
              <a:ext uri="{FF2B5EF4-FFF2-40B4-BE49-F238E27FC236}">
                <a16:creationId xmlns:a16="http://schemas.microsoft.com/office/drawing/2014/main" id="{246B2342-C4AA-4692-8A64-B022C3CB7C60}"/>
              </a:ext>
            </a:extLst>
          </p:cNvPr>
          <p:cNvSpPr txBox="1"/>
          <p:nvPr/>
        </p:nvSpPr>
        <p:spPr>
          <a:xfrm>
            <a:off x="4979952" y="852630"/>
            <a:ext cx="3814618" cy="2031325"/>
          </a:xfrm>
          <a:prstGeom prst="rect">
            <a:avLst/>
          </a:prstGeom>
          <a:noFill/>
        </p:spPr>
        <p:txBody>
          <a:bodyPr wrap="square" rtlCol="0">
            <a:spAutoFit/>
          </a:bodyPr>
          <a:lstStyle/>
          <a:p>
            <a:r>
              <a:rPr lang="en-IE" sz="1400" dirty="0"/>
              <a:t>The sample graphs in this section are reference points for your Athena SWAN applications. </a:t>
            </a:r>
          </a:p>
          <a:p>
            <a:endParaRPr lang="en-IE" sz="1400" dirty="0"/>
          </a:p>
          <a:p>
            <a:r>
              <a:rPr lang="en-IE" sz="1400" dirty="0"/>
              <a:t>How you present your data visually may vary depending on what data types you wish to display and what you are investigating. </a:t>
            </a:r>
          </a:p>
          <a:p>
            <a:endParaRPr lang="en-IE" sz="1400" dirty="0"/>
          </a:p>
          <a:p>
            <a:r>
              <a:rPr lang="en-IE" sz="1400" dirty="0"/>
              <a:t>Keep charts simple and don’t try to capture too many variables in a single chart.</a:t>
            </a:r>
          </a:p>
        </p:txBody>
      </p:sp>
      <p:pic>
        <p:nvPicPr>
          <p:cNvPr id="7" name="Picture 6">
            <a:extLst>
              <a:ext uri="{FF2B5EF4-FFF2-40B4-BE49-F238E27FC236}">
                <a16:creationId xmlns:a16="http://schemas.microsoft.com/office/drawing/2014/main" id="{7B2E74B1-7E2D-47B7-8CDA-3E858ED78B39}"/>
              </a:ext>
            </a:extLst>
          </p:cNvPr>
          <p:cNvPicPr>
            <a:picLocks noChangeAspect="1"/>
          </p:cNvPicPr>
          <p:nvPr/>
        </p:nvPicPr>
        <p:blipFill>
          <a:blip r:embed="rId2"/>
          <a:stretch>
            <a:fillRect/>
          </a:stretch>
        </p:blipFill>
        <p:spPr>
          <a:xfrm>
            <a:off x="328305" y="852630"/>
            <a:ext cx="4575052" cy="5016021"/>
          </a:xfrm>
          <a:prstGeom prst="rect">
            <a:avLst/>
          </a:prstGeom>
        </p:spPr>
      </p:pic>
      <p:sp>
        <p:nvSpPr>
          <p:cNvPr id="9" name="TextBox 8">
            <a:extLst>
              <a:ext uri="{FF2B5EF4-FFF2-40B4-BE49-F238E27FC236}">
                <a16:creationId xmlns:a16="http://schemas.microsoft.com/office/drawing/2014/main" id="{8910AB4D-794A-4ACB-8B9E-35C528ED1E79}"/>
              </a:ext>
            </a:extLst>
          </p:cNvPr>
          <p:cNvSpPr txBox="1"/>
          <p:nvPr/>
        </p:nvSpPr>
        <p:spPr>
          <a:xfrm>
            <a:off x="5447235" y="3098564"/>
            <a:ext cx="2880049" cy="738664"/>
          </a:xfrm>
          <a:prstGeom prst="rect">
            <a:avLst/>
          </a:prstGeom>
          <a:noFill/>
        </p:spPr>
        <p:txBody>
          <a:bodyPr wrap="square" rtlCol="0">
            <a:spAutoFit/>
          </a:bodyPr>
          <a:lstStyle/>
          <a:p>
            <a:r>
              <a:rPr lang="en-IE" sz="1400" dirty="0"/>
              <a:t>Scissors chart is useful to show % increases and the closing/widening of  the gap. </a:t>
            </a:r>
          </a:p>
        </p:txBody>
      </p:sp>
      <p:sp>
        <p:nvSpPr>
          <p:cNvPr id="10" name="TextBox 9">
            <a:extLst>
              <a:ext uri="{FF2B5EF4-FFF2-40B4-BE49-F238E27FC236}">
                <a16:creationId xmlns:a16="http://schemas.microsoft.com/office/drawing/2014/main" id="{D3707839-142C-4CCB-9993-DA2867CE26EA}"/>
              </a:ext>
            </a:extLst>
          </p:cNvPr>
          <p:cNvSpPr txBox="1"/>
          <p:nvPr/>
        </p:nvSpPr>
        <p:spPr>
          <a:xfrm>
            <a:off x="5447236" y="4991859"/>
            <a:ext cx="2880049" cy="523220"/>
          </a:xfrm>
          <a:prstGeom prst="rect">
            <a:avLst/>
          </a:prstGeom>
          <a:noFill/>
        </p:spPr>
        <p:txBody>
          <a:bodyPr wrap="square" rtlCol="0">
            <a:spAutoFit/>
          </a:bodyPr>
          <a:lstStyle/>
          <a:p>
            <a:r>
              <a:rPr lang="en-IE" sz="1400" dirty="0"/>
              <a:t>Excel table from which the above chart is derived.</a:t>
            </a:r>
          </a:p>
        </p:txBody>
      </p:sp>
      <p:cxnSp>
        <p:nvCxnSpPr>
          <p:cNvPr id="13" name="Straight Arrow Connector 12">
            <a:extLst>
              <a:ext uri="{FF2B5EF4-FFF2-40B4-BE49-F238E27FC236}">
                <a16:creationId xmlns:a16="http://schemas.microsoft.com/office/drawing/2014/main" id="{3C49DBDC-C114-4C78-A7C0-E0B7E35601E7}"/>
              </a:ext>
            </a:extLst>
          </p:cNvPr>
          <p:cNvCxnSpPr>
            <a:cxnSpLocks/>
          </p:cNvCxnSpPr>
          <p:nvPr/>
        </p:nvCxnSpPr>
        <p:spPr>
          <a:xfrm flipH="1">
            <a:off x="4903357" y="5170765"/>
            <a:ext cx="579703" cy="0"/>
          </a:xfrm>
          <a:prstGeom prst="straightConnector1">
            <a:avLst/>
          </a:prstGeom>
          <a:ln w="38100" cmpd="sng">
            <a:headEnd w="lg" len="sm"/>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C8E72AF-ED9C-4535-8561-C45E283A6161}"/>
              </a:ext>
            </a:extLst>
          </p:cNvPr>
          <p:cNvCxnSpPr>
            <a:cxnSpLocks/>
          </p:cNvCxnSpPr>
          <p:nvPr/>
        </p:nvCxnSpPr>
        <p:spPr>
          <a:xfrm flipH="1">
            <a:off x="4903356" y="3244983"/>
            <a:ext cx="579703" cy="0"/>
          </a:xfrm>
          <a:prstGeom prst="straightConnector1">
            <a:avLst/>
          </a:prstGeom>
          <a:ln w="38100" cmpd="sng">
            <a:headEnd w="lg" len="sm"/>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C97558-79F5-4781-99E8-6802C7806F83}"/>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835656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738664"/>
          </a:xfrm>
          <a:prstGeom prst="rect">
            <a:avLst/>
          </a:prstGeom>
          <a:noFill/>
        </p:spPr>
        <p:txBody>
          <a:bodyPr wrap="square" rtlCol="0">
            <a:spAutoFit/>
          </a:bodyPr>
          <a:lstStyle/>
          <a:p>
            <a:r>
              <a:rPr lang="en-GB" sz="2800" b="1" dirty="0">
                <a:solidFill>
                  <a:srgbClr val="18325C"/>
                </a:solidFill>
                <a:latin typeface="Rockwell"/>
                <a:cs typeface="Rockwell"/>
              </a:rPr>
              <a:t>2.3 Storytelling with Data cont.</a:t>
            </a:r>
            <a:endParaRPr lang="en-GB" sz="2800" i="1" dirty="0">
              <a:solidFill>
                <a:srgbClr val="72BF44"/>
              </a:solidFill>
              <a:latin typeface="Verdana"/>
              <a:cs typeface="Verdana"/>
            </a:endParaRPr>
          </a:p>
          <a:p>
            <a:endParaRPr lang="en-GB" sz="1400" i="1" dirty="0">
              <a:solidFill>
                <a:srgbClr val="72BF44"/>
              </a:solidFill>
              <a:latin typeface="Verdana"/>
              <a:cs typeface="Verdana"/>
            </a:endParaRPr>
          </a:p>
        </p:txBody>
      </p:sp>
      <p:pic>
        <p:nvPicPr>
          <p:cNvPr id="6" name="Picture 5">
            <a:extLst>
              <a:ext uri="{FF2B5EF4-FFF2-40B4-BE49-F238E27FC236}">
                <a16:creationId xmlns:a16="http://schemas.microsoft.com/office/drawing/2014/main" id="{481A055A-6740-4F7A-BE32-5D7689D11244}"/>
              </a:ext>
            </a:extLst>
          </p:cNvPr>
          <p:cNvPicPr>
            <a:picLocks noChangeAspect="1"/>
          </p:cNvPicPr>
          <p:nvPr/>
        </p:nvPicPr>
        <p:blipFill>
          <a:blip r:embed="rId2"/>
          <a:stretch>
            <a:fillRect/>
          </a:stretch>
        </p:blipFill>
        <p:spPr>
          <a:xfrm>
            <a:off x="2061441" y="1295148"/>
            <a:ext cx="4972050" cy="3781425"/>
          </a:xfrm>
          <a:prstGeom prst="rect">
            <a:avLst/>
          </a:prstGeom>
        </p:spPr>
      </p:pic>
      <p:sp>
        <p:nvSpPr>
          <p:cNvPr id="2" name="Rectangle 1">
            <a:extLst>
              <a:ext uri="{FF2B5EF4-FFF2-40B4-BE49-F238E27FC236}">
                <a16:creationId xmlns:a16="http://schemas.microsoft.com/office/drawing/2014/main" id="{A2C7AF48-331B-4C0E-84C7-FBEAD3194681}"/>
              </a:ext>
            </a:extLst>
          </p:cNvPr>
          <p:cNvSpPr/>
          <p:nvPr/>
        </p:nvSpPr>
        <p:spPr>
          <a:xfrm>
            <a:off x="1331768" y="5192846"/>
            <a:ext cx="7101032" cy="369332"/>
          </a:xfrm>
          <a:prstGeom prst="rect">
            <a:avLst/>
          </a:prstGeom>
        </p:spPr>
        <p:txBody>
          <a:bodyPr wrap="square">
            <a:spAutoFit/>
          </a:bodyPr>
          <a:lstStyle/>
          <a:p>
            <a:r>
              <a:rPr lang="en-IE" dirty="0"/>
              <a:t>Benchmark your School data against national average. E.g. </a:t>
            </a:r>
            <a:r>
              <a:rPr lang="en-IE" dirty="0">
                <a:hlinkClick r:id="rId3"/>
              </a:rPr>
              <a:t>HEA data</a:t>
            </a:r>
            <a:r>
              <a:rPr lang="en-IE" dirty="0"/>
              <a:t>.</a:t>
            </a:r>
          </a:p>
        </p:txBody>
      </p:sp>
      <p:sp>
        <p:nvSpPr>
          <p:cNvPr id="9" name="TextBox 8">
            <a:extLst>
              <a:ext uri="{FF2B5EF4-FFF2-40B4-BE49-F238E27FC236}">
                <a16:creationId xmlns:a16="http://schemas.microsoft.com/office/drawing/2014/main" id="{23A10123-5327-47FB-A713-6133453DA2A7}"/>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55897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954107"/>
          </a:xfrm>
          <a:prstGeom prst="rect">
            <a:avLst/>
          </a:prstGeom>
          <a:noFill/>
        </p:spPr>
        <p:txBody>
          <a:bodyPr wrap="square" rtlCol="0">
            <a:spAutoFit/>
          </a:bodyPr>
          <a:lstStyle/>
          <a:p>
            <a:r>
              <a:rPr lang="en-GB" sz="2800" b="1" dirty="0">
                <a:solidFill>
                  <a:srgbClr val="18325C"/>
                </a:solidFill>
                <a:latin typeface="Rockwell"/>
                <a:cs typeface="Rockwell"/>
              </a:rPr>
              <a:t>2.3 Storytelling with Data cont.</a:t>
            </a:r>
            <a:endParaRPr lang="en-GB" sz="2800" i="1" dirty="0">
              <a:solidFill>
                <a:srgbClr val="72BF44"/>
              </a:solidFill>
              <a:latin typeface="Verdana"/>
              <a:cs typeface="Verdana"/>
            </a:endParaRPr>
          </a:p>
          <a:p>
            <a:endParaRPr lang="en-GB" sz="2800" i="1" dirty="0">
              <a:solidFill>
                <a:srgbClr val="72BF44"/>
              </a:solidFill>
              <a:latin typeface="Verdana"/>
              <a:cs typeface="Verdana"/>
            </a:endParaRPr>
          </a:p>
        </p:txBody>
      </p:sp>
      <p:pic>
        <p:nvPicPr>
          <p:cNvPr id="7" name="Picture 6">
            <a:extLst>
              <a:ext uri="{FF2B5EF4-FFF2-40B4-BE49-F238E27FC236}">
                <a16:creationId xmlns:a16="http://schemas.microsoft.com/office/drawing/2014/main" id="{6B558C9D-1DB5-483E-BA29-B5CA55CB8243}"/>
              </a:ext>
            </a:extLst>
          </p:cNvPr>
          <p:cNvPicPr>
            <a:picLocks noChangeAspect="1"/>
          </p:cNvPicPr>
          <p:nvPr/>
        </p:nvPicPr>
        <p:blipFill>
          <a:blip r:embed="rId2"/>
          <a:stretch>
            <a:fillRect/>
          </a:stretch>
        </p:blipFill>
        <p:spPr>
          <a:xfrm>
            <a:off x="902527" y="1024802"/>
            <a:ext cx="6865255" cy="4753460"/>
          </a:xfrm>
          <a:prstGeom prst="rect">
            <a:avLst/>
          </a:prstGeom>
        </p:spPr>
      </p:pic>
      <p:sp>
        <p:nvSpPr>
          <p:cNvPr id="9" name="TextBox 8">
            <a:extLst>
              <a:ext uri="{FF2B5EF4-FFF2-40B4-BE49-F238E27FC236}">
                <a16:creationId xmlns:a16="http://schemas.microsoft.com/office/drawing/2014/main" id="{8494B631-1D92-43AD-9AF7-5AD4C2C8D755}"/>
              </a:ext>
            </a:extLst>
          </p:cNvPr>
          <p:cNvSpPr txBox="1"/>
          <p:nvPr/>
        </p:nvSpPr>
        <p:spPr>
          <a:xfrm>
            <a:off x="6696364" y="5692335"/>
            <a:ext cx="2447637" cy="246221"/>
          </a:xfrm>
          <a:prstGeom prst="rect">
            <a:avLst/>
          </a:prstGeom>
          <a:noFill/>
        </p:spPr>
        <p:txBody>
          <a:bodyPr wrap="square" rtlCol="0">
            <a:spAutoFit/>
          </a:bodyPr>
          <a:lstStyle/>
          <a:p>
            <a:r>
              <a:rPr lang="en-IE" sz="1000" dirty="0"/>
              <a:t>Example from </a:t>
            </a:r>
            <a:r>
              <a:rPr lang="en-IE" sz="1000" dirty="0">
                <a:hlinkClick r:id="rId3"/>
              </a:rPr>
              <a:t>University College London  </a:t>
            </a:r>
            <a:endParaRPr lang="en-IE" sz="1000" dirty="0"/>
          </a:p>
        </p:txBody>
      </p:sp>
      <p:sp>
        <p:nvSpPr>
          <p:cNvPr id="10" name="TextBox 9">
            <a:extLst>
              <a:ext uri="{FF2B5EF4-FFF2-40B4-BE49-F238E27FC236}">
                <a16:creationId xmlns:a16="http://schemas.microsoft.com/office/drawing/2014/main" id="{803DF898-2497-4E4A-A7D1-E82F086CC018}"/>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08141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[Unit Name]</a:t>
            </a:r>
          </a:p>
        </p:txBody>
      </p:sp>
      <p:sp>
        <p:nvSpPr>
          <p:cNvPr id="5" name="TextBox 4">
            <a:extLst>
              <a:ext uri="{FF2B5EF4-FFF2-40B4-BE49-F238E27FC236}">
                <a16:creationId xmlns:a16="http://schemas.microsoft.com/office/drawing/2014/main" id="{B5A4A8DD-ACE4-4939-8A6F-9B8C5C68B05E}"/>
              </a:ext>
            </a:extLst>
          </p:cNvPr>
          <p:cNvSpPr txBox="1"/>
          <p:nvPr/>
        </p:nvSpPr>
        <p:spPr>
          <a:xfrm>
            <a:off x="233732" y="1259776"/>
            <a:ext cx="8537134" cy="646331"/>
          </a:xfrm>
          <a:prstGeom prst="rect">
            <a:avLst/>
          </a:prstGeom>
          <a:noFill/>
        </p:spPr>
        <p:txBody>
          <a:bodyPr wrap="square" rtlCol="0">
            <a:spAutoFit/>
          </a:bodyPr>
          <a:lstStyle/>
          <a:p>
            <a:r>
              <a:rPr lang="en-IE" dirty="0"/>
              <a:t>For examples of successful applications, guidance documents, template action plan, survey and graph templates, go to </a:t>
            </a:r>
            <a:r>
              <a:rPr lang="en-IE" dirty="0">
                <a:hlinkClick r:id="rId2"/>
              </a:rPr>
              <a:t>UCD Athena SWAN Schools webpage </a:t>
            </a:r>
            <a:r>
              <a:rPr lang="en-IE" dirty="0"/>
              <a:t>.</a:t>
            </a:r>
          </a:p>
        </p:txBody>
      </p:sp>
      <p:sp>
        <p:nvSpPr>
          <p:cNvPr id="8" name="Content Placeholder 2">
            <a:extLst>
              <a:ext uri="{FF2B5EF4-FFF2-40B4-BE49-F238E27FC236}">
                <a16:creationId xmlns:a16="http://schemas.microsoft.com/office/drawing/2014/main" id="{8765C94F-8E78-4454-B1B1-86C25F96FADD}"/>
              </a:ext>
            </a:extLst>
          </p:cNvPr>
          <p:cNvSpPr txBox="1">
            <a:spLocks/>
          </p:cNvSpPr>
          <p:nvPr/>
        </p:nvSpPr>
        <p:spPr>
          <a:xfrm>
            <a:off x="545324" y="2124434"/>
            <a:ext cx="4554893" cy="19346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2000" dirty="0"/>
              <a:t>Marcellina Fogarty</a:t>
            </a:r>
          </a:p>
          <a:p>
            <a:pPr marL="0" indent="0">
              <a:buFont typeface="Arial" panose="020B0604020202020204" pitchFamily="34" charset="0"/>
              <a:buNone/>
            </a:pPr>
            <a:r>
              <a:rPr lang="en-IE" sz="1600" dirty="0"/>
              <a:t>Equality, Diversity and Inclusion (EDI) Manager </a:t>
            </a:r>
          </a:p>
          <a:p>
            <a:pPr marL="0" indent="0">
              <a:buFont typeface="Arial" panose="020B0604020202020204" pitchFamily="34" charset="0"/>
              <a:buNone/>
            </a:pPr>
            <a:r>
              <a:rPr lang="en-IE" sz="1600" dirty="0"/>
              <a:t>E: </a:t>
            </a:r>
            <a:r>
              <a:rPr lang="en-IE" sz="1600" dirty="0">
                <a:hlinkClick r:id="rId3"/>
              </a:rPr>
              <a:t>Marcellina.Fogarty@ucd.ie</a:t>
            </a:r>
            <a:endParaRPr lang="en-IE" sz="1600" dirty="0"/>
          </a:p>
          <a:p>
            <a:pPr marL="0" indent="0">
              <a:buFont typeface="Arial" panose="020B0604020202020204" pitchFamily="34" charset="0"/>
              <a:buNone/>
            </a:pPr>
            <a:r>
              <a:rPr lang="en-IE" sz="1600" dirty="0"/>
              <a:t>T:  +353 (1) 7164947 </a:t>
            </a:r>
          </a:p>
          <a:p>
            <a:pPr marL="0" indent="0">
              <a:buFont typeface="Arial" panose="020B0604020202020204" pitchFamily="34" charset="0"/>
              <a:buNone/>
            </a:pPr>
            <a:endParaRPr lang="en-IE" dirty="0"/>
          </a:p>
          <a:p>
            <a:pPr marL="0" indent="0">
              <a:buFont typeface="Arial" panose="020B0604020202020204" pitchFamily="34" charset="0"/>
              <a:buNone/>
            </a:pPr>
            <a:endParaRPr lang="en-IE" dirty="0"/>
          </a:p>
        </p:txBody>
      </p:sp>
      <p:sp>
        <p:nvSpPr>
          <p:cNvPr id="9" name="TextBox 8">
            <a:extLst>
              <a:ext uri="{FF2B5EF4-FFF2-40B4-BE49-F238E27FC236}">
                <a16:creationId xmlns:a16="http://schemas.microsoft.com/office/drawing/2014/main" id="{B20B2A16-2C4E-40B3-979C-BB9E0A94F6EA}"/>
              </a:ext>
            </a:extLst>
          </p:cNvPr>
          <p:cNvSpPr txBox="1"/>
          <p:nvPr/>
        </p:nvSpPr>
        <p:spPr>
          <a:xfrm>
            <a:off x="233732" y="208983"/>
            <a:ext cx="3758055" cy="523220"/>
          </a:xfrm>
          <a:prstGeom prst="rect">
            <a:avLst/>
          </a:prstGeom>
          <a:noFill/>
        </p:spPr>
        <p:txBody>
          <a:bodyPr wrap="square" rtlCol="0">
            <a:spAutoFit/>
          </a:bodyPr>
          <a:lstStyle/>
          <a:p>
            <a:r>
              <a:rPr lang="en-GB" sz="2800" b="1" dirty="0">
                <a:solidFill>
                  <a:srgbClr val="18325C"/>
                </a:solidFill>
                <a:latin typeface="Rockwell"/>
                <a:cs typeface="Rockwell"/>
              </a:rPr>
              <a:t>Resources</a:t>
            </a:r>
          </a:p>
        </p:txBody>
      </p:sp>
      <p:sp>
        <p:nvSpPr>
          <p:cNvPr id="10" name="Content Placeholder 3">
            <a:extLst>
              <a:ext uri="{FF2B5EF4-FFF2-40B4-BE49-F238E27FC236}">
                <a16:creationId xmlns:a16="http://schemas.microsoft.com/office/drawing/2014/main" id="{31FB7830-6375-4A31-8365-DE31F65810C8}"/>
              </a:ext>
            </a:extLst>
          </p:cNvPr>
          <p:cNvSpPr txBox="1">
            <a:spLocks/>
          </p:cNvSpPr>
          <p:nvPr/>
        </p:nvSpPr>
        <p:spPr>
          <a:xfrm>
            <a:off x="5236691" y="2124434"/>
            <a:ext cx="3845767" cy="2485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E" sz="2000" dirty="0"/>
              <a:t>Eimear O’Reilly </a:t>
            </a:r>
          </a:p>
          <a:p>
            <a:pPr marL="0" indent="0">
              <a:buFont typeface="Arial" panose="020B0604020202020204" pitchFamily="34" charset="0"/>
              <a:buNone/>
            </a:pPr>
            <a:r>
              <a:rPr lang="en-IE" sz="1600" dirty="0"/>
              <a:t>Equality, Diversity and Inclusion (EDI) Officer</a:t>
            </a:r>
          </a:p>
          <a:p>
            <a:pPr marL="0" indent="0">
              <a:buFont typeface="Arial" panose="020B0604020202020204" pitchFamily="34" charset="0"/>
              <a:buNone/>
            </a:pPr>
            <a:r>
              <a:rPr lang="en-IE" sz="1600" dirty="0"/>
              <a:t>E: </a:t>
            </a:r>
            <a:r>
              <a:rPr lang="en-IE" sz="1600" dirty="0">
                <a:hlinkClick r:id="rId4"/>
              </a:rPr>
              <a:t>eioreilly@ucd.ie</a:t>
            </a:r>
            <a:r>
              <a:rPr lang="en-IE" sz="1600" dirty="0"/>
              <a:t> </a:t>
            </a:r>
          </a:p>
          <a:p>
            <a:pPr marL="0" indent="0">
              <a:buFont typeface="Arial" panose="020B0604020202020204" pitchFamily="34" charset="0"/>
              <a:buNone/>
            </a:pPr>
            <a:r>
              <a:rPr lang="en-IE" sz="1600" dirty="0"/>
              <a:t>T: +353 (1) 7164979 </a:t>
            </a:r>
          </a:p>
          <a:p>
            <a:pPr marL="0" indent="0">
              <a:buFont typeface="Arial" panose="020B0604020202020204" pitchFamily="34" charset="0"/>
              <a:buNone/>
            </a:pPr>
            <a:endParaRPr lang="en-IE" sz="2000" dirty="0"/>
          </a:p>
          <a:p>
            <a:pPr marL="0" indent="0">
              <a:buFont typeface="Arial" panose="020B0604020202020204" pitchFamily="34" charset="0"/>
              <a:buNone/>
            </a:pPr>
            <a:endParaRPr lang="en-IE" sz="2000" dirty="0"/>
          </a:p>
          <a:p>
            <a:pPr marL="0" indent="0">
              <a:buFont typeface="Arial" panose="020B0604020202020204" pitchFamily="34" charset="0"/>
              <a:buNone/>
            </a:pPr>
            <a:endParaRPr lang="en-IE" dirty="0"/>
          </a:p>
        </p:txBody>
      </p:sp>
      <p:sp>
        <p:nvSpPr>
          <p:cNvPr id="11" name="Rectangle 10">
            <a:extLst>
              <a:ext uri="{FF2B5EF4-FFF2-40B4-BE49-F238E27FC236}">
                <a16:creationId xmlns:a16="http://schemas.microsoft.com/office/drawing/2014/main" id="{8794F106-905F-48AC-8370-60379C4FA6D2}"/>
              </a:ext>
            </a:extLst>
          </p:cNvPr>
          <p:cNvSpPr/>
          <p:nvPr/>
        </p:nvSpPr>
        <p:spPr>
          <a:xfrm>
            <a:off x="501022" y="3757059"/>
            <a:ext cx="8002554" cy="1754326"/>
          </a:xfrm>
          <a:prstGeom prst="rect">
            <a:avLst/>
          </a:prstGeom>
        </p:spPr>
        <p:txBody>
          <a:bodyPr wrap="square">
            <a:spAutoFit/>
          </a:bodyPr>
          <a:lstStyle/>
          <a:p>
            <a:r>
              <a:rPr lang="en-IE" dirty="0"/>
              <a:t>UCD’s EDI Unit offers guidance for Schools applying for the Athena SWAN. Get in touch with your EDI contact if you have any questions about the process or to invite them to attend a Self Assessment Team (SAT) meeting. </a:t>
            </a:r>
          </a:p>
          <a:p>
            <a:endParaRPr lang="en-IE" dirty="0"/>
          </a:p>
          <a:p>
            <a:r>
              <a:rPr lang="en-IE" dirty="0"/>
              <a:t>Please also see the </a:t>
            </a:r>
            <a:r>
              <a:rPr lang="en-IE" dirty="0">
                <a:hlinkClick r:id="rId5"/>
              </a:rPr>
              <a:t>Athena SWAN website</a:t>
            </a:r>
            <a:r>
              <a:rPr lang="en-IE" dirty="0"/>
              <a:t>.</a:t>
            </a:r>
          </a:p>
          <a:p>
            <a:endParaRPr lang="en-IE" dirty="0"/>
          </a:p>
        </p:txBody>
      </p:sp>
    </p:spTree>
    <p:extLst>
      <p:ext uri="{BB962C8B-B14F-4D97-AF65-F5344CB8AC3E}">
        <p14:creationId xmlns:p14="http://schemas.microsoft.com/office/powerpoint/2010/main" val="3359212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707886"/>
          </a:xfrm>
          <a:prstGeom prst="rect">
            <a:avLst/>
          </a:prstGeom>
          <a:noFill/>
        </p:spPr>
        <p:txBody>
          <a:bodyPr wrap="square" rtlCol="0">
            <a:spAutoFit/>
          </a:bodyPr>
          <a:lstStyle/>
          <a:p>
            <a:r>
              <a:rPr lang="en-GB" sz="2800" b="1" dirty="0">
                <a:solidFill>
                  <a:srgbClr val="18325C"/>
                </a:solidFill>
                <a:latin typeface="Rockwell" panose="02060603020205020403" pitchFamily="18" charset="0"/>
                <a:cs typeface="Rockwell"/>
              </a:rPr>
              <a:t>2.3 Storytelling with Data cont.</a:t>
            </a:r>
            <a:endParaRPr lang="en-GB" sz="2800" i="1" dirty="0">
              <a:solidFill>
                <a:srgbClr val="72BF44"/>
              </a:solidFill>
              <a:latin typeface="Rockwell" panose="02060603020205020403" pitchFamily="18" charset="0"/>
              <a:cs typeface="Verdana"/>
            </a:endParaRPr>
          </a:p>
          <a:p>
            <a:endParaRPr lang="en-GB" sz="1200" i="1" dirty="0">
              <a:solidFill>
                <a:srgbClr val="72BF44"/>
              </a:solidFill>
              <a:latin typeface="Verdana"/>
              <a:cs typeface="Verdana"/>
            </a:endParaRPr>
          </a:p>
        </p:txBody>
      </p:sp>
      <p:sp>
        <p:nvSpPr>
          <p:cNvPr id="9" name="TextBox 8">
            <a:extLst>
              <a:ext uri="{FF2B5EF4-FFF2-40B4-BE49-F238E27FC236}">
                <a16:creationId xmlns:a16="http://schemas.microsoft.com/office/drawing/2014/main" id="{8494B631-1D92-43AD-9AF7-5AD4C2C8D755}"/>
              </a:ext>
            </a:extLst>
          </p:cNvPr>
          <p:cNvSpPr txBox="1"/>
          <p:nvPr/>
        </p:nvSpPr>
        <p:spPr>
          <a:xfrm>
            <a:off x="6696364" y="5692335"/>
            <a:ext cx="2447637" cy="246221"/>
          </a:xfrm>
          <a:prstGeom prst="rect">
            <a:avLst/>
          </a:prstGeom>
          <a:noFill/>
        </p:spPr>
        <p:txBody>
          <a:bodyPr wrap="square" rtlCol="0">
            <a:spAutoFit/>
          </a:bodyPr>
          <a:lstStyle/>
          <a:p>
            <a:r>
              <a:rPr lang="en-IE" sz="1000" dirty="0"/>
              <a:t>Example from </a:t>
            </a:r>
            <a:r>
              <a:rPr lang="en-IE" sz="1000" dirty="0">
                <a:hlinkClick r:id="rId2"/>
              </a:rPr>
              <a:t>University College London  </a:t>
            </a:r>
            <a:endParaRPr lang="en-IE" sz="1000" dirty="0"/>
          </a:p>
        </p:txBody>
      </p:sp>
      <p:pic>
        <p:nvPicPr>
          <p:cNvPr id="6" name="Picture 5">
            <a:extLst>
              <a:ext uri="{FF2B5EF4-FFF2-40B4-BE49-F238E27FC236}">
                <a16:creationId xmlns:a16="http://schemas.microsoft.com/office/drawing/2014/main" id="{DB58DDA0-F74A-4222-A8D1-912E8E42B21C}"/>
              </a:ext>
            </a:extLst>
          </p:cNvPr>
          <p:cNvPicPr>
            <a:picLocks noChangeAspect="1"/>
          </p:cNvPicPr>
          <p:nvPr/>
        </p:nvPicPr>
        <p:blipFill>
          <a:blip r:embed="rId3"/>
          <a:stretch>
            <a:fillRect/>
          </a:stretch>
        </p:blipFill>
        <p:spPr>
          <a:xfrm>
            <a:off x="1300067" y="1335755"/>
            <a:ext cx="6377641" cy="3916862"/>
          </a:xfrm>
          <a:prstGeom prst="rect">
            <a:avLst/>
          </a:prstGeom>
        </p:spPr>
      </p:pic>
      <p:sp>
        <p:nvSpPr>
          <p:cNvPr id="10" name="TextBox 9">
            <a:extLst>
              <a:ext uri="{FF2B5EF4-FFF2-40B4-BE49-F238E27FC236}">
                <a16:creationId xmlns:a16="http://schemas.microsoft.com/office/drawing/2014/main" id="{8FD8B94C-459E-4116-84FE-7A29D7101A18}"/>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35116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707886"/>
          </a:xfrm>
          <a:prstGeom prst="rect">
            <a:avLst/>
          </a:prstGeom>
          <a:noFill/>
        </p:spPr>
        <p:txBody>
          <a:bodyPr wrap="square" rtlCol="0">
            <a:spAutoFit/>
          </a:bodyPr>
          <a:lstStyle/>
          <a:p>
            <a:r>
              <a:rPr lang="en-GB" sz="2800" b="1" dirty="0">
                <a:solidFill>
                  <a:srgbClr val="18325C"/>
                </a:solidFill>
                <a:latin typeface="Rockwell"/>
                <a:cs typeface="Rockwell"/>
              </a:rPr>
              <a:t>2.3 Storytelling with Data cont.</a:t>
            </a:r>
            <a:endParaRPr lang="en-GB" sz="1200" i="1" dirty="0">
              <a:solidFill>
                <a:srgbClr val="72BF44"/>
              </a:solidFill>
              <a:latin typeface="Verdana"/>
              <a:cs typeface="Verdana"/>
            </a:endParaRPr>
          </a:p>
          <a:p>
            <a:endParaRPr lang="en-GB" sz="1200" i="1" dirty="0">
              <a:solidFill>
                <a:srgbClr val="72BF44"/>
              </a:solidFill>
              <a:latin typeface="Verdana"/>
              <a:cs typeface="Verdana"/>
            </a:endParaRPr>
          </a:p>
        </p:txBody>
      </p:sp>
      <p:sp>
        <p:nvSpPr>
          <p:cNvPr id="9" name="TextBox 8">
            <a:extLst>
              <a:ext uri="{FF2B5EF4-FFF2-40B4-BE49-F238E27FC236}">
                <a16:creationId xmlns:a16="http://schemas.microsoft.com/office/drawing/2014/main" id="{8494B631-1D92-43AD-9AF7-5AD4C2C8D755}"/>
              </a:ext>
            </a:extLst>
          </p:cNvPr>
          <p:cNvSpPr txBox="1"/>
          <p:nvPr/>
        </p:nvSpPr>
        <p:spPr>
          <a:xfrm>
            <a:off x="6696364" y="5692335"/>
            <a:ext cx="2447637" cy="246221"/>
          </a:xfrm>
          <a:prstGeom prst="rect">
            <a:avLst/>
          </a:prstGeom>
          <a:noFill/>
        </p:spPr>
        <p:txBody>
          <a:bodyPr wrap="square" rtlCol="0">
            <a:spAutoFit/>
          </a:bodyPr>
          <a:lstStyle/>
          <a:p>
            <a:r>
              <a:rPr lang="en-IE" sz="1000" dirty="0"/>
              <a:t>Example from </a:t>
            </a:r>
            <a:r>
              <a:rPr lang="en-IE" sz="1000" dirty="0">
                <a:hlinkClick r:id="rId2"/>
              </a:rPr>
              <a:t>University College London  </a:t>
            </a:r>
            <a:endParaRPr lang="en-IE" sz="1000" dirty="0"/>
          </a:p>
        </p:txBody>
      </p:sp>
      <p:pic>
        <p:nvPicPr>
          <p:cNvPr id="7" name="Picture 6">
            <a:extLst>
              <a:ext uri="{FF2B5EF4-FFF2-40B4-BE49-F238E27FC236}">
                <a16:creationId xmlns:a16="http://schemas.microsoft.com/office/drawing/2014/main" id="{1D077B0D-3E01-44C2-98BC-B98658B1A5F3}"/>
              </a:ext>
            </a:extLst>
          </p:cNvPr>
          <p:cNvPicPr>
            <a:picLocks noChangeAspect="1"/>
          </p:cNvPicPr>
          <p:nvPr/>
        </p:nvPicPr>
        <p:blipFill>
          <a:blip r:embed="rId3"/>
          <a:stretch>
            <a:fillRect/>
          </a:stretch>
        </p:blipFill>
        <p:spPr>
          <a:xfrm>
            <a:off x="1014265" y="1414623"/>
            <a:ext cx="6400065" cy="3535862"/>
          </a:xfrm>
          <a:prstGeom prst="rect">
            <a:avLst/>
          </a:prstGeom>
        </p:spPr>
      </p:pic>
      <p:sp>
        <p:nvSpPr>
          <p:cNvPr id="10" name="TextBox 9">
            <a:extLst>
              <a:ext uri="{FF2B5EF4-FFF2-40B4-BE49-F238E27FC236}">
                <a16:creationId xmlns:a16="http://schemas.microsoft.com/office/drawing/2014/main" id="{036CD1B6-1D7A-4DA1-AB6D-787996A1DB78}"/>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20553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523220"/>
          </a:xfrm>
          <a:prstGeom prst="rect">
            <a:avLst/>
          </a:prstGeom>
          <a:noFill/>
        </p:spPr>
        <p:txBody>
          <a:bodyPr wrap="square" rtlCol="0">
            <a:spAutoFit/>
          </a:bodyPr>
          <a:lstStyle/>
          <a:p>
            <a:r>
              <a:rPr lang="en-GB" sz="2800" b="1" dirty="0">
                <a:solidFill>
                  <a:srgbClr val="18325C"/>
                </a:solidFill>
                <a:latin typeface="Rockwell"/>
                <a:cs typeface="Rockwell"/>
              </a:rPr>
              <a:t>2.4 Discussing your Data</a:t>
            </a:r>
            <a:endParaRPr lang="en-GB" sz="1200" i="1" dirty="0">
              <a:solidFill>
                <a:srgbClr val="72BF44"/>
              </a:solidFill>
              <a:latin typeface="Verdana"/>
              <a:cs typeface="Verdana"/>
            </a:endParaRPr>
          </a:p>
        </p:txBody>
      </p:sp>
      <p:sp>
        <p:nvSpPr>
          <p:cNvPr id="3" name="Rectangle 2">
            <a:extLst>
              <a:ext uri="{FF2B5EF4-FFF2-40B4-BE49-F238E27FC236}">
                <a16:creationId xmlns:a16="http://schemas.microsoft.com/office/drawing/2014/main" id="{03E40337-3A72-449C-8DDA-06AFF2E210E3}"/>
              </a:ext>
            </a:extLst>
          </p:cNvPr>
          <p:cNvSpPr/>
          <p:nvPr/>
        </p:nvSpPr>
        <p:spPr>
          <a:xfrm>
            <a:off x="328305" y="1032066"/>
            <a:ext cx="8815695" cy="4316310"/>
          </a:xfrm>
          <a:prstGeom prst="rect">
            <a:avLst/>
          </a:prstGeom>
        </p:spPr>
        <p:txBody>
          <a:bodyPr wrap="square">
            <a:spAutoFit/>
          </a:bodyPr>
          <a:lstStyle/>
          <a:p>
            <a:pPr>
              <a:lnSpc>
                <a:spcPct val="107000"/>
              </a:lnSpc>
              <a:spcAft>
                <a:spcPts val="800"/>
              </a:spcAft>
            </a:pPr>
            <a:r>
              <a:rPr lang="en-IE" sz="1600" b="1" dirty="0"/>
              <a:t>Use data to inform your analysis </a:t>
            </a:r>
          </a:p>
          <a:p>
            <a:pPr marL="285750" indent="-285750">
              <a:lnSpc>
                <a:spcPct val="107000"/>
              </a:lnSpc>
              <a:spcAft>
                <a:spcPts val="800"/>
              </a:spcAft>
              <a:buFont typeface="Arial" panose="020B0604020202020204" pitchFamily="34" charset="0"/>
              <a:buChar char="•"/>
            </a:pPr>
            <a:r>
              <a:rPr lang="en-IE" sz="1400" dirty="0"/>
              <a:t>Consider what the data could mean and outline this</a:t>
            </a:r>
          </a:p>
          <a:p>
            <a:pPr marL="285750" indent="-285750">
              <a:lnSpc>
                <a:spcPct val="107000"/>
              </a:lnSpc>
              <a:spcAft>
                <a:spcPts val="800"/>
              </a:spcAft>
              <a:buFont typeface="Arial" panose="020B0604020202020204" pitchFamily="34" charset="0"/>
              <a:buChar char="•"/>
            </a:pPr>
            <a:r>
              <a:rPr lang="en-IE" sz="1400" dirty="0"/>
              <a:t>Hypothesise why trends might happen in your School</a:t>
            </a:r>
          </a:p>
          <a:p>
            <a:pPr marL="285750" indent="-285750">
              <a:lnSpc>
                <a:spcPct val="107000"/>
              </a:lnSpc>
              <a:spcAft>
                <a:spcPts val="800"/>
              </a:spcAft>
              <a:buFont typeface="Arial" panose="020B0604020202020204" pitchFamily="34" charset="0"/>
              <a:buChar char="•"/>
            </a:pPr>
            <a:r>
              <a:rPr lang="en-IE" sz="1400" dirty="0"/>
              <a:t>Highlight issues/areas for action throughout submission and connect them to specific actions in your action plan</a:t>
            </a:r>
          </a:p>
          <a:p>
            <a:pPr marL="285750" indent="-285750">
              <a:lnSpc>
                <a:spcPct val="107000"/>
              </a:lnSpc>
              <a:spcAft>
                <a:spcPts val="800"/>
              </a:spcAft>
              <a:buFont typeface="Arial" panose="020B0604020202020204" pitchFamily="34" charset="0"/>
              <a:buChar char="•"/>
            </a:pPr>
            <a:r>
              <a:rPr lang="en-IE" sz="1400" dirty="0"/>
              <a:t>Describe good practice/actions you have taken and its impact</a:t>
            </a:r>
          </a:p>
          <a:p>
            <a:pPr marL="285750" indent="-285750">
              <a:lnSpc>
                <a:spcPct val="107000"/>
              </a:lnSpc>
              <a:spcAft>
                <a:spcPts val="800"/>
              </a:spcAft>
              <a:buFont typeface="Arial" panose="020B0604020202020204" pitchFamily="34" charset="0"/>
              <a:buChar char="•"/>
            </a:pPr>
            <a:r>
              <a:rPr lang="en-IE" sz="1400" dirty="0"/>
              <a:t>Assume that the panel will not know anything about your School, it’s structures, policies or gender make-up. Make sure you describe processes and practices. E.g. how HR policies are implemented at school level</a:t>
            </a:r>
            <a:endParaRPr lang="en-IE" sz="1400" b="1" dirty="0">
              <a:ea typeface="Calibri" panose="020F0502020204030204" pitchFamily="34" charset="0"/>
              <a:cs typeface="Times New Roman" panose="02020603050405020304" pitchFamily="18" charset="0"/>
            </a:endParaRPr>
          </a:p>
          <a:p>
            <a:pPr>
              <a:lnSpc>
                <a:spcPct val="107000"/>
              </a:lnSpc>
              <a:spcAft>
                <a:spcPts val="800"/>
              </a:spcAft>
            </a:pPr>
            <a:endParaRPr lang="en-IE" sz="1400" dirty="0">
              <a:solidFill>
                <a:srgbClr val="FF0000"/>
              </a:solidFill>
              <a:ea typeface="Calibri" panose="020F0502020204030204" pitchFamily="34" charset="0"/>
              <a:cs typeface="Times New Roman" panose="02020603050405020304" pitchFamily="18" charset="0"/>
            </a:endParaRPr>
          </a:p>
          <a:p>
            <a:pPr>
              <a:lnSpc>
                <a:spcPct val="107000"/>
              </a:lnSpc>
              <a:spcAft>
                <a:spcPts val="800"/>
              </a:spcAft>
            </a:pPr>
            <a:r>
              <a:rPr lang="en-IE" sz="1400" dirty="0">
                <a:solidFill>
                  <a:srgbClr val="FF0000"/>
                </a:solidFill>
                <a:ea typeface="Calibri" panose="020F0502020204030204" pitchFamily="34" charset="0"/>
                <a:cs typeface="Times New Roman" panose="02020603050405020304" pitchFamily="18" charset="0"/>
              </a:rPr>
              <a:t>Please note: Describing data is not sufficient; you need to reflect on the data</a:t>
            </a:r>
          </a:p>
          <a:p>
            <a:pPr lvl="0">
              <a:lnSpc>
                <a:spcPct val="107000"/>
              </a:lnSpc>
              <a:spcAft>
                <a:spcPts val="800"/>
              </a:spcAft>
            </a:pPr>
            <a:r>
              <a:rPr lang="en-IE" sz="1400" b="1" dirty="0">
                <a:ea typeface="Calibri" panose="020F0502020204030204" pitchFamily="34" charset="0"/>
                <a:cs typeface="Times New Roman" panose="02020603050405020304" pitchFamily="18" charset="0"/>
              </a:rPr>
              <a:t>E.g.</a:t>
            </a:r>
            <a:r>
              <a:rPr lang="en-IE" sz="1400" dirty="0">
                <a:ea typeface="Calibri" panose="020F0502020204030204" pitchFamily="34" charset="0"/>
                <a:cs typeface="Times New Roman" panose="02020603050405020304" pitchFamily="18" charset="0"/>
              </a:rPr>
              <a:t> stating that there are very few females in senior position is not good enough.  </a:t>
            </a:r>
          </a:p>
          <a:p>
            <a:pPr lvl="0">
              <a:lnSpc>
                <a:spcPct val="107000"/>
              </a:lnSpc>
              <a:spcAft>
                <a:spcPts val="800"/>
              </a:spcAft>
            </a:pPr>
            <a:r>
              <a:rPr lang="en-IE" sz="1400" dirty="0">
                <a:ea typeface="Calibri" panose="020F0502020204030204" pitchFamily="34" charset="0"/>
                <a:cs typeface="Times New Roman" panose="02020603050405020304" pitchFamily="18" charset="0"/>
              </a:rPr>
              <a:t>Follow this up with a statement saying:</a:t>
            </a:r>
          </a:p>
          <a:p>
            <a:pPr lvl="0" algn="ctr">
              <a:lnSpc>
                <a:spcPct val="107000"/>
              </a:lnSpc>
              <a:spcAft>
                <a:spcPts val="800"/>
              </a:spcAft>
            </a:pPr>
            <a:r>
              <a:rPr lang="en-IE" sz="1400" b="1" dirty="0">
                <a:ea typeface="Calibri" panose="020F0502020204030204" pitchFamily="34" charset="0"/>
                <a:cs typeface="Times New Roman" panose="02020603050405020304" pitchFamily="18" charset="0"/>
              </a:rPr>
              <a:t> “we plan to address this by doing (</a:t>
            </a:r>
            <a:r>
              <a:rPr lang="en-IE" sz="1400" b="1" dirty="0" err="1">
                <a:ea typeface="Calibri" panose="020F0502020204030204" pitchFamily="34" charset="0"/>
                <a:cs typeface="Times New Roman" panose="02020603050405020304" pitchFamily="18" charset="0"/>
              </a:rPr>
              <a:t>xyz</a:t>
            </a:r>
            <a:r>
              <a:rPr lang="en-IE" sz="1400" b="1" dirty="0">
                <a:ea typeface="Calibri" panose="020F0502020204030204" pitchFamily="34" charset="0"/>
                <a:cs typeface="Times New Roman" panose="02020603050405020304" pitchFamily="18" charset="0"/>
              </a:rPr>
              <a:t> action/s).”</a:t>
            </a:r>
          </a:p>
          <a:p>
            <a:pPr lvl="0">
              <a:lnSpc>
                <a:spcPct val="107000"/>
              </a:lnSpc>
              <a:spcAft>
                <a:spcPts val="0"/>
              </a:spcAft>
            </a:pPr>
            <a:endParaRPr lang="en-IE" dirty="0"/>
          </a:p>
        </p:txBody>
      </p:sp>
      <p:sp>
        <p:nvSpPr>
          <p:cNvPr id="6" name="TextBox 5">
            <a:extLst>
              <a:ext uri="{FF2B5EF4-FFF2-40B4-BE49-F238E27FC236}">
                <a16:creationId xmlns:a16="http://schemas.microsoft.com/office/drawing/2014/main" id="{24DE6C69-249C-4A89-A07B-55431B69042A}"/>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200421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369455"/>
            <a:ext cx="7439477" cy="523220"/>
          </a:xfrm>
          <a:prstGeom prst="rect">
            <a:avLst/>
          </a:prstGeom>
          <a:noFill/>
        </p:spPr>
        <p:txBody>
          <a:bodyPr wrap="square" rtlCol="0">
            <a:spAutoFit/>
          </a:bodyPr>
          <a:lstStyle/>
          <a:p>
            <a:r>
              <a:rPr lang="en-GB" sz="2800" b="1" dirty="0">
                <a:solidFill>
                  <a:srgbClr val="18325C"/>
                </a:solidFill>
                <a:latin typeface="Rockwell"/>
                <a:cs typeface="Rockwell"/>
              </a:rPr>
              <a:t>2.4 Discussing your Data cont.</a:t>
            </a:r>
            <a:endParaRPr lang="en-GB" sz="1200" i="1" dirty="0">
              <a:solidFill>
                <a:srgbClr val="72BF44"/>
              </a:solidFill>
              <a:latin typeface="Verdana"/>
              <a:cs typeface="Verdana"/>
            </a:endParaRPr>
          </a:p>
        </p:txBody>
      </p:sp>
      <p:sp>
        <p:nvSpPr>
          <p:cNvPr id="3" name="Rectangle 2">
            <a:extLst>
              <a:ext uri="{FF2B5EF4-FFF2-40B4-BE49-F238E27FC236}">
                <a16:creationId xmlns:a16="http://schemas.microsoft.com/office/drawing/2014/main" id="{03E40337-3A72-449C-8DDA-06AFF2E210E3}"/>
              </a:ext>
            </a:extLst>
          </p:cNvPr>
          <p:cNvSpPr/>
          <p:nvPr/>
        </p:nvSpPr>
        <p:spPr>
          <a:xfrm>
            <a:off x="328305" y="1032066"/>
            <a:ext cx="8815695" cy="5307992"/>
          </a:xfrm>
          <a:prstGeom prst="rect">
            <a:avLst/>
          </a:prstGeom>
        </p:spPr>
        <p:txBody>
          <a:bodyPr wrap="square">
            <a:spAutoFit/>
          </a:bodyPr>
          <a:lstStyle/>
          <a:p>
            <a:pPr lvl="0">
              <a:lnSpc>
                <a:spcPct val="107000"/>
              </a:lnSpc>
              <a:spcAft>
                <a:spcPts val="800"/>
              </a:spcAft>
            </a:pPr>
            <a:r>
              <a:rPr lang="en-GB" sz="1600" b="1" dirty="0">
                <a:cs typeface="Rockwell"/>
              </a:rPr>
              <a:t>Things to avoid:</a:t>
            </a:r>
            <a:endParaRPr lang="en-IE" sz="1600" b="1" dirty="0"/>
          </a:p>
          <a:p>
            <a:pPr lvl="0" algn="ctr">
              <a:lnSpc>
                <a:spcPct val="107000"/>
              </a:lnSpc>
              <a:spcAft>
                <a:spcPts val="800"/>
              </a:spcAft>
            </a:pPr>
            <a:r>
              <a:rPr lang="en-IE" sz="1400" b="1" dirty="0"/>
              <a:t>“The data is not statistically significant so no conclusions can be drawn and no action is planned.” </a:t>
            </a:r>
          </a:p>
          <a:p>
            <a:pPr>
              <a:lnSpc>
                <a:spcPct val="107000"/>
              </a:lnSpc>
              <a:spcAft>
                <a:spcPts val="800"/>
              </a:spcAft>
            </a:pPr>
            <a:r>
              <a:rPr lang="en-IE" sz="1400" dirty="0">
                <a:ea typeface="Calibri" panose="020F0502020204030204" pitchFamily="34" charset="0"/>
                <a:cs typeface="Times New Roman" panose="02020603050405020304" pitchFamily="18" charset="0"/>
              </a:rPr>
              <a:t>Consider qualitative data:</a:t>
            </a:r>
          </a:p>
          <a:p>
            <a:pPr lvl="0">
              <a:lnSpc>
                <a:spcPct val="107000"/>
              </a:lnSpc>
              <a:spcAft>
                <a:spcPts val="800"/>
              </a:spcAft>
            </a:pPr>
            <a:r>
              <a:rPr lang="en-IE" sz="1400" dirty="0"/>
              <a:t>Having small numbers of staff is probably going to lead to stats not being significant – this doesn’t mean there isn't a trend or a leaky pipeline. Qualitative data can also help to identify issues that should be addressed.</a:t>
            </a:r>
          </a:p>
          <a:p>
            <a:pPr lvl="0" algn="ctr">
              <a:lnSpc>
                <a:spcPct val="107000"/>
              </a:lnSpc>
              <a:spcAft>
                <a:spcPts val="800"/>
              </a:spcAft>
            </a:pPr>
            <a:endParaRPr lang="en-IE" sz="1400" dirty="0"/>
          </a:p>
          <a:p>
            <a:pPr lvl="0" algn="ctr">
              <a:lnSpc>
                <a:spcPct val="107000"/>
              </a:lnSpc>
              <a:spcAft>
                <a:spcPts val="800"/>
              </a:spcAft>
            </a:pPr>
            <a:r>
              <a:rPr lang="en-IE" sz="1400" b="1" dirty="0"/>
              <a:t>“whilst our survey identified areas where staff were unhappy or felt unsupported, there was no gender differences in the results. Therefore we have no actions planned to address these issues.” </a:t>
            </a:r>
          </a:p>
          <a:p>
            <a:pPr lvl="0">
              <a:lnSpc>
                <a:spcPct val="107000"/>
              </a:lnSpc>
              <a:spcAft>
                <a:spcPts val="800"/>
              </a:spcAft>
            </a:pPr>
            <a:r>
              <a:rPr lang="en-IE" sz="1400" dirty="0"/>
              <a:t>These issues should still be addressed:</a:t>
            </a:r>
          </a:p>
          <a:p>
            <a:pPr lvl="0">
              <a:lnSpc>
                <a:spcPct val="107000"/>
              </a:lnSpc>
              <a:spcAft>
                <a:spcPts val="800"/>
              </a:spcAft>
            </a:pPr>
            <a:r>
              <a:rPr lang="en-IE" sz="1400" dirty="0"/>
              <a:t>In your application you can show that all staff have benefited, but highlight the impact for women in the School.</a:t>
            </a:r>
          </a:p>
          <a:p>
            <a:pPr lvl="0">
              <a:lnSpc>
                <a:spcPct val="107000"/>
              </a:lnSpc>
              <a:spcAft>
                <a:spcPts val="800"/>
              </a:spcAft>
            </a:pPr>
            <a:endParaRPr lang="en-IE" sz="1400" dirty="0"/>
          </a:p>
          <a:p>
            <a:pPr lvl="0" algn="ctr">
              <a:lnSpc>
                <a:spcPct val="107000"/>
              </a:lnSpc>
              <a:spcAft>
                <a:spcPts val="800"/>
              </a:spcAft>
            </a:pPr>
            <a:r>
              <a:rPr lang="en-IE" sz="1400" b="1" dirty="0"/>
              <a:t>“…our recruitment data illustrate no clear gender bias at the point of invitation to interview or appointment, therefore no action is planned.” </a:t>
            </a:r>
          </a:p>
          <a:p>
            <a:pPr lvl="0">
              <a:lnSpc>
                <a:spcPct val="107000"/>
              </a:lnSpc>
              <a:spcAft>
                <a:spcPts val="800"/>
              </a:spcAft>
            </a:pPr>
            <a:r>
              <a:rPr lang="en-IE" sz="1400" dirty="0"/>
              <a:t>Consider the following:</a:t>
            </a:r>
          </a:p>
          <a:p>
            <a:pPr lvl="0">
              <a:lnSpc>
                <a:spcPct val="107000"/>
              </a:lnSpc>
              <a:spcAft>
                <a:spcPts val="800"/>
              </a:spcAft>
            </a:pPr>
            <a:r>
              <a:rPr lang="en-IE" sz="1400" dirty="0"/>
              <a:t>This may be the case but is there a large enough pool of women applying? What can you do to encourage women to apply for positions? How can you sustain increasing the pool of female candidates? </a:t>
            </a:r>
          </a:p>
          <a:p>
            <a:pPr lvl="0">
              <a:lnSpc>
                <a:spcPct val="107000"/>
              </a:lnSpc>
              <a:spcAft>
                <a:spcPts val="0"/>
              </a:spcAft>
            </a:pPr>
            <a:endParaRPr lang="en-IE" dirty="0"/>
          </a:p>
        </p:txBody>
      </p:sp>
      <p:sp>
        <p:nvSpPr>
          <p:cNvPr id="6" name="TextBox 5">
            <a:extLst>
              <a:ext uri="{FF2B5EF4-FFF2-40B4-BE49-F238E27FC236}">
                <a16:creationId xmlns:a16="http://schemas.microsoft.com/office/drawing/2014/main" id="{266D19B5-EA14-4DE4-AEB6-59778CAE2243}"/>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960387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D60BB7-43DF-4E60-B024-DBAEA9175647}"/>
              </a:ext>
            </a:extLst>
          </p:cNvPr>
          <p:cNvSpPr/>
          <p:nvPr/>
        </p:nvSpPr>
        <p:spPr>
          <a:xfrm>
            <a:off x="378691" y="721602"/>
            <a:ext cx="8765309" cy="5786199"/>
          </a:xfrm>
          <a:prstGeom prst="rect">
            <a:avLst/>
          </a:prstGeom>
        </p:spPr>
        <p:txBody>
          <a:bodyPr wrap="square">
            <a:spAutoFit/>
          </a:bodyPr>
          <a:lstStyle/>
          <a:p>
            <a:pPr lvl="0"/>
            <a:endParaRPr lang="en-IE" sz="1600" b="1" dirty="0"/>
          </a:p>
          <a:p>
            <a:pPr lvl="0"/>
            <a:r>
              <a:rPr lang="en-IE" sz="1600" b="1" dirty="0"/>
              <a:t>Reflect on the data and develop appropriate actions to address the issues identified.</a:t>
            </a:r>
          </a:p>
          <a:p>
            <a:pPr lvl="0"/>
            <a:endParaRPr lang="en-IE" sz="1400" b="1" dirty="0"/>
          </a:p>
          <a:p>
            <a:pPr lvl="0"/>
            <a:r>
              <a:rPr lang="en-IE" sz="1400" b="1" dirty="0"/>
              <a:t> Quantitative Data: Describe and explain changes or trends identified over the three-year period. </a:t>
            </a:r>
          </a:p>
          <a:p>
            <a:pPr lvl="0"/>
            <a:r>
              <a:rPr lang="en-IE" sz="1400" b="1" dirty="0"/>
              <a:t> Trends: </a:t>
            </a:r>
            <a:r>
              <a:rPr lang="en-IE" sz="1400" dirty="0"/>
              <a:t>The SAT must establish quantitative trends on gender. For example:</a:t>
            </a:r>
          </a:p>
          <a:p>
            <a:pPr lvl="0"/>
            <a:endParaRPr lang="en-IE" sz="1400" dirty="0"/>
          </a:p>
          <a:p>
            <a:pPr marL="628650" lvl="1" indent="-171450">
              <a:buFont typeface="Arial" panose="020B0604020202020204" pitchFamily="34" charset="0"/>
              <a:buChar char="•"/>
            </a:pPr>
            <a:r>
              <a:rPr lang="en-IE" sz="1400" dirty="0"/>
              <a:t>How many women are employed at different levels? </a:t>
            </a:r>
          </a:p>
          <a:p>
            <a:pPr lvl="1"/>
            <a:endParaRPr lang="en-IE" sz="1400" dirty="0"/>
          </a:p>
          <a:p>
            <a:pPr marL="628650" lvl="1" indent="-171450">
              <a:buFont typeface="Arial" panose="020B0604020202020204" pitchFamily="34" charset="0"/>
              <a:buChar char="•"/>
            </a:pPr>
            <a:r>
              <a:rPr lang="en-IE" sz="1400" dirty="0"/>
              <a:t>How many women and men take maternity/paternity/parental leave and return to work?</a:t>
            </a:r>
          </a:p>
          <a:p>
            <a:pPr lvl="1"/>
            <a:endParaRPr lang="en-IE" sz="1400" dirty="0"/>
          </a:p>
          <a:p>
            <a:pPr marL="628650" lvl="1" indent="-171450">
              <a:buFont typeface="Arial" panose="020B0604020202020204" pitchFamily="34" charset="0"/>
              <a:buChar char="•"/>
            </a:pPr>
            <a:r>
              <a:rPr lang="en-IE" sz="1400" dirty="0"/>
              <a:t>The take up of flexible work arrangements amongst male and female members of academic, professional and technical staff?</a:t>
            </a:r>
          </a:p>
          <a:p>
            <a:pPr lvl="1"/>
            <a:endParaRPr lang="en-IE" sz="1400" dirty="0"/>
          </a:p>
          <a:p>
            <a:pPr marL="628650" lvl="1" indent="-171450">
              <a:buFont typeface="Arial" panose="020B0604020202020204" pitchFamily="34" charset="0"/>
              <a:buChar char="•"/>
            </a:pPr>
            <a:r>
              <a:rPr lang="en-IE" sz="1400" dirty="0"/>
              <a:t>Induction, training and outcomes e.g. if women undertake leadership courses, do they secure promotions or other benefits such as committee membership as a result?</a:t>
            </a:r>
          </a:p>
          <a:p>
            <a:pPr lvl="1"/>
            <a:endParaRPr lang="en-IE" sz="1400" dirty="0"/>
          </a:p>
          <a:p>
            <a:pPr marL="628650" lvl="1" indent="-171450">
              <a:buFont typeface="Arial" panose="020B0604020202020204" pitchFamily="34" charset="0"/>
              <a:buChar char="•"/>
            </a:pPr>
            <a:r>
              <a:rPr lang="en-IE" sz="1400" dirty="0"/>
              <a:t>Gender representation in school committees and in work undertaken beyond the school/institution?</a:t>
            </a:r>
          </a:p>
          <a:p>
            <a:pPr lvl="1"/>
            <a:endParaRPr lang="en-IE" sz="1400" dirty="0"/>
          </a:p>
          <a:p>
            <a:pPr marL="628650" lvl="1" indent="-171450">
              <a:buFont typeface="Arial" panose="020B0604020202020204" pitchFamily="34" charset="0"/>
              <a:buChar char="•"/>
            </a:pPr>
            <a:r>
              <a:rPr lang="en-IE" sz="1400" dirty="0"/>
              <a:t>Workload allocation and recognition of teaching, research, administration and other roles?</a:t>
            </a:r>
          </a:p>
          <a:p>
            <a:pPr lvl="1"/>
            <a:endParaRPr lang="en-IE" sz="1400" dirty="0"/>
          </a:p>
          <a:p>
            <a:pPr marL="628650" lvl="1" indent="-171450">
              <a:buFont typeface="Arial" panose="020B0604020202020204" pitchFamily="34" charset="0"/>
              <a:buChar char="•"/>
            </a:pPr>
            <a:r>
              <a:rPr lang="en-IE" sz="1400" dirty="0"/>
              <a:t>Gender bias in promotions and in other processes?</a:t>
            </a:r>
          </a:p>
          <a:p>
            <a:pPr lvl="1"/>
            <a:endParaRPr lang="en-IE" sz="1400" dirty="0"/>
          </a:p>
          <a:p>
            <a:pPr marL="628650" lvl="1" indent="-171450">
              <a:buFont typeface="Arial" panose="020B0604020202020204" pitchFamily="34" charset="0"/>
              <a:buChar char="•"/>
            </a:pPr>
            <a:r>
              <a:rPr lang="en-IE" sz="1400" dirty="0"/>
              <a:t>Among students, gendered patterns in recruitment, subject choice, retention, progression, achievement and graduate destinations? </a:t>
            </a:r>
          </a:p>
          <a:p>
            <a:pPr lvl="1"/>
            <a:endParaRPr lang="en-IE" sz="1400" dirty="0"/>
          </a:p>
          <a:p>
            <a:pPr marL="285750" lvl="0" indent="-285750">
              <a:buFont typeface="Calibri" panose="020F0502020204030204" pitchFamily="34" charset="0"/>
              <a:buChar char="‒"/>
            </a:pPr>
            <a:endParaRPr lang="en-IE" sz="1600" dirty="0"/>
          </a:p>
        </p:txBody>
      </p:sp>
      <p:sp>
        <p:nvSpPr>
          <p:cNvPr id="6" name="TextBox 5">
            <a:extLst>
              <a:ext uri="{FF2B5EF4-FFF2-40B4-BE49-F238E27FC236}">
                <a16:creationId xmlns:a16="http://schemas.microsoft.com/office/drawing/2014/main" id="{BB855A76-AD63-4C11-A958-D17C1D9F1D0D}"/>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7" name="TextBox 6">
            <a:extLst>
              <a:ext uri="{FF2B5EF4-FFF2-40B4-BE49-F238E27FC236}">
                <a16:creationId xmlns:a16="http://schemas.microsoft.com/office/drawing/2014/main" id="{89286E11-6FC4-401C-86DA-62949E2AB495}"/>
              </a:ext>
            </a:extLst>
          </p:cNvPr>
          <p:cNvSpPr txBox="1"/>
          <p:nvPr/>
        </p:nvSpPr>
        <p:spPr>
          <a:xfrm>
            <a:off x="115869" y="91791"/>
            <a:ext cx="9028131" cy="892552"/>
          </a:xfrm>
          <a:prstGeom prst="rect">
            <a:avLst/>
          </a:prstGeom>
          <a:noFill/>
        </p:spPr>
        <p:txBody>
          <a:bodyPr wrap="square" rtlCol="0">
            <a:spAutoFit/>
          </a:bodyPr>
          <a:lstStyle/>
          <a:p>
            <a:r>
              <a:rPr lang="en-GB" sz="2800" b="1" dirty="0">
                <a:solidFill>
                  <a:srgbClr val="18325C"/>
                </a:solidFill>
                <a:latin typeface="Rockwell"/>
                <a:cs typeface="Rockwell"/>
              </a:rPr>
              <a:t>2.5 Data Collection </a:t>
            </a:r>
          </a:p>
          <a:p>
            <a:r>
              <a:rPr lang="en-GB" sz="2400" b="1" dirty="0">
                <a:latin typeface="Rockwell"/>
                <a:cs typeface="Rockwell"/>
              </a:rPr>
              <a:t>-</a:t>
            </a:r>
            <a:r>
              <a:rPr lang="en-GB" sz="2000" b="1" dirty="0">
                <a:solidFill>
                  <a:srgbClr val="18325C"/>
                </a:solidFill>
                <a:latin typeface="Rockwell"/>
                <a:cs typeface="Rockwell"/>
              </a:rPr>
              <a:t>What does the SAT do with the Data? cont. </a:t>
            </a:r>
            <a:endParaRPr lang="en-GB" sz="1100" i="1" dirty="0">
              <a:solidFill>
                <a:srgbClr val="FF0000"/>
              </a:solidFill>
              <a:latin typeface="Verdana"/>
              <a:cs typeface="Verdana"/>
            </a:endParaRPr>
          </a:p>
        </p:txBody>
      </p:sp>
    </p:spTree>
    <p:extLst>
      <p:ext uri="{BB962C8B-B14F-4D97-AF65-F5344CB8AC3E}">
        <p14:creationId xmlns:p14="http://schemas.microsoft.com/office/powerpoint/2010/main" val="139151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A252B-2B4C-4306-B172-CA98E329212F}"/>
              </a:ext>
            </a:extLst>
          </p:cNvPr>
          <p:cNvSpPr/>
          <p:nvPr/>
        </p:nvSpPr>
        <p:spPr>
          <a:xfrm>
            <a:off x="295564" y="951345"/>
            <a:ext cx="8266545" cy="5165517"/>
          </a:xfrm>
          <a:prstGeom prst="rect">
            <a:avLst/>
          </a:prstGeom>
        </p:spPr>
        <p:txBody>
          <a:bodyPr wrap="square">
            <a:spAutoFit/>
          </a:bodyPr>
          <a:lstStyle/>
          <a:p>
            <a:pPr lvl="0"/>
            <a:r>
              <a:rPr lang="en-IE" sz="1600" b="1" dirty="0"/>
              <a:t>Surveys and Focus Groups</a:t>
            </a:r>
          </a:p>
          <a:p>
            <a:pPr lvl="0"/>
            <a:endParaRPr lang="en-IE" sz="1400" b="1" dirty="0"/>
          </a:p>
          <a:p>
            <a:pPr lvl="0"/>
            <a:r>
              <a:rPr lang="en-IE" sz="1400" b="1" dirty="0"/>
              <a:t>Qualitative Data: Complement quantitative data with qualitative information</a:t>
            </a:r>
          </a:p>
          <a:p>
            <a:pPr lvl="0"/>
            <a:endParaRPr lang="en-IE" sz="1400" b="1" dirty="0"/>
          </a:p>
          <a:p>
            <a:pPr marL="742950" lvl="1" indent="-285750">
              <a:lnSpc>
                <a:spcPct val="107000"/>
              </a:lnSpc>
              <a:buFont typeface="Arial" panose="020B0604020202020204" pitchFamily="34" charset="0"/>
              <a:buChar char="•"/>
            </a:pPr>
            <a:r>
              <a:rPr lang="en-IE" sz="1400" dirty="0"/>
              <a:t>Use surveys and focus groups to generate qualitative data.</a:t>
            </a:r>
          </a:p>
          <a:p>
            <a:pPr lvl="1">
              <a:lnSpc>
                <a:spcPct val="107000"/>
              </a:lnSpc>
            </a:pPr>
            <a:endParaRPr lang="en-IE" sz="1400" dirty="0"/>
          </a:p>
          <a:p>
            <a:pPr marL="742950" lvl="1" indent="-285750">
              <a:lnSpc>
                <a:spcPct val="107000"/>
              </a:lnSpc>
              <a:buFont typeface="Arial" panose="020B0604020202020204" pitchFamily="34" charset="0"/>
              <a:buChar char="•"/>
            </a:pPr>
            <a:r>
              <a:rPr lang="en-IE" sz="1400" dirty="0"/>
              <a:t>Running a survey will give you a sense of how staff/students experience your School’s culture, development opportunities and any issues that may need resolving. </a:t>
            </a:r>
            <a:r>
              <a:rPr lang="en-IE" sz="1400" b="1" u="sng" dirty="0"/>
              <a:t>This is an Athena SWAN requirement.</a:t>
            </a:r>
          </a:p>
          <a:p>
            <a:pPr lvl="1">
              <a:lnSpc>
                <a:spcPct val="107000"/>
              </a:lnSpc>
            </a:pPr>
            <a:endParaRPr lang="en-IE" sz="1400" b="1" u="sng" dirty="0"/>
          </a:p>
          <a:p>
            <a:pPr marL="742950" lvl="1" indent="-285750">
              <a:lnSpc>
                <a:spcPct val="107000"/>
              </a:lnSpc>
              <a:buFont typeface="Arial" panose="020B0604020202020204" pitchFamily="34" charset="0"/>
              <a:buChar char="•"/>
            </a:pPr>
            <a:r>
              <a:rPr lang="en-IE" sz="1400" dirty="0"/>
              <a:t>Give the school an opportunity to share what they think it means, too.</a:t>
            </a:r>
          </a:p>
          <a:p>
            <a:pPr lvl="1">
              <a:lnSpc>
                <a:spcPct val="107000"/>
              </a:lnSpc>
            </a:pPr>
            <a:endParaRPr lang="en-IE" sz="1400" dirty="0"/>
          </a:p>
          <a:p>
            <a:pPr marL="742950" lvl="1" indent="-285750">
              <a:lnSpc>
                <a:spcPct val="107000"/>
              </a:lnSpc>
              <a:buFont typeface="Arial" panose="020B0604020202020204" pitchFamily="34" charset="0"/>
              <a:buChar char="•"/>
            </a:pPr>
            <a:r>
              <a:rPr lang="en-IE" sz="1400" dirty="0"/>
              <a:t>Reflect on what you think the data means and report back to your school.</a:t>
            </a:r>
          </a:p>
          <a:p>
            <a:pPr lvl="1">
              <a:lnSpc>
                <a:spcPct val="107000"/>
              </a:lnSpc>
            </a:pPr>
            <a:r>
              <a:rPr lang="en-IE" sz="1400" dirty="0"/>
              <a:t>  </a:t>
            </a:r>
          </a:p>
          <a:p>
            <a:pPr marL="742950" lvl="1" indent="-285750">
              <a:lnSpc>
                <a:spcPct val="107000"/>
              </a:lnSpc>
              <a:buFont typeface="Arial" panose="020B0604020202020204" pitchFamily="34" charset="0"/>
              <a:buChar char="•"/>
            </a:pPr>
            <a:r>
              <a:rPr lang="en-IE" sz="1400" dirty="0"/>
              <a:t>Follow up with a focus group/consultation</a:t>
            </a:r>
          </a:p>
          <a:p>
            <a:pPr lvl="1">
              <a:lnSpc>
                <a:spcPct val="107000"/>
              </a:lnSpc>
            </a:pPr>
            <a:endParaRPr lang="en-IE" sz="1400" dirty="0"/>
          </a:p>
          <a:p>
            <a:pPr marL="742950" lvl="1" indent="-285750">
              <a:lnSpc>
                <a:spcPct val="107000"/>
              </a:lnSpc>
              <a:buFont typeface="Arial" panose="020B0604020202020204" pitchFamily="34" charset="0"/>
              <a:buChar char="•"/>
            </a:pPr>
            <a:r>
              <a:rPr lang="en-IE" sz="1400" dirty="0"/>
              <a:t>Consult with staff and students to understand the data and to identify and plan actions to tackle issues.</a:t>
            </a:r>
          </a:p>
          <a:p>
            <a:pPr lvl="1">
              <a:lnSpc>
                <a:spcPct val="107000"/>
              </a:lnSpc>
            </a:pPr>
            <a:r>
              <a:rPr lang="en-IE" sz="1400" b="1" dirty="0"/>
              <a:t>		</a:t>
            </a:r>
          </a:p>
          <a:p>
            <a:pPr lvl="1">
              <a:lnSpc>
                <a:spcPct val="107000"/>
              </a:lnSpc>
            </a:pPr>
            <a:r>
              <a:rPr lang="en-IE" sz="1400" b="1" dirty="0">
                <a:solidFill>
                  <a:srgbClr val="FF0000"/>
                </a:solidFill>
              </a:rPr>
              <a:t>	Ensure both quantitative and qualitative data are incorporated throughout the submission.</a:t>
            </a:r>
            <a:endParaRPr lang="en-IE" sz="1400" b="1" dirty="0"/>
          </a:p>
          <a:p>
            <a:pPr marL="285750" lvl="0" indent="-285750">
              <a:buFont typeface="Calibri" panose="020F0502020204030204" pitchFamily="34" charset="0"/>
              <a:buChar char="‒"/>
            </a:pPr>
            <a:endParaRPr lang="en-IE" sz="1400" b="1" dirty="0"/>
          </a:p>
          <a:p>
            <a:pPr lvl="0"/>
            <a:endParaRPr lang="en-IE" dirty="0"/>
          </a:p>
        </p:txBody>
      </p:sp>
      <p:sp>
        <p:nvSpPr>
          <p:cNvPr id="6" name="TextBox 5">
            <a:extLst>
              <a:ext uri="{FF2B5EF4-FFF2-40B4-BE49-F238E27FC236}">
                <a16:creationId xmlns:a16="http://schemas.microsoft.com/office/drawing/2014/main" id="{52BA84F2-0F45-463F-A7E9-564FC81328F2}"/>
              </a:ext>
            </a:extLst>
          </p:cNvPr>
          <p:cNvSpPr txBox="1"/>
          <p:nvPr/>
        </p:nvSpPr>
        <p:spPr>
          <a:xfrm>
            <a:off x="115870" y="120348"/>
            <a:ext cx="8188376" cy="830997"/>
          </a:xfrm>
          <a:prstGeom prst="rect">
            <a:avLst/>
          </a:prstGeom>
          <a:noFill/>
        </p:spPr>
        <p:txBody>
          <a:bodyPr wrap="square" rtlCol="0">
            <a:spAutoFit/>
          </a:bodyPr>
          <a:lstStyle/>
          <a:p>
            <a:r>
              <a:rPr lang="en-GB" sz="2800" b="1" dirty="0">
                <a:solidFill>
                  <a:srgbClr val="18325C"/>
                </a:solidFill>
                <a:latin typeface="Rockwell"/>
                <a:cs typeface="Rockwell"/>
              </a:rPr>
              <a:t>2.5 Data Collection </a:t>
            </a:r>
          </a:p>
          <a:p>
            <a:r>
              <a:rPr lang="en-GB" sz="2000" b="1" dirty="0">
                <a:solidFill>
                  <a:srgbClr val="18325C"/>
                </a:solidFill>
                <a:latin typeface="Rockwell"/>
                <a:cs typeface="Rockwell"/>
              </a:rPr>
              <a:t>Survey–What does the SAT do with the Data? cont. </a:t>
            </a:r>
            <a:endParaRPr lang="en-GB" sz="1200" i="1" dirty="0">
              <a:solidFill>
                <a:srgbClr val="72BF44"/>
              </a:solidFill>
              <a:latin typeface="Verdana"/>
              <a:cs typeface="Verdana"/>
            </a:endParaRPr>
          </a:p>
        </p:txBody>
      </p:sp>
    </p:spTree>
    <p:extLst>
      <p:ext uri="{BB962C8B-B14F-4D97-AF65-F5344CB8AC3E}">
        <p14:creationId xmlns:p14="http://schemas.microsoft.com/office/powerpoint/2010/main" val="412644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D2D6F-ABB4-45E6-B575-F0C5649634A3}"/>
              </a:ext>
            </a:extLst>
          </p:cNvPr>
          <p:cNvSpPr/>
          <p:nvPr/>
        </p:nvSpPr>
        <p:spPr>
          <a:xfrm>
            <a:off x="535708" y="905232"/>
            <a:ext cx="8515927" cy="5047536"/>
          </a:xfrm>
          <a:prstGeom prst="rect">
            <a:avLst/>
          </a:prstGeom>
        </p:spPr>
        <p:txBody>
          <a:bodyPr wrap="square">
            <a:spAutoFit/>
          </a:bodyPr>
          <a:lstStyle/>
          <a:p>
            <a:pPr marL="285750" indent="-285750">
              <a:buFont typeface="Arial" panose="020B0604020202020204" pitchFamily="34" charset="0"/>
              <a:buChar char="•"/>
            </a:pPr>
            <a:r>
              <a:rPr lang="en-IE" sz="1400" dirty="0"/>
              <a:t>Aim to get a response rate of no less than 70%-80%. </a:t>
            </a:r>
          </a:p>
          <a:p>
            <a:r>
              <a:rPr lang="en-IE" sz="1400" dirty="0"/>
              <a:t>	 Ask </a:t>
            </a:r>
            <a:r>
              <a:rPr lang="en-IE" sz="1400" dirty="0" err="1"/>
              <a:t>HoS</a:t>
            </a:r>
            <a:r>
              <a:rPr lang="en-IE" sz="1400" dirty="0"/>
              <a:t> to send out survey, include opportunity to win a gift voucher, line-up a number of communications 	to promote survey, ask team leads/line managers to ask their teams to complete survey.</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Include an introduction to your survey outlining its purpose and benefits, how the data will be used, by whom.</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State that the survey will be anonymous and optional. </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Ensure the wording of questions produce data that can support development of your action plan.</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Include an about section at the end of the survey so you can analyse data by gender, career stage, contract type, full-time/part-time/flexible working etc.</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Don’t ask unnecessary questions.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Have multiple choice questions and some open ended questions.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The data you share with respondents/focus group etc. should not make anyone identifiable. See Data Protection </a:t>
            </a:r>
            <a:r>
              <a:rPr lang="en-IE" sz="1400" dirty="0">
                <a:hlinkClick r:id="rId2"/>
              </a:rPr>
              <a:t>checklist</a:t>
            </a:r>
            <a:r>
              <a:rPr lang="en-IE" sz="1400" dirty="0"/>
              <a:t> to ensure you are compliant. </a:t>
            </a:r>
          </a:p>
          <a:p>
            <a:endParaRPr lang="en-IE" sz="1400" dirty="0"/>
          </a:p>
          <a:p>
            <a:pPr marL="285750" indent="-285750">
              <a:buFont typeface="Arial" panose="020B0604020202020204" pitchFamily="34" charset="0"/>
              <a:buChar char="•"/>
            </a:pPr>
            <a:r>
              <a:rPr lang="en-IE" sz="1400" dirty="0"/>
              <a:t>Have engaging questions to gain respondents opinions.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Follow up with consultation/focus group session. </a:t>
            </a:r>
          </a:p>
        </p:txBody>
      </p:sp>
      <p:sp>
        <p:nvSpPr>
          <p:cNvPr id="10" name="TextBox 9">
            <a:extLst>
              <a:ext uri="{FF2B5EF4-FFF2-40B4-BE49-F238E27FC236}">
                <a16:creationId xmlns:a16="http://schemas.microsoft.com/office/drawing/2014/main" id="{FED5DD0E-31B8-4785-BB77-6F586F96B360}"/>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7" name="TextBox 6">
            <a:extLst>
              <a:ext uri="{FF2B5EF4-FFF2-40B4-BE49-F238E27FC236}">
                <a16:creationId xmlns:a16="http://schemas.microsoft.com/office/drawing/2014/main" id="{904D3126-69F1-4DEE-A812-89452F4556CF}"/>
              </a:ext>
            </a:extLst>
          </p:cNvPr>
          <p:cNvSpPr txBox="1"/>
          <p:nvPr/>
        </p:nvSpPr>
        <p:spPr>
          <a:xfrm>
            <a:off x="92365" y="43552"/>
            <a:ext cx="9028131" cy="830997"/>
          </a:xfrm>
          <a:prstGeom prst="rect">
            <a:avLst/>
          </a:prstGeom>
          <a:noFill/>
        </p:spPr>
        <p:txBody>
          <a:bodyPr wrap="square" rtlCol="0">
            <a:spAutoFit/>
          </a:bodyPr>
          <a:lstStyle/>
          <a:p>
            <a:r>
              <a:rPr lang="en-GB" sz="2800" b="1" dirty="0">
                <a:solidFill>
                  <a:srgbClr val="18325C"/>
                </a:solidFill>
                <a:latin typeface="Rockwell"/>
                <a:cs typeface="Rockwell"/>
              </a:rPr>
              <a:t>2.5 Data Collections  </a:t>
            </a:r>
          </a:p>
          <a:p>
            <a:r>
              <a:rPr lang="en-GB" sz="2000" b="1" dirty="0">
                <a:solidFill>
                  <a:srgbClr val="18325C"/>
                </a:solidFill>
                <a:latin typeface="Rockwell"/>
                <a:cs typeface="Rockwell"/>
              </a:rPr>
              <a:t>Survey- What does the SAT do with the Data? cont. </a:t>
            </a:r>
            <a:endParaRPr lang="en-GB" sz="1200" i="1" dirty="0">
              <a:solidFill>
                <a:srgbClr val="18325C"/>
              </a:solidFill>
              <a:latin typeface="Verdana"/>
              <a:cs typeface="Verdana"/>
            </a:endParaRPr>
          </a:p>
        </p:txBody>
      </p:sp>
    </p:spTree>
    <p:extLst>
      <p:ext uri="{BB962C8B-B14F-4D97-AF65-F5344CB8AC3E}">
        <p14:creationId xmlns:p14="http://schemas.microsoft.com/office/powerpoint/2010/main" val="424806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604" y="159852"/>
            <a:ext cx="8069580" cy="1325563"/>
          </a:xfrm>
        </p:spPr>
        <p:txBody>
          <a:bodyPr/>
          <a:lstStyle/>
          <a:p>
            <a:r>
              <a:rPr lang="en-IE" sz="2800" b="1" dirty="0">
                <a:solidFill>
                  <a:srgbClr val="18325C"/>
                </a:solidFill>
                <a:latin typeface="Rockwell" panose="02060603020205020403" pitchFamily="18" charset="0"/>
              </a:rPr>
              <a:t>2.5 Data Collection </a:t>
            </a:r>
            <a:br>
              <a:rPr lang="en-IE" sz="2800" b="1" dirty="0">
                <a:solidFill>
                  <a:srgbClr val="18325C"/>
                </a:solidFill>
                <a:latin typeface="Rockwell" panose="02060603020205020403" pitchFamily="18" charset="0"/>
              </a:rPr>
            </a:br>
            <a:r>
              <a:rPr lang="en-GB" sz="2400" b="1" dirty="0">
                <a:solidFill>
                  <a:srgbClr val="18325C"/>
                </a:solidFill>
                <a:latin typeface="Rockwell"/>
              </a:rPr>
              <a:t>Focus Groups -</a:t>
            </a:r>
            <a:r>
              <a:rPr lang="en-GB" sz="2400" b="1" dirty="0">
                <a:solidFill>
                  <a:srgbClr val="18325C"/>
                </a:solidFill>
                <a:latin typeface="Rockwell"/>
                <a:cs typeface="Rockwell"/>
              </a:rPr>
              <a:t>What does the SAT do with the Data? cont. </a:t>
            </a:r>
            <a:endParaRPr lang="en-IE" sz="2800" b="1" dirty="0">
              <a:solidFill>
                <a:srgbClr val="18325C"/>
              </a:solidFill>
              <a:latin typeface="Rockwell" panose="02060603020205020403" pitchFamily="18" charset="0"/>
            </a:endParaRPr>
          </a:p>
        </p:txBody>
      </p:sp>
      <p:sp>
        <p:nvSpPr>
          <p:cNvPr id="3" name="Content Placeholder 2"/>
          <p:cNvSpPr>
            <a:spLocks noGrp="1"/>
          </p:cNvSpPr>
          <p:nvPr>
            <p:ph idx="1"/>
          </p:nvPr>
        </p:nvSpPr>
        <p:spPr>
          <a:xfrm>
            <a:off x="537210" y="1512043"/>
            <a:ext cx="8069580" cy="4602719"/>
          </a:xfrm>
        </p:spPr>
        <p:txBody>
          <a:bodyPr/>
          <a:lstStyle/>
          <a:p>
            <a:pPr>
              <a:lnSpc>
                <a:spcPct val="107000"/>
              </a:lnSpc>
              <a:spcAft>
                <a:spcPts val="800"/>
              </a:spcAft>
            </a:pPr>
            <a:r>
              <a:rPr lang="en-IE" sz="1400" dirty="0"/>
              <a:t>After completing your survey hold focus groups in response to survey results. </a:t>
            </a:r>
          </a:p>
          <a:p>
            <a:pPr lvl="0">
              <a:lnSpc>
                <a:spcPct val="107000"/>
              </a:lnSpc>
              <a:spcAft>
                <a:spcPts val="800"/>
              </a:spcAft>
            </a:pPr>
            <a:r>
              <a:rPr lang="en-IE" sz="1400" dirty="0">
                <a:ea typeface="Calibri" panose="020F0502020204030204" pitchFamily="34" charset="0"/>
                <a:cs typeface="Times New Roman" panose="02020603050405020304" pitchFamily="18" charset="0"/>
              </a:rPr>
              <a:t>Focus groups will give you a strong sense of how people experience your Schools culture. </a:t>
            </a:r>
          </a:p>
          <a:p>
            <a:pPr lvl="0">
              <a:lnSpc>
                <a:spcPct val="107000"/>
              </a:lnSpc>
              <a:spcAft>
                <a:spcPts val="800"/>
              </a:spcAft>
            </a:pPr>
            <a:r>
              <a:rPr lang="en-IE" sz="1400" dirty="0">
                <a:ea typeface="Calibri" panose="020F0502020204030204" pitchFamily="34" charset="0"/>
                <a:cs typeface="Times New Roman" panose="02020603050405020304" pitchFamily="18" charset="0"/>
              </a:rPr>
              <a:t>Identify areas of good practice and areas requiring further development</a:t>
            </a:r>
            <a:endParaRPr lang="en-IE" sz="1400" dirty="0"/>
          </a:p>
          <a:p>
            <a:r>
              <a:rPr lang="en-IE" sz="1400" dirty="0"/>
              <a:t>Conduct focus groups with employees and students groups</a:t>
            </a:r>
          </a:p>
          <a:p>
            <a:r>
              <a:rPr lang="en-IE" sz="1400" dirty="0"/>
              <a:t>You can organise 1 or 2 big focus groups or a number of smaller focus groups</a:t>
            </a:r>
          </a:p>
          <a:p>
            <a:r>
              <a:rPr lang="en-IE" sz="1400" dirty="0"/>
              <a:t>Hold focus groups following survey as themes will emerge from survey analysis that need to be followed up on in greater details</a:t>
            </a:r>
          </a:p>
          <a:p>
            <a:r>
              <a:rPr lang="en-IE" sz="1400" dirty="0"/>
              <a:t>Carrying out Focus Groups  - guidance on undertaking focus group can be found on </a:t>
            </a:r>
            <a:r>
              <a:rPr lang="en-IE" sz="1400" dirty="0">
                <a:hlinkClick r:id="rId2"/>
              </a:rPr>
              <a:t>UCD Athena SWAN Schools webpage </a:t>
            </a:r>
            <a:r>
              <a:rPr lang="en-IE" sz="1400" dirty="0"/>
              <a:t>.</a:t>
            </a:r>
            <a:endParaRPr lang="en-IE" sz="1400" dirty="0">
              <a:solidFill>
                <a:srgbClr val="FF0000"/>
              </a:solidFill>
            </a:endParaRPr>
          </a:p>
          <a:p>
            <a:pPr marL="0" indent="0">
              <a:buNone/>
            </a:pPr>
            <a:endParaRPr lang="en-I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3A252B-2B4C-4306-B172-CA98E329212F}"/>
              </a:ext>
            </a:extLst>
          </p:cNvPr>
          <p:cNvSpPr/>
          <p:nvPr/>
        </p:nvSpPr>
        <p:spPr>
          <a:xfrm>
            <a:off x="378691" y="1051382"/>
            <a:ext cx="8183418" cy="5109091"/>
          </a:xfrm>
          <a:prstGeom prst="rect">
            <a:avLst/>
          </a:prstGeom>
        </p:spPr>
        <p:txBody>
          <a:bodyPr wrap="square">
            <a:spAutoFit/>
          </a:bodyPr>
          <a:lstStyle/>
          <a:p>
            <a:pPr lvl="0"/>
            <a:r>
              <a:rPr lang="en-IE" sz="1600" b="1" dirty="0"/>
              <a:t>Benchmarking</a:t>
            </a:r>
          </a:p>
          <a:p>
            <a:pPr lvl="0"/>
            <a:endParaRPr lang="en-IE" sz="1400" b="1" dirty="0"/>
          </a:p>
          <a:p>
            <a:pPr lvl="0"/>
            <a:r>
              <a:rPr lang="en-IE" sz="1400" b="1" dirty="0"/>
              <a:t>2.1.3) Putting your data into context</a:t>
            </a:r>
          </a:p>
          <a:p>
            <a:pPr lvl="0"/>
            <a:endParaRPr lang="en-IE" sz="1400" b="1" dirty="0"/>
          </a:p>
          <a:p>
            <a:pPr marL="628650" lvl="1" indent="-171450">
              <a:buFont typeface="Arial" panose="020B0604020202020204" pitchFamily="34" charset="0"/>
              <a:buChar char="•"/>
            </a:pPr>
            <a:r>
              <a:rPr lang="en-IE" sz="1400" dirty="0"/>
              <a:t>Benchmarking provides context and comparison in your sector. It highlights good practice to inform actions.</a:t>
            </a:r>
          </a:p>
          <a:p>
            <a:pPr lvl="1"/>
            <a:endParaRPr lang="en-IE" sz="1400" dirty="0"/>
          </a:p>
          <a:p>
            <a:pPr marL="628650" lvl="1" indent="-171450">
              <a:buFont typeface="Arial" panose="020B0604020202020204" pitchFamily="34" charset="0"/>
              <a:buChar char="•"/>
            </a:pPr>
            <a:r>
              <a:rPr lang="en-IE" sz="1400" dirty="0"/>
              <a:t>Benchmark data against </a:t>
            </a:r>
            <a:r>
              <a:rPr lang="en-IE" sz="1400" b="1" dirty="0"/>
              <a:t>1) </a:t>
            </a:r>
            <a:r>
              <a:rPr lang="en-IE" sz="1400" dirty="0">
                <a:hlinkClick r:id="rId2"/>
              </a:rPr>
              <a:t>HEA</a:t>
            </a:r>
            <a:r>
              <a:rPr lang="en-IE" sz="1400" dirty="0"/>
              <a:t> </a:t>
            </a:r>
            <a:r>
              <a:rPr lang="en-IE" sz="1400" b="1" dirty="0"/>
              <a:t>2)</a:t>
            </a:r>
            <a:r>
              <a:rPr lang="en-IE" sz="1400" dirty="0"/>
              <a:t> </a:t>
            </a:r>
            <a:r>
              <a:rPr lang="en-IE" sz="1400" dirty="0">
                <a:hlinkClick r:id="rId3"/>
              </a:rPr>
              <a:t>HESA</a:t>
            </a:r>
            <a:r>
              <a:rPr lang="en-IE" sz="1400" dirty="0"/>
              <a:t> (UK) </a:t>
            </a:r>
            <a:r>
              <a:rPr lang="en-IE" sz="1400" b="1" dirty="0"/>
              <a:t>3) </a:t>
            </a:r>
            <a:r>
              <a:rPr lang="en-IE" sz="1400" dirty="0"/>
              <a:t>similar disciplines and institutions </a:t>
            </a:r>
            <a:r>
              <a:rPr lang="en-IE" sz="1400" b="1" u="sng" dirty="0"/>
              <a:t>throughout your application</a:t>
            </a:r>
            <a:r>
              <a:rPr lang="en-IE" sz="1400" dirty="0"/>
              <a:t>. </a:t>
            </a:r>
          </a:p>
          <a:p>
            <a:pPr lvl="1"/>
            <a:endParaRPr lang="en-IE" sz="1400" dirty="0"/>
          </a:p>
          <a:p>
            <a:pPr marL="628650" lvl="1" indent="-171450">
              <a:buFont typeface="Arial" panose="020B0604020202020204" pitchFamily="34" charset="0"/>
              <a:buChar char="•"/>
            </a:pPr>
            <a:r>
              <a:rPr lang="en-IE" sz="1400" dirty="0"/>
              <a:t>For ideas on how to benchmark, see </a:t>
            </a:r>
            <a:r>
              <a:rPr lang="en-IE" sz="1400" dirty="0">
                <a:hlinkClick r:id="rId4"/>
              </a:rPr>
              <a:t>Sample application</a:t>
            </a:r>
            <a:endParaRPr lang="en-IE" sz="1400" dirty="0"/>
          </a:p>
          <a:p>
            <a:pPr lvl="1"/>
            <a:endParaRPr lang="en-IE" sz="1400" dirty="0"/>
          </a:p>
          <a:p>
            <a:pPr marL="628650" lvl="1" indent="-171450">
              <a:buFont typeface="Arial" panose="020B0604020202020204" pitchFamily="34" charset="0"/>
              <a:buChar char="•"/>
            </a:pPr>
            <a:r>
              <a:rPr lang="en-IE" sz="1400" dirty="0"/>
              <a:t>Consider how your gender representation compares to different national benchmarks, and how these relate to your own discipline focus, and what this could mean in terms of setting targets and aspirations.</a:t>
            </a:r>
          </a:p>
          <a:p>
            <a:pPr lvl="1"/>
            <a:endParaRPr lang="en-IE" sz="1400" dirty="0"/>
          </a:p>
          <a:p>
            <a:pPr lvl="1"/>
            <a:r>
              <a:rPr lang="en-IE" sz="1400" b="1" dirty="0"/>
              <a:t>For example</a:t>
            </a:r>
            <a:r>
              <a:rPr lang="en-IE" sz="1400" dirty="0"/>
              <a:t>, when looking at recruitment, you can seek to benchmark the proportion of applications against the expected poll of applicants. Through this, you may more readily identify whether your recruitment outcomes are supporting your gender equality ambitions, and whether your targets are appropriate.</a:t>
            </a:r>
          </a:p>
          <a:p>
            <a:pPr lvl="0"/>
            <a:endParaRPr lang="en-IE" sz="1400" b="1" dirty="0"/>
          </a:p>
          <a:p>
            <a:pPr marL="285750" lvl="0" indent="-285750">
              <a:buFont typeface="Calibri" panose="020F0502020204030204" pitchFamily="34" charset="0"/>
              <a:buChar char="‒"/>
            </a:pPr>
            <a:endParaRPr lang="en-IE" sz="1400" b="1" dirty="0"/>
          </a:p>
          <a:p>
            <a:pPr lvl="0"/>
            <a:endParaRPr lang="en-IE" dirty="0"/>
          </a:p>
        </p:txBody>
      </p:sp>
      <p:sp>
        <p:nvSpPr>
          <p:cNvPr id="4" name="TextBox 3">
            <a:extLst>
              <a:ext uri="{FF2B5EF4-FFF2-40B4-BE49-F238E27FC236}">
                <a16:creationId xmlns:a16="http://schemas.microsoft.com/office/drawing/2014/main" id="{88368F12-7C4B-4892-8824-B85645A7F206}"/>
              </a:ext>
            </a:extLst>
          </p:cNvPr>
          <p:cNvSpPr txBox="1"/>
          <p:nvPr/>
        </p:nvSpPr>
        <p:spPr>
          <a:xfrm>
            <a:off x="115869" y="287734"/>
            <a:ext cx="8183419" cy="830997"/>
          </a:xfrm>
          <a:prstGeom prst="rect">
            <a:avLst/>
          </a:prstGeom>
          <a:noFill/>
        </p:spPr>
        <p:txBody>
          <a:bodyPr wrap="square" rtlCol="0">
            <a:spAutoFit/>
          </a:bodyPr>
          <a:lstStyle/>
          <a:p>
            <a:r>
              <a:rPr lang="en-GB" sz="2800" b="1" dirty="0">
                <a:solidFill>
                  <a:srgbClr val="18325C"/>
                </a:solidFill>
                <a:latin typeface="Rockwell"/>
                <a:cs typeface="Rockwell"/>
              </a:rPr>
              <a:t>2.7 Data Collection </a:t>
            </a:r>
            <a:r>
              <a:rPr lang="en-GB" sz="2000" b="1" dirty="0">
                <a:solidFill>
                  <a:srgbClr val="18325C"/>
                </a:solidFill>
                <a:latin typeface="Rockwell"/>
                <a:cs typeface="Rockwell"/>
              </a:rPr>
              <a:t>– Benchmarking What does the SAT do with the Data? cont. </a:t>
            </a:r>
            <a:endParaRPr lang="en-GB" sz="1200" i="1" dirty="0">
              <a:solidFill>
                <a:srgbClr val="18325C"/>
              </a:solidFill>
              <a:latin typeface="Verdana"/>
              <a:cs typeface="Verdana"/>
            </a:endParaRPr>
          </a:p>
        </p:txBody>
      </p:sp>
    </p:spTree>
    <p:extLst>
      <p:ext uri="{BB962C8B-B14F-4D97-AF65-F5344CB8AC3E}">
        <p14:creationId xmlns:p14="http://schemas.microsoft.com/office/powerpoint/2010/main" val="2377431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221674" y="329392"/>
            <a:ext cx="8922326" cy="461665"/>
          </a:xfrm>
          <a:prstGeom prst="rect">
            <a:avLst/>
          </a:prstGeom>
          <a:noFill/>
        </p:spPr>
        <p:txBody>
          <a:bodyPr wrap="square" rtlCol="0">
            <a:spAutoFit/>
          </a:bodyPr>
          <a:lstStyle/>
          <a:p>
            <a:r>
              <a:rPr lang="en-GB" sz="2400" b="1" dirty="0">
                <a:solidFill>
                  <a:srgbClr val="18325C"/>
                </a:solidFill>
                <a:latin typeface="Rockwell"/>
                <a:cs typeface="Rockwell"/>
              </a:rPr>
              <a:t>3. Develop Draft Submission &amp; Schedule Reviews</a:t>
            </a:r>
            <a:endParaRPr lang="en-GB" sz="2400" i="1" dirty="0">
              <a:solidFill>
                <a:srgbClr val="72BF44"/>
              </a:solidFill>
              <a:latin typeface="Verdana"/>
              <a:cs typeface="Verdana"/>
            </a:endParaRPr>
          </a:p>
        </p:txBody>
      </p:sp>
      <p:sp>
        <p:nvSpPr>
          <p:cNvPr id="3" name="Rectangle 2">
            <a:extLst>
              <a:ext uri="{FF2B5EF4-FFF2-40B4-BE49-F238E27FC236}">
                <a16:creationId xmlns:a16="http://schemas.microsoft.com/office/drawing/2014/main" id="{ED3E9E9C-2944-4E34-84B5-3BF9E4D0C633}"/>
              </a:ext>
            </a:extLst>
          </p:cNvPr>
          <p:cNvSpPr/>
          <p:nvPr/>
        </p:nvSpPr>
        <p:spPr>
          <a:xfrm>
            <a:off x="332508" y="791057"/>
            <a:ext cx="8811491" cy="5232202"/>
          </a:xfrm>
          <a:prstGeom prst="rect">
            <a:avLst/>
          </a:prstGeom>
        </p:spPr>
        <p:txBody>
          <a:bodyPr wrap="square">
            <a:spAutoFit/>
          </a:bodyPr>
          <a:lstStyle/>
          <a:p>
            <a:pPr marL="285750" indent="-285750">
              <a:buFont typeface="Arial" panose="020B0604020202020204" pitchFamily="34" charset="0"/>
              <a:buChar char="•"/>
            </a:pPr>
            <a:r>
              <a:rPr lang="en-IE" sz="1400" dirty="0"/>
              <a:t>Discuss findings with SAT members.</a:t>
            </a:r>
          </a:p>
          <a:p>
            <a:endParaRPr lang="en-IE" sz="1400" dirty="0"/>
          </a:p>
          <a:p>
            <a:pPr marL="285750" lvl="0" indent="-285750">
              <a:buFont typeface="Arial" panose="020B0604020202020204" pitchFamily="34" charset="0"/>
              <a:buChar char="•"/>
            </a:pPr>
            <a:r>
              <a:rPr lang="en-IE" sz="1400" dirty="0"/>
              <a:t>SAT lead is responsible for managing the collation of the various sections into a draft submission. </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Circulate draft submission to all members and seek their views.</a:t>
            </a:r>
          </a:p>
          <a:p>
            <a:pPr lvl="0"/>
            <a:endParaRPr lang="en-IE" sz="1400" dirty="0"/>
          </a:p>
          <a:p>
            <a:pPr marL="285750" lvl="0" indent="-285750">
              <a:buFont typeface="Arial" panose="020B0604020202020204" pitchFamily="34" charset="0"/>
              <a:buChar char="•"/>
            </a:pPr>
            <a:r>
              <a:rPr lang="en-IE" sz="1400" dirty="0"/>
              <a:t>Identify potential action points to address areas requiring further development, i.e. signposting of the promotion criteria.</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Compile an action plan with </a:t>
            </a:r>
            <a:r>
              <a:rPr lang="en-IE" sz="1400" dirty="0">
                <a:hlinkClick r:id="rId2"/>
              </a:rPr>
              <a:t>SMART</a:t>
            </a:r>
            <a:r>
              <a:rPr lang="en-IE" sz="1400" dirty="0"/>
              <a:t> objectives. This must be submitted as part of your application. Please see: </a:t>
            </a:r>
          </a:p>
          <a:p>
            <a:pPr lvl="0"/>
            <a:r>
              <a:rPr lang="en-IE" sz="1400" dirty="0"/>
              <a:t>	</a:t>
            </a:r>
            <a:r>
              <a:rPr lang="en-IE" sz="1400" b="1" dirty="0"/>
              <a:t>1.</a:t>
            </a:r>
            <a:r>
              <a:rPr lang="en-IE" sz="1400" dirty="0"/>
              <a:t> UCD’s Institution level Gender Equality Action Plan  (GEAP) to ensure consistency and support your 		     application.</a:t>
            </a:r>
          </a:p>
          <a:p>
            <a:pPr lvl="0"/>
            <a:r>
              <a:rPr lang="en-IE" sz="1400" dirty="0"/>
              <a:t>	</a:t>
            </a:r>
            <a:r>
              <a:rPr lang="en-IE" sz="1400" b="1" dirty="0"/>
              <a:t>2. </a:t>
            </a:r>
            <a:r>
              <a:rPr lang="en-IE" sz="1400" dirty="0"/>
              <a:t>Template GEAP</a:t>
            </a:r>
          </a:p>
          <a:p>
            <a:pPr lvl="0"/>
            <a:r>
              <a:rPr lang="en-IE" sz="1400" dirty="0"/>
              <a:t>	</a:t>
            </a:r>
            <a:r>
              <a:rPr lang="en-IE" sz="1400" b="1" dirty="0"/>
              <a:t>3. </a:t>
            </a:r>
            <a:r>
              <a:rPr lang="en-IE" sz="1400" dirty="0"/>
              <a:t>Use UCD’s Athena SWAN School Checklist. </a:t>
            </a:r>
          </a:p>
          <a:p>
            <a:pPr lvl="0"/>
            <a:r>
              <a:rPr lang="en-IE" sz="1400" dirty="0"/>
              <a:t>           Above documents are available on </a:t>
            </a:r>
            <a:r>
              <a:rPr lang="en-IE" sz="1400" dirty="0">
                <a:hlinkClick r:id="rId3"/>
              </a:rPr>
              <a:t>UCD Athena SWAN Schools webpage </a:t>
            </a:r>
            <a:r>
              <a:rPr lang="en-IE" sz="1400" dirty="0"/>
              <a:t>.</a:t>
            </a:r>
          </a:p>
          <a:p>
            <a:pPr lvl="0"/>
            <a:endParaRPr lang="en-IE" sz="1400" dirty="0"/>
          </a:p>
          <a:p>
            <a:pPr marL="285750" lvl="0" indent="-285750">
              <a:buFont typeface="Arial" panose="020B0604020202020204" pitchFamily="34" charset="0"/>
              <a:buChar char="•"/>
            </a:pPr>
            <a:r>
              <a:rPr lang="en-IE" sz="1400" dirty="0"/>
              <a:t>Once the SAT have signed off on the draft application submit to mock panel for initial review. </a:t>
            </a:r>
          </a:p>
          <a:p>
            <a:pPr lvl="0" algn="ctr"/>
            <a:r>
              <a:rPr lang="en-IE" sz="1200" b="1" dirty="0">
                <a:solidFill>
                  <a:srgbClr val="FF0000"/>
                </a:solidFill>
              </a:rPr>
              <a:t>N.B. Contact EDI Unit 2 months in advance of initial review to organise a mock panel and an executive panel to review your application.</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Discuss feedback and incorporate any relevant changes from mock panel.</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Resubmit draft submission to the Gender Equality Action Group.</a:t>
            </a:r>
          </a:p>
          <a:p>
            <a:pPr marL="285750" lvl="0" indent="-285750">
              <a:buFont typeface="Arial" panose="020B0604020202020204" pitchFamily="34" charset="0"/>
              <a:buChar char="•"/>
            </a:pPr>
            <a:endParaRPr lang="en-IE" sz="1400" dirty="0"/>
          </a:p>
          <a:p>
            <a:pPr marL="285750" lvl="0" indent="-285750">
              <a:buFont typeface="Arial" panose="020B0604020202020204" pitchFamily="34" charset="0"/>
              <a:buChar char="•"/>
            </a:pPr>
            <a:r>
              <a:rPr lang="en-IE" sz="1400" dirty="0"/>
              <a:t>Discuss feedback and incorporate any relevant changes.</a:t>
            </a:r>
          </a:p>
        </p:txBody>
      </p:sp>
      <p:sp>
        <p:nvSpPr>
          <p:cNvPr id="6" name="TextBox 5">
            <a:extLst>
              <a:ext uri="{FF2B5EF4-FFF2-40B4-BE49-F238E27FC236}">
                <a16:creationId xmlns:a16="http://schemas.microsoft.com/office/drawing/2014/main" id="{815AF697-FB06-43A9-A525-973877EE503B}"/>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58099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20B2A16-2C4E-40B3-979C-BB9E0A94F6EA}"/>
              </a:ext>
            </a:extLst>
          </p:cNvPr>
          <p:cNvSpPr txBox="1"/>
          <p:nvPr/>
        </p:nvSpPr>
        <p:spPr>
          <a:xfrm>
            <a:off x="233732" y="172037"/>
            <a:ext cx="3758055" cy="1231106"/>
          </a:xfrm>
          <a:prstGeom prst="rect">
            <a:avLst/>
          </a:prstGeom>
          <a:noFill/>
        </p:spPr>
        <p:txBody>
          <a:bodyPr wrap="square" rtlCol="0">
            <a:spAutoFit/>
          </a:bodyPr>
          <a:lstStyle/>
          <a:p>
            <a:r>
              <a:rPr lang="en-GB" sz="2800" b="1" dirty="0">
                <a:solidFill>
                  <a:srgbClr val="18325C"/>
                </a:solidFill>
                <a:latin typeface="Rockwell"/>
                <a:cs typeface="Rockwell"/>
              </a:rPr>
              <a:t>Before starting…</a:t>
            </a:r>
          </a:p>
          <a:p>
            <a:r>
              <a:rPr lang="en-GB" sz="1400" i="1" dirty="0">
                <a:solidFill>
                  <a:srgbClr val="72BF44"/>
                </a:solidFill>
                <a:latin typeface="Verdana"/>
                <a:cs typeface="Verdana"/>
              </a:rPr>
              <a:t>Useful things to know….</a:t>
            </a:r>
          </a:p>
          <a:p>
            <a:endParaRPr lang="en-GB" sz="3200" b="1" dirty="0">
              <a:solidFill>
                <a:srgbClr val="18325C"/>
              </a:solidFill>
              <a:latin typeface="Rockwell"/>
              <a:cs typeface="Rockwell"/>
            </a:endParaRPr>
          </a:p>
        </p:txBody>
      </p:sp>
      <p:sp>
        <p:nvSpPr>
          <p:cNvPr id="12" name="Rectangle 11">
            <a:extLst>
              <a:ext uri="{FF2B5EF4-FFF2-40B4-BE49-F238E27FC236}">
                <a16:creationId xmlns:a16="http://schemas.microsoft.com/office/drawing/2014/main" id="{67D5BBCC-EA13-42F4-B774-B1A7D34351A8}"/>
              </a:ext>
            </a:extLst>
          </p:cNvPr>
          <p:cNvSpPr/>
          <p:nvPr/>
        </p:nvSpPr>
        <p:spPr>
          <a:xfrm>
            <a:off x="146435" y="1258463"/>
            <a:ext cx="6466293" cy="1754326"/>
          </a:xfrm>
          <a:prstGeom prst="rect">
            <a:avLst/>
          </a:prstGeom>
        </p:spPr>
        <p:txBody>
          <a:bodyPr wrap="square">
            <a:spAutoFit/>
          </a:bodyPr>
          <a:lstStyle/>
          <a:p>
            <a:r>
              <a:rPr lang="en-IE" dirty="0"/>
              <a:t>University College </a:t>
            </a:r>
            <a:r>
              <a:rPr lang="en-IE" altLang="en-US" dirty="0">
                <a:ea typeface="Times New Roman" panose="02020603050405020304" pitchFamily="18" charset="0"/>
                <a:cs typeface="Calibri" panose="020F0502020204030204" pitchFamily="34" charset="0"/>
              </a:rPr>
              <a:t>Dublin was awarded the Athena SWAN Bronze Institutional Award in March 2017.  </a:t>
            </a:r>
          </a:p>
          <a:p>
            <a:endParaRPr lang="en-IE" altLang="en-US" dirty="0">
              <a:ea typeface="Times New Roman" panose="02020603050405020304" pitchFamily="18" charset="0"/>
              <a:cs typeface="Calibri" panose="020F0502020204030204" pitchFamily="34" charset="0"/>
            </a:endParaRPr>
          </a:p>
          <a:p>
            <a:r>
              <a:rPr lang="en-IE" altLang="en-US" dirty="0">
                <a:ea typeface="Times New Roman" panose="02020603050405020304" pitchFamily="18" charset="0"/>
                <a:cs typeface="Calibri" panose="020F0502020204030204" pitchFamily="34" charset="0"/>
              </a:rPr>
              <a:t>UCD will have to reapply to the Equality Challenge Unit to renew its bronze award</a:t>
            </a:r>
            <a:r>
              <a:rPr lang="en-IE" altLang="en-US" dirty="0">
                <a:solidFill>
                  <a:srgbClr val="FF0000"/>
                </a:solidFill>
                <a:ea typeface="Times New Roman" panose="02020603050405020304" pitchFamily="18" charset="0"/>
                <a:cs typeface="Calibri" panose="020F0502020204030204" pitchFamily="34" charset="0"/>
              </a:rPr>
              <a:t> </a:t>
            </a:r>
            <a:r>
              <a:rPr lang="en-IE" altLang="en-US" dirty="0">
                <a:ea typeface="Times New Roman" panose="02020603050405020304" pitchFamily="18" charset="0"/>
                <a:cs typeface="Calibri" panose="020F0502020204030204" pitchFamily="34" charset="0"/>
              </a:rPr>
              <a:t>in 2020.</a:t>
            </a:r>
          </a:p>
          <a:p>
            <a:endParaRPr lang="en-IE" altLang="en-US" dirty="0">
              <a:ea typeface="Times New Roman" panose="02020603050405020304" pitchFamily="18" charset="0"/>
              <a:cs typeface="Calibri" panose="020F0502020204030204" pitchFamily="34" charset="0"/>
            </a:endParaRPr>
          </a:p>
        </p:txBody>
      </p:sp>
      <p:pic>
        <p:nvPicPr>
          <p:cNvPr id="13" name="Picture 12" descr="EDI-AthenaSWAN-Logo">
            <a:extLst>
              <a:ext uri="{FF2B5EF4-FFF2-40B4-BE49-F238E27FC236}">
                <a16:creationId xmlns:a16="http://schemas.microsoft.com/office/drawing/2014/main" id="{500A5C4D-09D2-4A0D-B5D7-A99BD357F0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795431" y="1384732"/>
            <a:ext cx="2049326" cy="1120957"/>
          </a:xfrm>
          <a:prstGeom prst="rect">
            <a:avLst/>
          </a:prstGeom>
          <a:noFill/>
          <a:ln>
            <a:noFill/>
          </a:ln>
        </p:spPr>
      </p:pic>
      <p:sp>
        <p:nvSpPr>
          <p:cNvPr id="14" name="Rectangle 13">
            <a:extLst>
              <a:ext uri="{FF2B5EF4-FFF2-40B4-BE49-F238E27FC236}">
                <a16:creationId xmlns:a16="http://schemas.microsoft.com/office/drawing/2014/main" id="{1D5F7B18-2433-4216-859C-128D76D4ED4A}"/>
              </a:ext>
            </a:extLst>
          </p:cNvPr>
          <p:cNvSpPr/>
          <p:nvPr/>
        </p:nvSpPr>
        <p:spPr>
          <a:xfrm>
            <a:off x="146436" y="2867583"/>
            <a:ext cx="8997564" cy="3416320"/>
          </a:xfrm>
          <a:prstGeom prst="rect">
            <a:avLst/>
          </a:prstGeom>
        </p:spPr>
        <p:txBody>
          <a:bodyPr wrap="square">
            <a:spAutoFit/>
          </a:bodyPr>
          <a:lstStyle/>
          <a:p>
            <a:endParaRPr lang="en-IE" dirty="0"/>
          </a:p>
          <a:p>
            <a:r>
              <a:rPr lang="en-IE" dirty="0"/>
              <a:t>As part of Athena SWAN’s Bronze Award requirements, UCD has an institution level gender equality action plan (GEAP). </a:t>
            </a:r>
          </a:p>
          <a:p>
            <a:endParaRPr lang="en-IE" dirty="0"/>
          </a:p>
          <a:p>
            <a:r>
              <a:rPr lang="en-IE" dirty="0"/>
              <a:t>Please ensure consistency and support your application by reviewing UCD’s GEAP. A number of EDI developments are underway in 2017/2018 that will be available for you to implement at School level and support your application.</a:t>
            </a:r>
          </a:p>
          <a:p>
            <a:endParaRPr lang="en-IE" dirty="0"/>
          </a:p>
          <a:p>
            <a:r>
              <a:rPr lang="en-IE" dirty="0"/>
              <a:t>See GEAP on </a:t>
            </a:r>
            <a:r>
              <a:rPr lang="en-IE" dirty="0">
                <a:hlinkClick r:id="rId3"/>
              </a:rPr>
              <a:t>UCD Athena SWAN Schools webpage </a:t>
            </a:r>
            <a:r>
              <a:rPr lang="en-IE" dirty="0"/>
              <a:t>.</a:t>
            </a:r>
          </a:p>
          <a:p>
            <a:endParaRPr lang="en-IE" dirty="0"/>
          </a:p>
          <a:p>
            <a:endParaRPr lang="en-IE" dirty="0"/>
          </a:p>
          <a:p>
            <a:endParaRPr lang="en-IE" dirty="0"/>
          </a:p>
        </p:txBody>
      </p:sp>
      <p:sp>
        <p:nvSpPr>
          <p:cNvPr id="15" name="TextBox 14">
            <a:extLst>
              <a:ext uri="{FF2B5EF4-FFF2-40B4-BE49-F238E27FC236}">
                <a16:creationId xmlns:a16="http://schemas.microsoft.com/office/drawing/2014/main" id="{11990FE9-40F2-4F83-ABD4-2173F3375B9A}"/>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760844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147782" y="205729"/>
            <a:ext cx="8021368" cy="523220"/>
          </a:xfrm>
          <a:prstGeom prst="rect">
            <a:avLst/>
          </a:prstGeom>
          <a:noFill/>
        </p:spPr>
        <p:txBody>
          <a:bodyPr wrap="square" rtlCol="0">
            <a:spAutoFit/>
          </a:bodyPr>
          <a:lstStyle/>
          <a:p>
            <a:r>
              <a:rPr lang="en-GB" sz="2800" b="1" dirty="0">
                <a:solidFill>
                  <a:srgbClr val="18325C"/>
                </a:solidFill>
                <a:latin typeface="Rockwell"/>
                <a:cs typeface="Rockwell"/>
              </a:rPr>
              <a:t>3.1 Application Overview</a:t>
            </a:r>
            <a:endParaRPr lang="en-GB" sz="2800" i="1" dirty="0">
              <a:solidFill>
                <a:srgbClr val="72BF44"/>
              </a:solidFill>
              <a:latin typeface="Verdana"/>
              <a:cs typeface="Verdana"/>
            </a:endParaRPr>
          </a:p>
        </p:txBody>
      </p:sp>
      <p:graphicFrame>
        <p:nvGraphicFramePr>
          <p:cNvPr id="6" name="Table 5">
            <a:extLst>
              <a:ext uri="{FF2B5EF4-FFF2-40B4-BE49-F238E27FC236}">
                <a16:creationId xmlns:a16="http://schemas.microsoft.com/office/drawing/2014/main" id="{51FE525F-DCA7-4926-BDA1-084B08EC7185}"/>
              </a:ext>
            </a:extLst>
          </p:cNvPr>
          <p:cNvGraphicFramePr>
            <a:graphicFrameLocks noGrp="1"/>
          </p:cNvGraphicFramePr>
          <p:nvPr>
            <p:extLst>
              <p:ext uri="{D42A27DB-BD31-4B8C-83A1-F6EECF244321}">
                <p14:modId xmlns:p14="http://schemas.microsoft.com/office/powerpoint/2010/main" val="1665080412"/>
              </p:ext>
            </p:extLst>
          </p:nvPr>
        </p:nvGraphicFramePr>
        <p:xfrm>
          <a:off x="1539340" y="958360"/>
          <a:ext cx="6373253" cy="4451848"/>
        </p:xfrm>
        <a:graphic>
          <a:graphicData uri="http://schemas.openxmlformats.org/drawingml/2006/table">
            <a:tbl>
              <a:tblPr firstRow="1" firstCol="1" bandRow="1">
                <a:tableStyleId>{5C22544A-7EE6-4342-B048-85BDC9FD1C3A}</a:tableStyleId>
              </a:tblPr>
              <a:tblGrid>
                <a:gridCol w="3712339">
                  <a:extLst>
                    <a:ext uri="{9D8B030D-6E8A-4147-A177-3AD203B41FA5}">
                      <a16:colId xmlns:a16="http://schemas.microsoft.com/office/drawing/2014/main" val="2972357463"/>
                    </a:ext>
                  </a:extLst>
                </a:gridCol>
                <a:gridCol w="1156996">
                  <a:extLst>
                    <a:ext uri="{9D8B030D-6E8A-4147-A177-3AD203B41FA5}">
                      <a16:colId xmlns:a16="http://schemas.microsoft.com/office/drawing/2014/main" val="955031762"/>
                    </a:ext>
                  </a:extLst>
                </a:gridCol>
                <a:gridCol w="1503918">
                  <a:extLst>
                    <a:ext uri="{9D8B030D-6E8A-4147-A177-3AD203B41FA5}">
                      <a16:colId xmlns:a16="http://schemas.microsoft.com/office/drawing/2014/main" val="1491855788"/>
                    </a:ext>
                  </a:extLst>
                </a:gridCol>
              </a:tblGrid>
              <a:tr h="389341">
                <a:tc>
                  <a:txBody>
                    <a:bodyPr/>
                    <a:lstStyle/>
                    <a:p>
                      <a:pPr>
                        <a:lnSpc>
                          <a:spcPct val="107000"/>
                        </a:lnSpc>
                        <a:spcAft>
                          <a:spcPts val="0"/>
                        </a:spcAft>
                      </a:pPr>
                      <a:r>
                        <a:rPr lang="en-IE" sz="1400" dirty="0">
                          <a:effectLst/>
                        </a:rPr>
                        <a:t>School application</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Bronze</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Silver</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943890250"/>
                  </a:ext>
                </a:extLst>
              </a:tr>
              <a:tr h="389341">
                <a:tc>
                  <a:txBody>
                    <a:bodyPr/>
                    <a:lstStyle/>
                    <a:p>
                      <a:pPr>
                        <a:lnSpc>
                          <a:spcPct val="107000"/>
                        </a:lnSpc>
                        <a:spcAft>
                          <a:spcPts val="0"/>
                        </a:spcAft>
                      </a:pPr>
                      <a:r>
                        <a:rPr lang="en-IE" sz="1400" dirty="0">
                          <a:effectLst/>
                        </a:rPr>
                        <a:t>Word limit</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dirty="0">
                          <a:effectLst/>
                        </a:rPr>
                        <a:t>10,500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dirty="0">
                          <a:effectLst/>
                        </a:rPr>
                        <a:t>12,000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43974562"/>
                  </a:ext>
                </a:extLst>
              </a:tr>
              <a:tr h="389341">
                <a:tc gridSpan="3">
                  <a:txBody>
                    <a:bodyPr/>
                    <a:lstStyle/>
                    <a:p>
                      <a:pPr>
                        <a:lnSpc>
                          <a:spcPct val="107000"/>
                        </a:lnSpc>
                        <a:spcAft>
                          <a:spcPts val="0"/>
                        </a:spcAft>
                      </a:pPr>
                      <a:r>
                        <a:rPr lang="en-IE" sz="1400" dirty="0">
                          <a:effectLst/>
                        </a:rPr>
                        <a:t>Recommended word count</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hMerge="1">
                  <a:txBody>
                    <a:bodyPr/>
                    <a:lstStyle/>
                    <a:p>
                      <a:endParaRPr lang="en-IE"/>
                    </a:p>
                  </a:txBody>
                  <a:tcPr/>
                </a:tc>
                <a:tc hMerge="1">
                  <a:txBody>
                    <a:bodyPr/>
                    <a:lstStyle/>
                    <a:p>
                      <a:pPr>
                        <a:lnSpc>
                          <a:spcPct val="107000"/>
                        </a:lnSpc>
                        <a:spcAft>
                          <a:spcPts val="0"/>
                        </a:spcAft>
                      </a:pP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638013860"/>
                  </a:ext>
                </a:extLst>
              </a:tr>
              <a:tr h="389341">
                <a:tc>
                  <a:txBody>
                    <a:bodyPr/>
                    <a:lstStyle/>
                    <a:p>
                      <a:pPr marL="0" indent="0">
                        <a:lnSpc>
                          <a:spcPct val="107000"/>
                        </a:lnSpc>
                        <a:spcAft>
                          <a:spcPts val="0"/>
                        </a:spcAft>
                        <a:buNone/>
                      </a:pPr>
                      <a:r>
                        <a:rPr lang="en-IE" sz="1400" dirty="0">
                          <a:effectLst/>
                        </a:rPr>
                        <a:t>1. Letter of endorsement</a:t>
                      </a:r>
                      <a:endParaRPr lang="en-IE" sz="1400" dirty="0">
                        <a:solidFill>
                          <a:srgbClr val="2F5496"/>
                        </a:solidFill>
                        <a:effectLst/>
                        <a:latin typeface="Calibri" panose="020F0502020204030204" pitchFamily="34" charset="0"/>
                        <a:cs typeface="Times New Roman" panose="02020603050405020304" pitchFamily="18" charset="0"/>
                      </a:endParaRPr>
                    </a:p>
                    <a:p>
                      <a:pPr marL="0" indent="0">
                        <a:lnSpc>
                          <a:spcPct val="107000"/>
                        </a:lnSpc>
                        <a:spcAft>
                          <a:spcPts val="0"/>
                        </a:spcAft>
                        <a:buNone/>
                      </a:pPr>
                      <a:r>
                        <a:rPr lang="en-IE" sz="1400" dirty="0">
                          <a:solidFill>
                            <a:srgbClr val="2F5496"/>
                          </a:solidFill>
                          <a:effectLst/>
                          <a:latin typeface="Calibri" panose="020F0502020204030204" pitchFamily="34" charset="0"/>
                          <a:cs typeface="Times New Roman" panose="02020603050405020304" pitchFamily="18" charset="0"/>
                        </a:rPr>
                        <a:t>         </a:t>
                      </a:r>
                      <a:endParaRPr lang="en-IE" sz="1400" dirty="0">
                        <a:effectLst/>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69263002"/>
                  </a:ext>
                </a:extLst>
              </a:tr>
              <a:tr h="389341">
                <a:tc>
                  <a:txBody>
                    <a:bodyPr/>
                    <a:lstStyle/>
                    <a:p>
                      <a:pPr>
                        <a:lnSpc>
                          <a:spcPct val="107000"/>
                        </a:lnSpc>
                        <a:spcAft>
                          <a:spcPts val="0"/>
                        </a:spcAft>
                      </a:pPr>
                      <a:r>
                        <a:rPr lang="en-IE" sz="1400" dirty="0">
                          <a:effectLst/>
                        </a:rPr>
                        <a:t>2. Description of the School</a:t>
                      </a:r>
                    </a:p>
                    <a:p>
                      <a:pPr>
                        <a:lnSpc>
                          <a:spcPct val="107000"/>
                        </a:lnSpc>
                        <a:spcAft>
                          <a:spcPts val="0"/>
                        </a:spcAft>
                      </a:pPr>
                      <a:r>
                        <a:rPr lang="en-IE" sz="14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246945395"/>
                  </a:ext>
                </a:extLst>
              </a:tr>
              <a:tr h="389341">
                <a:tc>
                  <a:txBody>
                    <a:bodyPr/>
                    <a:lstStyle/>
                    <a:p>
                      <a:pPr>
                        <a:lnSpc>
                          <a:spcPct val="107000"/>
                        </a:lnSpc>
                        <a:spcAft>
                          <a:spcPts val="0"/>
                        </a:spcAft>
                      </a:pPr>
                      <a:r>
                        <a:rPr lang="en-IE" sz="1400">
                          <a:effectLst/>
                        </a:rPr>
                        <a:t>3. Self-assessment process</a:t>
                      </a:r>
                      <a:endParaRPr lang="en-IE" sz="12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1000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1000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683140577"/>
                  </a:ext>
                </a:extLst>
              </a:tr>
              <a:tr h="389341">
                <a:tc>
                  <a:txBody>
                    <a:bodyPr/>
                    <a:lstStyle/>
                    <a:p>
                      <a:pPr>
                        <a:lnSpc>
                          <a:spcPct val="107000"/>
                        </a:lnSpc>
                        <a:spcAft>
                          <a:spcPts val="0"/>
                        </a:spcAft>
                      </a:pPr>
                      <a:r>
                        <a:rPr lang="en-IE" sz="1400" dirty="0">
                          <a:effectLst/>
                        </a:rPr>
                        <a:t>4. Picture of the School</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2000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2000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981581889"/>
                  </a:ext>
                </a:extLst>
              </a:tr>
              <a:tr h="389341">
                <a:tc>
                  <a:txBody>
                    <a:bodyPr/>
                    <a:lstStyle/>
                    <a:p>
                      <a:pPr>
                        <a:lnSpc>
                          <a:spcPct val="107000"/>
                        </a:lnSpc>
                        <a:spcAft>
                          <a:spcPts val="0"/>
                        </a:spcAft>
                      </a:pPr>
                      <a:r>
                        <a:rPr lang="en-IE" sz="1400" dirty="0">
                          <a:effectLst/>
                        </a:rPr>
                        <a:t>5. Supporting and advancing women’s careers</a:t>
                      </a:r>
                    </a:p>
                    <a:p>
                      <a:pPr>
                        <a:lnSpc>
                          <a:spcPct val="107000"/>
                        </a:lnSpc>
                        <a:spcAft>
                          <a:spcPts val="0"/>
                        </a:spcAft>
                      </a:pP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6000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6500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2849380479"/>
                  </a:ext>
                </a:extLst>
              </a:tr>
              <a:tr h="389341">
                <a:tc>
                  <a:txBody>
                    <a:bodyPr/>
                    <a:lstStyle/>
                    <a:p>
                      <a:pPr>
                        <a:lnSpc>
                          <a:spcPct val="107000"/>
                        </a:lnSpc>
                        <a:spcAft>
                          <a:spcPts val="0"/>
                        </a:spcAft>
                      </a:pPr>
                      <a:r>
                        <a:rPr lang="en-IE" sz="1400" dirty="0">
                          <a:effectLst/>
                        </a:rPr>
                        <a:t>6. Case studies</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n/a</a:t>
                      </a:r>
                      <a:endParaRPr lang="en-IE" sz="12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1000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747212336"/>
                  </a:ext>
                </a:extLst>
              </a:tr>
              <a:tr h="389341">
                <a:tc>
                  <a:txBody>
                    <a:bodyPr/>
                    <a:lstStyle/>
                    <a:p>
                      <a:pPr>
                        <a:lnSpc>
                          <a:spcPct val="107000"/>
                        </a:lnSpc>
                        <a:spcAft>
                          <a:spcPts val="0"/>
                        </a:spcAft>
                      </a:pPr>
                      <a:r>
                        <a:rPr lang="en-IE" sz="1400">
                          <a:effectLst/>
                        </a:rPr>
                        <a:t>7. Further information</a:t>
                      </a:r>
                      <a:endParaRPr lang="en-IE" sz="12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a:effectLst/>
                        </a:rPr>
                        <a:t>500</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4047204507"/>
                  </a:ext>
                </a:extLst>
              </a:tr>
              <a:tr h="389341">
                <a:tc>
                  <a:txBody>
                    <a:bodyPr/>
                    <a:lstStyle/>
                    <a:p>
                      <a:pPr>
                        <a:lnSpc>
                          <a:spcPct val="107000"/>
                        </a:lnSpc>
                        <a:spcAft>
                          <a:spcPts val="0"/>
                        </a:spcAft>
                      </a:pPr>
                      <a:r>
                        <a:rPr lang="en-IE" sz="1400" dirty="0">
                          <a:effectLst/>
                        </a:rPr>
                        <a:t>8. Develop Action Plan</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dirty="0">
                          <a:effectLst/>
                        </a:rPr>
                        <a:t> </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tc>
                  <a:txBody>
                    <a:bodyPr/>
                    <a:lstStyle/>
                    <a:p>
                      <a:pPr>
                        <a:lnSpc>
                          <a:spcPct val="107000"/>
                        </a:lnSpc>
                        <a:spcAft>
                          <a:spcPts val="0"/>
                        </a:spcAft>
                      </a:pPr>
                      <a:r>
                        <a:rPr lang="en-IE" sz="1400" dirty="0">
                          <a:effectLst/>
                        </a:rPr>
                        <a:t> </a:t>
                      </a:r>
                      <a:endParaRPr lang="en-IE" sz="12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1829392967"/>
                  </a:ext>
                </a:extLst>
              </a:tr>
            </a:tbl>
          </a:graphicData>
        </a:graphic>
      </p:graphicFrame>
      <p:sp>
        <p:nvSpPr>
          <p:cNvPr id="2" name="Rectangle 1">
            <a:extLst>
              <a:ext uri="{FF2B5EF4-FFF2-40B4-BE49-F238E27FC236}">
                <a16:creationId xmlns:a16="http://schemas.microsoft.com/office/drawing/2014/main" id="{5FD79EFD-9256-4DBA-AFB1-674768FA5A9A}"/>
              </a:ext>
            </a:extLst>
          </p:cNvPr>
          <p:cNvSpPr/>
          <p:nvPr/>
        </p:nvSpPr>
        <p:spPr>
          <a:xfrm>
            <a:off x="503858" y="5438899"/>
            <a:ext cx="8405091" cy="307777"/>
          </a:xfrm>
          <a:prstGeom prst="rect">
            <a:avLst/>
          </a:prstGeom>
        </p:spPr>
        <p:txBody>
          <a:bodyPr wrap="square">
            <a:spAutoFit/>
          </a:bodyPr>
          <a:lstStyle/>
          <a:p>
            <a:pPr algn="ctr"/>
            <a:r>
              <a:rPr lang="en-IE" sz="1400" dirty="0"/>
              <a:t>For detailed guidance on section requirements see </a:t>
            </a:r>
            <a:r>
              <a:rPr lang="en-IE" sz="1400" dirty="0">
                <a:hlinkClick r:id="rId2" action="ppaction://hlinkfile"/>
              </a:rPr>
              <a:t>Athena SWAN Handbook</a:t>
            </a:r>
            <a:r>
              <a:rPr lang="en-IE" sz="1400" dirty="0"/>
              <a:t>.</a:t>
            </a:r>
          </a:p>
        </p:txBody>
      </p:sp>
      <p:sp>
        <p:nvSpPr>
          <p:cNvPr id="7" name="TextBox 6">
            <a:extLst>
              <a:ext uri="{FF2B5EF4-FFF2-40B4-BE49-F238E27FC236}">
                <a16:creationId xmlns:a16="http://schemas.microsoft.com/office/drawing/2014/main" id="{A3A52DD4-885A-4460-900C-8B4948F47427}"/>
              </a:ext>
            </a:extLst>
          </p:cNvPr>
          <p:cNvSpPr txBox="1"/>
          <p:nvPr/>
        </p:nvSpPr>
        <p:spPr>
          <a:xfrm>
            <a:off x="5044144" y="6120461"/>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34250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147782" y="369455"/>
            <a:ext cx="8021368" cy="461665"/>
          </a:xfrm>
          <a:prstGeom prst="rect">
            <a:avLst/>
          </a:prstGeom>
          <a:noFill/>
        </p:spPr>
        <p:txBody>
          <a:bodyPr wrap="square" rtlCol="0">
            <a:spAutoFit/>
          </a:bodyPr>
          <a:lstStyle/>
          <a:p>
            <a:r>
              <a:rPr lang="en-GB" sz="2400" b="1" dirty="0">
                <a:solidFill>
                  <a:srgbClr val="18325C"/>
                </a:solidFill>
                <a:latin typeface="Rockwell"/>
                <a:cs typeface="Rockwell"/>
              </a:rPr>
              <a:t>3.2 Tips</a:t>
            </a:r>
            <a:endParaRPr lang="en-GB" sz="2400" i="1" dirty="0">
              <a:solidFill>
                <a:srgbClr val="72BF44"/>
              </a:solidFill>
              <a:latin typeface="Verdana"/>
              <a:cs typeface="Verdana"/>
            </a:endParaRPr>
          </a:p>
        </p:txBody>
      </p:sp>
      <p:sp>
        <p:nvSpPr>
          <p:cNvPr id="3" name="Rectangle 2">
            <a:extLst>
              <a:ext uri="{FF2B5EF4-FFF2-40B4-BE49-F238E27FC236}">
                <a16:creationId xmlns:a16="http://schemas.microsoft.com/office/drawing/2014/main" id="{1F68AE72-C5E1-4376-A3C8-4B5B85C7394D}"/>
              </a:ext>
            </a:extLst>
          </p:cNvPr>
          <p:cNvSpPr/>
          <p:nvPr/>
        </p:nvSpPr>
        <p:spPr>
          <a:xfrm>
            <a:off x="406401" y="831120"/>
            <a:ext cx="8737599" cy="5047536"/>
          </a:xfrm>
          <a:prstGeom prst="rect">
            <a:avLst/>
          </a:prstGeom>
        </p:spPr>
        <p:txBody>
          <a:bodyPr wrap="square">
            <a:spAutoFit/>
          </a:bodyPr>
          <a:lstStyle/>
          <a:p>
            <a:r>
              <a:rPr lang="en-IE" sz="1400" dirty="0"/>
              <a:t>Download: </a:t>
            </a:r>
            <a:r>
              <a:rPr lang="en-IE" sz="1400" dirty="0">
                <a:hlinkClick r:id="rId2"/>
              </a:rPr>
              <a:t>Athena SWAN Application Form</a:t>
            </a:r>
            <a:endParaRPr lang="en-IE" sz="1400" dirty="0"/>
          </a:p>
          <a:p>
            <a:pPr marL="285750" indent="-285750">
              <a:buFont typeface="Calibri" panose="020F0502020204030204" pitchFamily="34" charset="0"/>
              <a:buChar char="‒"/>
            </a:pPr>
            <a:endParaRPr lang="en-IE" sz="1400" dirty="0"/>
          </a:p>
          <a:p>
            <a:pPr marL="285750" indent="-285750">
              <a:buFont typeface="Arial" panose="020B0604020202020204" pitchFamily="34" charset="0"/>
              <a:buChar char="•"/>
            </a:pPr>
            <a:r>
              <a:rPr lang="en-IE" sz="1400" dirty="0"/>
              <a:t>Keep </a:t>
            </a:r>
            <a:r>
              <a:rPr lang="en-IE" sz="1400" dirty="0">
                <a:hlinkClick r:id="rId3"/>
              </a:rPr>
              <a:t>Athena SWAN principles </a:t>
            </a:r>
            <a:r>
              <a:rPr lang="en-IE" sz="1400" dirty="0"/>
              <a:t>in mind. Indicate how your application engages with them wherever possible.</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Keep approach analytical, reflective, and action-oriented.</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Present quantitative and qualitative data.</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Give evidence of good practice and recent innovations.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Be honest about actions that have not worked or need further refinement. Be action oriented about refinement.</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Use the data to engage assessor about how your school is making advances on gender inclusion. Use quotes from the surveys/focus groups and images.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Word length is limited! Use data visualisations and visuals (e.g. photos, infographics) to tell your story.</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Take every opportunity to link reflection to action.</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Always fill in Section 7:‘Further Information’ (See Athena SWAN Handbook for details).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As well as an emailed application, submit 10 printed colour copies. Colours in graphs should be distinguishable when printed. (Avoid pink and blue) </a:t>
            </a:r>
          </a:p>
        </p:txBody>
      </p:sp>
      <p:sp>
        <p:nvSpPr>
          <p:cNvPr id="7" name="TextBox 6">
            <a:extLst>
              <a:ext uri="{FF2B5EF4-FFF2-40B4-BE49-F238E27FC236}">
                <a16:creationId xmlns:a16="http://schemas.microsoft.com/office/drawing/2014/main" id="{7C235677-4874-4555-AF6B-4FD0554536E6}"/>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453255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5" name="TextBox 4">
            <a:extLst>
              <a:ext uri="{FF2B5EF4-FFF2-40B4-BE49-F238E27FC236}">
                <a16:creationId xmlns:a16="http://schemas.microsoft.com/office/drawing/2014/main" id="{D6110501-0CF8-47A8-BDE1-4F4310B45C41}"/>
              </a:ext>
            </a:extLst>
          </p:cNvPr>
          <p:cNvSpPr txBox="1"/>
          <p:nvPr/>
        </p:nvSpPr>
        <p:spPr>
          <a:xfrm>
            <a:off x="526472" y="420531"/>
            <a:ext cx="8021368" cy="461665"/>
          </a:xfrm>
          <a:prstGeom prst="rect">
            <a:avLst/>
          </a:prstGeom>
          <a:noFill/>
        </p:spPr>
        <p:txBody>
          <a:bodyPr wrap="square" rtlCol="0">
            <a:spAutoFit/>
          </a:bodyPr>
          <a:lstStyle/>
          <a:p>
            <a:r>
              <a:rPr lang="en-GB" sz="2400" b="1" dirty="0">
                <a:solidFill>
                  <a:srgbClr val="18325C"/>
                </a:solidFill>
                <a:latin typeface="Rockwell"/>
                <a:cs typeface="Rockwell"/>
              </a:rPr>
              <a:t>3.3  Resources for SAT Members </a:t>
            </a:r>
            <a:endParaRPr lang="en-GB" sz="2400" i="1" dirty="0">
              <a:solidFill>
                <a:srgbClr val="72BF44"/>
              </a:solidFill>
              <a:latin typeface="Verdana"/>
              <a:cs typeface="Verdana"/>
            </a:endParaRPr>
          </a:p>
        </p:txBody>
      </p:sp>
      <p:sp>
        <p:nvSpPr>
          <p:cNvPr id="2" name="Rectangle 1">
            <a:extLst>
              <a:ext uri="{FF2B5EF4-FFF2-40B4-BE49-F238E27FC236}">
                <a16:creationId xmlns:a16="http://schemas.microsoft.com/office/drawing/2014/main" id="{8C6BB3EF-C883-47E4-AF4D-0C2B8A8681A2}"/>
              </a:ext>
            </a:extLst>
          </p:cNvPr>
          <p:cNvSpPr/>
          <p:nvPr/>
        </p:nvSpPr>
        <p:spPr>
          <a:xfrm>
            <a:off x="526472" y="1613118"/>
            <a:ext cx="8617528" cy="3970318"/>
          </a:xfrm>
          <a:prstGeom prst="rect">
            <a:avLst/>
          </a:prstGeom>
        </p:spPr>
        <p:txBody>
          <a:bodyPr wrap="square">
            <a:spAutoFit/>
          </a:bodyPr>
          <a:lstStyle/>
          <a:p>
            <a:pPr marL="285750" indent="-285750">
              <a:buFont typeface="Arial" panose="020B0604020202020204" pitchFamily="34" charset="0"/>
              <a:buChar char="•"/>
            </a:pPr>
            <a:r>
              <a:rPr lang="en-IE" sz="1400" dirty="0"/>
              <a:t>Email Athena SWAN and join the  JISK mailing list: </a:t>
            </a:r>
            <a:r>
              <a:rPr lang="en-IE" sz="1400" b="1" dirty="0">
                <a:hlinkClick r:id="rId2"/>
              </a:rPr>
              <a:t>AthenaSWAN@jiscmail.ac.uk</a:t>
            </a:r>
            <a:r>
              <a:rPr lang="en-IE" sz="1400" b="1" dirty="0"/>
              <a:t> </a:t>
            </a:r>
            <a:r>
              <a:rPr lang="en-IE" sz="1400" dirty="0"/>
              <a:t>for Athena SWAN, events and institutions working on Athena SWAN awards updates here.</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Volunteer to become an observer of an Athena SWAN assessment panel.</a:t>
            </a:r>
          </a:p>
          <a:p>
            <a:pPr marL="285750" indent="-285750">
              <a:buFont typeface="Arial" panose="020B0604020202020204" pitchFamily="34" charset="0"/>
              <a:buChar char="•"/>
            </a:pPr>
            <a:r>
              <a:rPr lang="en-IE" sz="1400" dirty="0"/>
              <a:t>        Get valuable tips on the application process, application expectations and assessment.</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Get in touch with UCD’s EDI unit if you would like to reach out to UCD’s GEAG</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Use the Equality Challenge Unit and the manager for Ireland: </a:t>
            </a:r>
            <a:r>
              <a:rPr lang="en-IE" sz="1400" b="1" dirty="0"/>
              <a:t>Sarah Fink </a:t>
            </a:r>
            <a:r>
              <a:rPr lang="en-GB" sz="1400" b="1" dirty="0"/>
              <a:t>Athena SWAN Programme Manager Ireland</a:t>
            </a:r>
            <a:br>
              <a:rPr lang="en-GB" sz="1400" b="1" dirty="0"/>
            </a:br>
            <a:r>
              <a:rPr lang="en-GB" sz="1400" b="1" dirty="0"/>
              <a:t>T: +44 (0)20 7269 6541</a:t>
            </a:r>
            <a:r>
              <a:rPr lang="en-IE" sz="1400" b="1" dirty="0"/>
              <a:t>  </a:t>
            </a:r>
            <a:r>
              <a:rPr lang="en-GB" sz="1400" b="1" dirty="0"/>
              <a:t>E: </a:t>
            </a:r>
            <a:r>
              <a:rPr lang="en-GB" sz="1400" b="1" u="sng" dirty="0">
                <a:hlinkClick r:id="rId3"/>
              </a:rPr>
              <a:t>sarah.fink@ecu.ac.uk</a:t>
            </a:r>
            <a:endParaRPr lang="en-IE" sz="1400" b="1" dirty="0"/>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Find templates, handbooks and successful applications from other universities here.</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sz="1400" dirty="0"/>
              <a:t>Check out </a:t>
            </a:r>
            <a:r>
              <a:rPr lang="en-IE" sz="1400" b="1" i="1" dirty="0"/>
              <a:t>FAQs</a:t>
            </a:r>
            <a:r>
              <a:rPr lang="en-IE" sz="1400" dirty="0"/>
              <a:t> to see if your query has been answered.</a:t>
            </a:r>
          </a:p>
          <a:p>
            <a:endParaRPr lang="en-IE" sz="1400" dirty="0"/>
          </a:p>
          <a:p>
            <a:pPr algn="ctr"/>
            <a:endParaRPr lang="en-IE" sz="1400" dirty="0"/>
          </a:p>
          <a:p>
            <a:pPr algn="ctr"/>
            <a:r>
              <a:rPr lang="en-IE" sz="1400" b="1" dirty="0"/>
              <a:t>Please refer to the UCD Athena SWAN Schools website and </a:t>
            </a:r>
            <a:r>
              <a:rPr lang="en-IE" sz="1400" b="1" dirty="0">
                <a:hlinkClick r:id="rId4"/>
              </a:rPr>
              <a:t>Athena SWAN School Handbook</a:t>
            </a:r>
            <a:r>
              <a:rPr lang="en-IE" sz="1400" b="1" dirty="0"/>
              <a:t> </a:t>
            </a:r>
          </a:p>
        </p:txBody>
      </p:sp>
    </p:spTree>
    <p:extLst>
      <p:ext uri="{BB962C8B-B14F-4D97-AF65-F5344CB8AC3E}">
        <p14:creationId xmlns:p14="http://schemas.microsoft.com/office/powerpoint/2010/main" val="1165284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3" name="Rectangle 2">
            <a:extLst>
              <a:ext uri="{FF2B5EF4-FFF2-40B4-BE49-F238E27FC236}">
                <a16:creationId xmlns:a16="http://schemas.microsoft.com/office/drawing/2014/main" id="{4C9E8ADC-DEBC-4A62-84E6-0FC28FD11E8E}"/>
              </a:ext>
            </a:extLst>
          </p:cNvPr>
          <p:cNvSpPr/>
          <p:nvPr/>
        </p:nvSpPr>
        <p:spPr>
          <a:xfrm>
            <a:off x="461817" y="1132193"/>
            <a:ext cx="8506692" cy="4031873"/>
          </a:xfrm>
          <a:prstGeom prst="rect">
            <a:avLst/>
          </a:prstGeom>
        </p:spPr>
        <p:txBody>
          <a:bodyPr wrap="square">
            <a:spAutoFit/>
          </a:bodyPr>
          <a:lstStyle/>
          <a:p>
            <a:r>
              <a:rPr lang="en-IE" sz="1400" dirty="0"/>
              <a:t>There are a number of training courses available to UCD employees that you can promote/organise within your School to support gender equality and your application.</a:t>
            </a:r>
          </a:p>
          <a:p>
            <a:endParaRPr lang="en-IE" sz="1400" dirty="0"/>
          </a:p>
          <a:p>
            <a:r>
              <a:rPr lang="en-IE" sz="1400" b="1" dirty="0"/>
              <a:t>Training</a:t>
            </a:r>
          </a:p>
          <a:p>
            <a:pPr marL="285750" indent="-285750">
              <a:buFont typeface="Arial" panose="020B0604020202020204" pitchFamily="34" charset="0"/>
              <a:buChar char="•"/>
            </a:pPr>
            <a:endParaRPr lang="en-IE" sz="1400" b="1" dirty="0"/>
          </a:p>
          <a:p>
            <a:pPr marL="285750" indent="-285750">
              <a:buFont typeface="Arial" panose="020B0604020202020204" pitchFamily="34" charset="0"/>
              <a:buChar char="•"/>
            </a:pPr>
            <a:r>
              <a:rPr lang="en-IE" sz="1400" dirty="0"/>
              <a:t>Unconscious Bias E-Training  (available from December 2017) All staff should undergo this online training.</a:t>
            </a:r>
          </a:p>
          <a:p>
            <a:r>
              <a:rPr lang="en-IE" sz="1400" dirty="0">
                <a:solidFill>
                  <a:srgbClr val="FF0000"/>
                </a:solidFill>
              </a:rPr>
              <a:t> </a:t>
            </a:r>
          </a:p>
          <a:p>
            <a:endParaRPr lang="en-IE" sz="1400" dirty="0"/>
          </a:p>
          <a:p>
            <a:r>
              <a:rPr lang="en-IE" sz="1400" b="1" dirty="0"/>
              <a:t>Professional Development</a:t>
            </a:r>
          </a:p>
          <a:p>
            <a:endParaRPr lang="en-IE" sz="1400" b="1" dirty="0"/>
          </a:p>
          <a:p>
            <a:pPr marL="285750" indent="-285750">
              <a:buFont typeface="Arial" panose="020B0604020202020204" pitchFamily="34" charset="0"/>
              <a:buChar char="•"/>
            </a:pPr>
            <a:r>
              <a:rPr lang="en-IE" sz="1400" dirty="0"/>
              <a:t>Coaching </a:t>
            </a:r>
          </a:p>
          <a:p>
            <a:pPr marL="285750" indent="-285750">
              <a:buFont typeface="Arial" panose="020B0604020202020204" pitchFamily="34" charset="0"/>
              <a:buChar char="•"/>
            </a:pPr>
            <a:r>
              <a:rPr lang="en-IE" sz="1400" dirty="0"/>
              <a:t>Mentoring </a:t>
            </a:r>
          </a:p>
          <a:p>
            <a:endParaRPr lang="en-IE" sz="1400" dirty="0"/>
          </a:p>
          <a:p>
            <a:r>
              <a:rPr lang="en-IE" sz="1400" b="1" dirty="0"/>
              <a:t>Networks</a:t>
            </a:r>
          </a:p>
          <a:p>
            <a:endParaRPr lang="en-IE" sz="1400" b="1" dirty="0"/>
          </a:p>
          <a:p>
            <a:pPr marL="285750" indent="-285750">
              <a:buFont typeface="Arial" panose="020B0604020202020204" pitchFamily="34" charset="0"/>
              <a:buChar char="•"/>
            </a:pPr>
            <a:r>
              <a:rPr lang="en-IE" sz="1400" dirty="0"/>
              <a:t>WITS: Women in the Sciences</a:t>
            </a:r>
          </a:p>
          <a:p>
            <a:pPr marL="285750" indent="-285750">
              <a:buFont typeface="Arial" panose="020B0604020202020204" pitchFamily="34" charset="0"/>
              <a:buChar char="•"/>
            </a:pPr>
            <a:r>
              <a:rPr lang="en-IE" sz="1400" dirty="0"/>
              <a:t>UCD are a member of 30% club</a:t>
            </a:r>
          </a:p>
          <a:p>
            <a:endParaRPr lang="en-IE" dirty="0"/>
          </a:p>
        </p:txBody>
      </p:sp>
      <p:sp>
        <p:nvSpPr>
          <p:cNvPr id="6" name="TextBox 5">
            <a:extLst>
              <a:ext uri="{FF2B5EF4-FFF2-40B4-BE49-F238E27FC236}">
                <a16:creationId xmlns:a16="http://schemas.microsoft.com/office/drawing/2014/main" id="{39F2D6AA-8966-4887-A85F-BED736D9BB05}"/>
              </a:ext>
            </a:extLst>
          </p:cNvPr>
          <p:cNvSpPr txBox="1"/>
          <p:nvPr/>
        </p:nvSpPr>
        <p:spPr>
          <a:xfrm>
            <a:off x="526472" y="420531"/>
            <a:ext cx="8021368" cy="461665"/>
          </a:xfrm>
          <a:prstGeom prst="rect">
            <a:avLst/>
          </a:prstGeom>
          <a:noFill/>
        </p:spPr>
        <p:txBody>
          <a:bodyPr wrap="square" rtlCol="0">
            <a:spAutoFit/>
          </a:bodyPr>
          <a:lstStyle/>
          <a:p>
            <a:r>
              <a:rPr lang="en-GB" sz="2400" b="1" dirty="0">
                <a:solidFill>
                  <a:srgbClr val="18325C"/>
                </a:solidFill>
                <a:latin typeface="Rockwell"/>
                <a:cs typeface="Rockwell"/>
              </a:rPr>
              <a:t>3.3  Resources for SAT Members contd. </a:t>
            </a:r>
            <a:endParaRPr lang="en-GB" sz="2400" i="1" dirty="0">
              <a:solidFill>
                <a:srgbClr val="72BF44"/>
              </a:solidFill>
              <a:latin typeface="Verdana"/>
              <a:cs typeface="Verdana"/>
            </a:endParaRPr>
          </a:p>
        </p:txBody>
      </p:sp>
    </p:spTree>
    <p:extLst>
      <p:ext uri="{BB962C8B-B14F-4D97-AF65-F5344CB8AC3E}">
        <p14:creationId xmlns:p14="http://schemas.microsoft.com/office/powerpoint/2010/main" val="2828391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5" name="TextBox 4">
            <a:extLst>
              <a:ext uri="{FF2B5EF4-FFF2-40B4-BE49-F238E27FC236}">
                <a16:creationId xmlns:a16="http://schemas.microsoft.com/office/drawing/2014/main" id="{D6110501-0CF8-47A8-BDE1-4F4310B45C41}"/>
              </a:ext>
            </a:extLst>
          </p:cNvPr>
          <p:cNvSpPr txBox="1"/>
          <p:nvPr/>
        </p:nvSpPr>
        <p:spPr>
          <a:xfrm>
            <a:off x="526472" y="420531"/>
            <a:ext cx="8021368" cy="461665"/>
          </a:xfrm>
          <a:prstGeom prst="rect">
            <a:avLst/>
          </a:prstGeom>
          <a:noFill/>
        </p:spPr>
        <p:txBody>
          <a:bodyPr wrap="square" rtlCol="0">
            <a:spAutoFit/>
          </a:bodyPr>
          <a:lstStyle/>
          <a:p>
            <a:r>
              <a:rPr lang="en-GB" sz="2400" b="1" dirty="0">
                <a:solidFill>
                  <a:srgbClr val="18325C"/>
                </a:solidFill>
                <a:latin typeface="Rockwell"/>
                <a:cs typeface="Rockwell"/>
              </a:rPr>
              <a:t>4  Final Sign Off and Submission</a:t>
            </a:r>
            <a:endParaRPr lang="en-GB" sz="2400" i="1" dirty="0">
              <a:solidFill>
                <a:srgbClr val="72BF44"/>
              </a:solidFill>
              <a:latin typeface="Verdana"/>
              <a:cs typeface="Verdana"/>
            </a:endParaRPr>
          </a:p>
        </p:txBody>
      </p:sp>
      <p:sp>
        <p:nvSpPr>
          <p:cNvPr id="6" name="Rectangle 5">
            <a:extLst>
              <a:ext uri="{FF2B5EF4-FFF2-40B4-BE49-F238E27FC236}">
                <a16:creationId xmlns:a16="http://schemas.microsoft.com/office/drawing/2014/main" id="{4F6DC60F-3665-485C-AFFA-E27363D19D92}"/>
              </a:ext>
            </a:extLst>
          </p:cNvPr>
          <p:cNvSpPr/>
          <p:nvPr/>
        </p:nvSpPr>
        <p:spPr>
          <a:xfrm>
            <a:off x="526472" y="1406842"/>
            <a:ext cx="8569233" cy="3088987"/>
          </a:xfrm>
          <a:prstGeom prst="rect">
            <a:avLst/>
          </a:prstGeom>
        </p:spPr>
        <p:txBody>
          <a:bodyPr wrap="square">
            <a:spAutoFit/>
          </a:bodyPr>
          <a:lstStyle/>
          <a:p>
            <a:pPr marL="285750" lvl="0" indent="-285750">
              <a:lnSpc>
                <a:spcPct val="107000"/>
              </a:lnSpc>
              <a:buFont typeface="Arial" panose="020B0604020202020204" pitchFamily="34" charset="0"/>
              <a:buChar char="•"/>
              <a:defRPr/>
            </a:pPr>
            <a:r>
              <a:rPr lang="en-IE" sz="1400" dirty="0"/>
              <a:t>Complete UCD’s Athena SWAN School Checklist. Available on </a:t>
            </a:r>
            <a:r>
              <a:rPr lang="en-IE" sz="1400" dirty="0">
                <a:hlinkClick r:id="rId2"/>
              </a:rPr>
              <a:t>UCD Athena SWAN Schools webpage</a:t>
            </a:r>
            <a:r>
              <a:rPr lang="en-IE" sz="1400" dirty="0"/>
              <a:t>.</a:t>
            </a:r>
          </a:p>
          <a:p>
            <a:pPr marL="285750" lvl="0" indent="-285750">
              <a:lnSpc>
                <a:spcPct val="107000"/>
              </a:lnSpc>
              <a:buFont typeface="Arial" panose="020B0604020202020204" pitchFamily="34" charset="0"/>
              <a:buChar char="•"/>
              <a:defRPr/>
            </a:pPr>
            <a:endParaRPr lang="en-IE" sz="1400" dirty="0"/>
          </a:p>
          <a:p>
            <a:pPr marL="285750" lvl="0" indent="-285750">
              <a:lnSpc>
                <a:spcPct val="107000"/>
              </a:lnSpc>
              <a:buFont typeface="Arial" panose="020B0604020202020204" pitchFamily="34" charset="0"/>
              <a:buChar char="•"/>
              <a:defRPr/>
            </a:pPr>
            <a:r>
              <a:rPr lang="en-IE" sz="1400" dirty="0"/>
              <a:t>Submissions should be emailed in </a:t>
            </a:r>
            <a:r>
              <a:rPr lang="en-IE" sz="1400" b="1" dirty="0"/>
              <a:t>one pdf </a:t>
            </a:r>
            <a:r>
              <a:rPr lang="en-IE" sz="1400" u="sng" dirty="0"/>
              <a:t>and</a:t>
            </a:r>
            <a:r>
              <a:rPr lang="en-IE" sz="1400" dirty="0"/>
              <a:t> </a:t>
            </a:r>
            <a:r>
              <a:rPr lang="en-IE" sz="1400" b="1" dirty="0"/>
              <a:t>10 x hard copies printed in colour </a:t>
            </a:r>
            <a:r>
              <a:rPr lang="en-IE" sz="1400" dirty="0"/>
              <a:t>sent by post.</a:t>
            </a:r>
          </a:p>
          <a:p>
            <a:pPr marL="285750" lvl="0" indent="-285750">
              <a:lnSpc>
                <a:spcPct val="107000"/>
              </a:lnSpc>
              <a:buFont typeface="Arial" panose="020B0604020202020204" pitchFamily="34" charset="0"/>
              <a:buChar char="•"/>
              <a:defRPr/>
            </a:pPr>
            <a:endParaRPr lang="en-IE" sz="1400" dirty="0"/>
          </a:p>
          <a:p>
            <a:pPr marL="285750" lvl="0" indent="-285750">
              <a:lnSpc>
                <a:spcPct val="107000"/>
              </a:lnSpc>
              <a:buFont typeface="Arial" panose="020B0604020202020204" pitchFamily="34" charset="0"/>
              <a:buChar char="•"/>
              <a:defRPr/>
            </a:pPr>
            <a:r>
              <a:rPr lang="en-IE" sz="1400" dirty="0"/>
              <a:t>Send to your Athena SWAN Programme Manager, Sarah Fink.</a:t>
            </a:r>
          </a:p>
          <a:p>
            <a:pPr lvl="0">
              <a:lnSpc>
                <a:spcPct val="107000"/>
              </a:lnSpc>
              <a:defRPr/>
            </a:pPr>
            <a:endParaRPr lang="en-IE" sz="1400" b="1" dirty="0"/>
          </a:p>
          <a:p>
            <a:pPr lvl="0" algn="ctr">
              <a:lnSpc>
                <a:spcPct val="107000"/>
              </a:lnSpc>
              <a:defRPr/>
            </a:pPr>
            <a:r>
              <a:rPr lang="en-IE" sz="1400" b="1" dirty="0"/>
              <a:t>Email: </a:t>
            </a:r>
            <a:r>
              <a:rPr lang="en-IE" sz="1400" u="sng" dirty="0">
                <a:hlinkClick r:id="rId3"/>
              </a:rPr>
              <a:t>as-submissions@ecu.ac.uk</a:t>
            </a:r>
            <a:r>
              <a:rPr lang="en-IE" sz="1400" dirty="0"/>
              <a:t>. </a:t>
            </a:r>
          </a:p>
          <a:p>
            <a:pPr lvl="0" algn="ctr">
              <a:lnSpc>
                <a:spcPct val="107000"/>
              </a:lnSpc>
              <a:defRPr/>
            </a:pPr>
            <a:endParaRPr lang="en-IE" sz="1400" b="1" dirty="0"/>
          </a:p>
          <a:p>
            <a:pPr lvl="0" algn="ctr">
              <a:lnSpc>
                <a:spcPct val="107000"/>
              </a:lnSpc>
              <a:defRPr/>
            </a:pPr>
            <a:r>
              <a:rPr lang="en-IE" sz="1400" b="1" dirty="0"/>
              <a:t>Address: </a:t>
            </a:r>
          </a:p>
          <a:p>
            <a:pPr lvl="0" algn="ctr">
              <a:lnSpc>
                <a:spcPct val="107000"/>
              </a:lnSpc>
              <a:defRPr/>
            </a:pPr>
            <a:r>
              <a:rPr lang="en-IE" sz="1400" dirty="0"/>
              <a:t>Sarah Fink, </a:t>
            </a:r>
          </a:p>
          <a:p>
            <a:pPr lvl="0" algn="ctr">
              <a:lnSpc>
                <a:spcPct val="107000"/>
              </a:lnSpc>
              <a:defRPr/>
            </a:pPr>
            <a:r>
              <a:rPr lang="en-IE" sz="1400" dirty="0">
                <a:solidFill>
                  <a:schemeClr val="dk1"/>
                </a:solidFill>
              </a:rPr>
              <a:t>Athena SWAN Charter, Equality Challenge Unit, 7th Floor, Queens House, 55/56 Lincoln’s Inn Fields, </a:t>
            </a:r>
          </a:p>
          <a:p>
            <a:pPr lvl="0" algn="ctr">
              <a:lnSpc>
                <a:spcPct val="107000"/>
              </a:lnSpc>
              <a:defRPr/>
            </a:pPr>
            <a:r>
              <a:rPr lang="en-IE" sz="1400" dirty="0">
                <a:solidFill>
                  <a:schemeClr val="dk1"/>
                </a:solidFill>
              </a:rPr>
              <a:t>London WC2A 3LJ, </a:t>
            </a:r>
          </a:p>
          <a:p>
            <a:pPr lvl="0" algn="ctr">
              <a:lnSpc>
                <a:spcPct val="107000"/>
              </a:lnSpc>
              <a:defRPr/>
            </a:pPr>
            <a:r>
              <a:rPr lang="en-IE" sz="1400" dirty="0">
                <a:solidFill>
                  <a:schemeClr val="dk1"/>
                </a:solidFill>
              </a:rPr>
              <a:t>England.</a:t>
            </a:r>
            <a:endParaRPr lang="en-I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27943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5" name="TextBox 4">
            <a:extLst>
              <a:ext uri="{FF2B5EF4-FFF2-40B4-BE49-F238E27FC236}">
                <a16:creationId xmlns:a16="http://schemas.microsoft.com/office/drawing/2014/main" id="{D6110501-0CF8-47A8-BDE1-4F4310B45C41}"/>
              </a:ext>
            </a:extLst>
          </p:cNvPr>
          <p:cNvSpPr txBox="1"/>
          <p:nvPr/>
        </p:nvSpPr>
        <p:spPr>
          <a:xfrm>
            <a:off x="526472" y="420531"/>
            <a:ext cx="8021368" cy="461665"/>
          </a:xfrm>
          <a:prstGeom prst="rect">
            <a:avLst/>
          </a:prstGeom>
          <a:noFill/>
        </p:spPr>
        <p:txBody>
          <a:bodyPr wrap="square" rtlCol="0">
            <a:spAutoFit/>
          </a:bodyPr>
          <a:lstStyle/>
          <a:p>
            <a:r>
              <a:rPr lang="en-GB" sz="2400" b="1" dirty="0">
                <a:solidFill>
                  <a:srgbClr val="18325C"/>
                </a:solidFill>
                <a:latin typeface="Rockwell"/>
                <a:cs typeface="Rockwell"/>
              </a:rPr>
              <a:t>References</a:t>
            </a:r>
            <a:endParaRPr lang="en-GB" sz="2400" i="1" dirty="0">
              <a:solidFill>
                <a:srgbClr val="72BF44"/>
              </a:solidFill>
              <a:latin typeface="Verdana"/>
              <a:cs typeface="Verdana"/>
            </a:endParaRPr>
          </a:p>
        </p:txBody>
      </p:sp>
      <p:sp>
        <p:nvSpPr>
          <p:cNvPr id="7" name="Rectangle 6">
            <a:extLst>
              <a:ext uri="{FF2B5EF4-FFF2-40B4-BE49-F238E27FC236}">
                <a16:creationId xmlns:a16="http://schemas.microsoft.com/office/drawing/2014/main" id="{07FB6637-6EC2-4C6B-924C-AC4C9E3719FC}"/>
              </a:ext>
            </a:extLst>
          </p:cNvPr>
          <p:cNvSpPr/>
          <p:nvPr/>
        </p:nvSpPr>
        <p:spPr>
          <a:xfrm>
            <a:off x="467111" y="1553696"/>
            <a:ext cx="8377646" cy="3477875"/>
          </a:xfrm>
          <a:prstGeom prst="rect">
            <a:avLst/>
          </a:prstGeom>
        </p:spPr>
        <p:txBody>
          <a:bodyPr wrap="square">
            <a:spAutoFit/>
          </a:bodyPr>
          <a:lstStyle/>
          <a:p>
            <a:r>
              <a:rPr lang="en-IE" sz="1400" dirty="0"/>
              <a:t>I wish to acknowledge the ECU, UCL, Newcastle University, University of Surrey whose graphs I have referenced and which provided a background from which this toolkit was customised: </a:t>
            </a:r>
          </a:p>
          <a:p>
            <a:endParaRPr lang="en-IE" sz="1200" dirty="0"/>
          </a:p>
          <a:p>
            <a:r>
              <a:rPr lang="en-IE" sz="1200" dirty="0"/>
              <a:t>Equality Challenge Unit </a:t>
            </a:r>
          </a:p>
          <a:p>
            <a:r>
              <a:rPr lang="en-IE" sz="1200" dirty="0">
                <a:hlinkClick r:id="rId2"/>
              </a:rPr>
              <a:t>http://www.ecu.ac.uk/equality-charters/athena-SWAN/athena-SWAN-ireland/</a:t>
            </a:r>
            <a:r>
              <a:rPr lang="en-IE" sz="1200" dirty="0"/>
              <a:t> </a:t>
            </a:r>
          </a:p>
          <a:p>
            <a:endParaRPr lang="en-IE" sz="1200" dirty="0"/>
          </a:p>
          <a:p>
            <a:r>
              <a:rPr lang="en-IE" sz="1200" dirty="0"/>
              <a:t>Newcastle University</a:t>
            </a:r>
          </a:p>
          <a:p>
            <a:r>
              <a:rPr lang="en-IE" sz="1200" dirty="0">
                <a:hlinkClick r:id="rId3"/>
              </a:rPr>
              <a:t>http://www.ncl.ac.uk/media/wwwnclacuk/abouttheuniversity/files/Athena%20SWAN%20Toolkit.pdf</a:t>
            </a:r>
            <a:r>
              <a:rPr lang="en-IE" sz="1200" dirty="0"/>
              <a:t> </a:t>
            </a:r>
          </a:p>
          <a:p>
            <a:endParaRPr lang="en-IE" sz="1200" dirty="0"/>
          </a:p>
          <a:p>
            <a:r>
              <a:rPr lang="en-IE" sz="1200" dirty="0"/>
              <a:t>University College London </a:t>
            </a:r>
          </a:p>
          <a:p>
            <a:r>
              <a:rPr lang="en-IE" sz="1200" dirty="0">
                <a:hlinkClick r:id="rId4"/>
              </a:rPr>
              <a:t>http://www.ucl.ac.uk/hr/equalities/gender/1.%20UCL%20SWAN%20Toolkit-%202015.pdf</a:t>
            </a:r>
            <a:r>
              <a:rPr lang="en-IE" sz="1200" dirty="0"/>
              <a:t> </a:t>
            </a:r>
          </a:p>
          <a:p>
            <a:endParaRPr lang="en-IE" sz="1200" dirty="0"/>
          </a:p>
          <a:p>
            <a:r>
              <a:rPr lang="en-IE" sz="1200" dirty="0"/>
              <a:t>University of Surrey</a:t>
            </a:r>
          </a:p>
          <a:p>
            <a:r>
              <a:rPr lang="en-IE" sz="1200" dirty="0">
                <a:hlinkClick r:id="rId5"/>
              </a:rPr>
              <a:t>https://www.surrey.ac.uk/equalityanddiversity/about/groups/gender/athena_SWAN/Athena%20SWAN%20Guidance%20Documentation%20February%202015.pdf</a:t>
            </a:r>
            <a:r>
              <a:rPr lang="en-IE" sz="1200" dirty="0"/>
              <a:t>  </a:t>
            </a:r>
          </a:p>
          <a:p>
            <a:endParaRPr lang="en-IE" dirty="0"/>
          </a:p>
          <a:p>
            <a:endParaRPr lang="en-IE" dirty="0"/>
          </a:p>
        </p:txBody>
      </p:sp>
    </p:spTree>
    <p:extLst>
      <p:ext uri="{BB962C8B-B14F-4D97-AF65-F5344CB8AC3E}">
        <p14:creationId xmlns:p14="http://schemas.microsoft.com/office/powerpoint/2010/main" val="2481893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56007"/>
            <a:ext cx="9144000" cy="2222147"/>
          </a:xfrm>
          <a:prstGeom prst="rect">
            <a:avLst/>
          </a:prstGeom>
          <a:noFill/>
        </p:spPr>
        <p:txBody>
          <a:bodyPr wrap="square" rtlCol="0">
            <a:spAutoFit/>
          </a:bodyPr>
          <a:lstStyle/>
          <a:p>
            <a:pPr algn="ctr"/>
            <a:r>
              <a:rPr lang="en-GB" sz="4400" b="1" dirty="0">
                <a:solidFill>
                  <a:srgbClr val="18325C"/>
                </a:solidFill>
                <a:latin typeface="Rockwell"/>
                <a:cs typeface="Rockwell"/>
              </a:rPr>
              <a:t>Thank You!</a:t>
            </a:r>
          </a:p>
          <a:p>
            <a:pPr algn="ctr">
              <a:lnSpc>
                <a:spcPct val="120000"/>
              </a:lnSpc>
            </a:pPr>
            <a:r>
              <a:rPr lang="en-GB" sz="1200" i="1" dirty="0">
                <a:solidFill>
                  <a:srgbClr val="72BF44"/>
                </a:solidFill>
                <a:latin typeface="Verdana"/>
                <a:cs typeface="Verdana"/>
              </a:rPr>
              <a:t>Go </a:t>
            </a:r>
            <a:r>
              <a:rPr lang="en-GB" sz="1200" i="1" dirty="0" err="1">
                <a:solidFill>
                  <a:srgbClr val="72BF44"/>
                </a:solidFill>
                <a:latin typeface="Verdana"/>
                <a:cs typeface="Verdana"/>
              </a:rPr>
              <a:t>raibh</a:t>
            </a:r>
            <a:r>
              <a:rPr lang="en-GB" sz="1200" i="1" dirty="0">
                <a:solidFill>
                  <a:srgbClr val="72BF44"/>
                </a:solidFill>
                <a:latin typeface="Verdana"/>
                <a:cs typeface="Verdana"/>
              </a:rPr>
              <a:t> </a:t>
            </a:r>
            <a:r>
              <a:rPr lang="en-GB" sz="1200" i="1" dirty="0" err="1">
                <a:solidFill>
                  <a:srgbClr val="72BF44"/>
                </a:solidFill>
                <a:latin typeface="Verdana"/>
                <a:cs typeface="Verdana"/>
              </a:rPr>
              <a:t>maith</a:t>
            </a:r>
            <a:r>
              <a:rPr lang="en-GB" sz="1200" i="1" dirty="0">
                <a:solidFill>
                  <a:srgbClr val="72BF44"/>
                </a:solidFill>
                <a:latin typeface="Verdana"/>
                <a:cs typeface="Verdana"/>
              </a:rPr>
              <a:t> </a:t>
            </a:r>
            <a:r>
              <a:rPr lang="en-GB" sz="1200" i="1" dirty="0" err="1">
                <a:solidFill>
                  <a:srgbClr val="72BF44"/>
                </a:solidFill>
                <a:latin typeface="Verdana"/>
                <a:cs typeface="Verdana"/>
              </a:rPr>
              <a:t>agat</a:t>
            </a:r>
            <a:r>
              <a:rPr lang="en-GB" sz="1200" i="1" dirty="0">
                <a:solidFill>
                  <a:srgbClr val="72BF44"/>
                </a:solidFill>
                <a:latin typeface="Verdana"/>
                <a:cs typeface="Verdana"/>
              </a:rPr>
              <a:t>!</a:t>
            </a:r>
          </a:p>
          <a:p>
            <a:pPr algn="ctr"/>
            <a:endParaRPr lang="en-GB" sz="6000" b="1" baseline="30000" dirty="0">
              <a:solidFill>
                <a:srgbClr val="18325C"/>
              </a:solidFill>
              <a:latin typeface="Rockwell"/>
              <a:cs typeface="Rockwell"/>
            </a:endParaRPr>
          </a:p>
          <a:p>
            <a:pPr algn="ctr"/>
            <a:endParaRPr lang="en-GB" sz="6000" b="1" baseline="30000" dirty="0">
              <a:solidFill>
                <a:srgbClr val="18325C"/>
              </a:solidFill>
              <a:latin typeface="Rockwell"/>
              <a:cs typeface="Rockwell"/>
            </a:endParaRPr>
          </a:p>
        </p:txBody>
      </p:sp>
      <p:pic>
        <p:nvPicPr>
          <p:cNvPr id="12" name="Picture 11"/>
          <p:cNvPicPr/>
          <p:nvPr/>
        </p:nvPicPr>
        <p:blipFill>
          <a:blip r:embed="rId2"/>
          <a:stretch>
            <a:fillRect/>
          </a:stretch>
        </p:blipFill>
        <p:spPr>
          <a:xfrm>
            <a:off x="5660566" y="2745553"/>
            <a:ext cx="584200" cy="584200"/>
          </a:xfrm>
          <a:prstGeom prst="rect">
            <a:avLst/>
          </a:prstGeom>
        </p:spPr>
      </p:pic>
      <p:pic>
        <p:nvPicPr>
          <p:cNvPr id="13" name="Picture 12"/>
          <p:cNvPicPr/>
          <p:nvPr/>
        </p:nvPicPr>
        <p:blipFill>
          <a:blip r:embed="rId3"/>
          <a:stretch>
            <a:fillRect/>
          </a:stretch>
        </p:blipFill>
        <p:spPr>
          <a:xfrm>
            <a:off x="4778251" y="2751731"/>
            <a:ext cx="584200" cy="584200"/>
          </a:xfrm>
          <a:prstGeom prst="rect">
            <a:avLst/>
          </a:prstGeom>
        </p:spPr>
      </p:pic>
      <p:pic>
        <p:nvPicPr>
          <p:cNvPr id="14" name="Picture 13"/>
          <p:cNvPicPr/>
          <p:nvPr/>
        </p:nvPicPr>
        <p:blipFill>
          <a:blip r:embed="rId4"/>
          <a:stretch>
            <a:fillRect/>
          </a:stretch>
        </p:blipFill>
        <p:spPr>
          <a:xfrm>
            <a:off x="3869198" y="2745553"/>
            <a:ext cx="584200" cy="584200"/>
          </a:xfrm>
          <a:prstGeom prst="rect">
            <a:avLst/>
          </a:prstGeom>
        </p:spPr>
      </p:pic>
      <p:pic>
        <p:nvPicPr>
          <p:cNvPr id="15" name="Picture 14"/>
          <p:cNvPicPr/>
          <p:nvPr/>
        </p:nvPicPr>
        <p:blipFill>
          <a:blip r:embed="rId5"/>
          <a:stretch>
            <a:fillRect/>
          </a:stretch>
        </p:blipFill>
        <p:spPr>
          <a:xfrm>
            <a:off x="2862765" y="2751731"/>
            <a:ext cx="584200" cy="584200"/>
          </a:xfrm>
          <a:prstGeom prst="rect">
            <a:avLst/>
          </a:prstGeom>
        </p:spPr>
      </p:pic>
      <p:sp>
        <p:nvSpPr>
          <p:cNvPr id="16" name="TextBox 15"/>
          <p:cNvSpPr txBox="1"/>
          <p:nvPr/>
        </p:nvSpPr>
        <p:spPr>
          <a:xfrm>
            <a:off x="5381780" y="514209"/>
            <a:ext cx="3472114" cy="246221"/>
          </a:xfrm>
          <a:prstGeom prst="rect">
            <a:avLst/>
          </a:prstGeom>
          <a:noFill/>
        </p:spPr>
        <p:txBody>
          <a:bodyPr wrap="square" rtlCol="0">
            <a:spAutoFit/>
          </a:bodyPr>
          <a:lstStyle/>
          <a:p>
            <a:pPr algn="r"/>
            <a:r>
              <a:rPr lang="en-US" sz="1000" b="1" dirty="0">
                <a:solidFill>
                  <a:srgbClr val="72BF44"/>
                </a:solidFill>
                <a:latin typeface="Verdana"/>
                <a:cs typeface="Verdana"/>
              </a:rPr>
              <a:t>Equality, Diversity and Inclusion Unit</a:t>
            </a:r>
          </a:p>
        </p:txBody>
      </p:sp>
    </p:spTree>
    <p:extLst>
      <p:ext uri="{BB962C8B-B14F-4D97-AF65-F5344CB8AC3E}">
        <p14:creationId xmlns:p14="http://schemas.microsoft.com/office/powerpoint/2010/main" val="143201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20B2A16-2C4E-40B3-979C-BB9E0A94F6EA}"/>
              </a:ext>
            </a:extLst>
          </p:cNvPr>
          <p:cNvSpPr txBox="1"/>
          <p:nvPr/>
        </p:nvSpPr>
        <p:spPr>
          <a:xfrm>
            <a:off x="428552" y="225601"/>
            <a:ext cx="7505484" cy="954107"/>
          </a:xfrm>
          <a:prstGeom prst="rect">
            <a:avLst/>
          </a:prstGeom>
          <a:noFill/>
        </p:spPr>
        <p:txBody>
          <a:bodyPr wrap="square" rtlCol="0">
            <a:spAutoFit/>
          </a:bodyPr>
          <a:lstStyle/>
          <a:p>
            <a:r>
              <a:rPr lang="en-GB" sz="2800" b="1" dirty="0">
                <a:solidFill>
                  <a:srgbClr val="18325C"/>
                </a:solidFill>
                <a:latin typeface="Rockwell" panose="02060603020205020403" pitchFamily="18" charset="0"/>
                <a:cs typeface="Rockwell"/>
              </a:rPr>
              <a:t>Content</a:t>
            </a:r>
            <a:endParaRPr lang="en-GB" sz="2800" i="1" dirty="0">
              <a:solidFill>
                <a:srgbClr val="72BF44"/>
              </a:solidFill>
              <a:latin typeface="Rockwell" panose="02060603020205020403" pitchFamily="18" charset="0"/>
              <a:cs typeface="Verdana"/>
            </a:endParaRPr>
          </a:p>
          <a:p>
            <a:endParaRPr lang="en-GB" sz="2800" b="1" dirty="0">
              <a:solidFill>
                <a:srgbClr val="18325C"/>
              </a:solidFill>
              <a:latin typeface="Rockwell"/>
              <a:cs typeface="Rockwell"/>
            </a:endParaRPr>
          </a:p>
        </p:txBody>
      </p:sp>
      <p:sp>
        <p:nvSpPr>
          <p:cNvPr id="10" name="Rectangle 9">
            <a:extLst>
              <a:ext uri="{FF2B5EF4-FFF2-40B4-BE49-F238E27FC236}">
                <a16:creationId xmlns:a16="http://schemas.microsoft.com/office/drawing/2014/main" id="{7377A420-F932-4FA3-8462-AB5BB5BFC711}"/>
              </a:ext>
            </a:extLst>
          </p:cNvPr>
          <p:cNvSpPr/>
          <p:nvPr/>
        </p:nvSpPr>
        <p:spPr>
          <a:xfrm>
            <a:off x="554181" y="702654"/>
            <a:ext cx="7874939" cy="4924425"/>
          </a:xfrm>
          <a:prstGeom prst="rect">
            <a:avLst/>
          </a:prstGeom>
        </p:spPr>
        <p:txBody>
          <a:bodyPr wrap="square">
            <a:spAutoFit/>
          </a:bodyPr>
          <a:lstStyle/>
          <a:p>
            <a:r>
              <a:rPr lang="en-IE" sz="1400" b="1" dirty="0"/>
              <a:t>Introduction </a:t>
            </a:r>
          </a:p>
          <a:p>
            <a:pPr marL="285750" indent="-285750">
              <a:buFont typeface="Arial" panose="020B0604020202020204" pitchFamily="34" charset="0"/>
              <a:buChar char="•"/>
            </a:pPr>
            <a:r>
              <a:rPr lang="en-IE" sz="1400" dirty="0"/>
              <a:t>Why Apply to Athena SWAN?</a:t>
            </a:r>
          </a:p>
          <a:p>
            <a:pPr marL="285750" indent="-285750">
              <a:buFont typeface="Arial" panose="020B0604020202020204" pitchFamily="34" charset="0"/>
              <a:buChar char="•"/>
            </a:pPr>
            <a:r>
              <a:rPr lang="en-IE" sz="1400" dirty="0"/>
              <a:t>The Awards</a:t>
            </a:r>
          </a:p>
          <a:p>
            <a:pPr marL="285750" indent="-285750">
              <a:buFont typeface="Arial" panose="020B0604020202020204" pitchFamily="34" charset="0"/>
              <a:buChar char="•"/>
            </a:pPr>
            <a:r>
              <a:rPr lang="en-IE" sz="1400" dirty="0"/>
              <a:t>Athena SWAN</a:t>
            </a:r>
            <a:r>
              <a:rPr lang="en-IE" sz="1400" dirty="0">
                <a:solidFill>
                  <a:srgbClr val="FF0000"/>
                </a:solidFill>
              </a:rPr>
              <a:t> </a:t>
            </a:r>
            <a:r>
              <a:rPr lang="en-IE" sz="1400" dirty="0"/>
              <a:t>Deadlines</a:t>
            </a:r>
          </a:p>
          <a:p>
            <a:pPr marL="285750" indent="-285750">
              <a:buFont typeface="Arial" panose="020B0604020202020204" pitchFamily="34" charset="0"/>
              <a:buChar char="•"/>
            </a:pPr>
            <a:r>
              <a:rPr lang="en-IE" sz="1400" dirty="0"/>
              <a:t>Process Overview</a:t>
            </a:r>
          </a:p>
          <a:p>
            <a:pPr marL="342900" indent="-342900">
              <a:buAutoNum type="arabicPeriod"/>
            </a:pPr>
            <a:r>
              <a:rPr lang="en-IE" sz="1400" b="1" dirty="0"/>
              <a:t>Est. a self assessment team (SAT)</a:t>
            </a:r>
          </a:p>
          <a:p>
            <a:r>
              <a:rPr lang="en-IE" sz="1400" b="1" dirty="0"/>
              <a:t>2.     Data Collection </a:t>
            </a:r>
          </a:p>
          <a:p>
            <a:r>
              <a:rPr lang="en-IE" sz="1400" dirty="0"/>
              <a:t> 		2.1 Methods?</a:t>
            </a:r>
          </a:p>
          <a:p>
            <a:r>
              <a:rPr lang="en-IE" sz="1400" dirty="0"/>
              <a:t>		2.2 Presenting Your Data</a:t>
            </a:r>
          </a:p>
          <a:p>
            <a:r>
              <a:rPr lang="en-IE" sz="1400" dirty="0"/>
              <a:t>		2.3 Storytelling with Data</a:t>
            </a:r>
          </a:p>
          <a:p>
            <a:r>
              <a:rPr lang="en-IE" sz="1400" dirty="0"/>
              <a:t> 		2.4 Discussing your Data</a:t>
            </a:r>
          </a:p>
          <a:p>
            <a:r>
              <a:rPr lang="en-IE" sz="1400" dirty="0"/>
              <a:t>		2.5 What does the SAT do with the data?</a:t>
            </a:r>
          </a:p>
          <a:p>
            <a:r>
              <a:rPr lang="en-IE" sz="1400" dirty="0"/>
              <a:t>		2.6 Focus Groups</a:t>
            </a:r>
          </a:p>
          <a:p>
            <a:r>
              <a:rPr lang="en-IE" sz="1400" dirty="0"/>
              <a:t>		2.7 Benchmarking </a:t>
            </a:r>
          </a:p>
          <a:p>
            <a:r>
              <a:rPr lang="en-IE" sz="1600" dirty="0"/>
              <a:t>	</a:t>
            </a:r>
            <a:r>
              <a:rPr lang="en-IE" sz="1400" dirty="0"/>
              <a:t>					</a:t>
            </a:r>
          </a:p>
          <a:p>
            <a:r>
              <a:rPr lang="en-IE" sz="1400" b="1" dirty="0"/>
              <a:t>3.	Developing a Draft Submission and Organising Reviews</a:t>
            </a:r>
          </a:p>
          <a:p>
            <a:r>
              <a:rPr lang="en-IE" altLang="en-US" sz="1400" dirty="0">
                <a:ea typeface="Calibri" panose="020F0502020204030204" pitchFamily="34" charset="0"/>
                <a:cs typeface="Calibri Light" panose="020F0302020204030204" pitchFamily="34" charset="0"/>
              </a:rPr>
              <a:t>		3.1 Application  Overview</a:t>
            </a:r>
          </a:p>
          <a:p>
            <a:r>
              <a:rPr lang="en-IE" altLang="en-US" sz="1400" dirty="0">
                <a:cs typeface="Calibri Light" panose="020F0302020204030204" pitchFamily="34" charset="0"/>
              </a:rPr>
              <a:t>		3.2 Tips</a:t>
            </a:r>
          </a:p>
          <a:p>
            <a:r>
              <a:rPr lang="en-IE" altLang="en-US" sz="1400" dirty="0">
                <a:cs typeface="Calibri Light" panose="020F0302020204030204" pitchFamily="34" charset="0"/>
              </a:rPr>
              <a:t>		3.3 Resources for SAT Members</a:t>
            </a:r>
          </a:p>
          <a:p>
            <a:r>
              <a:rPr lang="en-IE" altLang="en-US" sz="1400" dirty="0">
                <a:cs typeface="Calibri Light" panose="020F0302020204030204" pitchFamily="34" charset="0"/>
              </a:rPr>
              <a:t>	</a:t>
            </a:r>
          </a:p>
          <a:p>
            <a:r>
              <a:rPr lang="en-IE" altLang="en-US" sz="1400" b="1" dirty="0">
                <a:cs typeface="Calibri Light" panose="020F0302020204030204" pitchFamily="34" charset="0"/>
              </a:rPr>
              <a:t>4.	Final Sign-Off and Submission</a:t>
            </a:r>
            <a:endParaRPr lang="en-IE" sz="1600" dirty="0"/>
          </a:p>
          <a:p>
            <a:endParaRPr lang="en-IE" dirty="0"/>
          </a:p>
        </p:txBody>
      </p:sp>
      <p:sp>
        <p:nvSpPr>
          <p:cNvPr id="11" name="TextBox 10">
            <a:extLst>
              <a:ext uri="{FF2B5EF4-FFF2-40B4-BE49-F238E27FC236}">
                <a16:creationId xmlns:a16="http://schemas.microsoft.com/office/drawing/2014/main" id="{D923070B-16A3-4AB9-A159-BE357391AD3D}"/>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13095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52523" y="1789078"/>
            <a:ext cx="3758055" cy="2677656"/>
          </a:xfrm>
          <a:prstGeom prst="rect">
            <a:avLst/>
          </a:prstGeom>
          <a:noFill/>
        </p:spPr>
        <p:txBody>
          <a:bodyPr wrap="square" rtlCol="0">
            <a:spAutoFit/>
          </a:bodyPr>
          <a:lstStyle/>
          <a:p>
            <a:pPr>
              <a:lnSpc>
                <a:spcPct val="120000"/>
              </a:lnSpc>
            </a:pPr>
            <a:r>
              <a:rPr lang="en-IE" sz="1400" dirty="0"/>
              <a:t>ECU’s </a:t>
            </a:r>
            <a:r>
              <a:rPr lang="en-IE" sz="1400" dirty="0">
                <a:hlinkClick r:id="rId2"/>
              </a:rPr>
              <a:t>Athena SWAN Charter </a:t>
            </a:r>
            <a:r>
              <a:rPr lang="en-IE" sz="1400" dirty="0"/>
              <a:t>was established in 2005 to encourage and recognise commitment to advancing the careers of women in science, technology, engineering, maths and medicine (STEMM) employment in higher education and research. In 2015,  the charter was extended to encompass Arts, Humanities, Social Science, Business and Law (AHSSBL), professional and support staff, trans staff and students.</a:t>
            </a:r>
          </a:p>
          <a:p>
            <a:pPr>
              <a:lnSpc>
                <a:spcPct val="120000"/>
              </a:lnSpc>
            </a:pPr>
            <a:endParaRPr lang="en-GB" sz="1400" dirty="0">
              <a:solidFill>
                <a:srgbClr val="18325C"/>
              </a:solidFill>
              <a:latin typeface="Verdana"/>
              <a:cs typeface="Verdana"/>
            </a:endParaRPr>
          </a:p>
        </p:txBody>
      </p:sp>
      <p:sp>
        <p:nvSpPr>
          <p:cNvPr id="13" name="TextBox 12"/>
          <p:cNvSpPr txBox="1"/>
          <p:nvPr/>
        </p:nvSpPr>
        <p:spPr>
          <a:xfrm>
            <a:off x="513032" y="615382"/>
            <a:ext cx="3758055" cy="523220"/>
          </a:xfrm>
          <a:prstGeom prst="rect">
            <a:avLst/>
          </a:prstGeom>
          <a:noFill/>
        </p:spPr>
        <p:txBody>
          <a:bodyPr wrap="square" rtlCol="0">
            <a:spAutoFit/>
          </a:bodyPr>
          <a:lstStyle/>
          <a:p>
            <a:r>
              <a:rPr lang="en-GB" sz="2800" b="1" dirty="0">
                <a:solidFill>
                  <a:srgbClr val="18325C"/>
                </a:solidFill>
                <a:latin typeface="Rockwell"/>
                <a:cs typeface="Rockwell"/>
              </a:rPr>
              <a:t>Introduction</a:t>
            </a:r>
          </a:p>
        </p:txBody>
      </p:sp>
      <p:sp>
        <p:nvSpPr>
          <p:cNvPr id="6" name="TextBox 5">
            <a:extLst>
              <a:ext uri="{FF2B5EF4-FFF2-40B4-BE49-F238E27FC236}">
                <a16:creationId xmlns:a16="http://schemas.microsoft.com/office/drawing/2014/main" id="{A46E45F8-F8BB-454A-9249-B19D84E848CA}"/>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
        <p:nvSpPr>
          <p:cNvPr id="2" name="Rectangle 1">
            <a:extLst>
              <a:ext uri="{FF2B5EF4-FFF2-40B4-BE49-F238E27FC236}">
                <a16:creationId xmlns:a16="http://schemas.microsoft.com/office/drawing/2014/main" id="{52CAA7B7-BBF2-4A27-913D-6557EDF28E78}"/>
              </a:ext>
            </a:extLst>
          </p:cNvPr>
          <p:cNvSpPr/>
          <p:nvPr/>
        </p:nvSpPr>
        <p:spPr>
          <a:xfrm>
            <a:off x="513032" y="1797846"/>
            <a:ext cx="3634095" cy="1477328"/>
          </a:xfrm>
          <a:prstGeom prst="rect">
            <a:avLst/>
          </a:prstGeom>
        </p:spPr>
        <p:txBody>
          <a:bodyPr wrap="square">
            <a:spAutoFit/>
          </a:bodyPr>
          <a:lstStyle/>
          <a:p>
            <a:r>
              <a:rPr lang="en-IE" b="1" dirty="0"/>
              <a:t>Athena SWAN Award recognises the advancement of gender equality and inclusion: representation, progression and success for all.</a:t>
            </a:r>
          </a:p>
          <a:p>
            <a:endParaRPr lang="en-IE" dirty="0"/>
          </a:p>
        </p:txBody>
      </p:sp>
    </p:spTree>
    <p:extLst>
      <p:ext uri="{BB962C8B-B14F-4D97-AF65-F5344CB8AC3E}">
        <p14:creationId xmlns:p14="http://schemas.microsoft.com/office/powerpoint/2010/main" val="3562115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DE8D8B2-1D80-47CF-9ADD-9E870CF6919E}"/>
              </a:ext>
            </a:extLst>
          </p:cNvPr>
          <p:cNvSpPr/>
          <p:nvPr/>
        </p:nvSpPr>
        <p:spPr>
          <a:xfrm>
            <a:off x="328305" y="868785"/>
            <a:ext cx="7698056" cy="5601533"/>
          </a:xfrm>
          <a:prstGeom prst="rect">
            <a:avLst/>
          </a:prstGeom>
        </p:spPr>
        <p:txBody>
          <a:bodyPr wrap="square">
            <a:spAutoFit/>
          </a:bodyPr>
          <a:lstStyle/>
          <a:p>
            <a:endParaRPr lang="en-IE" sz="1600" dirty="0"/>
          </a:p>
          <a:p>
            <a:endParaRPr lang="en-IE" sz="1600" dirty="0"/>
          </a:p>
          <a:p>
            <a:r>
              <a:rPr lang="en-IE" sz="1600" b="1" dirty="0"/>
              <a:t>Benefits of applying to Athena SWAN</a:t>
            </a:r>
          </a:p>
          <a:p>
            <a:endParaRPr lang="en-IE" sz="1600" b="1" dirty="0"/>
          </a:p>
          <a:p>
            <a:pPr marL="285750" indent="-285750">
              <a:buFont typeface="Arial" panose="020B0604020202020204" pitchFamily="34" charset="0"/>
              <a:buChar char="•"/>
            </a:pPr>
            <a:r>
              <a:rPr lang="en-IE" sz="1600" dirty="0"/>
              <a:t>Mitigate against implicit/explicit barriers to women’s careers and discrimination</a:t>
            </a:r>
          </a:p>
          <a:p>
            <a:pPr marL="285750" indent="-285750">
              <a:buFont typeface="Arial" panose="020B0604020202020204" pitchFamily="34" charset="0"/>
              <a:buChar char="•"/>
            </a:pPr>
            <a:r>
              <a:rPr lang="en-IE" sz="1600" dirty="0"/>
              <a:t>Create a dialogue and enhances trust</a:t>
            </a:r>
          </a:p>
          <a:p>
            <a:pPr marL="285750" indent="-285750">
              <a:buFont typeface="Arial" panose="020B0604020202020204" pitchFamily="34" charset="0"/>
              <a:buChar char="•"/>
            </a:pPr>
            <a:r>
              <a:rPr lang="en-IE" sz="1600" dirty="0"/>
              <a:t>Attract and retain diverse talent</a:t>
            </a:r>
          </a:p>
          <a:p>
            <a:pPr marL="285750" indent="-285750">
              <a:buFont typeface="Arial" panose="020B0604020202020204" pitchFamily="34" charset="0"/>
              <a:buChar char="•"/>
            </a:pPr>
            <a:r>
              <a:rPr lang="en-IE" sz="1600" dirty="0"/>
              <a:t>Enhance performance</a:t>
            </a:r>
          </a:p>
          <a:p>
            <a:pPr marL="285750" indent="-285750">
              <a:buFont typeface="Arial" panose="020B0604020202020204" pitchFamily="34" charset="0"/>
              <a:buChar char="•"/>
            </a:pPr>
            <a:r>
              <a:rPr lang="en-IE" sz="1600" dirty="0"/>
              <a:t>Demonstrate commitment to creating a culture of fairness, inclusivity and transparency</a:t>
            </a:r>
          </a:p>
          <a:p>
            <a:pPr marL="285750" indent="-285750">
              <a:buFont typeface="Arial" panose="020B0604020202020204" pitchFamily="34" charset="0"/>
              <a:buChar char="•"/>
            </a:pPr>
            <a:r>
              <a:rPr lang="en-IE" sz="1600" dirty="0"/>
              <a:t>Ensure the university is aligning itself to international best practice</a:t>
            </a:r>
          </a:p>
          <a:p>
            <a:pPr marL="285750" indent="-285750">
              <a:buFont typeface="Arial" panose="020B0604020202020204" pitchFamily="34" charset="0"/>
              <a:buChar char="•"/>
            </a:pPr>
            <a:r>
              <a:rPr lang="en-IE" sz="1600" dirty="0"/>
              <a:t>Meeting the University Strategic Objectives</a:t>
            </a:r>
          </a:p>
          <a:p>
            <a:pPr marL="285750" indent="-285750">
              <a:buFont typeface="Arial" panose="020B0604020202020204" pitchFamily="34" charset="0"/>
              <a:buChar char="•"/>
            </a:pPr>
            <a:r>
              <a:rPr lang="en-IE" sz="1600" dirty="0"/>
              <a:t>Meeting the recommendations of the HEA Gender Equality Audit</a:t>
            </a:r>
          </a:p>
          <a:p>
            <a:endParaRPr lang="en-IE" sz="1600" dirty="0"/>
          </a:p>
          <a:p>
            <a:pPr fontAlgn="base"/>
            <a:r>
              <a:rPr lang="en-IE" sz="1600" b="1" dirty="0"/>
              <a:t>Research funding</a:t>
            </a:r>
          </a:p>
          <a:p>
            <a:pPr fontAlgn="base"/>
            <a:endParaRPr lang="en-IE" sz="1600" b="1" dirty="0"/>
          </a:p>
          <a:p>
            <a:pPr marL="285750" indent="-285750" fontAlgn="base">
              <a:buFont typeface="Arial" panose="020B0604020202020204" pitchFamily="34" charset="0"/>
              <a:buChar char="•"/>
            </a:pPr>
            <a:r>
              <a:rPr lang="en-IE" sz="1600" dirty="0"/>
              <a:t>HEAs and research councils are recognising the benefits of equality, diversity and inclusion (EDI) more and more in higher education. Some funders are positively demonstrating this commitment by ensuring grant recipients have embedded EDI best practice in their workplace and research practices. </a:t>
            </a:r>
          </a:p>
          <a:p>
            <a:endParaRPr lang="en-IE" b="1" dirty="0">
              <a:latin typeface="Calibri "/>
            </a:endParaRPr>
          </a:p>
          <a:p>
            <a:endParaRPr lang="en-IE" b="1" dirty="0">
              <a:latin typeface="Calibri "/>
            </a:endParaRPr>
          </a:p>
          <a:p>
            <a:endParaRPr lang="en-IE" b="0" i="0" dirty="0">
              <a:effectLst/>
              <a:latin typeface="Calibri "/>
            </a:endParaRPr>
          </a:p>
        </p:txBody>
      </p:sp>
      <p:sp>
        <p:nvSpPr>
          <p:cNvPr id="5" name="TextBox 4">
            <a:extLst>
              <a:ext uri="{FF2B5EF4-FFF2-40B4-BE49-F238E27FC236}">
                <a16:creationId xmlns:a16="http://schemas.microsoft.com/office/drawing/2014/main" id="{D6110501-0CF8-47A8-BDE1-4F4310B45C41}"/>
              </a:ext>
            </a:extLst>
          </p:cNvPr>
          <p:cNvSpPr txBox="1"/>
          <p:nvPr/>
        </p:nvSpPr>
        <p:spPr>
          <a:xfrm>
            <a:off x="328305" y="284010"/>
            <a:ext cx="3758055" cy="523220"/>
          </a:xfrm>
          <a:prstGeom prst="rect">
            <a:avLst/>
          </a:prstGeom>
          <a:noFill/>
        </p:spPr>
        <p:txBody>
          <a:bodyPr wrap="square" rtlCol="0">
            <a:spAutoFit/>
          </a:bodyPr>
          <a:lstStyle/>
          <a:p>
            <a:r>
              <a:rPr lang="en-GB" sz="2800" b="1" dirty="0">
                <a:solidFill>
                  <a:srgbClr val="18325C"/>
                </a:solidFill>
                <a:latin typeface="Rockwell"/>
                <a:cs typeface="Rockwell"/>
              </a:rPr>
              <a:t>Why apply? </a:t>
            </a:r>
            <a:endParaRPr lang="en-GB" sz="1200" i="1" dirty="0">
              <a:solidFill>
                <a:srgbClr val="72BF44"/>
              </a:solidFill>
              <a:latin typeface="Verdana"/>
              <a:cs typeface="Verdana"/>
            </a:endParaRPr>
          </a:p>
        </p:txBody>
      </p:sp>
      <p:sp>
        <p:nvSpPr>
          <p:cNvPr id="6" name="TextBox 5">
            <a:extLst>
              <a:ext uri="{FF2B5EF4-FFF2-40B4-BE49-F238E27FC236}">
                <a16:creationId xmlns:a16="http://schemas.microsoft.com/office/drawing/2014/main" id="{AECA957A-7D0C-46E0-9976-1AE25271D515}"/>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3096675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429905" y="203199"/>
            <a:ext cx="3758055" cy="523220"/>
          </a:xfrm>
          <a:prstGeom prst="rect">
            <a:avLst/>
          </a:prstGeom>
          <a:noFill/>
        </p:spPr>
        <p:txBody>
          <a:bodyPr wrap="square" rtlCol="0">
            <a:spAutoFit/>
          </a:bodyPr>
          <a:lstStyle/>
          <a:p>
            <a:r>
              <a:rPr lang="en-GB" sz="2800" b="1" dirty="0">
                <a:solidFill>
                  <a:srgbClr val="18325C"/>
                </a:solidFill>
                <a:latin typeface="Rockwell"/>
                <a:cs typeface="Rockwell"/>
              </a:rPr>
              <a:t>The Awards</a:t>
            </a:r>
            <a:endParaRPr lang="en-GB" sz="1200" i="1" dirty="0">
              <a:solidFill>
                <a:srgbClr val="72BF44"/>
              </a:solidFill>
              <a:latin typeface="Verdana"/>
              <a:cs typeface="Verdana"/>
            </a:endParaRPr>
          </a:p>
        </p:txBody>
      </p:sp>
      <p:sp>
        <p:nvSpPr>
          <p:cNvPr id="2" name="Rectangle 1">
            <a:extLst>
              <a:ext uri="{FF2B5EF4-FFF2-40B4-BE49-F238E27FC236}">
                <a16:creationId xmlns:a16="http://schemas.microsoft.com/office/drawing/2014/main" id="{54A23403-FF53-454C-97BB-DAD90A11DC0B}"/>
              </a:ext>
            </a:extLst>
          </p:cNvPr>
          <p:cNvSpPr/>
          <p:nvPr/>
        </p:nvSpPr>
        <p:spPr>
          <a:xfrm>
            <a:off x="429905" y="760265"/>
            <a:ext cx="8621731" cy="5170646"/>
          </a:xfrm>
          <a:prstGeom prst="rect">
            <a:avLst/>
          </a:prstGeom>
        </p:spPr>
        <p:txBody>
          <a:bodyPr wrap="square">
            <a:spAutoFit/>
          </a:bodyPr>
          <a:lstStyle/>
          <a:p>
            <a:r>
              <a:rPr lang="en-IE" sz="1600" b="1" dirty="0"/>
              <a:t>Bronze award</a:t>
            </a:r>
          </a:p>
          <a:p>
            <a:pPr marL="171450" indent="-171450">
              <a:buFont typeface="Calibri" panose="020F0502020204030204" pitchFamily="34" charset="0"/>
              <a:buChar char="‒"/>
            </a:pPr>
            <a:endParaRPr lang="en-IE" sz="1200" b="1" dirty="0"/>
          </a:p>
          <a:p>
            <a:pPr marL="285750" indent="-285750">
              <a:buFont typeface="Arial" panose="020B0604020202020204" pitchFamily="34" charset="0"/>
              <a:buChar char="•"/>
            </a:pPr>
            <a:r>
              <a:rPr lang="en-IE" sz="1600" dirty="0"/>
              <a:t>Analyse employee and student data to identify gender gaps, leaks in the pipeline and key areas of attrition.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Based on your data analysis, identify key plans to address issues.</a:t>
            </a:r>
          </a:p>
          <a:p>
            <a:endParaRPr lang="en-IE" sz="1600" dirty="0"/>
          </a:p>
          <a:p>
            <a:pPr marL="285750" indent="-285750">
              <a:buFont typeface="Arial" panose="020B0604020202020204" pitchFamily="34" charset="0"/>
              <a:buChar char="•"/>
            </a:pPr>
            <a:r>
              <a:rPr lang="en-IE" sz="1600" dirty="0"/>
              <a:t>Create an action plan for the next three years.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In addition to implementing institution-wide policies, the School is working to promote gender equality and to identify and address challenges particular to the School and discipline.</a:t>
            </a:r>
          </a:p>
          <a:p>
            <a:pPr algn="ctr"/>
            <a:r>
              <a:rPr lang="en-IE" sz="1400" dirty="0">
                <a:solidFill>
                  <a:srgbClr val="FF0000"/>
                </a:solidFill>
              </a:rPr>
              <a:t>N.B. To attain Bronze the data must be reflective of the current situation in your School. </a:t>
            </a:r>
          </a:p>
          <a:p>
            <a:pPr marL="285750" indent="-285750">
              <a:buFont typeface="Arial" panose="020B0604020202020204" pitchFamily="34" charset="0"/>
              <a:buChar char="•"/>
            </a:pPr>
            <a:r>
              <a:rPr lang="en-IE" sz="1600" dirty="0"/>
              <a:t>Be honest and acknowledge challenges within your School. Give an honest assessment of your School’s starting point.</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Be critical, identify weaknesses and gaps to get a clear picture of your School.</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Give evidence of how you’ve identified obvious areas for action and how you plan to tackle them.</a:t>
            </a:r>
          </a:p>
          <a:p>
            <a:endParaRPr lang="en-IE" sz="1600" dirty="0"/>
          </a:p>
          <a:p>
            <a:pPr marL="285750" indent="-285750">
              <a:buFont typeface="Arial" panose="020B0604020202020204" pitchFamily="34" charset="0"/>
              <a:buChar char="•"/>
            </a:pPr>
            <a:r>
              <a:rPr lang="en-IE" sz="1600" dirty="0"/>
              <a:t>Show commitment to bring about positive change by implementing the action plan. Identify quick wins and implement immediately. </a:t>
            </a:r>
          </a:p>
        </p:txBody>
      </p:sp>
      <p:sp>
        <p:nvSpPr>
          <p:cNvPr id="6" name="TextBox 5">
            <a:extLst>
              <a:ext uri="{FF2B5EF4-FFF2-40B4-BE49-F238E27FC236}">
                <a16:creationId xmlns:a16="http://schemas.microsoft.com/office/drawing/2014/main" id="{E5C09EB5-D0E6-46A3-95C7-408703C5D592}"/>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146293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193963"/>
            <a:ext cx="3758055" cy="523220"/>
          </a:xfrm>
          <a:prstGeom prst="rect">
            <a:avLst/>
          </a:prstGeom>
          <a:noFill/>
        </p:spPr>
        <p:txBody>
          <a:bodyPr wrap="square" rtlCol="0">
            <a:spAutoFit/>
          </a:bodyPr>
          <a:lstStyle/>
          <a:p>
            <a:r>
              <a:rPr lang="en-GB" sz="2800" b="1" dirty="0">
                <a:solidFill>
                  <a:srgbClr val="18325C"/>
                </a:solidFill>
                <a:latin typeface="Rockwell"/>
                <a:cs typeface="Rockwell"/>
              </a:rPr>
              <a:t>The Awards cont.</a:t>
            </a:r>
            <a:endParaRPr lang="en-GB" sz="1200" i="1" dirty="0">
              <a:solidFill>
                <a:srgbClr val="72BF44"/>
              </a:solidFill>
              <a:latin typeface="Verdana"/>
              <a:cs typeface="Verdana"/>
            </a:endParaRPr>
          </a:p>
        </p:txBody>
      </p:sp>
      <p:sp>
        <p:nvSpPr>
          <p:cNvPr id="6" name="Rectangle 5">
            <a:extLst>
              <a:ext uri="{FF2B5EF4-FFF2-40B4-BE49-F238E27FC236}">
                <a16:creationId xmlns:a16="http://schemas.microsoft.com/office/drawing/2014/main" id="{AFBCD3EF-5DD5-4569-8B44-B475051F952C}"/>
              </a:ext>
            </a:extLst>
          </p:cNvPr>
          <p:cNvSpPr/>
          <p:nvPr/>
        </p:nvSpPr>
        <p:spPr>
          <a:xfrm>
            <a:off x="413917" y="1040343"/>
            <a:ext cx="7921690" cy="4308872"/>
          </a:xfrm>
          <a:prstGeom prst="rect">
            <a:avLst/>
          </a:prstGeom>
        </p:spPr>
        <p:txBody>
          <a:bodyPr wrap="square">
            <a:spAutoFit/>
          </a:bodyPr>
          <a:lstStyle/>
          <a:p>
            <a:r>
              <a:rPr lang="en-IE" sz="1600" b="1" dirty="0"/>
              <a:t>Silver Award</a:t>
            </a:r>
          </a:p>
          <a:p>
            <a:pPr marL="171450" indent="-171450">
              <a:buFont typeface="Calibri" panose="020F0502020204030204" pitchFamily="34" charset="0"/>
              <a:buChar char="‒"/>
            </a:pPr>
            <a:endParaRPr lang="en-IE" sz="1600" b="1" dirty="0"/>
          </a:p>
          <a:p>
            <a:pPr marL="285750" indent="-285750">
              <a:buFont typeface="Arial" panose="020B0604020202020204" pitchFamily="34" charset="0"/>
              <a:buChar char="•"/>
            </a:pPr>
            <a:r>
              <a:rPr lang="en-IE" sz="1600" dirty="0"/>
              <a:t>Based on your action plan, the School needs to show significant activity, deliverables, impact and achievement.</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Give evidence of how the implemented actions have shifted the culture and benefit employees at all levels.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Show ambitious plans for further actions and achievement.</a:t>
            </a:r>
          </a:p>
          <a:p>
            <a:pPr marL="171450" indent="-171450">
              <a:buFont typeface="Calibri" panose="020F0502020204030204" pitchFamily="34" charset="0"/>
              <a:buChar char="‒"/>
            </a:pPr>
            <a:endParaRPr lang="en-IE" sz="1600" dirty="0"/>
          </a:p>
          <a:p>
            <a:r>
              <a:rPr lang="en-IE" sz="1600" b="1" dirty="0"/>
              <a:t>Gold Award</a:t>
            </a:r>
          </a:p>
          <a:p>
            <a:pPr marL="171450" indent="-171450">
              <a:buFont typeface="Calibri" panose="020F0502020204030204" pitchFamily="34" charset="0"/>
              <a:buChar char="‒"/>
            </a:pPr>
            <a:endParaRPr lang="en-IE" sz="1600" dirty="0"/>
          </a:p>
          <a:p>
            <a:pPr marL="285750" indent="-285750">
              <a:buFont typeface="Arial" panose="020B0604020202020204" pitchFamily="34" charset="0"/>
              <a:buChar char="•"/>
            </a:pPr>
            <a:r>
              <a:rPr lang="en-IE" sz="1600" dirty="0"/>
              <a:t>Evidence of considerable action and impact.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Evidence that you support other Schools by sharing your best practice and ‘beacon’ activities.</a:t>
            </a:r>
          </a:p>
          <a:p>
            <a:pPr marL="171450" indent="-171450">
              <a:buFont typeface="Calibri" panose="020F0502020204030204" pitchFamily="34" charset="0"/>
              <a:buChar char="‒"/>
            </a:pPr>
            <a:endParaRPr lang="en-IE" dirty="0"/>
          </a:p>
        </p:txBody>
      </p:sp>
      <p:sp>
        <p:nvSpPr>
          <p:cNvPr id="9" name="TextBox 8">
            <a:extLst>
              <a:ext uri="{FF2B5EF4-FFF2-40B4-BE49-F238E27FC236}">
                <a16:creationId xmlns:a16="http://schemas.microsoft.com/office/drawing/2014/main" id="{154B3D47-FCBF-42A8-AEC7-143FD8BA8A8B}"/>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2022089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6110501-0CF8-47A8-BDE1-4F4310B45C41}"/>
              </a:ext>
            </a:extLst>
          </p:cNvPr>
          <p:cNvSpPr txBox="1"/>
          <p:nvPr/>
        </p:nvSpPr>
        <p:spPr>
          <a:xfrm>
            <a:off x="328305" y="196481"/>
            <a:ext cx="5721513" cy="523220"/>
          </a:xfrm>
          <a:prstGeom prst="rect">
            <a:avLst/>
          </a:prstGeom>
          <a:noFill/>
        </p:spPr>
        <p:txBody>
          <a:bodyPr wrap="square" rtlCol="0">
            <a:spAutoFit/>
          </a:bodyPr>
          <a:lstStyle/>
          <a:p>
            <a:r>
              <a:rPr lang="en-GB" sz="2800" b="1" dirty="0">
                <a:solidFill>
                  <a:srgbClr val="18325C"/>
                </a:solidFill>
                <a:latin typeface="Rockwell"/>
                <a:cs typeface="Verdana"/>
              </a:rPr>
              <a:t>Athena SWAN Deadline</a:t>
            </a:r>
            <a:endParaRPr lang="en-GB" sz="1200" dirty="0">
              <a:solidFill>
                <a:srgbClr val="72BF44"/>
              </a:solidFill>
              <a:latin typeface="Verdana"/>
              <a:cs typeface="Verdana"/>
            </a:endParaRPr>
          </a:p>
        </p:txBody>
      </p:sp>
      <p:graphicFrame>
        <p:nvGraphicFramePr>
          <p:cNvPr id="7" name="Table 6">
            <a:extLst>
              <a:ext uri="{FF2B5EF4-FFF2-40B4-BE49-F238E27FC236}">
                <a16:creationId xmlns:a16="http://schemas.microsoft.com/office/drawing/2014/main" id="{A279254D-9677-4682-8763-2B5C7C55D974}"/>
              </a:ext>
            </a:extLst>
          </p:cNvPr>
          <p:cNvGraphicFramePr>
            <a:graphicFrameLocks noGrp="1"/>
          </p:cNvGraphicFramePr>
          <p:nvPr>
            <p:extLst>
              <p:ext uri="{D42A27DB-BD31-4B8C-83A1-F6EECF244321}">
                <p14:modId xmlns:p14="http://schemas.microsoft.com/office/powerpoint/2010/main" val="4049136127"/>
              </p:ext>
            </p:extLst>
          </p:nvPr>
        </p:nvGraphicFramePr>
        <p:xfrm>
          <a:off x="328305" y="781256"/>
          <a:ext cx="7629236" cy="5101277"/>
        </p:xfrm>
        <a:graphic>
          <a:graphicData uri="http://schemas.openxmlformats.org/drawingml/2006/table">
            <a:tbl>
              <a:tblPr firstRow="1" firstCol="1" bandRow="1">
                <a:tableStyleId>{5C22544A-7EE6-4342-B048-85BDC9FD1C3A}</a:tableStyleId>
              </a:tblPr>
              <a:tblGrid>
                <a:gridCol w="1456571">
                  <a:extLst>
                    <a:ext uri="{9D8B030D-6E8A-4147-A177-3AD203B41FA5}">
                      <a16:colId xmlns:a16="http://schemas.microsoft.com/office/drawing/2014/main" val="3894912379"/>
                    </a:ext>
                  </a:extLst>
                </a:gridCol>
                <a:gridCol w="6172665">
                  <a:extLst>
                    <a:ext uri="{9D8B030D-6E8A-4147-A177-3AD203B41FA5}">
                      <a16:colId xmlns:a16="http://schemas.microsoft.com/office/drawing/2014/main" val="356664419"/>
                    </a:ext>
                  </a:extLst>
                </a:gridCol>
              </a:tblGrid>
              <a:tr h="655206">
                <a:tc>
                  <a:txBody>
                    <a:bodyPr/>
                    <a:lstStyle/>
                    <a:p>
                      <a:pPr algn="ctr">
                        <a:lnSpc>
                          <a:spcPct val="107000"/>
                        </a:lnSpc>
                        <a:spcAft>
                          <a:spcPts val="0"/>
                        </a:spcAft>
                      </a:pPr>
                      <a:r>
                        <a:rPr lang="en-IE" sz="1400" dirty="0">
                          <a:effectLst/>
                        </a:rPr>
                        <a:t>Timescale</a:t>
                      </a:r>
                      <a:br>
                        <a:rPr lang="en-IE" sz="1400" dirty="0">
                          <a:effectLst/>
                        </a:rPr>
                      </a:br>
                      <a:r>
                        <a:rPr lang="en-IE" sz="1400" dirty="0">
                          <a:effectLst/>
                        </a:rPr>
                        <a:t>(+/- deadline)</a:t>
                      </a:r>
                      <a:br>
                        <a:rPr lang="en-IE" sz="1400" dirty="0">
                          <a:effectLst/>
                        </a:rPr>
                      </a:b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gn="ctr">
                        <a:lnSpc>
                          <a:spcPct val="107000"/>
                        </a:lnSpc>
                        <a:spcAft>
                          <a:spcPts val="0"/>
                        </a:spcAft>
                      </a:pPr>
                      <a:endParaRPr lang="en-IE" sz="1400" dirty="0">
                        <a:effectLst/>
                      </a:endParaRPr>
                    </a:p>
                    <a:p>
                      <a:pPr algn="ctr">
                        <a:lnSpc>
                          <a:spcPct val="107000"/>
                        </a:lnSpc>
                        <a:spcAft>
                          <a:spcPts val="0"/>
                        </a:spcAft>
                      </a:pPr>
                      <a:r>
                        <a:rPr lang="en-IE" sz="1400" dirty="0">
                          <a:effectLst/>
                        </a:rPr>
                        <a:t>Action required</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extLst>
                  <a:ext uri="{0D108BD9-81ED-4DB2-BD59-A6C34878D82A}">
                    <a16:rowId xmlns:a16="http://schemas.microsoft.com/office/drawing/2014/main" val="4041167601"/>
                  </a:ext>
                </a:extLst>
              </a:tr>
              <a:tr h="743442">
                <a:tc>
                  <a:txBody>
                    <a:bodyPr/>
                    <a:lstStyle/>
                    <a:p>
                      <a:pPr algn="ctr">
                        <a:lnSpc>
                          <a:spcPct val="107000"/>
                        </a:lnSpc>
                        <a:spcAft>
                          <a:spcPts val="0"/>
                        </a:spcAft>
                      </a:pPr>
                      <a:r>
                        <a:rPr lang="en-IE" sz="1400" dirty="0">
                          <a:solidFill>
                            <a:schemeClr val="bg1"/>
                          </a:solidFill>
                          <a:effectLst/>
                        </a:rPr>
                        <a:t>-2 months before submission </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Applicants should inform ECU’s Equality Charters team of their intention to submit. Sign up to mailing list </a:t>
                      </a:r>
                      <a:r>
                        <a:rPr lang="en-IE" sz="1400" b="1" dirty="0">
                          <a:hlinkClick r:id="rId2"/>
                        </a:rPr>
                        <a:t>AthenaSWAN@jiscmail.ac.uk</a:t>
                      </a:r>
                      <a:r>
                        <a:rPr lang="en-IE" sz="1400" b="1" dirty="0"/>
                        <a:t> </a:t>
                      </a:r>
                      <a:r>
                        <a:rPr lang="en-IE" sz="1400" dirty="0">
                          <a:effectLst/>
                        </a:rPr>
                        <a:t>for email reminders and key contacts.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tc>
                <a:extLst>
                  <a:ext uri="{0D108BD9-81ED-4DB2-BD59-A6C34878D82A}">
                    <a16:rowId xmlns:a16="http://schemas.microsoft.com/office/drawing/2014/main" val="1463887661"/>
                  </a:ext>
                </a:extLst>
              </a:tr>
              <a:tr h="794911">
                <a:tc rowSpan="2">
                  <a:txBody>
                    <a:bodyPr/>
                    <a:lstStyle/>
                    <a:p>
                      <a:pPr algn="ctr">
                        <a:lnSpc>
                          <a:spcPct val="107000"/>
                        </a:lnSpc>
                        <a:spcAft>
                          <a:spcPts val="0"/>
                        </a:spcAft>
                      </a:pPr>
                      <a:endParaRPr lang="en-IE" sz="1400" dirty="0">
                        <a:solidFill>
                          <a:schemeClr val="bg1"/>
                        </a:solidFill>
                        <a:effectLst/>
                      </a:endParaRPr>
                    </a:p>
                    <a:p>
                      <a:pPr algn="ctr">
                        <a:lnSpc>
                          <a:spcPct val="107000"/>
                        </a:lnSpc>
                        <a:spcAft>
                          <a:spcPts val="0"/>
                        </a:spcAft>
                      </a:pPr>
                      <a:r>
                        <a:rPr lang="en-IE" sz="1400" dirty="0">
                          <a:solidFill>
                            <a:schemeClr val="bg1"/>
                          </a:solidFill>
                          <a:effectLst/>
                        </a:rPr>
                        <a:t>Last working day April/November.</a:t>
                      </a:r>
                    </a:p>
                    <a:p>
                      <a:pPr algn="ctr">
                        <a:lnSpc>
                          <a:spcPct val="107000"/>
                        </a:lnSpc>
                        <a:spcAft>
                          <a:spcPts val="0"/>
                        </a:spcAft>
                      </a:pPr>
                      <a:r>
                        <a:rPr lang="en-IE" sz="1400" u="sng" dirty="0">
                          <a:solidFill>
                            <a:schemeClr val="bg1"/>
                          </a:solidFill>
                          <a:effectLst/>
                        </a:rPr>
                        <a:t>Deadline 5pm</a:t>
                      </a: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Submissions are accepted either in April or November. </a:t>
                      </a:r>
                    </a:p>
                    <a:p>
                      <a:pPr>
                        <a:lnSpc>
                          <a:spcPct val="107000"/>
                        </a:lnSpc>
                        <a:spcAft>
                          <a:spcPts val="0"/>
                        </a:spcAft>
                      </a:pPr>
                      <a:r>
                        <a:rPr lang="en-IE" sz="1400" dirty="0">
                          <a:effectLst/>
                        </a:rPr>
                        <a:t>Submissions should be sent in PDF format to </a:t>
                      </a:r>
                      <a:r>
                        <a:rPr lang="en-IE" sz="1400" u="sng" dirty="0">
                          <a:effectLst/>
                          <a:hlinkClick r:id="rId3"/>
                        </a:rPr>
                        <a:t>as-submissions@ecu.ac.uk</a:t>
                      </a:r>
                      <a:r>
                        <a:rPr lang="en-IE" sz="1400" dirty="0">
                          <a:effectLst/>
                        </a:rPr>
                        <a:t>.  Late submissions that are not already agreed with ECU will not be considered.</a:t>
                      </a:r>
                    </a:p>
                  </a:txBody>
                  <a:tcPr marL="44006" marR="44006" marT="0" marB="0"/>
                </a:tc>
                <a:extLst>
                  <a:ext uri="{0D108BD9-81ED-4DB2-BD59-A6C34878D82A}">
                    <a16:rowId xmlns:a16="http://schemas.microsoft.com/office/drawing/2014/main" val="1678849392"/>
                  </a:ext>
                </a:extLst>
              </a:tr>
              <a:tr h="546951">
                <a:tc vMerge="1">
                  <a:txBody>
                    <a:bodyPr/>
                    <a:lstStyle/>
                    <a:p>
                      <a:pPr>
                        <a:lnSpc>
                          <a:spcPct val="107000"/>
                        </a:lnSpc>
                        <a:spcAft>
                          <a:spcPts val="0"/>
                        </a:spcAft>
                      </a:pPr>
                      <a:endParaRPr lang="en-IE"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Schools should send </a:t>
                      </a:r>
                      <a:r>
                        <a:rPr lang="en-IE" sz="1400" b="1" u="sng" dirty="0">
                          <a:effectLst/>
                        </a:rPr>
                        <a:t>ten hard copies in colour</a:t>
                      </a:r>
                      <a:r>
                        <a:rPr lang="en-IE" sz="1400" b="1" dirty="0">
                          <a:effectLst/>
                        </a:rPr>
                        <a:t> </a:t>
                      </a:r>
                      <a:r>
                        <a:rPr lang="en-IE" sz="1400" dirty="0">
                          <a:effectLst/>
                        </a:rPr>
                        <a:t>of their submissions to arrive within 5 working days of the deadline.</a:t>
                      </a:r>
                    </a:p>
                  </a:txBody>
                  <a:tcPr marL="44006" marR="44006" marT="0" marB="0"/>
                </a:tc>
                <a:extLst>
                  <a:ext uri="{0D108BD9-81ED-4DB2-BD59-A6C34878D82A}">
                    <a16:rowId xmlns:a16="http://schemas.microsoft.com/office/drawing/2014/main" val="682010670"/>
                  </a:ext>
                </a:extLst>
              </a:tr>
              <a:tr h="436803">
                <a:tc>
                  <a:txBody>
                    <a:bodyPr/>
                    <a:lstStyle/>
                    <a:p>
                      <a:pPr algn="ctr">
                        <a:lnSpc>
                          <a:spcPct val="107000"/>
                        </a:lnSpc>
                        <a:spcAft>
                          <a:spcPts val="0"/>
                        </a:spcAft>
                      </a:pPr>
                      <a:r>
                        <a:rPr lang="en-IE" sz="1400" dirty="0">
                          <a:effectLst/>
                        </a:rPr>
                        <a:t>+2 months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Award panel takes place. Supplementary information may be requested.</a:t>
                      </a:r>
                    </a:p>
                    <a:p>
                      <a:pPr>
                        <a:lnSpc>
                          <a:spcPct val="107000"/>
                        </a:lnSpc>
                        <a:spcAft>
                          <a:spcPts val="0"/>
                        </a:spcAft>
                      </a:pPr>
                      <a:r>
                        <a:rPr lang="en-IE" sz="1400" dirty="0">
                          <a:effectLst/>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tc>
                <a:extLst>
                  <a:ext uri="{0D108BD9-81ED-4DB2-BD59-A6C34878D82A}">
                    <a16:rowId xmlns:a16="http://schemas.microsoft.com/office/drawing/2014/main" val="1358768312"/>
                  </a:ext>
                </a:extLst>
              </a:tr>
              <a:tr h="1104645">
                <a:tc>
                  <a:txBody>
                    <a:bodyPr/>
                    <a:lstStyle/>
                    <a:p>
                      <a:pPr algn="ctr">
                        <a:lnSpc>
                          <a:spcPct val="107000"/>
                        </a:lnSpc>
                        <a:spcAft>
                          <a:spcPts val="0"/>
                        </a:spcAft>
                      </a:pPr>
                      <a:r>
                        <a:rPr lang="en-IE" sz="1400" dirty="0">
                          <a:effectLst/>
                        </a:rPr>
                        <a:t>+3 months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Results are sent to applicants. Feedback is sent to unsuccessful applicants. Applicants that receive awards should publish their submission on their website and inform Athena SWAN of the associated web address. Any personal or confidential information may be removed from the submission prior to publication.</a:t>
                      </a:r>
                    </a:p>
                    <a:p>
                      <a:pPr>
                        <a:lnSpc>
                          <a:spcPct val="107000"/>
                        </a:lnSpc>
                        <a:spcAft>
                          <a:spcPts val="0"/>
                        </a:spcAft>
                      </a:pPr>
                      <a:r>
                        <a:rPr lang="en-IE" sz="1400" dirty="0">
                          <a:effectLst/>
                        </a:rPr>
                        <a:t> </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tc>
                <a:extLst>
                  <a:ext uri="{0D108BD9-81ED-4DB2-BD59-A6C34878D82A}">
                    <a16:rowId xmlns:a16="http://schemas.microsoft.com/office/drawing/2014/main" val="1862722729"/>
                  </a:ext>
                </a:extLst>
              </a:tr>
              <a:tr h="733147">
                <a:tc>
                  <a:txBody>
                    <a:bodyPr/>
                    <a:lstStyle/>
                    <a:p>
                      <a:pPr algn="ctr">
                        <a:lnSpc>
                          <a:spcPct val="107000"/>
                        </a:lnSpc>
                        <a:spcAft>
                          <a:spcPts val="0"/>
                        </a:spcAft>
                      </a:pPr>
                      <a:r>
                        <a:rPr lang="en-IE" sz="1400" dirty="0">
                          <a:effectLst/>
                        </a:rPr>
                        <a:t>+4 months</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solidFill>
                      <a:schemeClr val="accent1">
                        <a:lumMod val="60000"/>
                        <a:lumOff val="40000"/>
                      </a:schemeClr>
                    </a:solidFill>
                  </a:tcPr>
                </a:tc>
                <a:tc>
                  <a:txBody>
                    <a:bodyPr/>
                    <a:lstStyle/>
                    <a:p>
                      <a:pPr>
                        <a:lnSpc>
                          <a:spcPct val="107000"/>
                        </a:lnSpc>
                        <a:spcAft>
                          <a:spcPts val="0"/>
                        </a:spcAft>
                      </a:pPr>
                      <a:r>
                        <a:rPr lang="en-IE" sz="1400" dirty="0">
                          <a:effectLst/>
                        </a:rPr>
                        <a:t>Feedback is sent for applications which received a lower level of award than applied for. Feedback is sent to applicants which were successful at the level applied for.</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006" marR="44006" marT="0" marB="0"/>
                </a:tc>
                <a:extLst>
                  <a:ext uri="{0D108BD9-81ED-4DB2-BD59-A6C34878D82A}">
                    <a16:rowId xmlns:a16="http://schemas.microsoft.com/office/drawing/2014/main" val="2989252330"/>
                  </a:ext>
                </a:extLst>
              </a:tr>
            </a:tbl>
          </a:graphicData>
        </a:graphic>
      </p:graphicFrame>
      <p:sp>
        <p:nvSpPr>
          <p:cNvPr id="9" name="TextBox 8">
            <a:extLst>
              <a:ext uri="{FF2B5EF4-FFF2-40B4-BE49-F238E27FC236}">
                <a16:creationId xmlns:a16="http://schemas.microsoft.com/office/drawing/2014/main" id="{A07046A7-17BF-4637-A458-486037F0F3ED}"/>
              </a:ext>
            </a:extLst>
          </p:cNvPr>
          <p:cNvSpPr txBox="1"/>
          <p:nvPr/>
        </p:nvSpPr>
        <p:spPr>
          <a:xfrm>
            <a:off x="4979952" y="6183505"/>
            <a:ext cx="3864805" cy="215444"/>
          </a:xfrm>
          <a:prstGeom prst="rect">
            <a:avLst/>
          </a:prstGeom>
          <a:noFill/>
        </p:spPr>
        <p:txBody>
          <a:bodyPr wrap="square" rtlCol="0">
            <a:spAutoFit/>
          </a:bodyPr>
          <a:lstStyle/>
          <a:p>
            <a:pPr algn="r"/>
            <a:r>
              <a:rPr lang="en-US" sz="800" b="1" i="1" dirty="0">
                <a:solidFill>
                  <a:schemeClr val="bg1"/>
                </a:solidFill>
                <a:latin typeface="Verdana"/>
                <a:cs typeface="Verdana"/>
              </a:rPr>
              <a:t>Equality, Diversity and Inclusion Unit</a:t>
            </a:r>
          </a:p>
        </p:txBody>
      </p:sp>
    </p:spTree>
    <p:extLst>
      <p:ext uri="{BB962C8B-B14F-4D97-AF65-F5344CB8AC3E}">
        <p14:creationId xmlns:p14="http://schemas.microsoft.com/office/powerpoint/2010/main" val="1022704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1595</TotalTime>
  <Words>3459</Words>
  <Application>Microsoft Office PowerPoint</Application>
  <PresentationFormat>On-screen Show (4:3)</PresentationFormat>
  <Paragraphs>524</Paragraphs>
  <Slides>36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vt:lpstr>
      <vt:lpstr>Calibri Light</vt:lpstr>
      <vt:lpstr>Rockwell</vt:lpstr>
      <vt:lpstr>Times New Roman</vt:lpstr>
      <vt:lpstr>Verdana</vt: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2.5 Data Collection  Focus Groups -What does the SAT do with the Data?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McDermott</dc:creator>
  <cp:lastModifiedBy>eioreilly</cp:lastModifiedBy>
  <cp:revision>121</cp:revision>
  <cp:lastPrinted>2017-05-24T14:05:17Z</cp:lastPrinted>
  <dcterms:created xsi:type="dcterms:W3CDTF">2017-02-22T15:43:01Z</dcterms:created>
  <dcterms:modified xsi:type="dcterms:W3CDTF">2017-11-14T13:31:24Z</dcterms:modified>
</cp:coreProperties>
</file>