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478" r:id="rId2"/>
    <p:sldId id="479" r:id="rId3"/>
    <p:sldId id="560" r:id="rId4"/>
    <p:sldId id="564" r:id="rId5"/>
    <p:sldId id="493" r:id="rId6"/>
    <p:sldId id="522" r:id="rId7"/>
    <p:sldId id="523" r:id="rId8"/>
    <p:sldId id="494" r:id="rId9"/>
    <p:sldId id="534" r:id="rId10"/>
    <p:sldId id="535" r:id="rId11"/>
    <p:sldId id="551" r:id="rId12"/>
    <p:sldId id="483" r:id="rId13"/>
    <p:sldId id="561" r:id="rId14"/>
    <p:sldId id="498" r:id="rId15"/>
    <p:sldId id="511" r:id="rId16"/>
    <p:sldId id="562" r:id="rId17"/>
    <p:sldId id="563" r:id="rId18"/>
    <p:sldId id="525" r:id="rId19"/>
    <p:sldId id="555" r:id="rId20"/>
    <p:sldId id="488" r:id="rId21"/>
    <p:sldId id="489" r:id="rId22"/>
    <p:sldId id="552" r:id="rId23"/>
    <p:sldId id="490" r:id="rId24"/>
    <p:sldId id="532" r:id="rId25"/>
    <p:sldId id="526" r:id="rId26"/>
    <p:sldId id="527" r:id="rId27"/>
    <p:sldId id="528" r:id="rId28"/>
    <p:sldId id="529" r:id="rId29"/>
    <p:sldId id="530" r:id="rId30"/>
    <p:sldId id="531" r:id="rId31"/>
    <p:sldId id="548" r:id="rId32"/>
    <p:sldId id="549" r:id="rId33"/>
    <p:sldId id="550" r:id="rId34"/>
    <p:sldId id="538" r:id="rId35"/>
    <p:sldId id="497" r:id="rId36"/>
    <p:sldId id="544" r:id="rId37"/>
    <p:sldId id="486" r:id="rId38"/>
    <p:sldId id="556" r:id="rId39"/>
    <p:sldId id="558" r:id="rId40"/>
    <p:sldId id="557" r:id="rId41"/>
    <p:sldId id="543" r:id="rId42"/>
    <p:sldId id="554" r:id="rId43"/>
    <p:sldId id="492" r:id="rId44"/>
    <p:sldId id="553" r:id="rId45"/>
  </p:sldIdLst>
  <p:sldSz cx="9144000" cy="6858000" type="screen4x3"/>
  <p:notesSz cx="7099300" cy="10234613"/>
  <p:defaultTextStyle>
    <a:defPPr>
      <a:defRPr lang="en-GB"/>
    </a:defPPr>
    <a:lvl1pPr algn="ctr" rtl="0" eaLnBrk="0" fontAlgn="base" hangingPunct="0">
      <a:spcBef>
        <a:spcPct val="0"/>
      </a:spcBef>
      <a:spcAft>
        <a:spcPct val="0"/>
      </a:spcAft>
      <a:defRPr sz="1200" kern="1200">
        <a:solidFill>
          <a:schemeClr val="tx1"/>
        </a:solidFill>
        <a:latin typeface="Times"/>
        <a:ea typeface="+mn-ea"/>
        <a:cs typeface="+mn-cs"/>
      </a:defRPr>
    </a:lvl1pPr>
    <a:lvl2pPr marL="457200" algn="ctr" rtl="0" eaLnBrk="0" fontAlgn="base" hangingPunct="0">
      <a:spcBef>
        <a:spcPct val="0"/>
      </a:spcBef>
      <a:spcAft>
        <a:spcPct val="0"/>
      </a:spcAft>
      <a:defRPr sz="1200" kern="1200">
        <a:solidFill>
          <a:schemeClr val="tx1"/>
        </a:solidFill>
        <a:latin typeface="Times"/>
        <a:ea typeface="+mn-ea"/>
        <a:cs typeface="+mn-cs"/>
      </a:defRPr>
    </a:lvl2pPr>
    <a:lvl3pPr marL="914400" algn="ctr" rtl="0" eaLnBrk="0" fontAlgn="base" hangingPunct="0">
      <a:spcBef>
        <a:spcPct val="0"/>
      </a:spcBef>
      <a:spcAft>
        <a:spcPct val="0"/>
      </a:spcAft>
      <a:defRPr sz="1200" kern="1200">
        <a:solidFill>
          <a:schemeClr val="tx1"/>
        </a:solidFill>
        <a:latin typeface="Times"/>
        <a:ea typeface="+mn-ea"/>
        <a:cs typeface="+mn-cs"/>
      </a:defRPr>
    </a:lvl3pPr>
    <a:lvl4pPr marL="1371600" algn="ctr" rtl="0" eaLnBrk="0" fontAlgn="base" hangingPunct="0">
      <a:spcBef>
        <a:spcPct val="0"/>
      </a:spcBef>
      <a:spcAft>
        <a:spcPct val="0"/>
      </a:spcAft>
      <a:defRPr sz="1200" kern="1200">
        <a:solidFill>
          <a:schemeClr val="tx1"/>
        </a:solidFill>
        <a:latin typeface="Times"/>
        <a:ea typeface="+mn-ea"/>
        <a:cs typeface="+mn-cs"/>
      </a:defRPr>
    </a:lvl4pPr>
    <a:lvl5pPr marL="1828800" algn="ctr" rtl="0" eaLnBrk="0" fontAlgn="base" hangingPunct="0">
      <a:spcBef>
        <a:spcPct val="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Times"/>
        <a:ea typeface="+mn-ea"/>
        <a:cs typeface="+mn-cs"/>
      </a:defRPr>
    </a:lvl6pPr>
    <a:lvl7pPr marL="2743200" algn="l" defTabSz="914400" rtl="0" eaLnBrk="1" latinLnBrk="0" hangingPunct="1">
      <a:defRPr sz="1200" kern="1200">
        <a:solidFill>
          <a:schemeClr val="tx1"/>
        </a:solidFill>
        <a:latin typeface="Times"/>
        <a:ea typeface="+mn-ea"/>
        <a:cs typeface="+mn-cs"/>
      </a:defRPr>
    </a:lvl7pPr>
    <a:lvl8pPr marL="3200400" algn="l" defTabSz="914400" rtl="0" eaLnBrk="1" latinLnBrk="0" hangingPunct="1">
      <a:defRPr sz="1200" kern="1200">
        <a:solidFill>
          <a:schemeClr val="tx1"/>
        </a:solidFill>
        <a:latin typeface="Times"/>
        <a:ea typeface="+mn-ea"/>
        <a:cs typeface="+mn-cs"/>
      </a:defRPr>
    </a:lvl8pPr>
    <a:lvl9pPr marL="3657600" algn="l" defTabSz="914400" rtl="0" eaLnBrk="1" latinLnBrk="0" hangingPunct="1">
      <a:defRPr sz="1200" kern="1200">
        <a:solidFill>
          <a:schemeClr val="tx1"/>
        </a:solidFill>
        <a:latin typeface="Times"/>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33CC"/>
    <a:srgbClr val="EF1F1D"/>
    <a:srgbClr val="9ACD34"/>
    <a:srgbClr val="359A34"/>
    <a:srgbClr val="323266"/>
    <a:srgbClr val="3333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90382" autoAdjust="0"/>
  </p:normalViewPr>
  <p:slideViewPr>
    <p:cSldViewPr>
      <p:cViewPr>
        <p:scale>
          <a:sx n="79" d="100"/>
          <a:sy n="79" d="100"/>
        </p:scale>
        <p:origin x="-1171" y="-13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10.xml"/><Relationship Id="rId1"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Student Nos at Each Grade</c:v>
                </c:pt>
              </c:strCache>
            </c:strRef>
          </c:tx>
          <c:invertIfNegative val="0"/>
          <c:cat>
            <c:strRef>
              <c:f>Sheet1!$A$2:$A$7</c:f>
              <c:strCache>
                <c:ptCount val="6"/>
                <c:pt idx="0">
                  <c:v>A</c:v>
                </c:pt>
                <c:pt idx="1">
                  <c:v>B</c:v>
                </c:pt>
                <c:pt idx="2">
                  <c:v>C</c:v>
                </c:pt>
                <c:pt idx="3">
                  <c:v>D</c:v>
                </c:pt>
                <c:pt idx="4">
                  <c:v>E</c:v>
                </c:pt>
                <c:pt idx="5">
                  <c:v>F &amp; NG</c:v>
                </c:pt>
              </c:strCache>
            </c:strRef>
          </c:cat>
          <c:val>
            <c:numRef>
              <c:f>Sheet1!$B$2:$B$7</c:f>
              <c:numCache>
                <c:formatCode>General</c:formatCode>
                <c:ptCount val="6"/>
                <c:pt idx="0">
                  <c:v>9</c:v>
                </c:pt>
                <c:pt idx="1">
                  <c:v>29</c:v>
                </c:pt>
                <c:pt idx="2">
                  <c:v>81</c:v>
                </c:pt>
                <c:pt idx="3">
                  <c:v>83</c:v>
                </c:pt>
                <c:pt idx="4">
                  <c:v>31</c:v>
                </c:pt>
                <c:pt idx="5">
                  <c:v>6</c:v>
                </c:pt>
              </c:numCache>
            </c:numRef>
          </c:val>
        </c:ser>
        <c:dLbls>
          <c:showLegendKey val="0"/>
          <c:showVal val="0"/>
          <c:showCatName val="0"/>
          <c:showSerName val="0"/>
          <c:showPercent val="0"/>
          <c:showBubbleSize val="0"/>
        </c:dLbls>
        <c:gapWidth val="150"/>
        <c:axId val="59021184"/>
        <c:axId val="59022720"/>
      </c:barChart>
      <c:catAx>
        <c:axId val="59021184"/>
        <c:scaling>
          <c:orientation val="minMax"/>
        </c:scaling>
        <c:delete val="0"/>
        <c:axPos val="b"/>
        <c:majorTickMark val="out"/>
        <c:minorTickMark val="none"/>
        <c:tickLblPos val="nextTo"/>
        <c:crossAx val="59022720"/>
        <c:crosses val="autoZero"/>
        <c:auto val="1"/>
        <c:lblAlgn val="ctr"/>
        <c:lblOffset val="100"/>
        <c:noMultiLvlLbl val="0"/>
      </c:catAx>
      <c:valAx>
        <c:axId val="59022720"/>
        <c:scaling>
          <c:orientation val="minMax"/>
        </c:scaling>
        <c:delete val="0"/>
        <c:axPos val="l"/>
        <c:majorGridlines/>
        <c:numFmt formatCode="General" sourceLinked="1"/>
        <c:majorTickMark val="out"/>
        <c:minorTickMark val="none"/>
        <c:tickLblPos val="nextTo"/>
        <c:crossAx val="59021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Times" pitchFamily="18" charset="0"/>
              </a:defRPr>
            </a:lvl1pPr>
          </a:lstStyle>
          <a:p>
            <a:pPr>
              <a:defRPr/>
            </a:pPr>
            <a:r>
              <a:rPr lang="en-IE" smtClean="0"/>
              <a:t>Engineering (DN077) at UCD: Programme Briefing at 2pm on Thursday 9th September 2010, Theatre B</a:t>
            </a:r>
            <a:endParaRPr lang="en-GB"/>
          </a:p>
        </p:txBody>
      </p:sp>
      <p:sp>
        <p:nvSpPr>
          <p:cNvPr id="80899" name="Rectangle 3"/>
          <p:cNvSpPr>
            <a:spLocks noGrp="1" noChangeArrowheads="1"/>
          </p:cNvSpPr>
          <p:nvPr>
            <p:ph type="dt" sz="quarter" idx="1"/>
          </p:nvPr>
        </p:nvSpPr>
        <p:spPr bwMode="auto">
          <a:xfrm>
            <a:off x="4022630" y="0"/>
            <a:ext cx="3076671"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pitchFamily="18" charset="0"/>
              </a:defRPr>
            </a:lvl1pPr>
          </a:lstStyle>
          <a:p>
            <a:pPr>
              <a:defRPr/>
            </a:pPr>
            <a:endParaRPr lang="en-GB"/>
          </a:p>
        </p:txBody>
      </p:sp>
      <p:sp>
        <p:nvSpPr>
          <p:cNvPr id="80900" name="Rectangle 4"/>
          <p:cNvSpPr>
            <a:spLocks noGrp="1" noChangeArrowheads="1"/>
          </p:cNvSpPr>
          <p:nvPr>
            <p:ph type="ftr" sz="quarter" idx="2"/>
          </p:nvPr>
        </p:nvSpPr>
        <p:spPr bwMode="auto">
          <a:xfrm>
            <a:off x="0" y="9723561"/>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Times" pitchFamily="18" charset="0"/>
              </a:defRPr>
            </a:lvl1pPr>
          </a:lstStyle>
          <a:p>
            <a:pPr>
              <a:defRPr/>
            </a:pPr>
            <a:endParaRPr lang="en-GB"/>
          </a:p>
        </p:txBody>
      </p:sp>
      <p:sp>
        <p:nvSpPr>
          <p:cNvPr id="80901" name="Rectangle 5"/>
          <p:cNvSpPr>
            <a:spLocks noGrp="1" noChangeArrowheads="1"/>
          </p:cNvSpPr>
          <p:nvPr>
            <p:ph type="sldNum" sz="quarter" idx="3"/>
          </p:nvPr>
        </p:nvSpPr>
        <p:spPr bwMode="auto">
          <a:xfrm>
            <a:off x="4022630" y="9723561"/>
            <a:ext cx="3076671"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pitchFamily="18" charset="0"/>
              </a:defRPr>
            </a:lvl1pPr>
          </a:lstStyle>
          <a:p>
            <a:pPr>
              <a:defRPr/>
            </a:pPr>
            <a:fld id="{C27C02FF-2676-47DC-87F2-797A1776F646}" type="slidenum">
              <a:rPr lang="en-GB"/>
              <a:pPr>
                <a:defRPr/>
              </a:pPr>
              <a:t>‹#›</a:t>
            </a:fld>
            <a:endParaRPr lang="en-GB"/>
          </a:p>
        </p:txBody>
      </p:sp>
    </p:spTree>
    <p:extLst>
      <p:ext uri="{BB962C8B-B14F-4D97-AF65-F5344CB8AC3E}">
        <p14:creationId xmlns:p14="http://schemas.microsoft.com/office/powerpoint/2010/main" val="235665055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atin typeface="Times" pitchFamily="18" charset="0"/>
              </a:defRPr>
            </a:lvl1pPr>
          </a:lstStyle>
          <a:p>
            <a:pPr>
              <a:defRPr/>
            </a:pPr>
            <a:r>
              <a:rPr lang="en-IE" smtClean="0"/>
              <a:t>Engineering (DN077) at UCD: Programme Briefing at 2pm on Thursday 9th September 2010, Theatre B</a:t>
            </a:r>
            <a:endParaRPr lang="en-GB"/>
          </a:p>
        </p:txBody>
      </p:sp>
      <p:sp>
        <p:nvSpPr>
          <p:cNvPr id="81923" name="Rectangle 3"/>
          <p:cNvSpPr>
            <a:spLocks noGrp="1" noChangeArrowheads="1"/>
          </p:cNvSpPr>
          <p:nvPr>
            <p:ph type="dt" idx="1"/>
          </p:nvPr>
        </p:nvSpPr>
        <p:spPr bwMode="auto">
          <a:xfrm>
            <a:off x="4022630" y="0"/>
            <a:ext cx="3076671"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pitchFamily="18" charset="0"/>
              </a:defRPr>
            </a:lvl1pPr>
          </a:lstStyle>
          <a:p>
            <a:pPr>
              <a:defRPr/>
            </a:pPr>
            <a:endParaRPr lang="en-GB"/>
          </a:p>
        </p:txBody>
      </p:sp>
      <p:sp>
        <p:nvSpPr>
          <p:cNvPr id="4608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945957" y="4861782"/>
            <a:ext cx="5207386" cy="46045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26" name="Rectangle 6"/>
          <p:cNvSpPr>
            <a:spLocks noGrp="1" noChangeArrowheads="1"/>
          </p:cNvSpPr>
          <p:nvPr>
            <p:ph type="ftr" sz="quarter" idx="4"/>
          </p:nvPr>
        </p:nvSpPr>
        <p:spPr bwMode="auto">
          <a:xfrm>
            <a:off x="0" y="9723561"/>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atin typeface="Times" pitchFamily="18" charset="0"/>
              </a:defRPr>
            </a:lvl1pPr>
          </a:lstStyle>
          <a:p>
            <a:pPr>
              <a:defRPr/>
            </a:pPr>
            <a:endParaRPr lang="en-GB"/>
          </a:p>
        </p:txBody>
      </p:sp>
      <p:sp>
        <p:nvSpPr>
          <p:cNvPr id="81927" name="Rectangle 7"/>
          <p:cNvSpPr>
            <a:spLocks noGrp="1" noChangeArrowheads="1"/>
          </p:cNvSpPr>
          <p:nvPr>
            <p:ph type="sldNum" sz="quarter" idx="5"/>
          </p:nvPr>
        </p:nvSpPr>
        <p:spPr bwMode="auto">
          <a:xfrm>
            <a:off x="4022630" y="9723561"/>
            <a:ext cx="3076671"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pitchFamily="18" charset="0"/>
              </a:defRPr>
            </a:lvl1pPr>
          </a:lstStyle>
          <a:p>
            <a:pPr>
              <a:defRPr/>
            </a:pPr>
            <a:fld id="{1E854B9D-FF02-4F1B-A577-9075BED1C872}" type="slidenum">
              <a:rPr lang="en-GB"/>
              <a:pPr>
                <a:defRPr/>
              </a:pPr>
              <a:t>‹#›</a:t>
            </a:fld>
            <a:endParaRPr lang="en-GB"/>
          </a:p>
        </p:txBody>
      </p:sp>
    </p:spTree>
    <p:extLst>
      <p:ext uri="{BB962C8B-B14F-4D97-AF65-F5344CB8AC3E}">
        <p14:creationId xmlns:p14="http://schemas.microsoft.com/office/powerpoint/2010/main" val="3933994054"/>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Rot="1" noChangeAspect="1" noChangeArrowheads="1" noTextEdit="1"/>
          </p:cNvSpPr>
          <p:nvPr>
            <p:ph type="sldImg"/>
          </p:nvPr>
        </p:nvSpPr>
        <p:spPr>
          <a:xfrm>
            <a:off x="993775" y="769938"/>
            <a:ext cx="5113338" cy="3835400"/>
          </a:xfrm>
          <a:ln/>
        </p:spPr>
      </p:sp>
      <p:sp>
        <p:nvSpPr>
          <p:cNvPr id="22534"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1</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20</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21</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22</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23</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72885B1-A2DB-42C0-B954-4CC04F60F7A1}" type="slidenum">
              <a:rPr lang="en-GB" smtClean="0"/>
              <a:pPr/>
              <a:t>31</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24EDBB9-9581-42DA-B683-DD55C4300ED7}" type="slidenum">
              <a:rPr lang="en-GB" smtClean="0"/>
              <a:pPr/>
              <a:t>32</a:t>
            </a:fld>
            <a:endParaRPr lang="en-GB"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710240" y="4861782"/>
            <a:ext cx="5678824" cy="4604560"/>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7429259-DCF2-4A43-A7C5-5044CD8872BD}" type="slidenum">
              <a:rPr lang="en-GB" smtClean="0"/>
              <a:pPr/>
              <a:t>33</a:t>
            </a:fld>
            <a:endParaRPr lang="en-GB"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fld id="{AB20FFCF-B5AB-A543-BD94-7A6D022E0E27}" type="slidenum">
              <a:rPr lang="en-US" sz="1200" b="0">
                <a:solidFill>
                  <a:schemeClr val="tx1"/>
                </a:solidFill>
                <a:latin typeface="Times" charset="0"/>
              </a:rPr>
              <a:pPr/>
              <a:t>38</a:t>
            </a:fld>
            <a:endParaRPr lang="en-US" sz="1200" b="0">
              <a:solidFill>
                <a:schemeClr val="tx1"/>
              </a:solidFill>
              <a:latin typeface="Times"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a:t>I’m going to start with the introductions: to the Library and to the Librarians who are here to help you.</a:t>
            </a:r>
          </a:p>
          <a:p>
            <a:pPr eaLnBrk="1" hangingPunct="1"/>
            <a:r>
              <a:rPr lang="en-IE"/>
              <a:t>This presentation is designed to give students an overview of what the Library can offer them as they begin their studies at UCD. The bits on findit may be left out if irrelevant at this stage, for say 1</a:t>
            </a:r>
            <a:r>
              <a:rPr lang="en-IE" baseline="30000"/>
              <a:t>st</a:t>
            </a:r>
            <a:r>
              <a:rPr lang="en-IE"/>
              <a:t> years.</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fld id="{FF38AC96-3852-0D49-BBC3-8D38101F44A1}" type="slidenum">
              <a:rPr lang="en-US" sz="1200" b="0">
                <a:solidFill>
                  <a:schemeClr val="tx1"/>
                </a:solidFill>
                <a:latin typeface="Times" charset="0"/>
              </a:rPr>
              <a:pPr/>
              <a:t>39</a:t>
            </a:fld>
            <a:endParaRPr lang="en-US" sz="1200" b="0">
              <a:solidFill>
                <a:schemeClr val="tx1"/>
              </a:solidFill>
              <a:latin typeface="Times"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fld id="{5654A3B8-5C76-C241-82ED-F494687CD349}" type="slidenum">
              <a:rPr lang="en-US" sz="1200" b="0">
                <a:solidFill>
                  <a:schemeClr val="tx1"/>
                </a:solidFill>
                <a:latin typeface="Times" charset="0"/>
              </a:rPr>
              <a:pPr/>
              <a:t>40</a:t>
            </a:fld>
            <a:endParaRPr lang="en-US" sz="1200" b="0">
              <a:solidFill>
                <a:schemeClr val="tx1"/>
              </a:solidFill>
              <a:latin typeface="Times"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JJL New Students Information Desk – optional slide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Rot="1" noChangeAspect="1" noChangeArrowheads="1" noTextEdit="1"/>
          </p:cNvSpPr>
          <p:nvPr>
            <p:ph type="sldImg"/>
          </p:nvPr>
        </p:nvSpPr>
        <p:spPr>
          <a:xfrm>
            <a:off x="993775" y="769938"/>
            <a:ext cx="5113338" cy="3835400"/>
          </a:xfrm>
          <a:ln/>
        </p:spPr>
      </p:sp>
      <p:sp>
        <p:nvSpPr>
          <p:cNvPr id="23558"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2</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xfrm>
            <a:off x="710240" y="4861782"/>
            <a:ext cx="5678824" cy="4604560"/>
          </a:xfrm>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43</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xfrm>
            <a:off x="710240" y="4861782"/>
            <a:ext cx="5678824" cy="4604560"/>
          </a:xfrm>
          <a:noFill/>
          <a:ln/>
        </p:spPr>
        <p:txBody>
          <a:bodyPr/>
          <a:lstStyle/>
          <a:p>
            <a:pPr eaLnBrk="1" hangingPunct="1"/>
            <a:endParaRPr lang="en-US" smtClean="0"/>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44</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5</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6</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Rot="1" noChangeAspect="1" noChangeArrowheads="1" noTextEdit="1"/>
          </p:cNvSpPr>
          <p:nvPr>
            <p:ph type="sldImg"/>
          </p:nvPr>
        </p:nvSpPr>
        <p:spPr>
          <a:ln/>
        </p:spPr>
      </p:sp>
      <p:sp>
        <p:nvSpPr>
          <p:cNvPr id="70662"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8</a:t>
            </a:fld>
            <a:endParaRPr lang="en-GB"/>
          </a:p>
        </p:txBody>
      </p:sp>
      <p:sp>
        <p:nvSpPr>
          <p:cNvPr id="6" name="Header Placeholder 5"/>
          <p:cNvSpPr>
            <a:spLocks noGrp="1"/>
          </p:cNvSpPr>
          <p:nvPr>
            <p:ph type="hdr" sz="quarter" idx="12"/>
          </p:nvPr>
        </p:nvSpPr>
        <p:spPr/>
        <p:txBody>
          <a:bodyPr/>
          <a:lstStyle/>
          <a:p>
            <a:pPr>
              <a:defRPr/>
            </a:pPr>
            <a:r>
              <a:rPr lang="en-IE" smtClean="0"/>
              <a:t>Engineering (DN077) at UCD: Programme Briefing at 2pm on Thursday 9th September 2010, Theatre B</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9</a:t>
            </a:fld>
            <a:endParaRPr lang="en-GB"/>
          </a:p>
        </p:txBody>
      </p:sp>
      <p:sp>
        <p:nvSpPr>
          <p:cNvPr id="6" name="Header Placeholder 5"/>
          <p:cNvSpPr>
            <a:spLocks noGrp="1"/>
          </p:cNvSpPr>
          <p:nvPr>
            <p:ph type="hdr" sz="quarter" idx="12"/>
          </p:nvPr>
        </p:nvSpPr>
        <p:spPr/>
        <p:txBody>
          <a:bodyPr/>
          <a:lstStyle/>
          <a:p>
            <a:pPr>
              <a:defRPr/>
            </a:pPr>
            <a:r>
              <a:rPr lang="en-IE" smtClean="0"/>
              <a:t>Welcome to Engineering at UCD:  Orientation Meeting at 11 am Thursday 9th September 2010, Theatre B</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10</a:t>
            </a:fld>
            <a:endParaRPr lang="en-GB"/>
          </a:p>
        </p:txBody>
      </p:sp>
      <p:sp>
        <p:nvSpPr>
          <p:cNvPr id="6" name="Header Placeholder 5"/>
          <p:cNvSpPr>
            <a:spLocks noGrp="1"/>
          </p:cNvSpPr>
          <p:nvPr>
            <p:ph type="hdr" sz="quarter" idx="12"/>
          </p:nvPr>
        </p:nvSpPr>
        <p:spPr/>
        <p:txBody>
          <a:bodyPr/>
          <a:lstStyle/>
          <a:p>
            <a:pPr>
              <a:defRPr/>
            </a:pPr>
            <a:r>
              <a:rPr lang="en-IE" smtClean="0"/>
              <a:t>Welcome to Engineering at UCD:  Orientation Meeting at 11 am Thursday 9th September 2010, Theatre B</a:t>
            </a: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p:spPr>
        <p:txBody>
          <a:bodyPr/>
          <a:lstStyle/>
          <a:p>
            <a:pPr eaLnBrk="1" hangingPunct="1"/>
            <a:endParaRPr lang="en-US" smtClean="0">
              <a:latin typeface="Times"/>
            </a:endParaRPr>
          </a:p>
        </p:txBody>
      </p:sp>
      <p:sp>
        <p:nvSpPr>
          <p:cNvPr id="4" name="Date Placeholder 3"/>
          <p:cNvSpPr>
            <a:spLocks noGrp="1"/>
          </p:cNvSpPr>
          <p:nvPr>
            <p:ph type="dt"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1E854B9D-FF02-4F1B-A577-9075BED1C872}" type="slidenum">
              <a:rPr lang="en-GB" smtClean="0"/>
              <a:pPr>
                <a:defRPr/>
              </a:pPr>
              <a:t>11</a:t>
            </a:fld>
            <a:endParaRPr lang="en-GB"/>
          </a:p>
        </p:txBody>
      </p:sp>
      <p:sp>
        <p:nvSpPr>
          <p:cNvPr id="6" name="Header Placeholder 5"/>
          <p:cNvSpPr>
            <a:spLocks noGrp="1"/>
          </p:cNvSpPr>
          <p:nvPr>
            <p:ph type="hdr" sz="quarter" idx="12"/>
          </p:nvPr>
        </p:nvSpPr>
        <p:spPr/>
        <p:txBody>
          <a:bodyPr/>
          <a:lstStyle/>
          <a:p>
            <a:pPr>
              <a:defRPr/>
            </a:pPr>
            <a:r>
              <a:rPr lang="en-IE" smtClean="0"/>
              <a:t>Welcome to Engineering at UCD:  Orientation Meeting at 11 am Thursday 9th September 2010, Theatre B</a:t>
            </a: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p>
            <a:r>
              <a:rPr lang="en-IE" smtClean="0">
                <a:latin typeface="Times"/>
              </a:rPr>
              <a:t>Engineering (DN077) at UCD: Programme Briefing at 2pm on Thursday 9th September 2010, Theatre B</a:t>
            </a:r>
            <a:endParaRPr lang="en-GB" smtClean="0">
              <a:latin typeface="Times"/>
            </a:endParaRPr>
          </a:p>
        </p:txBody>
      </p:sp>
      <p:sp>
        <p:nvSpPr>
          <p:cNvPr id="81923" name="Rectangle 6"/>
          <p:cNvSpPr>
            <a:spLocks noGrp="1" noChangeArrowheads="1"/>
          </p:cNvSpPr>
          <p:nvPr>
            <p:ph type="ftr" sz="quarter" idx="4"/>
          </p:nvPr>
        </p:nvSpPr>
        <p:spPr>
          <a:noFill/>
        </p:spPr>
        <p:txBody>
          <a:bodyPr/>
          <a:lstStyle/>
          <a:p>
            <a:r>
              <a:rPr lang="en-GB" smtClean="0">
                <a:latin typeface="Times"/>
              </a:rPr>
              <a:t>30 April 2007</a:t>
            </a:r>
          </a:p>
        </p:txBody>
      </p:sp>
      <p:sp>
        <p:nvSpPr>
          <p:cNvPr id="81924" name="Rectangle 7"/>
          <p:cNvSpPr>
            <a:spLocks noGrp="1" noChangeArrowheads="1"/>
          </p:cNvSpPr>
          <p:nvPr>
            <p:ph type="sldNum" sz="quarter" idx="5"/>
          </p:nvPr>
        </p:nvSpPr>
        <p:spPr>
          <a:noFill/>
        </p:spPr>
        <p:txBody>
          <a:bodyPr/>
          <a:lstStyle/>
          <a:p>
            <a:fld id="{6F0F1571-4A70-4AD7-B01A-B70AC9B19AA2}" type="slidenum">
              <a:rPr lang="en-GB" smtClean="0">
                <a:latin typeface="Times"/>
              </a:rPr>
              <a:pPr/>
              <a:t>18</a:t>
            </a:fld>
            <a:endParaRPr lang="en-GB" smtClean="0">
              <a:latin typeface="Times"/>
            </a:endParaRPr>
          </a:p>
        </p:txBody>
      </p:sp>
      <p:sp>
        <p:nvSpPr>
          <p:cNvPr id="81925" name="Rectangle 2"/>
          <p:cNvSpPr>
            <a:spLocks noGrp="1" noRot="1" noChangeAspect="1" noChangeArrowheads="1" noTextEdit="1"/>
          </p:cNvSpPr>
          <p:nvPr>
            <p:ph type="sldImg"/>
          </p:nvPr>
        </p:nvSpPr>
        <p:spPr>
          <a:ln/>
        </p:spPr>
      </p:sp>
      <p:sp>
        <p:nvSpPr>
          <p:cNvPr id="81926" name="Rectangle 3"/>
          <p:cNvSpPr>
            <a:spLocks noGrp="1" noChangeArrowheads="1"/>
          </p:cNvSpPr>
          <p:nvPr>
            <p:ph type="body" idx="1"/>
          </p:nvPr>
        </p:nvSpPr>
        <p:spPr>
          <a:xfrm>
            <a:off x="710240" y="4861782"/>
            <a:ext cx="5678824" cy="4604560"/>
          </a:xfrm>
          <a:noFill/>
          <a:ln/>
        </p:spPr>
        <p:txBody>
          <a:bodyPr/>
          <a:lstStyle/>
          <a:p>
            <a:pPr eaLnBrk="1" hangingPunct="1"/>
            <a:endParaRPr lang="en-US" smtClean="0">
              <a:latin typeface="Times"/>
            </a:endParaRPr>
          </a:p>
        </p:txBody>
      </p:sp>
      <p:sp>
        <p:nvSpPr>
          <p:cNvPr id="7" name="Date Placeholder 6"/>
          <p:cNvSpPr>
            <a:spLocks noGrp="1"/>
          </p:cNvSpPr>
          <p:nvPr>
            <p:ph type="dt" idx="10"/>
          </p:nvPr>
        </p:nvSpPr>
        <p:spPr/>
        <p:txBody>
          <a:bodyPr/>
          <a:lstStyle/>
          <a:p>
            <a:pPr>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250825" y="188913"/>
            <a:ext cx="684213" cy="936625"/>
          </a:xfrm>
          <a:prstGeom prst="rect">
            <a:avLst/>
          </a:prstGeom>
          <a:noFill/>
          <a:ln w="9525">
            <a:noFill/>
            <a:miter lim="800000"/>
            <a:headEnd/>
            <a:tailEnd/>
          </a:ln>
        </p:spPr>
      </p:pic>
      <p:sp>
        <p:nvSpPr>
          <p:cNvPr id="3" name="Rectangle 2"/>
          <p:cNvSpPr>
            <a:spLocks noGrp="1" noChangeArrowheads="1"/>
          </p:cNvSpPr>
          <p:nvPr>
            <p:ph type="sldNum" sz="quarter" idx="10"/>
          </p:nvPr>
        </p:nvSpPr>
        <p:spPr>
          <a:xfrm>
            <a:off x="5943600" y="6280150"/>
            <a:ext cx="2743200" cy="457200"/>
          </a:xfrm>
        </p:spPr>
        <p:txBody>
          <a:bodyPr/>
          <a:lstStyle>
            <a:lvl1pPr>
              <a:defRPr/>
            </a:lvl1pPr>
          </a:lstStyle>
          <a:p>
            <a:pPr>
              <a:defRPr/>
            </a:pPr>
            <a:fld id="{893B8CEB-AD7B-4751-ACEF-2C751F93033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
          <p:cNvSpPr>
            <a:spLocks noGrp="1" noChangeArrowheads="1"/>
          </p:cNvSpPr>
          <p:nvPr>
            <p:ph type="sldNum" sz="quarter" idx="10"/>
          </p:nvPr>
        </p:nvSpPr>
        <p:spPr>
          <a:ln/>
        </p:spPr>
        <p:txBody>
          <a:bodyPr/>
          <a:lstStyle>
            <a:lvl1pPr>
              <a:defRPr/>
            </a:lvl1pPr>
          </a:lstStyle>
          <a:p>
            <a:pPr>
              <a:defRPr/>
            </a:pPr>
            <a:fld id="{AEFBC36C-3FA1-47FE-B392-65527F5C27D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
          <p:cNvSpPr>
            <a:spLocks noGrp="1" noChangeArrowheads="1"/>
          </p:cNvSpPr>
          <p:nvPr>
            <p:ph type="sldNum" sz="quarter" idx="10"/>
          </p:nvPr>
        </p:nvSpPr>
        <p:spPr>
          <a:ln/>
        </p:spPr>
        <p:txBody>
          <a:bodyPr/>
          <a:lstStyle>
            <a:lvl1pPr>
              <a:defRPr/>
            </a:lvl1pPr>
          </a:lstStyle>
          <a:p>
            <a:pPr>
              <a:defRPr/>
            </a:pPr>
            <a:fld id="{A5D78F78-0B46-4AC0-AE0B-A8159BEEAAC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6"/>
          <p:cNvSpPr>
            <a:spLocks noGrp="1" noChangeArrowheads="1"/>
          </p:cNvSpPr>
          <p:nvPr>
            <p:ph type="sldNum" sz="quarter" idx="10"/>
          </p:nvPr>
        </p:nvSpPr>
        <p:spPr>
          <a:ln/>
        </p:spPr>
        <p:txBody>
          <a:bodyPr/>
          <a:lstStyle>
            <a:lvl1pPr>
              <a:defRPr/>
            </a:lvl1pPr>
          </a:lstStyle>
          <a:p>
            <a:pPr>
              <a:defRPr/>
            </a:pPr>
            <a:fld id="{F579BFF2-DDDE-46A2-AFC9-262570254675}"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
          <p:cNvSpPr>
            <a:spLocks noGrp="1" noChangeArrowheads="1"/>
          </p:cNvSpPr>
          <p:nvPr>
            <p:ph type="sldNum" sz="quarter" idx="10"/>
          </p:nvPr>
        </p:nvSpPr>
        <p:spPr>
          <a:ln/>
        </p:spPr>
        <p:txBody>
          <a:bodyPr/>
          <a:lstStyle>
            <a:lvl1pPr>
              <a:defRPr/>
            </a:lvl1pPr>
          </a:lstStyle>
          <a:p>
            <a:pPr>
              <a:defRPr/>
            </a:pPr>
            <a:fld id="{E08FADA8-81E8-4454-856F-4DD84CF1926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
          <p:cNvSpPr>
            <a:spLocks noGrp="1" noChangeArrowheads="1"/>
          </p:cNvSpPr>
          <p:nvPr>
            <p:ph type="sldNum" sz="quarter" idx="10"/>
          </p:nvPr>
        </p:nvSpPr>
        <p:spPr>
          <a:ln/>
        </p:spPr>
        <p:txBody>
          <a:bodyPr/>
          <a:lstStyle>
            <a:lvl1pPr>
              <a:defRPr/>
            </a:lvl1pPr>
          </a:lstStyle>
          <a:p>
            <a:pPr>
              <a:defRPr/>
            </a:pPr>
            <a:fld id="{DF071F5A-E0F7-4CA1-AC88-FE39FEE2595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
          <p:cNvSpPr>
            <a:spLocks noGrp="1" noChangeArrowheads="1"/>
          </p:cNvSpPr>
          <p:nvPr>
            <p:ph type="sldNum" sz="quarter" idx="10"/>
          </p:nvPr>
        </p:nvSpPr>
        <p:spPr>
          <a:ln/>
        </p:spPr>
        <p:txBody>
          <a:bodyPr/>
          <a:lstStyle>
            <a:lvl1pPr>
              <a:defRPr/>
            </a:lvl1pPr>
          </a:lstStyle>
          <a:p>
            <a:pPr>
              <a:defRPr/>
            </a:pPr>
            <a:fld id="{C7FA366F-4FC7-420C-AAA8-984453B027B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6136A00-4EF8-4C3E-AADC-E94BCFF7E18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
          <p:cNvSpPr>
            <a:spLocks noGrp="1" noChangeArrowheads="1"/>
          </p:cNvSpPr>
          <p:nvPr>
            <p:ph type="sldNum" sz="quarter" idx="10"/>
          </p:nvPr>
        </p:nvSpPr>
        <p:spPr>
          <a:ln/>
        </p:spPr>
        <p:txBody>
          <a:bodyPr/>
          <a:lstStyle>
            <a:lvl1pPr>
              <a:defRPr/>
            </a:lvl1pPr>
          </a:lstStyle>
          <a:p>
            <a:pPr>
              <a:defRPr/>
            </a:pPr>
            <a:fld id="{382CE4F9-AF1D-4405-8F63-C5232CD32B7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6"/>
          <p:cNvSpPr>
            <a:spLocks noGrp="1" noChangeArrowheads="1"/>
          </p:cNvSpPr>
          <p:nvPr>
            <p:ph type="sldNum" sz="quarter" idx="10"/>
          </p:nvPr>
        </p:nvSpPr>
        <p:spPr>
          <a:ln/>
        </p:spPr>
        <p:txBody>
          <a:bodyPr/>
          <a:lstStyle>
            <a:lvl1pPr>
              <a:defRPr/>
            </a:lvl1pPr>
          </a:lstStyle>
          <a:p>
            <a:pPr>
              <a:defRPr/>
            </a:pPr>
            <a:fld id="{51CA7996-F787-4ACD-AF2D-9BD161940A7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Rectangle 6"/>
          <p:cNvSpPr>
            <a:spLocks noGrp="1" noChangeArrowheads="1"/>
          </p:cNvSpPr>
          <p:nvPr>
            <p:ph type="sldNum" sz="quarter" idx="10"/>
          </p:nvPr>
        </p:nvSpPr>
        <p:spPr>
          <a:ln/>
        </p:spPr>
        <p:txBody>
          <a:bodyPr/>
          <a:lstStyle>
            <a:lvl1pPr>
              <a:defRPr/>
            </a:lvl1pPr>
          </a:lstStyle>
          <a:p>
            <a:pPr>
              <a:defRPr/>
            </a:pPr>
            <a:fld id="{D42B9FC5-8C6F-43CF-B283-A3C1DAB437E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B381D78-D567-4FE1-9E23-B1A68E9DC3D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5200F1D-52B9-4D4E-9BD7-340E21726F8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3389937-0A2D-44C1-BD10-490A5555E62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p:cNvPicPr>
            <a:picLocks noChangeAspect="1" noChangeArrowheads="1"/>
          </p:cNvPicPr>
          <p:nvPr/>
        </p:nvPicPr>
        <p:blipFill>
          <a:blip r:embed="rId16" cstate="print"/>
          <a:srcRect/>
          <a:stretch>
            <a:fillRect/>
          </a:stretch>
        </p:blipFill>
        <p:spPr bwMode="auto">
          <a:xfrm>
            <a:off x="179388" y="188913"/>
            <a:ext cx="698500" cy="9556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7967663" y="6400800"/>
            <a:ext cx="719137"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rgbClr val="333366"/>
                </a:solidFill>
                <a:latin typeface="+mn-lt"/>
              </a:defRPr>
            </a:lvl1pPr>
          </a:lstStyle>
          <a:p>
            <a:pPr>
              <a:defRPr/>
            </a:pPr>
            <a:fld id="{A9EA8F89-BF7D-496F-B56E-E69FAD3CF7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iming>
    <p:tnLst>
      <p:par>
        <p:cTn id="1" dur="indefinite" restart="never" nodeType="tmRoot"/>
      </p:par>
    </p:tnLst>
  </p:timing>
  <p:hf sldNum="0" hdr="0" ftr="0" dt="0"/>
  <p:txStyles>
    <p:titleStyle>
      <a:lvl1pPr algn="l" rtl="0" eaLnBrk="0" fontAlgn="base" hangingPunct="0">
        <a:lnSpc>
          <a:spcPct val="110000"/>
        </a:lnSpc>
        <a:spcBef>
          <a:spcPct val="50000"/>
        </a:spcBef>
        <a:spcAft>
          <a:spcPct val="0"/>
        </a:spcAft>
        <a:defRPr sz="2800">
          <a:solidFill>
            <a:srgbClr val="337FCC"/>
          </a:solidFill>
          <a:latin typeface="+mj-lt"/>
          <a:ea typeface="+mj-ea"/>
          <a:cs typeface="+mj-cs"/>
        </a:defRPr>
      </a:lvl1pPr>
      <a:lvl2pPr algn="l" rtl="0" eaLnBrk="0" fontAlgn="base" hangingPunct="0">
        <a:lnSpc>
          <a:spcPct val="110000"/>
        </a:lnSpc>
        <a:spcBef>
          <a:spcPct val="50000"/>
        </a:spcBef>
        <a:spcAft>
          <a:spcPct val="0"/>
        </a:spcAft>
        <a:defRPr sz="2800">
          <a:solidFill>
            <a:srgbClr val="337FCC"/>
          </a:solidFill>
          <a:latin typeface="Verdana" pitchFamily="34" charset="0"/>
        </a:defRPr>
      </a:lvl2pPr>
      <a:lvl3pPr algn="l" rtl="0" eaLnBrk="0" fontAlgn="base" hangingPunct="0">
        <a:lnSpc>
          <a:spcPct val="110000"/>
        </a:lnSpc>
        <a:spcBef>
          <a:spcPct val="50000"/>
        </a:spcBef>
        <a:spcAft>
          <a:spcPct val="0"/>
        </a:spcAft>
        <a:defRPr sz="2800">
          <a:solidFill>
            <a:srgbClr val="337FCC"/>
          </a:solidFill>
          <a:latin typeface="Verdana" pitchFamily="34" charset="0"/>
        </a:defRPr>
      </a:lvl3pPr>
      <a:lvl4pPr algn="l" rtl="0" eaLnBrk="0" fontAlgn="base" hangingPunct="0">
        <a:lnSpc>
          <a:spcPct val="110000"/>
        </a:lnSpc>
        <a:spcBef>
          <a:spcPct val="50000"/>
        </a:spcBef>
        <a:spcAft>
          <a:spcPct val="0"/>
        </a:spcAft>
        <a:defRPr sz="2800">
          <a:solidFill>
            <a:srgbClr val="337FCC"/>
          </a:solidFill>
          <a:latin typeface="Verdana" pitchFamily="34" charset="0"/>
        </a:defRPr>
      </a:lvl4pPr>
      <a:lvl5pPr algn="l" rtl="0" eaLnBrk="0" fontAlgn="base" hangingPunct="0">
        <a:lnSpc>
          <a:spcPct val="110000"/>
        </a:lnSpc>
        <a:spcBef>
          <a:spcPct val="50000"/>
        </a:spcBef>
        <a:spcAft>
          <a:spcPct val="0"/>
        </a:spcAft>
        <a:defRPr sz="2800">
          <a:solidFill>
            <a:srgbClr val="337FCC"/>
          </a:solidFill>
          <a:latin typeface="Verdana" pitchFamily="34" charset="0"/>
        </a:defRPr>
      </a:lvl5pPr>
      <a:lvl6pPr marL="457200" algn="l" rtl="0" fontAlgn="base">
        <a:lnSpc>
          <a:spcPct val="110000"/>
        </a:lnSpc>
        <a:spcBef>
          <a:spcPct val="50000"/>
        </a:spcBef>
        <a:spcAft>
          <a:spcPct val="0"/>
        </a:spcAft>
        <a:defRPr sz="2800">
          <a:solidFill>
            <a:srgbClr val="337FCC"/>
          </a:solidFill>
          <a:latin typeface="Verdana" pitchFamily="34" charset="0"/>
        </a:defRPr>
      </a:lvl6pPr>
      <a:lvl7pPr marL="914400" algn="l" rtl="0" fontAlgn="base">
        <a:lnSpc>
          <a:spcPct val="110000"/>
        </a:lnSpc>
        <a:spcBef>
          <a:spcPct val="50000"/>
        </a:spcBef>
        <a:spcAft>
          <a:spcPct val="0"/>
        </a:spcAft>
        <a:defRPr sz="2800">
          <a:solidFill>
            <a:srgbClr val="337FCC"/>
          </a:solidFill>
          <a:latin typeface="Verdana" pitchFamily="34" charset="0"/>
        </a:defRPr>
      </a:lvl7pPr>
      <a:lvl8pPr marL="1371600" algn="l" rtl="0" fontAlgn="base">
        <a:lnSpc>
          <a:spcPct val="110000"/>
        </a:lnSpc>
        <a:spcBef>
          <a:spcPct val="50000"/>
        </a:spcBef>
        <a:spcAft>
          <a:spcPct val="0"/>
        </a:spcAft>
        <a:defRPr sz="2800">
          <a:solidFill>
            <a:srgbClr val="337FCC"/>
          </a:solidFill>
          <a:latin typeface="Verdana" pitchFamily="34" charset="0"/>
        </a:defRPr>
      </a:lvl8pPr>
      <a:lvl9pPr marL="1828800" algn="l" rtl="0" fontAlgn="base">
        <a:lnSpc>
          <a:spcPct val="110000"/>
        </a:lnSpc>
        <a:spcBef>
          <a:spcPct val="50000"/>
        </a:spcBef>
        <a:spcAft>
          <a:spcPct val="0"/>
        </a:spcAft>
        <a:defRPr sz="2800">
          <a:solidFill>
            <a:srgbClr val="337FCC"/>
          </a:solidFill>
          <a:latin typeface="Verdana" pitchFamily="34" charset="0"/>
        </a:defRPr>
      </a:lvl9pPr>
    </p:titleStyle>
    <p:bodyStyle>
      <a:lvl1pPr marL="342900" indent="-342900" algn="l" rtl="0" eaLnBrk="0" fontAlgn="base" hangingPunct="0">
        <a:lnSpc>
          <a:spcPct val="110000"/>
        </a:lnSpc>
        <a:spcBef>
          <a:spcPct val="40000"/>
        </a:spcBef>
        <a:spcAft>
          <a:spcPct val="0"/>
        </a:spcAft>
        <a:buChar char="•"/>
        <a:defRPr sz="2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000">
          <a:solidFill>
            <a:srgbClr val="333366"/>
          </a:solidFill>
          <a:latin typeface="+mn-lt"/>
        </a:defRPr>
      </a:lvl2pPr>
      <a:lvl3pPr marL="1143000" indent="-228600" algn="l" rtl="0" eaLnBrk="0" fontAlgn="base" hangingPunct="0">
        <a:spcBef>
          <a:spcPct val="20000"/>
        </a:spcBef>
        <a:spcAft>
          <a:spcPct val="0"/>
        </a:spcAft>
        <a:buFont typeface="Wingdings" pitchFamily="2" charset="2"/>
        <a:buChar char="§"/>
        <a:defRPr>
          <a:solidFill>
            <a:srgbClr val="333366"/>
          </a:solidFill>
          <a:latin typeface="+mn-lt"/>
        </a:defRPr>
      </a:lvl3pPr>
      <a:lvl4pPr marL="1600200" indent="-228600" algn="l" rtl="0" eaLnBrk="0" fontAlgn="base" hangingPunct="0">
        <a:spcBef>
          <a:spcPct val="20000"/>
        </a:spcBef>
        <a:spcAft>
          <a:spcPct val="0"/>
        </a:spcAft>
        <a:buChar char="–"/>
        <a:defRPr sz="1600">
          <a:solidFill>
            <a:srgbClr val="333366"/>
          </a:solidFill>
          <a:latin typeface="+mn-lt"/>
        </a:defRPr>
      </a:lvl4pPr>
      <a:lvl5pPr marL="2057400" indent="-228600" algn="l" rtl="0" eaLnBrk="0" fontAlgn="base" hangingPunct="0">
        <a:spcBef>
          <a:spcPct val="20000"/>
        </a:spcBef>
        <a:spcAft>
          <a:spcPct val="0"/>
        </a:spcAft>
        <a:buChar char="»"/>
        <a:defRPr sz="1200">
          <a:solidFill>
            <a:srgbClr val="333366"/>
          </a:solidFill>
          <a:latin typeface="+mn-lt"/>
        </a:defRPr>
      </a:lvl5pPr>
      <a:lvl6pPr marL="2514600" indent="-228600" algn="l" rtl="0" fontAlgn="base">
        <a:spcBef>
          <a:spcPct val="20000"/>
        </a:spcBef>
        <a:spcAft>
          <a:spcPct val="0"/>
        </a:spcAft>
        <a:buChar char="»"/>
        <a:defRPr sz="1200">
          <a:solidFill>
            <a:srgbClr val="333366"/>
          </a:solidFill>
          <a:latin typeface="+mn-lt"/>
        </a:defRPr>
      </a:lvl6pPr>
      <a:lvl7pPr marL="2971800" indent="-228600" algn="l" rtl="0" fontAlgn="base">
        <a:spcBef>
          <a:spcPct val="20000"/>
        </a:spcBef>
        <a:spcAft>
          <a:spcPct val="0"/>
        </a:spcAft>
        <a:buChar char="»"/>
        <a:defRPr sz="1200">
          <a:solidFill>
            <a:srgbClr val="333366"/>
          </a:solidFill>
          <a:latin typeface="+mn-lt"/>
        </a:defRPr>
      </a:lvl7pPr>
      <a:lvl8pPr marL="3429000" indent="-228600" algn="l" rtl="0" fontAlgn="base">
        <a:spcBef>
          <a:spcPct val="20000"/>
        </a:spcBef>
        <a:spcAft>
          <a:spcPct val="0"/>
        </a:spcAft>
        <a:buChar char="»"/>
        <a:defRPr sz="1200">
          <a:solidFill>
            <a:srgbClr val="333366"/>
          </a:solidFill>
          <a:latin typeface="+mn-lt"/>
        </a:defRPr>
      </a:lvl8pPr>
      <a:lvl9pPr marL="3886200" indent="-228600" algn="l" rtl="0" fontAlgn="base">
        <a:spcBef>
          <a:spcPct val="20000"/>
        </a:spcBef>
        <a:spcAft>
          <a:spcPct val="0"/>
        </a:spcAft>
        <a:buChar char="»"/>
        <a:defRPr sz="1200">
          <a:solidFill>
            <a:srgbClr val="33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Neal.murphy@ucd.i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0cHorizons.jpg%20%20%20%20%20%20%20%20%20%20%20%20%20%20%20%20%20%20%20%20%20%20%20%20%20%20%20%20%20%20%20%20%20%20%20%20%20%20%20%20%20%20%20%20%20%20%20%20%20%20%20000059A2%0bNew%2080gb%20HD%20%20%20%20%20%20%20%20%20%20%20%20%20%20%20%20%20%20%20%20BD2EA79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0cHorizons.jpg%20%20%20%20%20%20%20%20%20%20%20%20%20%20%20%20%20%20%20%20%20%20%20%20%20%20%20%20%20%20%20%20%20%20%20%20%20%20%20%20%20%20%20%20%20%20%20%20%20%20%20000059A2%0bNew%2080gb%20HD%20%20%20%20%20%20%20%20%20%20%20%20%20%20%20%20%20%20%20%20BD2EA79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5651500" y="836613"/>
            <a:ext cx="3130550" cy="5400675"/>
          </a:xfrm>
          <a:prstGeom prst="rect">
            <a:avLst/>
          </a:prstGeom>
          <a:noFill/>
          <a:ln w="9525">
            <a:noFill/>
            <a:miter lim="800000"/>
            <a:headEnd/>
            <a:tailEnd/>
          </a:ln>
        </p:spPr>
        <p:txBody>
          <a:bodyPr anchor="ctr"/>
          <a:lstStyle/>
          <a:p>
            <a:pPr algn="r"/>
            <a:r>
              <a:rPr lang="en-US" sz="4000" dirty="0">
                <a:latin typeface="Arial" pitchFamily="34" charset="0"/>
              </a:rPr>
              <a:t>Welcome to</a:t>
            </a:r>
            <a:br>
              <a:rPr lang="en-US" sz="4000" dirty="0">
                <a:latin typeface="Arial" pitchFamily="34" charset="0"/>
              </a:rPr>
            </a:br>
            <a:r>
              <a:rPr lang="en-US" sz="4000" dirty="0" smtClean="0">
                <a:latin typeface="Arial" pitchFamily="34" charset="0"/>
              </a:rPr>
              <a:t>the </a:t>
            </a:r>
            <a:r>
              <a:rPr lang="en-US" sz="4000" b="1" u="sng" dirty="0" smtClean="0">
                <a:solidFill>
                  <a:srgbClr val="0000FF"/>
                </a:solidFill>
                <a:latin typeface="Arial" pitchFamily="34" charset="0"/>
              </a:rPr>
              <a:t>Engineering Programme Briefing (DN150)</a:t>
            </a:r>
            <a:endParaRPr lang="en-US" sz="4000" b="1" u="sng" dirty="0">
              <a:solidFill>
                <a:srgbClr val="0000FF"/>
              </a:solidFill>
              <a:latin typeface="Arial" pitchFamily="34" charset="0"/>
            </a:endParaRPr>
          </a:p>
          <a:p>
            <a:pPr algn="r"/>
            <a:endParaRPr lang="en-IE" sz="2400" dirty="0">
              <a:latin typeface="Arial" pitchFamily="34" charset="0"/>
            </a:endParaRPr>
          </a:p>
          <a:p>
            <a:pPr algn="r"/>
            <a:endParaRPr lang="en-IE" sz="2000" dirty="0">
              <a:latin typeface="Arial" pitchFamily="34" charset="0"/>
            </a:endParaRPr>
          </a:p>
          <a:p>
            <a:pPr algn="r"/>
            <a:endParaRPr lang="en-IE" sz="2000" dirty="0">
              <a:latin typeface="Arial" pitchFamily="34" charset="0"/>
            </a:endParaRPr>
          </a:p>
          <a:p>
            <a:pPr algn="r"/>
            <a:endParaRPr lang="en-IE" sz="2000" dirty="0">
              <a:latin typeface="Arial" pitchFamily="34" charset="0"/>
            </a:endParaRPr>
          </a:p>
          <a:p>
            <a:pPr algn="r"/>
            <a:r>
              <a:rPr lang="en-IE" sz="2000" dirty="0" smtClean="0">
                <a:latin typeface="Arial" pitchFamily="34" charset="0"/>
              </a:rPr>
              <a:t>7</a:t>
            </a:r>
            <a:r>
              <a:rPr lang="en-IE" sz="2000" baseline="30000" dirty="0" smtClean="0">
                <a:latin typeface="Arial" pitchFamily="34" charset="0"/>
              </a:rPr>
              <a:t>th</a:t>
            </a:r>
            <a:r>
              <a:rPr lang="en-IE" sz="2000" dirty="0" smtClean="0">
                <a:latin typeface="Arial" pitchFamily="34" charset="0"/>
              </a:rPr>
              <a:t> September, 2016</a:t>
            </a:r>
            <a:endParaRPr lang="en-US" sz="2000" dirty="0">
              <a:solidFill>
                <a:srgbClr val="000000"/>
              </a:solidFill>
              <a:latin typeface="Arial" pitchFamily="34" charset="0"/>
            </a:endParaRPr>
          </a:p>
        </p:txBody>
      </p:sp>
      <p:graphicFrame>
        <p:nvGraphicFramePr>
          <p:cNvPr id="1026" name="Object 3"/>
          <p:cNvGraphicFramePr>
            <a:graphicFrameLocks noChangeAspect="1"/>
          </p:cNvGraphicFramePr>
          <p:nvPr/>
        </p:nvGraphicFramePr>
        <p:xfrm>
          <a:off x="900113" y="765175"/>
          <a:ext cx="4514850" cy="5564188"/>
        </p:xfrm>
        <a:graphic>
          <a:graphicData uri="http://schemas.openxmlformats.org/presentationml/2006/ole">
            <mc:AlternateContent xmlns:mc="http://schemas.openxmlformats.org/markup-compatibility/2006">
              <mc:Choice xmlns:v="urn:schemas-microsoft-com:vml" Requires="v">
                <p:oleObj spid="_x0000_s105553" name="Document" r:id="rId5" imgW="4725000" imgH="5824080" progId="Word.Document.8">
                  <p:embed/>
                </p:oleObj>
              </mc:Choice>
              <mc:Fallback>
                <p:oleObj name="Document" r:id="rId5" imgW="4725000" imgH="582408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765175"/>
                        <a:ext cx="4514850"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29" name="Text Box 4"/>
          <p:cNvSpPr txBox="1">
            <a:spLocks noChangeArrowheads="1"/>
          </p:cNvSpPr>
          <p:nvPr/>
        </p:nvSpPr>
        <p:spPr bwMode="auto">
          <a:xfrm>
            <a:off x="5410200" y="4941888"/>
            <a:ext cx="3482975" cy="1004887"/>
          </a:xfrm>
          <a:prstGeom prst="rect">
            <a:avLst/>
          </a:prstGeom>
          <a:noFill/>
          <a:ln w="9525">
            <a:noFill/>
            <a:miter lim="800000"/>
            <a:headEnd/>
            <a:tailEnd/>
          </a:ln>
        </p:spPr>
        <p:txBody>
          <a:bodyPr>
            <a:spAutoFit/>
          </a:bodyPr>
          <a:lstStyle/>
          <a:p>
            <a:pPr algn="r">
              <a:spcBef>
                <a:spcPct val="50000"/>
              </a:spcBef>
            </a:pPr>
            <a:endParaRPr lang="en-US" sz="2400" b="1">
              <a:solidFill>
                <a:srgbClr val="0000FF"/>
              </a:solidFill>
              <a:latin typeface="Arial" pitchFamily="34" charset="0"/>
            </a:endParaRPr>
          </a:p>
          <a:p>
            <a:pPr algn="r">
              <a:spcBef>
                <a:spcPct val="50000"/>
              </a:spcBef>
            </a:pPr>
            <a:endParaRPr lang="en-US" sz="2400">
              <a:latin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611188" y="620713"/>
            <a:ext cx="8294687" cy="5726112"/>
          </a:xfrm>
          <a:prstGeom prst="rect">
            <a:avLst/>
          </a:prstGeom>
          <a:noFill/>
          <a:ln w="9525">
            <a:noFill/>
            <a:miter lim="800000"/>
            <a:headEnd/>
            <a:tailEnd/>
          </a:ln>
        </p:spPr>
        <p:txBody>
          <a:bodyPr>
            <a:spAutoFit/>
          </a:bodyPr>
          <a:lstStyle/>
          <a:p>
            <a:pPr eaLnBrk="1" hangingPunct="1">
              <a:spcBef>
                <a:spcPct val="50000"/>
              </a:spcBef>
            </a:pPr>
            <a:r>
              <a:rPr lang="en-US" sz="3200" b="1" u="sng" dirty="0">
                <a:solidFill>
                  <a:srgbClr val="0000FF"/>
                </a:solidFill>
                <a:latin typeface="Arial" pitchFamily="34" charset="0"/>
              </a:rPr>
              <a:t>CREDITS &amp; WORKLOAD</a:t>
            </a:r>
          </a:p>
          <a:p>
            <a:pPr algn="l" eaLnBrk="1" hangingPunct="1">
              <a:spcBef>
                <a:spcPct val="50000"/>
              </a:spcBef>
            </a:pPr>
            <a:endParaRPr lang="en-US" sz="1000" dirty="0">
              <a:solidFill>
                <a:srgbClr val="0000FF"/>
              </a:solidFill>
              <a:latin typeface="Arial" pitchFamily="34" charset="0"/>
            </a:endParaRPr>
          </a:p>
          <a:p>
            <a:pPr algn="l" eaLnBrk="1" hangingPunct="1">
              <a:spcBef>
                <a:spcPct val="50000"/>
              </a:spcBef>
            </a:pPr>
            <a:r>
              <a:rPr lang="en-US" sz="2400" dirty="0">
                <a:solidFill>
                  <a:srgbClr val="0000FF"/>
                </a:solidFill>
                <a:latin typeface="Arial" pitchFamily="34" charset="0"/>
              </a:rPr>
              <a:t>The </a:t>
            </a:r>
            <a:r>
              <a:rPr lang="en-US" sz="2400" b="1" u="sng" dirty="0">
                <a:solidFill>
                  <a:srgbClr val="0000FF"/>
                </a:solidFill>
                <a:latin typeface="Arial" pitchFamily="34" charset="0"/>
              </a:rPr>
              <a:t>CREDIT</a:t>
            </a:r>
            <a:r>
              <a:rPr lang="en-US" sz="2400" dirty="0">
                <a:solidFill>
                  <a:srgbClr val="0000FF"/>
                </a:solidFill>
                <a:latin typeface="Arial" pitchFamily="34" charset="0"/>
              </a:rPr>
              <a:t> is a unit of currency, part of the </a:t>
            </a:r>
            <a:r>
              <a:rPr lang="en-US" sz="2400" b="1" dirty="0">
                <a:solidFill>
                  <a:srgbClr val="0000FF"/>
                </a:solidFill>
                <a:latin typeface="Arial" pitchFamily="34" charset="0"/>
              </a:rPr>
              <a:t>European Credit Transfer System</a:t>
            </a:r>
            <a:r>
              <a:rPr lang="en-US" sz="2400" dirty="0">
                <a:solidFill>
                  <a:srgbClr val="0000FF"/>
                </a:solidFill>
                <a:latin typeface="Arial" pitchFamily="34" charset="0"/>
              </a:rPr>
              <a:t> (ECTS), which is designed to allow movement of students between European Universities.  </a:t>
            </a:r>
          </a:p>
          <a:p>
            <a:pPr algn="l" eaLnBrk="1" hangingPunct="1">
              <a:lnSpc>
                <a:spcPct val="110000"/>
              </a:lnSpc>
              <a:spcBef>
                <a:spcPct val="50000"/>
              </a:spcBef>
            </a:pPr>
            <a:r>
              <a:rPr lang="en-US" sz="2400" dirty="0">
                <a:solidFill>
                  <a:srgbClr val="0000FF"/>
                </a:solidFill>
                <a:latin typeface="Arial" pitchFamily="34" charset="0"/>
              </a:rPr>
              <a:t>Each 5-credit module  corresponds to about </a:t>
            </a:r>
            <a:r>
              <a:rPr lang="en-US" sz="2400" b="1" dirty="0">
                <a:solidFill>
                  <a:srgbClr val="0000FF"/>
                </a:solidFill>
                <a:latin typeface="Arial" pitchFamily="34" charset="0"/>
              </a:rPr>
              <a:t>100-125 hours of student effort</a:t>
            </a:r>
            <a:r>
              <a:rPr lang="en-US" sz="2400" dirty="0">
                <a:solidFill>
                  <a:srgbClr val="0000FF"/>
                </a:solidFill>
                <a:latin typeface="Arial" pitchFamily="34" charset="0"/>
              </a:rPr>
              <a:t> (including attendance at lectures, tutorials, practical work, and time spent on assignments, study, examinations, etc.) </a:t>
            </a:r>
          </a:p>
          <a:p>
            <a:pPr algn="l" eaLnBrk="1" hangingPunct="1">
              <a:lnSpc>
                <a:spcPct val="110000"/>
              </a:lnSpc>
              <a:spcBef>
                <a:spcPct val="50000"/>
              </a:spcBef>
            </a:pPr>
            <a:endParaRPr lang="en-US" sz="900" dirty="0">
              <a:solidFill>
                <a:srgbClr val="0000FF"/>
              </a:solidFill>
              <a:latin typeface="Arial" pitchFamily="34" charset="0"/>
            </a:endParaRPr>
          </a:p>
          <a:p>
            <a:pPr algn="l" eaLnBrk="1" hangingPunct="1">
              <a:spcBef>
                <a:spcPct val="30000"/>
              </a:spcBef>
            </a:pPr>
            <a:r>
              <a:rPr lang="en-US" sz="2400" dirty="0">
                <a:solidFill>
                  <a:srgbClr val="0000FF"/>
                </a:solidFill>
                <a:latin typeface="Arial" pitchFamily="34" charset="0"/>
              </a:rPr>
              <a:t>Taking six 5-credit modules  over a 15 week semester implies an average of 40 to 50 hours per week – of overall student effort. </a:t>
            </a:r>
            <a:r>
              <a:rPr lang="en-US" sz="2800" dirty="0">
                <a:solidFill>
                  <a:srgbClr val="0000FF"/>
                </a:solidFill>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07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0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611188" y="620713"/>
            <a:ext cx="8294687" cy="815608"/>
          </a:xfrm>
          <a:prstGeom prst="rect">
            <a:avLst/>
          </a:prstGeom>
          <a:noFill/>
          <a:ln w="9525">
            <a:noFill/>
            <a:miter lim="800000"/>
            <a:headEnd/>
            <a:tailEnd/>
          </a:ln>
        </p:spPr>
        <p:txBody>
          <a:bodyPr>
            <a:spAutoFit/>
          </a:bodyPr>
          <a:lstStyle/>
          <a:p>
            <a:pPr eaLnBrk="1" hangingPunct="1">
              <a:spcBef>
                <a:spcPct val="50000"/>
              </a:spcBef>
            </a:pPr>
            <a:r>
              <a:rPr lang="en-US" sz="3200" b="1" u="sng" dirty="0" smtClean="0">
                <a:solidFill>
                  <a:srgbClr val="0000FF"/>
                </a:solidFill>
                <a:latin typeface="Arial" pitchFamily="34" charset="0"/>
              </a:rPr>
              <a:t>Essential Advice</a:t>
            </a:r>
            <a:endParaRPr lang="en-US" sz="3200" b="1" u="sng" dirty="0">
              <a:solidFill>
                <a:srgbClr val="0000FF"/>
              </a:solidFill>
              <a:latin typeface="Arial" pitchFamily="34" charset="0"/>
            </a:endParaRPr>
          </a:p>
          <a:p>
            <a:pPr algn="l" eaLnBrk="1" hangingPunct="1">
              <a:spcBef>
                <a:spcPct val="50000"/>
              </a:spcBef>
            </a:pPr>
            <a:endParaRPr lang="en-US" sz="1000" dirty="0">
              <a:solidFill>
                <a:srgbClr val="0000FF"/>
              </a:solidFill>
              <a:latin typeface="Arial" pitchFamily="34" charset="0"/>
            </a:endParaRPr>
          </a:p>
        </p:txBody>
      </p:sp>
      <p:sp>
        <p:nvSpPr>
          <p:cNvPr id="2" name="TextBox 1"/>
          <p:cNvSpPr txBox="1"/>
          <p:nvPr/>
        </p:nvSpPr>
        <p:spPr>
          <a:xfrm>
            <a:off x="467544" y="1628800"/>
            <a:ext cx="8280920" cy="5678478"/>
          </a:xfrm>
          <a:prstGeom prst="rect">
            <a:avLst/>
          </a:prstGeom>
          <a:noFill/>
        </p:spPr>
        <p:txBody>
          <a:bodyPr wrap="square" rtlCol="0">
            <a:spAutoFit/>
          </a:bodyPr>
          <a:lstStyle/>
          <a:p>
            <a:pPr marL="171450" indent="-171450" algn="l">
              <a:lnSpc>
                <a:spcPct val="200000"/>
              </a:lnSpc>
              <a:buFont typeface="Arial"/>
              <a:buChar char="•"/>
            </a:pPr>
            <a:r>
              <a:rPr lang="en-US" sz="2800" dirty="0" smtClean="0">
                <a:solidFill>
                  <a:srgbClr val="0000FF"/>
                </a:solidFill>
                <a:latin typeface="Arial"/>
                <a:cs typeface="Arial"/>
              </a:rPr>
              <a:t>  Attend Lectures.</a:t>
            </a:r>
          </a:p>
          <a:p>
            <a:pPr marL="171450" indent="-171450" algn="l">
              <a:lnSpc>
                <a:spcPct val="200000"/>
              </a:lnSpc>
              <a:buFont typeface="Arial"/>
              <a:buChar char="•"/>
            </a:pPr>
            <a:r>
              <a:rPr lang="en-US" sz="2800" dirty="0" smtClean="0">
                <a:solidFill>
                  <a:srgbClr val="0000FF"/>
                </a:solidFill>
                <a:latin typeface="Arial"/>
                <a:cs typeface="Arial"/>
              </a:rPr>
              <a:t>  Take all the help you can get (Attend Tutorials).</a:t>
            </a:r>
          </a:p>
          <a:p>
            <a:pPr marL="171450" indent="-171450" algn="l">
              <a:lnSpc>
                <a:spcPct val="200000"/>
              </a:lnSpc>
              <a:buFont typeface="Arial"/>
              <a:buChar char="•"/>
            </a:pPr>
            <a:r>
              <a:rPr lang="en-US" sz="2800" dirty="0" smtClean="0">
                <a:solidFill>
                  <a:srgbClr val="0000FF"/>
                </a:solidFill>
                <a:latin typeface="Arial"/>
                <a:cs typeface="Arial"/>
              </a:rPr>
              <a:t>  Aim for an ‘A’ in Lab Reports &amp; Assignments.</a:t>
            </a:r>
          </a:p>
          <a:p>
            <a:pPr marL="171450" indent="-171450" algn="l">
              <a:lnSpc>
                <a:spcPct val="200000"/>
              </a:lnSpc>
              <a:buFont typeface="Arial"/>
              <a:buChar char="•"/>
            </a:pPr>
            <a:r>
              <a:rPr lang="en-US" sz="2800" dirty="0" smtClean="0">
                <a:solidFill>
                  <a:srgbClr val="0000FF"/>
                </a:solidFill>
                <a:latin typeface="Arial"/>
                <a:cs typeface="Arial"/>
              </a:rPr>
              <a:t>  Be Organized – have a plan &amp; stick to it.</a:t>
            </a:r>
          </a:p>
          <a:p>
            <a:pPr marL="171450" indent="-171450" algn="l">
              <a:spcBef>
                <a:spcPts val="1800"/>
              </a:spcBef>
              <a:buFont typeface="Arial"/>
              <a:buChar char="•"/>
            </a:pPr>
            <a:r>
              <a:rPr lang="en-US" sz="2800" dirty="0">
                <a:solidFill>
                  <a:srgbClr val="0000FF"/>
                </a:solidFill>
                <a:latin typeface="Arial"/>
                <a:cs typeface="Arial"/>
              </a:rPr>
              <a:t> </a:t>
            </a:r>
            <a:r>
              <a:rPr lang="en-US" sz="2800" dirty="0" smtClean="0">
                <a:solidFill>
                  <a:srgbClr val="0000FF"/>
                </a:solidFill>
                <a:latin typeface="Arial"/>
                <a:cs typeface="Arial"/>
              </a:rPr>
              <a:t> Download Last Year’s Exam Papers </a:t>
            </a:r>
            <a:br>
              <a:rPr lang="en-US" sz="2800" dirty="0" smtClean="0">
                <a:solidFill>
                  <a:srgbClr val="0000FF"/>
                </a:solidFill>
                <a:latin typeface="Arial"/>
                <a:cs typeface="Arial"/>
              </a:rPr>
            </a:br>
            <a:r>
              <a:rPr lang="en-US" sz="2800" dirty="0" smtClean="0">
                <a:solidFill>
                  <a:srgbClr val="0000FF"/>
                </a:solidFill>
                <a:latin typeface="Arial"/>
                <a:cs typeface="Arial"/>
              </a:rPr>
              <a:t>      &amp; use these as a study guide.</a:t>
            </a:r>
          </a:p>
          <a:p>
            <a:pPr marL="171450" indent="-171450">
              <a:buFont typeface="Arial"/>
              <a:buChar char="•"/>
            </a:pPr>
            <a:endParaRPr lang="en-US" sz="2800" dirty="0">
              <a:solidFill>
                <a:srgbClr val="0000FF"/>
              </a:solidFill>
              <a:latin typeface="Arial"/>
              <a:cs typeface="Arial"/>
            </a:endParaRPr>
          </a:p>
          <a:p>
            <a:pPr marL="171450" indent="-171450">
              <a:buFont typeface="Arial"/>
              <a:buChar char="•"/>
            </a:pPr>
            <a:endParaRPr lang="en-US" sz="2800" dirty="0" smtClean="0">
              <a:solidFill>
                <a:srgbClr val="0000FF"/>
              </a:solidFill>
              <a:latin typeface="Arial"/>
              <a:cs typeface="Arial"/>
            </a:endParaRPr>
          </a:p>
          <a:p>
            <a:endParaRPr lang="en-US" dirty="0"/>
          </a:p>
        </p:txBody>
      </p:sp>
    </p:spTree>
    <p:extLst>
      <p:ext uri="{BB962C8B-B14F-4D97-AF65-F5344CB8AC3E}">
        <p14:creationId xmlns:p14="http://schemas.microsoft.com/office/powerpoint/2010/main" val="3551994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346325" y="1127125"/>
            <a:ext cx="4435475" cy="274638"/>
          </a:xfrm>
          <a:prstGeom prst="rect">
            <a:avLst/>
          </a:prstGeom>
          <a:noFill/>
          <a:ln w="9525">
            <a:noFill/>
            <a:miter lim="800000"/>
            <a:headEnd/>
            <a:tailEnd/>
          </a:ln>
          <a:effectLst/>
        </p:spPr>
        <p:txBody>
          <a:bodyPr anchor="ctr">
            <a:spAutoFit/>
          </a:bodyPr>
          <a:lstStyle/>
          <a:p>
            <a:endParaRPr lang="en-US"/>
          </a:p>
        </p:txBody>
      </p:sp>
      <p:sp>
        <p:nvSpPr>
          <p:cNvPr id="54276" name="Rectangle 4"/>
          <p:cNvSpPr>
            <a:spLocks noGrp="1" noChangeArrowheads="1"/>
          </p:cNvSpPr>
          <p:nvPr>
            <p:ph type="title" idx="4294967295"/>
          </p:nvPr>
        </p:nvSpPr>
        <p:spPr bwMode="auto">
          <a:xfrm>
            <a:off x="990600" y="533400"/>
            <a:ext cx="7772400" cy="685800"/>
          </a:xfrm>
          <a:prstGeom prst="rect">
            <a:avLst/>
          </a:prstGeom>
          <a:noFill/>
          <a:ln>
            <a:miter lim="800000"/>
            <a:headEnd/>
            <a:tailEnd/>
          </a:ln>
        </p:spPr>
        <p:txBody>
          <a:bodyPr/>
          <a:lstStyle/>
          <a:p>
            <a:pPr algn="ctr">
              <a:lnSpc>
                <a:spcPct val="100000"/>
              </a:lnSpc>
              <a:spcBef>
                <a:spcPct val="0"/>
              </a:spcBef>
            </a:pPr>
            <a:r>
              <a:rPr lang="en-US" b="1" dirty="0" smtClean="0">
                <a:solidFill>
                  <a:srgbClr val="0000FF"/>
                </a:solidFill>
                <a:latin typeface="Arial" pitchFamily="34" charset="0"/>
              </a:rPr>
              <a:t>Selecting Option Modules</a:t>
            </a:r>
          </a:p>
        </p:txBody>
      </p:sp>
      <p:graphicFrame>
        <p:nvGraphicFramePr>
          <p:cNvPr id="54331" name="Group 59"/>
          <p:cNvGraphicFramePr>
            <a:graphicFrameLocks noGrp="1"/>
          </p:cNvGraphicFramePr>
          <p:nvPr/>
        </p:nvGraphicFramePr>
        <p:xfrm>
          <a:off x="533400" y="1988840"/>
          <a:ext cx="8153400" cy="3413760"/>
        </p:xfrm>
        <a:graphic>
          <a:graphicData uri="http://schemas.openxmlformats.org/drawingml/2006/table">
            <a:tbl>
              <a:tblPr/>
              <a:tblGrid>
                <a:gridCol w="3429000"/>
                <a:gridCol w="4724400"/>
              </a:tblGrid>
              <a:tr h="180975">
                <a:tc>
                  <a:txBody>
                    <a:bodyPr/>
                    <a:lstStyle/>
                    <a:p>
                      <a:pPr marL="0" marR="0" lvl="0" indent="0" algn="ctr" defTabSz="914400" rtl="0" eaLnBrk="0" fontAlgn="base" latinLnBrk="0" hangingPunct="0">
                        <a:lnSpc>
                          <a:spcPct val="110000"/>
                        </a:lnSpc>
                        <a:spcBef>
                          <a:spcPct val="40000"/>
                        </a:spcBef>
                        <a:spcAft>
                          <a:spcPct val="0"/>
                        </a:spcAft>
                        <a:buClrTx/>
                        <a:buSzTx/>
                        <a:buFontTx/>
                        <a:buNone/>
                        <a:tabLst/>
                      </a:pPr>
                      <a:r>
                        <a:rPr kumimoji="0" lang="en-US" sz="2000" b="1" i="0" u="none" strike="noStrike" cap="none" normalizeH="0" baseline="0" dirty="0" smtClean="0">
                          <a:ln>
                            <a:noFill/>
                          </a:ln>
                          <a:solidFill>
                            <a:srgbClr val="0000FF"/>
                          </a:solidFill>
                          <a:effectLst/>
                          <a:latin typeface="Verdana" pitchFamily="34" charset="0"/>
                        </a:rPr>
                        <a:t>If You Wish to Study</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Tx/>
                        <a:buFontTx/>
                        <a:buNone/>
                        <a:tabLst/>
                      </a:pPr>
                      <a:r>
                        <a:rPr kumimoji="0" lang="en-US" sz="2000" b="1" i="0" u="none" strike="noStrike" cap="none" normalizeH="0" baseline="0" dirty="0" smtClean="0">
                          <a:ln>
                            <a:noFill/>
                          </a:ln>
                          <a:solidFill>
                            <a:srgbClr val="0000FF"/>
                          </a:solidFill>
                          <a:effectLst/>
                          <a:latin typeface="Verdana" pitchFamily="34" charset="0"/>
                        </a:rPr>
                        <a:t>You are Recommended to Take</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10000"/>
                        </a:lnSpc>
                        <a:spcBef>
                          <a:spcPct val="4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Chemical &amp; Bioprocess</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CHEN 10010 </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Chemical Eng. Process Principles </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10000"/>
                        </a:lnSpc>
                        <a:spcBef>
                          <a:spcPct val="4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Civil, Mechanical or Biomedical</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MEEN 10060</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Design &amp; Materials</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10000"/>
                        </a:lnSpc>
                        <a:spcBef>
                          <a:spcPct val="400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Electrical, Electronic, Electronic and Computer, Electrical Energy, Energy Systems</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COMP 10060</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US" sz="2000" b="0" i="0" u="none" strike="noStrike" cap="none" normalizeH="0" baseline="0" dirty="0" smtClean="0">
                          <a:ln>
                            <a:noFill/>
                          </a:ln>
                          <a:solidFill>
                            <a:srgbClr val="0000FF"/>
                          </a:solidFill>
                          <a:effectLst/>
                          <a:latin typeface="Verdana" pitchFamily="34" charset="0"/>
                        </a:rPr>
                        <a:t>Computer Science for Engineers I</a:t>
                      </a:r>
                    </a:p>
                  </a:txBody>
                  <a:tcP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2879725" y="93027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endParaRPr lang="en-US"/>
          </a:p>
        </p:txBody>
      </p:sp>
      <p:sp>
        <p:nvSpPr>
          <p:cNvPr id="26626" name="Text Box 3"/>
          <p:cNvSpPr txBox="1">
            <a:spLocks noChangeArrowheads="1"/>
          </p:cNvSpPr>
          <p:nvPr/>
        </p:nvSpPr>
        <p:spPr bwMode="auto">
          <a:xfrm>
            <a:off x="2743200" y="609600"/>
            <a:ext cx="3984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r>
              <a:rPr lang="en-US" sz="2800" dirty="0">
                <a:solidFill>
                  <a:srgbClr val="0000FF"/>
                </a:solidFill>
                <a:latin typeface="Arial" charset="0"/>
              </a:rPr>
              <a:t>In-</a:t>
            </a:r>
            <a:r>
              <a:rPr lang="en-US" sz="2800" dirty="0" err="1">
                <a:solidFill>
                  <a:srgbClr val="0000FF"/>
                </a:solidFill>
                <a:latin typeface="Arial" charset="0"/>
              </a:rPr>
              <a:t>Programme</a:t>
            </a:r>
            <a:r>
              <a:rPr lang="en-US" sz="2800" dirty="0">
                <a:solidFill>
                  <a:srgbClr val="0000FF"/>
                </a:solidFill>
                <a:latin typeface="Arial" charset="0"/>
              </a:rPr>
              <a:t> Electives</a:t>
            </a:r>
          </a:p>
        </p:txBody>
      </p:sp>
      <p:sp>
        <p:nvSpPr>
          <p:cNvPr id="26627" name="Text Box 4"/>
          <p:cNvSpPr txBox="1">
            <a:spLocks noChangeArrowheads="1"/>
          </p:cNvSpPr>
          <p:nvPr/>
        </p:nvSpPr>
        <p:spPr bwMode="auto">
          <a:xfrm>
            <a:off x="1127125" y="1920875"/>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endParaRPr lang="en-US"/>
          </a:p>
        </p:txBody>
      </p:sp>
      <p:sp>
        <p:nvSpPr>
          <p:cNvPr id="26628" name="Rectangle 5"/>
          <p:cNvSpPr>
            <a:spLocks noChangeArrowheads="1"/>
          </p:cNvSpPr>
          <p:nvPr/>
        </p:nvSpPr>
        <p:spPr bwMode="auto">
          <a:xfrm>
            <a:off x="838200" y="1429532"/>
            <a:ext cx="731520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lnSpc>
                <a:spcPct val="150000"/>
              </a:lnSpc>
              <a:spcBef>
                <a:spcPct val="40000"/>
              </a:spcBef>
              <a:buFont typeface="Wingdings" charset="0"/>
              <a:buChar char="Ø"/>
            </a:pPr>
            <a:r>
              <a:rPr lang="en-GB" sz="2000" dirty="0">
                <a:solidFill>
                  <a:srgbClr val="0000FF"/>
                </a:solidFill>
                <a:latin typeface="Arial" charset="0"/>
              </a:rPr>
              <a:t>Chemical Engineering Process Principles</a:t>
            </a:r>
          </a:p>
          <a:p>
            <a:pPr algn="l">
              <a:lnSpc>
                <a:spcPct val="150000"/>
              </a:lnSpc>
              <a:spcBef>
                <a:spcPct val="40000"/>
              </a:spcBef>
              <a:buFont typeface="Wingdings" charset="0"/>
              <a:buChar char="Ø"/>
            </a:pPr>
            <a:r>
              <a:rPr lang="en-GB" sz="2000" dirty="0">
                <a:solidFill>
                  <a:srgbClr val="0000FF"/>
                </a:solidFill>
                <a:latin typeface="Arial" charset="0"/>
              </a:rPr>
              <a:t>Computer Science for Engineers I</a:t>
            </a:r>
          </a:p>
          <a:p>
            <a:pPr algn="l">
              <a:lnSpc>
                <a:spcPct val="150000"/>
              </a:lnSpc>
              <a:spcBef>
                <a:spcPct val="40000"/>
              </a:spcBef>
              <a:buFont typeface="Wingdings" charset="0"/>
              <a:buChar char="Ø"/>
            </a:pPr>
            <a:r>
              <a:rPr lang="en-GB" sz="2000" dirty="0">
                <a:solidFill>
                  <a:srgbClr val="0000FF"/>
                </a:solidFill>
                <a:latin typeface="Arial" charset="0"/>
              </a:rPr>
              <a:t>Design &amp; Materials</a:t>
            </a:r>
          </a:p>
          <a:p>
            <a:pPr algn="l">
              <a:lnSpc>
                <a:spcPct val="150000"/>
              </a:lnSpc>
              <a:spcBef>
                <a:spcPct val="40000"/>
              </a:spcBef>
              <a:buFont typeface="Wingdings" charset="0"/>
              <a:buChar char="Ø"/>
            </a:pPr>
            <a:r>
              <a:rPr lang="en-GB" sz="2000" dirty="0" err="1">
                <a:solidFill>
                  <a:srgbClr val="0000FF"/>
                </a:solidFill>
                <a:latin typeface="Arial" charset="0"/>
              </a:rPr>
              <a:t>Biosystems</a:t>
            </a:r>
            <a:r>
              <a:rPr lang="en-GB" sz="2000" dirty="0">
                <a:solidFill>
                  <a:srgbClr val="0000FF"/>
                </a:solidFill>
                <a:latin typeface="Arial" charset="0"/>
              </a:rPr>
              <a:t> Engineering Design Challenge</a:t>
            </a:r>
          </a:p>
          <a:p>
            <a:pPr algn="l">
              <a:lnSpc>
                <a:spcPct val="150000"/>
              </a:lnSpc>
              <a:spcBef>
                <a:spcPct val="40000"/>
              </a:spcBef>
              <a:buFont typeface="Wingdings" charset="0"/>
              <a:buChar char="Ø"/>
            </a:pPr>
            <a:r>
              <a:rPr lang="en-GB" sz="2000" dirty="0" smtClean="0">
                <a:solidFill>
                  <a:srgbClr val="0000FF"/>
                </a:solidFill>
                <a:latin typeface="Arial" charset="0"/>
              </a:rPr>
              <a:t>Energy </a:t>
            </a:r>
            <a:r>
              <a:rPr lang="en-GB" sz="2000" dirty="0">
                <a:solidFill>
                  <a:srgbClr val="0000FF"/>
                </a:solidFill>
                <a:latin typeface="Arial" charset="0"/>
              </a:rPr>
              <a:t>Challenges</a:t>
            </a:r>
          </a:p>
          <a:p>
            <a:pPr algn="l">
              <a:lnSpc>
                <a:spcPct val="150000"/>
              </a:lnSpc>
              <a:spcBef>
                <a:spcPct val="40000"/>
              </a:spcBef>
              <a:buFont typeface="Wingdings" charset="0"/>
              <a:buChar char="Ø"/>
            </a:pPr>
            <a:r>
              <a:rPr lang="en-GB" sz="2000" dirty="0">
                <a:solidFill>
                  <a:srgbClr val="0000FF"/>
                </a:solidFill>
                <a:latin typeface="Arial" charset="0"/>
                <a:cs typeface="Arial" charset="0"/>
              </a:rPr>
              <a:t>Biopharmaceuticals Industry in Ireland</a:t>
            </a:r>
          </a:p>
          <a:p>
            <a:pPr algn="l">
              <a:lnSpc>
                <a:spcPct val="150000"/>
              </a:lnSpc>
              <a:spcBef>
                <a:spcPct val="40000"/>
              </a:spcBef>
              <a:buFont typeface="Wingdings" charset="0"/>
              <a:buChar char="Ø"/>
            </a:pPr>
            <a:r>
              <a:rPr lang="en-GB" sz="2000" dirty="0" smtClean="0">
                <a:solidFill>
                  <a:srgbClr val="0000FF"/>
                </a:solidFill>
                <a:latin typeface="Arial" charset="0"/>
              </a:rPr>
              <a:t>Introduction to Civil &amp; Environmental Engineering</a:t>
            </a:r>
          </a:p>
          <a:p>
            <a:pPr algn="l">
              <a:lnSpc>
                <a:spcPct val="150000"/>
              </a:lnSpc>
              <a:spcBef>
                <a:spcPct val="40000"/>
              </a:spcBef>
              <a:buFont typeface="Wingdings" charset="0"/>
              <a:buChar char="Ø"/>
            </a:pPr>
            <a:r>
              <a:rPr lang="en-GB" sz="2000" dirty="0" smtClean="0">
                <a:solidFill>
                  <a:srgbClr val="0000FF"/>
                </a:solidFill>
                <a:latin typeface="Arial" charset="0"/>
              </a:rPr>
              <a:t>Robotics Design Project</a:t>
            </a:r>
            <a:endParaRPr lang="en-GB" sz="2000" dirty="0">
              <a:solidFill>
                <a:srgbClr val="0000FF"/>
              </a:solidFill>
              <a:latin typeface="Arial" charset="0"/>
            </a:endParaRPr>
          </a:p>
          <a:p>
            <a:pPr algn="l">
              <a:lnSpc>
                <a:spcPct val="150000"/>
              </a:lnSpc>
              <a:spcBef>
                <a:spcPct val="40000"/>
              </a:spcBef>
              <a:buFont typeface="Wingdings" charset="0"/>
              <a:buChar char="Ø"/>
            </a:pPr>
            <a:endParaRPr lang="en-GB" sz="2000" dirty="0">
              <a:solidFill>
                <a:srgbClr val="0000FF"/>
              </a:solidFill>
              <a:latin typeface="Arial" charset="0"/>
            </a:endParaRPr>
          </a:p>
          <a:p>
            <a:pPr algn="l">
              <a:lnSpc>
                <a:spcPct val="120000"/>
              </a:lnSpc>
              <a:spcBef>
                <a:spcPct val="40000"/>
              </a:spcBef>
              <a:buFont typeface="Wingdings" charset="0"/>
              <a:buChar char="Ø"/>
            </a:pPr>
            <a:endParaRPr lang="en-GB" sz="1400" dirty="0">
              <a:solidFill>
                <a:srgbClr val="0000FF"/>
              </a:solidFill>
              <a:latin typeface="Arial" charset="0"/>
            </a:endParaRPr>
          </a:p>
        </p:txBody>
      </p:sp>
    </p:spTree>
    <p:extLst>
      <p:ext uri="{BB962C8B-B14F-4D97-AF65-F5344CB8AC3E}">
        <p14:creationId xmlns:p14="http://schemas.microsoft.com/office/powerpoint/2010/main" val="632249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dule_Search_Screensho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68760"/>
            <a:ext cx="8055376" cy="51659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412776"/>
            <a:ext cx="8208912" cy="3354765"/>
          </a:xfrm>
          <a:prstGeom prst="rect">
            <a:avLst/>
          </a:prstGeom>
          <a:noFill/>
        </p:spPr>
        <p:txBody>
          <a:bodyPr wrap="square" rtlCol="0">
            <a:spAutoFit/>
          </a:bodyPr>
          <a:lstStyle/>
          <a:p>
            <a:r>
              <a:rPr lang="en-IE" sz="3600" b="1" dirty="0" smtClean="0">
                <a:solidFill>
                  <a:srgbClr val="0000FF"/>
                </a:solidFill>
                <a:latin typeface="Arial" pitchFamily="34" charset="0"/>
                <a:cs typeface="Arial" pitchFamily="34" charset="0"/>
              </a:rPr>
              <a:t>STRONG RECOMMENDATION;</a:t>
            </a:r>
          </a:p>
          <a:p>
            <a:endParaRPr lang="en-IE" sz="3600" dirty="0" smtClean="0">
              <a:solidFill>
                <a:srgbClr val="0000FF"/>
              </a:solidFill>
              <a:latin typeface="Arial" pitchFamily="34" charset="0"/>
              <a:cs typeface="Arial" pitchFamily="34" charset="0"/>
            </a:endParaRPr>
          </a:p>
          <a:p>
            <a:r>
              <a:rPr lang="en-IE" sz="3600" b="1" dirty="0" smtClean="0">
                <a:solidFill>
                  <a:srgbClr val="0000FF"/>
                </a:solidFill>
                <a:latin typeface="Arial" pitchFamily="34" charset="0"/>
                <a:cs typeface="Arial" pitchFamily="34" charset="0"/>
              </a:rPr>
              <a:t>DO </a:t>
            </a:r>
            <a:r>
              <a:rPr lang="en-IE" sz="3600" b="1" u="sng" dirty="0" smtClean="0">
                <a:solidFill>
                  <a:srgbClr val="0000FF"/>
                </a:solidFill>
                <a:latin typeface="Arial" pitchFamily="34" charset="0"/>
                <a:cs typeface="Arial" pitchFamily="34" charset="0"/>
              </a:rPr>
              <a:t>NOT</a:t>
            </a:r>
            <a:r>
              <a:rPr lang="en-IE" sz="3600" b="1" dirty="0" smtClean="0">
                <a:solidFill>
                  <a:srgbClr val="0000FF"/>
                </a:solidFill>
                <a:latin typeface="Arial" pitchFamily="34" charset="0"/>
                <a:cs typeface="Arial" pitchFamily="34" charset="0"/>
              </a:rPr>
              <a:t> REGISTER FOR AN </a:t>
            </a:r>
            <a:r>
              <a:rPr lang="en-IE" sz="3600" b="1" i="1" dirty="0" smtClean="0">
                <a:solidFill>
                  <a:srgbClr val="0000FF"/>
                </a:solidFill>
                <a:latin typeface="Arial" pitchFamily="34" charset="0"/>
                <a:cs typeface="Arial" pitchFamily="34" charset="0"/>
              </a:rPr>
              <a:t>ELECTIVE</a:t>
            </a:r>
            <a:r>
              <a:rPr lang="en-IE" sz="3600" b="1" dirty="0" smtClean="0">
                <a:solidFill>
                  <a:srgbClr val="0000FF"/>
                </a:solidFill>
                <a:latin typeface="Arial" pitchFamily="34" charset="0"/>
                <a:cs typeface="Arial" pitchFamily="34" charset="0"/>
              </a:rPr>
              <a:t> IN SEMESTER ONE!</a:t>
            </a:r>
          </a:p>
          <a:p>
            <a:endParaRPr lang="en-IE" sz="3600" dirty="0" smtClean="0">
              <a:solidFill>
                <a:srgbClr val="0000FF"/>
              </a:solidFill>
              <a:latin typeface="Arial" pitchFamily="34" charset="0"/>
              <a:cs typeface="Arial" pitchFamily="34" charset="0"/>
            </a:endParaRPr>
          </a:p>
          <a:p>
            <a:r>
              <a:rPr lang="en-IE" sz="3200" dirty="0" smtClean="0">
                <a:solidFill>
                  <a:srgbClr val="0000FF"/>
                </a:solidFill>
                <a:latin typeface="Arial" pitchFamily="34" charset="0"/>
                <a:cs typeface="Arial" pitchFamily="34" charset="0"/>
              </a:rPr>
              <a:t>(7 Modules in one Semester is too many)</a:t>
            </a:r>
            <a:endParaRPr lang="en-GB" sz="3200"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539750" y="836712"/>
            <a:ext cx="82089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r>
              <a:rPr lang="en-IE" sz="3600" b="1" dirty="0">
                <a:solidFill>
                  <a:srgbClr val="0000FF"/>
                </a:solidFill>
                <a:latin typeface="Arial" charset="0"/>
                <a:cs typeface="Arial" charset="0"/>
              </a:rPr>
              <a:t>Remember …</a:t>
            </a:r>
          </a:p>
          <a:p>
            <a:endParaRPr lang="en-IE" sz="3600" dirty="0">
              <a:solidFill>
                <a:srgbClr val="0000FF"/>
              </a:solidFill>
              <a:latin typeface="Arial" charset="0"/>
              <a:cs typeface="Arial" charset="0"/>
            </a:endParaRPr>
          </a:p>
          <a:p>
            <a:r>
              <a:rPr lang="en-IE" sz="3600" b="1" dirty="0">
                <a:solidFill>
                  <a:srgbClr val="0000FF"/>
                </a:solidFill>
                <a:latin typeface="Arial" charset="0"/>
                <a:cs typeface="Arial" charset="0"/>
              </a:rPr>
              <a:t>You MUST PASS every module</a:t>
            </a:r>
          </a:p>
          <a:p>
            <a:endParaRPr lang="en-IE" sz="3600" dirty="0">
              <a:solidFill>
                <a:srgbClr val="0000FF"/>
              </a:solidFill>
              <a:latin typeface="Arial" charset="0"/>
              <a:cs typeface="Arial" charset="0"/>
            </a:endParaRPr>
          </a:p>
          <a:p>
            <a:r>
              <a:rPr lang="en-IE" sz="3600" dirty="0">
                <a:solidFill>
                  <a:srgbClr val="0000FF"/>
                </a:solidFill>
                <a:latin typeface="Arial" charset="0"/>
                <a:cs typeface="Arial" charset="0"/>
              </a:rPr>
              <a:t>There is no escape …</a:t>
            </a:r>
          </a:p>
          <a:p>
            <a:endParaRPr lang="en-IE" sz="3600" dirty="0">
              <a:solidFill>
                <a:srgbClr val="0000FF"/>
              </a:solidFill>
              <a:latin typeface="Arial" charset="0"/>
              <a:cs typeface="Arial" charset="0"/>
            </a:endParaRPr>
          </a:p>
          <a:p>
            <a:endParaRPr lang="en-IE" sz="3600" dirty="0">
              <a:solidFill>
                <a:srgbClr val="0000FF"/>
              </a:solidFill>
              <a:latin typeface="Arial" charset="0"/>
              <a:cs typeface="Arial" charset="0"/>
            </a:endParaRPr>
          </a:p>
          <a:p>
            <a:r>
              <a:rPr lang="en-IE" sz="3600" dirty="0">
                <a:solidFill>
                  <a:srgbClr val="0000FF"/>
                </a:solidFill>
                <a:latin typeface="Arial" charset="0"/>
                <a:cs typeface="Arial" charset="0"/>
              </a:rPr>
              <a:t>Usually Resit Exam at Christmas or Summer</a:t>
            </a:r>
          </a:p>
        </p:txBody>
      </p:sp>
    </p:spTree>
    <p:extLst>
      <p:ext uri="{BB962C8B-B14F-4D97-AF65-F5344CB8AC3E}">
        <p14:creationId xmlns:p14="http://schemas.microsoft.com/office/powerpoint/2010/main" val="1963616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
          <p:cNvSpPr txBox="1">
            <a:spLocks noChangeArrowheads="1"/>
          </p:cNvSpPr>
          <p:nvPr/>
        </p:nvSpPr>
        <p:spPr bwMode="auto">
          <a:xfrm>
            <a:off x="539750" y="692696"/>
            <a:ext cx="82089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r>
              <a:rPr lang="en-IE" sz="3600" b="1" dirty="0">
                <a:solidFill>
                  <a:srgbClr val="0000FF"/>
                </a:solidFill>
                <a:latin typeface="Arial" charset="0"/>
                <a:cs typeface="Arial" charset="0"/>
              </a:rPr>
              <a:t>Good Tip…</a:t>
            </a:r>
          </a:p>
          <a:p>
            <a:endParaRPr lang="en-IE" sz="3600" dirty="0">
              <a:solidFill>
                <a:srgbClr val="0000FF"/>
              </a:solidFill>
              <a:latin typeface="Arial" charset="0"/>
              <a:cs typeface="Arial" charset="0"/>
            </a:endParaRPr>
          </a:p>
          <a:p>
            <a:r>
              <a:rPr lang="en-IE" sz="3600" dirty="0">
                <a:solidFill>
                  <a:srgbClr val="0000FF"/>
                </a:solidFill>
                <a:latin typeface="Arial" charset="0"/>
                <a:cs typeface="Arial" charset="0"/>
              </a:rPr>
              <a:t>Final </a:t>
            </a:r>
            <a:r>
              <a:rPr lang="en-IE" sz="3600" dirty="0">
                <a:solidFill>
                  <a:srgbClr val="FF0000"/>
                </a:solidFill>
                <a:latin typeface="Arial" charset="0"/>
                <a:cs typeface="Arial" charset="0"/>
              </a:rPr>
              <a:t>2 hr </a:t>
            </a:r>
            <a:r>
              <a:rPr lang="en-IE" sz="3600" dirty="0">
                <a:solidFill>
                  <a:srgbClr val="0000FF"/>
                </a:solidFill>
                <a:latin typeface="Arial" charset="0"/>
                <a:cs typeface="Arial" charset="0"/>
              </a:rPr>
              <a:t>Exam usually worth 60%</a:t>
            </a:r>
          </a:p>
          <a:p>
            <a:r>
              <a:rPr lang="en-IE" sz="3600" dirty="0">
                <a:solidFill>
                  <a:srgbClr val="0000FF"/>
                </a:solidFill>
                <a:latin typeface="Arial" charset="0"/>
                <a:cs typeface="Arial" charset="0"/>
              </a:rPr>
              <a:t>Coursework typically worth 40%</a:t>
            </a:r>
          </a:p>
          <a:p>
            <a:endParaRPr lang="en-IE" sz="3600" dirty="0">
              <a:solidFill>
                <a:srgbClr val="0000FF"/>
              </a:solidFill>
              <a:latin typeface="Arial" charset="0"/>
              <a:cs typeface="Arial" charset="0"/>
            </a:endParaRPr>
          </a:p>
          <a:p>
            <a:r>
              <a:rPr lang="en-IE" sz="3600" dirty="0">
                <a:solidFill>
                  <a:srgbClr val="0000FF"/>
                </a:solidFill>
                <a:latin typeface="Arial" charset="0"/>
                <a:cs typeface="Arial" charset="0"/>
              </a:rPr>
              <a:t>Well worth the effort to </a:t>
            </a:r>
            <a:r>
              <a:rPr lang="en-IE" sz="3600" dirty="0">
                <a:solidFill>
                  <a:srgbClr val="FF0000"/>
                </a:solidFill>
                <a:latin typeface="Arial" charset="0"/>
                <a:cs typeface="Arial" charset="0"/>
              </a:rPr>
              <a:t>do as well as possible in your Coursework </a:t>
            </a:r>
            <a:r>
              <a:rPr lang="en-IE" sz="3600" dirty="0">
                <a:solidFill>
                  <a:srgbClr val="0000FF"/>
                </a:solidFill>
                <a:latin typeface="Arial" charset="0"/>
                <a:cs typeface="Arial" charset="0"/>
              </a:rPr>
              <a:t/>
            </a:r>
            <a:br>
              <a:rPr lang="en-IE" sz="3600" dirty="0">
                <a:solidFill>
                  <a:srgbClr val="0000FF"/>
                </a:solidFill>
                <a:latin typeface="Arial" charset="0"/>
                <a:cs typeface="Arial" charset="0"/>
              </a:rPr>
            </a:br>
            <a:r>
              <a:rPr lang="en-IE" sz="3600" dirty="0">
                <a:solidFill>
                  <a:srgbClr val="0000FF"/>
                </a:solidFill>
                <a:latin typeface="Arial" charset="0"/>
                <a:cs typeface="Arial" charset="0"/>
              </a:rPr>
              <a:t>(Lab reports, homework assignments, class tests)</a:t>
            </a:r>
          </a:p>
        </p:txBody>
      </p:sp>
    </p:spTree>
    <p:extLst>
      <p:ext uri="{BB962C8B-B14F-4D97-AF65-F5344CB8AC3E}">
        <p14:creationId xmlns:p14="http://schemas.microsoft.com/office/powerpoint/2010/main" val="3622095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C0391A-8AB2-443C-9D21-826985C49B52}" type="slidenum">
              <a:rPr lang="en-GB"/>
              <a:pPr>
                <a:defRPr/>
              </a:pPr>
              <a:t>18</a:t>
            </a:fld>
            <a:endParaRPr lang="en-GB"/>
          </a:p>
        </p:txBody>
      </p:sp>
      <p:sp>
        <p:nvSpPr>
          <p:cNvPr id="232451" name="Rectangle 3"/>
          <p:cNvSpPr>
            <a:spLocks noGrp="1" noChangeArrowheads="1"/>
          </p:cNvSpPr>
          <p:nvPr>
            <p:ph type="body" idx="1"/>
          </p:nvPr>
        </p:nvSpPr>
        <p:spPr bwMode="auto">
          <a:xfrm>
            <a:off x="611188" y="1268413"/>
            <a:ext cx="8096250" cy="5132387"/>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lvl="0" defTabSz="457200" eaLnBrk="1" hangingPunct="1">
              <a:spcBef>
                <a:spcPct val="20000"/>
              </a:spcBef>
              <a:buFont typeface="Arial" charset="0"/>
              <a:buChar char="•"/>
            </a:pPr>
            <a:r>
              <a:rPr lang="en-US" sz="2000" b="1" kern="1200" dirty="0">
                <a:latin typeface="Arial" charset="0"/>
                <a:ea typeface="MS PGothic" charset="0"/>
                <a:cs typeface="MS PGothic" charset="0"/>
              </a:rPr>
              <a:t>Module registration </a:t>
            </a:r>
            <a:r>
              <a:rPr lang="en-US" sz="2000" b="1" kern="1200" dirty="0">
                <a:solidFill>
                  <a:srgbClr val="EF1F1D"/>
                </a:solidFill>
                <a:latin typeface="Arial" charset="0"/>
                <a:ea typeface="MS PGothic" charset="0"/>
                <a:cs typeface="MS PGothic" charset="0"/>
              </a:rPr>
              <a:t>closes </a:t>
            </a:r>
            <a:r>
              <a:rPr lang="en-US" sz="2000" b="1" u="sng" kern="1200" dirty="0" smtClean="0">
                <a:solidFill>
                  <a:srgbClr val="EF1F1D"/>
                </a:solidFill>
                <a:latin typeface="Arial" charset="0"/>
                <a:ea typeface="MS PGothic" charset="0"/>
                <a:cs typeface="MS PGothic" charset="0"/>
              </a:rPr>
              <a:t>23 September 2016</a:t>
            </a:r>
            <a:r>
              <a:rPr lang="en-US" sz="2000" b="1" kern="1200" dirty="0" smtClean="0">
                <a:latin typeface="Arial" charset="0"/>
                <a:ea typeface="MS PGothic" charset="0"/>
                <a:cs typeface="MS PGothic" charset="0"/>
              </a:rPr>
              <a:t>.</a:t>
            </a:r>
            <a:r>
              <a:rPr lang="en-US" sz="2000" kern="1200" dirty="0" smtClean="0">
                <a:latin typeface="Arial" charset="0"/>
                <a:ea typeface="MS PGothic" charset="0"/>
                <a:cs typeface="MS PGothic" charset="0"/>
              </a:rPr>
              <a:t> </a:t>
            </a:r>
            <a:r>
              <a:rPr lang="en-US" sz="2000" kern="1200" dirty="0">
                <a:latin typeface="Arial" charset="0"/>
                <a:ea typeface="MS PGothic" charset="0"/>
                <a:cs typeface="MS PGothic" charset="0"/>
              </a:rPr>
              <a:t>Any semester </a:t>
            </a:r>
            <a:r>
              <a:rPr lang="en-US" sz="2000" kern="1200" dirty="0" smtClean="0">
                <a:latin typeface="Arial" charset="0"/>
                <a:ea typeface="MS PGothic" charset="0"/>
                <a:cs typeface="MS PGothic" charset="0"/>
              </a:rPr>
              <a:t>one </a:t>
            </a:r>
            <a:r>
              <a:rPr lang="en-US" sz="2000" kern="1200" dirty="0">
                <a:latin typeface="Arial" charset="0"/>
                <a:ea typeface="MS PGothic" charset="0"/>
                <a:cs typeface="MS PGothic" charset="0"/>
              </a:rPr>
              <a:t>modules dropped after that date will be subject to fees and will appear on your academic record</a:t>
            </a:r>
            <a:r>
              <a:rPr lang="en-US" sz="2000" kern="1200" dirty="0" smtClean="0">
                <a:latin typeface="Arial" charset="0"/>
                <a:ea typeface="MS PGothic" charset="0"/>
                <a:cs typeface="MS PGothic" charset="0"/>
              </a:rPr>
              <a:t>.</a:t>
            </a:r>
            <a:endParaRPr lang="en-US" sz="2000" kern="1200" dirty="0">
              <a:latin typeface="Arial" charset="0"/>
              <a:ea typeface="MS PGothic" charset="0"/>
              <a:cs typeface="MS PGothic" charset="0"/>
            </a:endParaRPr>
          </a:p>
          <a:p>
            <a:pPr lvl="0" defTabSz="457200" eaLnBrk="1" hangingPunct="1">
              <a:spcBef>
                <a:spcPct val="20000"/>
              </a:spcBef>
              <a:buFont typeface="Arial" charset="0"/>
              <a:buChar char="•"/>
            </a:pPr>
            <a:r>
              <a:rPr lang="en-IE" sz="2000" b="1" kern="1200" dirty="0" smtClean="0">
                <a:latin typeface="Arial" charset="0"/>
                <a:ea typeface="MS PGothic" charset="0"/>
                <a:cs typeface="MS PGothic" charset="0"/>
              </a:rPr>
              <a:t>Allocation </a:t>
            </a:r>
            <a:r>
              <a:rPr lang="en-IE" sz="2000" b="1" kern="1200" dirty="0">
                <a:latin typeface="Arial" charset="0"/>
                <a:ea typeface="MS PGothic" charset="0"/>
                <a:cs typeface="MS PGothic" charset="0"/>
              </a:rPr>
              <a:t>of provisional </a:t>
            </a:r>
            <a:r>
              <a:rPr lang="en-IE" sz="2000" b="1" kern="1200" dirty="0">
                <a:solidFill>
                  <a:srgbClr val="EF1F1D"/>
                </a:solidFill>
                <a:latin typeface="Arial" charset="0"/>
                <a:ea typeface="MS PGothic" charset="0"/>
                <a:cs typeface="MS PGothic" charset="0"/>
              </a:rPr>
              <a:t>electives</a:t>
            </a:r>
            <a:r>
              <a:rPr lang="en-IE" sz="2000" b="1" kern="1200" dirty="0">
                <a:latin typeface="Arial" charset="0"/>
                <a:ea typeface="MS PGothic" charset="0"/>
                <a:cs typeface="MS PGothic" charset="0"/>
              </a:rPr>
              <a:t> takes place on the afternoon of Friday, </a:t>
            </a:r>
            <a:r>
              <a:rPr lang="en-IE" sz="2000" b="1" kern="1200" dirty="0" smtClean="0">
                <a:latin typeface="Arial" charset="0"/>
                <a:ea typeface="MS PGothic" charset="0"/>
                <a:cs typeface="MS PGothic" charset="0"/>
              </a:rPr>
              <a:t>9 September </a:t>
            </a:r>
            <a:r>
              <a:rPr lang="en-IE" sz="2000" b="1" kern="1200" dirty="0">
                <a:latin typeface="Arial" charset="0"/>
                <a:ea typeface="MS PGothic" charset="0"/>
                <a:cs typeface="MS PGothic" charset="0"/>
              </a:rPr>
              <a:t>and Saturday, </a:t>
            </a:r>
            <a:r>
              <a:rPr lang="en-IE" sz="2000" b="1" kern="1200" dirty="0" smtClean="0">
                <a:latin typeface="Arial" charset="0"/>
                <a:ea typeface="MS PGothic" charset="0"/>
                <a:cs typeface="MS PGothic" charset="0"/>
              </a:rPr>
              <a:t>10 </a:t>
            </a:r>
            <a:r>
              <a:rPr lang="en-IE" sz="2000" b="1" kern="1200" dirty="0">
                <a:latin typeface="Arial" charset="0"/>
                <a:ea typeface="MS PGothic" charset="0"/>
                <a:cs typeface="MS PGothic" charset="0"/>
              </a:rPr>
              <a:t>September</a:t>
            </a:r>
            <a:r>
              <a:rPr lang="en-US" sz="2000" b="1" kern="1200" dirty="0">
                <a:latin typeface="Arial" charset="0"/>
                <a:ea typeface="MS PGothic" charset="0"/>
                <a:cs typeface="MS PGothic" charset="0"/>
              </a:rPr>
              <a:t>. Check your UCD Connect email on Saturday, </a:t>
            </a:r>
            <a:r>
              <a:rPr lang="en-US" sz="2000" b="1" kern="1200" dirty="0" smtClean="0">
                <a:latin typeface="Arial" charset="0"/>
                <a:ea typeface="MS PGothic" charset="0"/>
                <a:cs typeface="MS PGothic" charset="0"/>
              </a:rPr>
              <a:t>10 </a:t>
            </a:r>
            <a:r>
              <a:rPr lang="en-US" sz="2000" b="1" kern="1200" dirty="0">
                <a:latin typeface="Arial" charset="0"/>
                <a:ea typeface="MS PGothic" charset="0"/>
                <a:cs typeface="MS PGothic" charset="0"/>
              </a:rPr>
              <a:t>September to see if you were successful in getting a place on your chosen module.</a:t>
            </a:r>
          </a:p>
          <a:p>
            <a:pPr lvl="0" defTabSz="457200" eaLnBrk="1" hangingPunct="1">
              <a:spcBef>
                <a:spcPct val="20000"/>
              </a:spcBef>
              <a:buFont typeface="Arial" charset="0"/>
              <a:buChar char="•"/>
            </a:pPr>
            <a:r>
              <a:rPr lang="en-IE" sz="2000" kern="1200" dirty="0">
                <a:latin typeface="Arial" charset="0"/>
                <a:ea typeface="MS PGothic" charset="0"/>
                <a:cs typeface="MS PGothic" charset="0"/>
              </a:rPr>
              <a:t>More general elective places can become available, consult </a:t>
            </a:r>
            <a:r>
              <a:rPr lang="en-IE" sz="2000" kern="1200" dirty="0" smtClean="0">
                <a:latin typeface="Arial" charset="0"/>
                <a:ea typeface="MS PGothic" charset="0"/>
                <a:cs typeface="MS PGothic" charset="0"/>
              </a:rPr>
              <a:t/>
            </a:r>
            <a:br>
              <a:rPr lang="en-IE" sz="2000" kern="1200" dirty="0" smtClean="0">
                <a:latin typeface="Arial" charset="0"/>
                <a:ea typeface="MS PGothic" charset="0"/>
                <a:cs typeface="MS PGothic" charset="0"/>
              </a:rPr>
            </a:br>
            <a:r>
              <a:rPr lang="en-IE" sz="2000" b="1" u="sng" kern="1200" dirty="0" smtClean="0">
                <a:latin typeface="Arial" charset="0"/>
                <a:ea typeface="MS PGothic" charset="0"/>
                <a:cs typeface="MS PGothic" charset="0"/>
              </a:rPr>
              <a:t>http</a:t>
            </a:r>
            <a:r>
              <a:rPr lang="en-IE" sz="2000" b="1" u="sng" kern="1200" dirty="0">
                <a:latin typeface="Arial" charset="0"/>
                <a:ea typeface="MS PGothic" charset="0"/>
                <a:cs typeface="MS PGothic" charset="0"/>
              </a:rPr>
              <a:t>://www.ucd.ie/students/moduleplaces.html</a:t>
            </a:r>
            <a:endParaRPr lang="en-US" sz="2000" b="1" u="sng" kern="1200" dirty="0">
              <a:latin typeface="Arial" charset="0"/>
              <a:ea typeface="MS PGothic" charset="0"/>
              <a:cs typeface="MS PGothic" charset="0"/>
            </a:endParaRPr>
          </a:p>
          <a:p>
            <a:pPr lvl="0" defTabSz="457200" eaLnBrk="1" hangingPunct="1">
              <a:spcBef>
                <a:spcPct val="20000"/>
              </a:spcBef>
              <a:buFont typeface="Arial" charset="0"/>
              <a:buChar char="•"/>
            </a:pPr>
            <a:r>
              <a:rPr lang="en-US" sz="2000" kern="1200" dirty="0">
                <a:solidFill>
                  <a:srgbClr val="FF0000"/>
                </a:solidFill>
                <a:latin typeface="Arial" charset="0"/>
                <a:ea typeface="MS PGothic" charset="0"/>
                <a:cs typeface="MS PGothic" charset="0"/>
              </a:rPr>
              <a:t>In-</a:t>
            </a:r>
            <a:r>
              <a:rPr lang="en-US" sz="2000" kern="1200" dirty="0" err="1">
                <a:solidFill>
                  <a:srgbClr val="FF0000"/>
                </a:solidFill>
                <a:latin typeface="Arial" charset="0"/>
                <a:ea typeface="MS PGothic" charset="0"/>
                <a:cs typeface="MS PGothic" charset="0"/>
              </a:rPr>
              <a:t>programme</a:t>
            </a:r>
            <a:r>
              <a:rPr lang="en-US" sz="2000" kern="1200" dirty="0">
                <a:solidFill>
                  <a:srgbClr val="FF0000"/>
                </a:solidFill>
                <a:latin typeface="Arial" charset="0"/>
                <a:ea typeface="MS PGothic" charset="0"/>
                <a:cs typeface="MS PGothic" charset="0"/>
              </a:rPr>
              <a:t> electives</a:t>
            </a:r>
            <a:r>
              <a:rPr lang="en-US" sz="2000" kern="1200" dirty="0">
                <a:latin typeface="Arial" charset="0"/>
                <a:ea typeface="MS PGothic" charset="0"/>
                <a:cs typeface="MS PGothic" charset="0"/>
              </a:rPr>
              <a:t> are allocated on first-come first-served basis.</a:t>
            </a:r>
            <a:endParaRPr lang="en-IE" sz="2000" b="1" kern="1200" dirty="0">
              <a:latin typeface="Arial" charset="0"/>
              <a:ea typeface="MS PGothic" charset="0"/>
              <a:cs typeface="MS PGothic" charset="0"/>
            </a:endParaRPr>
          </a:p>
          <a:p>
            <a:pPr lvl="0" defTabSz="457200" eaLnBrk="1" hangingPunct="1">
              <a:spcBef>
                <a:spcPct val="20000"/>
              </a:spcBef>
              <a:buFont typeface="Arial" charset="0"/>
              <a:buChar char="•"/>
            </a:pPr>
            <a:r>
              <a:rPr lang="en-IE" sz="2000" b="1" kern="1200" dirty="0">
                <a:solidFill>
                  <a:srgbClr val="FF0000"/>
                </a:solidFill>
                <a:latin typeface="Arial" charset="0"/>
                <a:ea typeface="MS PGothic" charset="0"/>
                <a:cs typeface="MS PGothic" charset="0"/>
              </a:rPr>
              <a:t>Monday </a:t>
            </a:r>
            <a:r>
              <a:rPr lang="en-IE" sz="2000" b="1" kern="1200" dirty="0" smtClean="0">
                <a:solidFill>
                  <a:srgbClr val="FF0000"/>
                </a:solidFill>
                <a:latin typeface="Arial" charset="0"/>
                <a:ea typeface="MS PGothic" charset="0"/>
                <a:cs typeface="MS PGothic" charset="0"/>
              </a:rPr>
              <a:t>12 </a:t>
            </a:r>
            <a:r>
              <a:rPr lang="en-IE" sz="2000" b="1" kern="1200" dirty="0">
                <a:solidFill>
                  <a:srgbClr val="FF0000"/>
                </a:solidFill>
                <a:latin typeface="Arial" charset="0"/>
                <a:ea typeface="MS PGothic" charset="0"/>
                <a:cs typeface="MS PGothic" charset="0"/>
              </a:rPr>
              <a:t>September </a:t>
            </a:r>
            <a:r>
              <a:rPr lang="en-IE" sz="2000" b="1" kern="1200" dirty="0" smtClean="0">
                <a:solidFill>
                  <a:srgbClr val="FF0000"/>
                </a:solidFill>
                <a:latin typeface="Arial" charset="0"/>
                <a:ea typeface="MS PGothic" charset="0"/>
                <a:cs typeface="MS PGothic" charset="0"/>
              </a:rPr>
              <a:t>2016 </a:t>
            </a:r>
            <a:r>
              <a:rPr lang="en-IE" sz="2000" b="1" u="sng" kern="1200" dirty="0" smtClean="0">
                <a:solidFill>
                  <a:srgbClr val="FF0000"/>
                </a:solidFill>
                <a:latin typeface="Arial" charset="0"/>
                <a:ea typeface="MS PGothic" charset="0"/>
                <a:cs typeface="MS PGothic" charset="0"/>
              </a:rPr>
              <a:t>- </a:t>
            </a:r>
            <a:r>
              <a:rPr lang="en-IE" sz="2000" b="1" u="sng" kern="1200" dirty="0">
                <a:solidFill>
                  <a:srgbClr val="FF0000"/>
                </a:solidFill>
                <a:latin typeface="Arial" charset="0"/>
                <a:ea typeface="MS PGothic" charset="0"/>
                <a:cs typeface="MS PGothic" charset="0"/>
              </a:rPr>
              <a:t>Lectures start </a:t>
            </a:r>
            <a:r>
              <a:rPr lang="en-IE" sz="2000" b="1" u="sng" kern="1200" dirty="0" smtClean="0">
                <a:solidFill>
                  <a:srgbClr val="FF0000"/>
                </a:solidFill>
                <a:latin typeface="Arial" charset="0"/>
                <a:ea typeface="MS PGothic" charset="0"/>
                <a:cs typeface="MS PGothic" charset="0"/>
              </a:rPr>
              <a:t>at 9.00 am.</a:t>
            </a:r>
            <a:endParaRPr lang="en-US" sz="2000" b="1" u="sng" dirty="0" smtClean="0">
              <a:solidFill>
                <a:srgbClr val="EF1F1D"/>
              </a:solidFill>
              <a:latin typeface="Arial" pitchFamily="34" charset="0"/>
            </a:endParaRPr>
          </a:p>
        </p:txBody>
      </p:sp>
      <p:sp>
        <p:nvSpPr>
          <p:cNvPr id="37892" name="Text Box 7"/>
          <p:cNvSpPr txBox="1">
            <a:spLocks noChangeArrowheads="1"/>
          </p:cNvSpPr>
          <p:nvPr/>
        </p:nvSpPr>
        <p:spPr bwMode="auto">
          <a:xfrm>
            <a:off x="1331913" y="260350"/>
            <a:ext cx="7056437" cy="641350"/>
          </a:xfrm>
          <a:prstGeom prst="rect">
            <a:avLst/>
          </a:prstGeom>
          <a:noFill/>
          <a:ln w="9525">
            <a:noFill/>
            <a:miter lim="800000"/>
            <a:headEnd/>
            <a:tailEnd/>
          </a:ln>
        </p:spPr>
        <p:txBody>
          <a:bodyPr>
            <a:spAutoFit/>
          </a:bodyPr>
          <a:lstStyle/>
          <a:p>
            <a:pPr>
              <a:spcBef>
                <a:spcPct val="50000"/>
              </a:spcBef>
            </a:pPr>
            <a:r>
              <a:rPr lang="en-IE" sz="3200" b="1" u="sng" dirty="0">
                <a:solidFill>
                  <a:srgbClr val="0000FF"/>
                </a:solidFill>
                <a:latin typeface="Arial" pitchFamily="34" charset="0"/>
              </a:rPr>
              <a:t>Important </a:t>
            </a:r>
            <a:r>
              <a:rPr lang="en-IE" sz="3200" b="1" u="sng" dirty="0" smtClean="0">
                <a:solidFill>
                  <a:srgbClr val="0000FF"/>
                </a:solidFill>
                <a:latin typeface="Arial" pitchFamily="34" charset="0"/>
              </a:rPr>
              <a:t>Dates - Reminder</a:t>
            </a:r>
            <a:r>
              <a:rPr lang="en-IE" sz="3600" b="1" dirty="0" smtClean="0">
                <a:solidFill>
                  <a:srgbClr val="0000FF"/>
                </a:solidFill>
                <a:latin typeface="Arial" pitchFamily="34" charset="0"/>
              </a:rPr>
              <a:t> </a:t>
            </a:r>
            <a:endParaRPr lang="en-US" sz="3600" b="1" dirty="0">
              <a:solidFill>
                <a:srgbClr val="0000FF"/>
              </a:solidFill>
              <a:latin typeface="Arial" pitchFamily="34" charset="0"/>
            </a:endParaRPr>
          </a:p>
        </p:txBody>
      </p:sp>
    </p:spTree>
  </p:cSld>
  <p:clrMapOvr>
    <a:masterClrMapping/>
  </p:clrMapOvr>
  <p:transition advClick="0" advTm="3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pPr algn="ctr"/>
            <a:r>
              <a:rPr lang="en-IE" b="1" dirty="0">
                <a:solidFill>
                  <a:srgbClr val="0000FF"/>
                </a:solidFill>
                <a:latin typeface="Arial" pitchFamily="34" charset="0"/>
              </a:rPr>
              <a:t>ASSESSMENT</a:t>
            </a:r>
            <a:r>
              <a:rPr lang="en-IE" sz="3600" u="sng" dirty="0">
                <a:solidFill>
                  <a:srgbClr val="0000FF"/>
                </a:solidFill>
                <a:latin typeface="Arial" pitchFamily="34" charset="0"/>
              </a:rPr>
              <a:t/>
            </a:r>
            <a:br>
              <a:rPr lang="en-IE" sz="3600" u="sng" dirty="0">
                <a:solidFill>
                  <a:srgbClr val="0000FF"/>
                </a:solidFill>
                <a:latin typeface="Arial" pitchFamily="34" charset="0"/>
              </a:rPr>
            </a:br>
            <a:endParaRPr lang="en-US" dirty="0"/>
          </a:p>
        </p:txBody>
      </p:sp>
      <p:sp>
        <p:nvSpPr>
          <p:cNvPr id="3" name="Content Placeholder 2"/>
          <p:cNvSpPr>
            <a:spLocks noGrp="1"/>
          </p:cNvSpPr>
          <p:nvPr>
            <p:ph idx="1"/>
          </p:nvPr>
        </p:nvSpPr>
        <p:spPr>
          <a:xfrm>
            <a:off x="734888" y="991269"/>
            <a:ext cx="8229600" cy="5246043"/>
          </a:xfrm>
        </p:spPr>
        <p:txBody>
          <a:bodyPr/>
          <a:lstStyle/>
          <a:p>
            <a:pPr marL="0" indent="0" eaLnBrk="1" hangingPunct="1">
              <a:lnSpc>
                <a:spcPct val="100000"/>
              </a:lnSpc>
              <a:spcBef>
                <a:spcPct val="50000"/>
              </a:spcBef>
              <a:buNone/>
            </a:pPr>
            <a:r>
              <a:rPr lang="en-IE" sz="2400" b="1" u="sng" dirty="0">
                <a:latin typeface="Arial" pitchFamily="34" charset="0"/>
              </a:rPr>
              <a:t>Continuous Assessment:</a:t>
            </a:r>
            <a:r>
              <a:rPr lang="en-IE" sz="2000" dirty="0">
                <a:latin typeface="Arial" pitchFamily="34" charset="0"/>
              </a:rPr>
              <a:t> </a:t>
            </a:r>
          </a:p>
          <a:p>
            <a:pPr marL="381000" indent="-381000" eaLnBrk="1" hangingPunct="1">
              <a:lnSpc>
                <a:spcPct val="100000"/>
              </a:lnSpc>
              <a:spcBef>
                <a:spcPct val="50000"/>
              </a:spcBef>
            </a:pPr>
            <a:r>
              <a:rPr lang="en-IE" sz="2000" dirty="0">
                <a:latin typeface="Arial" pitchFamily="34" charset="0"/>
              </a:rPr>
              <a:t>Takes place in all modules over the Semester, </a:t>
            </a:r>
            <a:r>
              <a:rPr lang="en-IE" sz="2000" dirty="0" smtClean="0">
                <a:latin typeface="Arial" pitchFamily="34" charset="0"/>
              </a:rPr>
              <a:t/>
            </a:r>
            <a:br>
              <a:rPr lang="en-IE" sz="2000" dirty="0" smtClean="0">
                <a:latin typeface="Arial" pitchFamily="34" charset="0"/>
              </a:rPr>
            </a:br>
            <a:r>
              <a:rPr lang="en-IE" sz="2000" dirty="0" smtClean="0">
                <a:latin typeface="Arial" pitchFamily="34" charset="0"/>
              </a:rPr>
              <a:t>eg.  MCQ’s</a:t>
            </a:r>
            <a:r>
              <a:rPr lang="en-IE" sz="2000" dirty="0">
                <a:latin typeface="Arial" pitchFamily="34" charset="0"/>
              </a:rPr>
              <a:t>; in-</a:t>
            </a:r>
            <a:r>
              <a:rPr lang="en-IE" sz="2000" dirty="0" smtClean="0">
                <a:latin typeface="Arial" pitchFamily="34" charset="0"/>
              </a:rPr>
              <a:t>class tests</a:t>
            </a:r>
            <a:r>
              <a:rPr lang="en-IE" sz="2000" dirty="0">
                <a:latin typeface="Arial" pitchFamily="34" charset="0"/>
              </a:rPr>
              <a:t>/quizzes; lab practicals</a:t>
            </a:r>
          </a:p>
          <a:p>
            <a:pPr marL="0" indent="0" eaLnBrk="1" hangingPunct="1">
              <a:lnSpc>
                <a:spcPct val="100000"/>
              </a:lnSpc>
              <a:spcBef>
                <a:spcPct val="50000"/>
              </a:spcBef>
              <a:buNone/>
            </a:pPr>
            <a:r>
              <a:rPr lang="en-IE" sz="2400" b="1" u="sng" dirty="0">
                <a:latin typeface="Arial" pitchFamily="34" charset="0"/>
              </a:rPr>
              <a:t>Exams at end of Semester 1:</a:t>
            </a:r>
          </a:p>
          <a:p>
            <a:pPr marL="381000" indent="-381000" eaLnBrk="1" hangingPunct="1">
              <a:lnSpc>
                <a:spcPct val="100000"/>
              </a:lnSpc>
              <a:spcBef>
                <a:spcPct val="50000"/>
              </a:spcBef>
            </a:pPr>
            <a:r>
              <a:rPr lang="en-IE" sz="2000" dirty="0">
                <a:latin typeface="Arial" pitchFamily="34" charset="0"/>
              </a:rPr>
              <a:t>Most modules use 2-hour examinations</a:t>
            </a:r>
          </a:p>
          <a:p>
            <a:pPr marL="381000" indent="-381000" eaLnBrk="1" hangingPunct="1">
              <a:lnSpc>
                <a:spcPct val="100000"/>
              </a:lnSpc>
              <a:spcBef>
                <a:spcPct val="50000"/>
              </a:spcBef>
            </a:pPr>
            <a:r>
              <a:rPr lang="en-IE" sz="2000" dirty="0">
                <a:latin typeface="Arial" pitchFamily="34" charset="0"/>
              </a:rPr>
              <a:t>Revision </a:t>
            </a:r>
            <a:r>
              <a:rPr lang="en-IE" sz="2000" dirty="0" smtClean="0">
                <a:latin typeface="Arial" pitchFamily="34" charset="0"/>
              </a:rPr>
              <a:t>week: </a:t>
            </a:r>
            <a:r>
              <a:rPr lang="en-IE" sz="2000" dirty="0">
                <a:solidFill>
                  <a:srgbClr val="FF0000"/>
                </a:solidFill>
                <a:latin typeface="Arial" pitchFamily="34" charset="0"/>
              </a:rPr>
              <a:t>3</a:t>
            </a:r>
            <a:r>
              <a:rPr lang="en-IE" sz="2000" baseline="30000" dirty="0">
                <a:solidFill>
                  <a:srgbClr val="FF0000"/>
                </a:solidFill>
                <a:latin typeface="Arial" pitchFamily="34" charset="0"/>
              </a:rPr>
              <a:t>rd</a:t>
            </a:r>
            <a:r>
              <a:rPr lang="en-IE" sz="2000" dirty="0">
                <a:latin typeface="Arial" pitchFamily="34" charset="0"/>
              </a:rPr>
              <a:t> </a:t>
            </a:r>
            <a:r>
              <a:rPr lang="en-IE" sz="2000" dirty="0">
                <a:solidFill>
                  <a:srgbClr val="FF0000"/>
                </a:solidFill>
                <a:latin typeface="Arial" pitchFamily="34" charset="0"/>
              </a:rPr>
              <a:t>to 9</a:t>
            </a:r>
            <a:r>
              <a:rPr lang="en-IE" sz="2000" baseline="30000" dirty="0">
                <a:solidFill>
                  <a:srgbClr val="FF0000"/>
                </a:solidFill>
                <a:latin typeface="Arial" pitchFamily="34" charset="0"/>
              </a:rPr>
              <a:t>th</a:t>
            </a:r>
            <a:r>
              <a:rPr lang="en-IE" sz="2000" dirty="0">
                <a:solidFill>
                  <a:srgbClr val="FF0000"/>
                </a:solidFill>
                <a:latin typeface="Arial" pitchFamily="34" charset="0"/>
              </a:rPr>
              <a:t>  December </a:t>
            </a:r>
            <a:r>
              <a:rPr lang="en-IE" sz="2000" dirty="0" smtClean="0">
                <a:solidFill>
                  <a:srgbClr val="FF0000"/>
                </a:solidFill>
                <a:latin typeface="Arial" pitchFamily="34" charset="0"/>
              </a:rPr>
              <a:t>2016 </a:t>
            </a:r>
          </a:p>
          <a:p>
            <a:pPr marL="381000" indent="-381000" eaLnBrk="1" hangingPunct="1">
              <a:lnSpc>
                <a:spcPct val="100000"/>
              </a:lnSpc>
              <a:spcBef>
                <a:spcPct val="50000"/>
              </a:spcBef>
            </a:pPr>
            <a:r>
              <a:rPr lang="en-IE" sz="2000" dirty="0" smtClean="0">
                <a:latin typeface="Arial" pitchFamily="34" charset="0"/>
              </a:rPr>
              <a:t>Exams </a:t>
            </a:r>
            <a:r>
              <a:rPr lang="en-IE" sz="2000" dirty="0">
                <a:latin typeface="Arial" pitchFamily="34" charset="0"/>
              </a:rPr>
              <a:t>take place </a:t>
            </a:r>
            <a:r>
              <a:rPr lang="en-IE" sz="2000" dirty="0" smtClean="0">
                <a:solidFill>
                  <a:srgbClr val="FF0000"/>
                </a:solidFill>
                <a:latin typeface="Arial" pitchFamily="34" charset="0"/>
              </a:rPr>
              <a:t>10</a:t>
            </a:r>
            <a:r>
              <a:rPr lang="en-IE" sz="2000" baseline="30000" dirty="0" smtClean="0">
                <a:solidFill>
                  <a:srgbClr val="FF0000"/>
                </a:solidFill>
                <a:latin typeface="Arial" pitchFamily="34" charset="0"/>
              </a:rPr>
              <a:t>th</a:t>
            </a:r>
            <a:r>
              <a:rPr lang="en-IE" sz="2000" dirty="0" smtClean="0">
                <a:solidFill>
                  <a:srgbClr val="FF0000"/>
                </a:solidFill>
                <a:latin typeface="Arial" pitchFamily="34" charset="0"/>
              </a:rPr>
              <a:t> to 22</a:t>
            </a:r>
            <a:r>
              <a:rPr lang="en-IE" sz="2000" baseline="30000" dirty="0" smtClean="0">
                <a:solidFill>
                  <a:srgbClr val="FF0000"/>
                </a:solidFill>
                <a:latin typeface="Arial" pitchFamily="34" charset="0"/>
              </a:rPr>
              <a:t>nd</a:t>
            </a:r>
            <a:r>
              <a:rPr lang="en-IE" sz="2000" dirty="0" smtClean="0">
                <a:solidFill>
                  <a:srgbClr val="FF0000"/>
                </a:solidFill>
                <a:latin typeface="Arial" pitchFamily="34" charset="0"/>
              </a:rPr>
              <a:t> December 2016</a:t>
            </a:r>
          </a:p>
          <a:p>
            <a:pPr marL="381000" indent="-381000" eaLnBrk="1" hangingPunct="1">
              <a:lnSpc>
                <a:spcPct val="100000"/>
              </a:lnSpc>
              <a:spcBef>
                <a:spcPct val="50000"/>
              </a:spcBef>
            </a:pPr>
            <a:r>
              <a:rPr lang="en-US" sz="2400" b="1" u="sng" dirty="0" smtClean="0">
                <a:latin typeface="Arial" pitchFamily="34" charset="0"/>
              </a:rPr>
              <a:t>Exams </a:t>
            </a:r>
            <a:r>
              <a:rPr lang="en-US" sz="2400" b="1" u="sng" dirty="0">
                <a:latin typeface="Arial" pitchFamily="34" charset="0"/>
              </a:rPr>
              <a:t>at end of Semester 2:</a:t>
            </a:r>
          </a:p>
          <a:p>
            <a:pPr marL="381000" indent="-381000" eaLnBrk="1" hangingPunct="1">
              <a:lnSpc>
                <a:spcPct val="100000"/>
              </a:lnSpc>
              <a:spcBef>
                <a:spcPct val="50000"/>
              </a:spcBef>
            </a:pPr>
            <a:r>
              <a:rPr lang="en-IE" sz="2000" dirty="0" smtClean="0">
                <a:latin typeface="Arial" pitchFamily="34" charset="0"/>
              </a:rPr>
              <a:t>Fieldwork/Study period: 13</a:t>
            </a:r>
            <a:r>
              <a:rPr lang="en-IE" sz="2000" baseline="30000" dirty="0" smtClean="0">
                <a:latin typeface="Arial" pitchFamily="34" charset="0"/>
              </a:rPr>
              <a:t>th</a:t>
            </a:r>
            <a:r>
              <a:rPr lang="en-IE" sz="2000" dirty="0" smtClean="0">
                <a:latin typeface="Arial" pitchFamily="34" charset="0"/>
              </a:rPr>
              <a:t> March to 26</a:t>
            </a:r>
            <a:r>
              <a:rPr lang="en-IE" sz="2000" baseline="30000" dirty="0" smtClean="0">
                <a:latin typeface="Arial" pitchFamily="34" charset="0"/>
              </a:rPr>
              <a:t>th</a:t>
            </a:r>
            <a:r>
              <a:rPr lang="en-IE" sz="2000" dirty="0" smtClean="0">
                <a:latin typeface="Arial" pitchFamily="34" charset="0"/>
              </a:rPr>
              <a:t> March</a:t>
            </a:r>
          </a:p>
          <a:p>
            <a:pPr marL="381000" indent="-381000" eaLnBrk="1" hangingPunct="1">
              <a:lnSpc>
                <a:spcPct val="100000"/>
              </a:lnSpc>
              <a:spcBef>
                <a:spcPct val="50000"/>
              </a:spcBef>
            </a:pPr>
            <a:r>
              <a:rPr lang="en-IE" sz="2000" dirty="0" smtClean="0">
                <a:latin typeface="Arial" pitchFamily="34" charset="0"/>
              </a:rPr>
              <a:t>Revision week: 29</a:t>
            </a:r>
            <a:r>
              <a:rPr lang="en-IE" sz="2000" baseline="30000" dirty="0" smtClean="0">
                <a:latin typeface="Arial" pitchFamily="34" charset="0"/>
              </a:rPr>
              <a:t>th</a:t>
            </a:r>
            <a:r>
              <a:rPr lang="en-IE" sz="2000" dirty="0" smtClean="0">
                <a:latin typeface="Arial" pitchFamily="34" charset="0"/>
              </a:rPr>
              <a:t> April to </a:t>
            </a:r>
            <a:r>
              <a:rPr lang="en-IE" sz="2000" dirty="0">
                <a:latin typeface="Arial" pitchFamily="34" charset="0"/>
              </a:rPr>
              <a:t>Sunday </a:t>
            </a:r>
            <a:r>
              <a:rPr lang="en-IE" sz="2000" dirty="0" smtClean="0">
                <a:latin typeface="Arial" pitchFamily="34" charset="0"/>
              </a:rPr>
              <a:t>7th  May 2016</a:t>
            </a:r>
            <a:endParaRPr lang="en-IE" sz="2000" dirty="0">
              <a:latin typeface="Arial" pitchFamily="34" charset="0"/>
            </a:endParaRPr>
          </a:p>
          <a:p>
            <a:pPr eaLnBrk="1" hangingPunct="1">
              <a:lnSpc>
                <a:spcPct val="100000"/>
              </a:lnSpc>
              <a:spcBef>
                <a:spcPct val="50000"/>
              </a:spcBef>
            </a:pPr>
            <a:r>
              <a:rPr lang="en-IE" sz="2000" dirty="0">
                <a:latin typeface="Arial" pitchFamily="34" charset="0"/>
              </a:rPr>
              <a:t>Exams take place </a:t>
            </a:r>
            <a:r>
              <a:rPr lang="en-IE" sz="2000" dirty="0" smtClean="0">
                <a:solidFill>
                  <a:srgbClr val="FF0000"/>
                </a:solidFill>
                <a:latin typeface="Arial" pitchFamily="34" charset="0"/>
              </a:rPr>
              <a:t>8</a:t>
            </a:r>
            <a:r>
              <a:rPr lang="en-IE" sz="2000" baseline="30000" dirty="0" smtClean="0">
                <a:solidFill>
                  <a:srgbClr val="FF0000"/>
                </a:solidFill>
                <a:latin typeface="Arial" pitchFamily="34" charset="0"/>
              </a:rPr>
              <a:t>th</a:t>
            </a:r>
            <a:r>
              <a:rPr lang="en-IE" sz="2000" dirty="0" smtClean="0">
                <a:solidFill>
                  <a:srgbClr val="FF0000"/>
                </a:solidFill>
                <a:latin typeface="Arial" pitchFamily="34" charset="0"/>
              </a:rPr>
              <a:t> to 19</a:t>
            </a:r>
            <a:r>
              <a:rPr lang="en-IE" sz="2000" baseline="30000" dirty="0" smtClean="0">
                <a:solidFill>
                  <a:srgbClr val="FF0000"/>
                </a:solidFill>
                <a:latin typeface="Arial" pitchFamily="34" charset="0"/>
              </a:rPr>
              <a:t>th</a:t>
            </a:r>
            <a:r>
              <a:rPr lang="en-IE" sz="2000" dirty="0" smtClean="0">
                <a:solidFill>
                  <a:srgbClr val="FF0000"/>
                </a:solidFill>
                <a:latin typeface="Arial" pitchFamily="34" charset="0"/>
              </a:rPr>
              <a:t> May 2017</a:t>
            </a:r>
            <a:endParaRPr lang="en-IE" sz="2000" dirty="0">
              <a:solidFill>
                <a:srgbClr val="FF0000"/>
              </a:solidFill>
              <a:latin typeface="Arial" pitchFamily="34" charset="0"/>
            </a:endParaRPr>
          </a:p>
        </p:txBody>
      </p:sp>
    </p:spTree>
    <p:extLst>
      <p:ext uri="{BB962C8B-B14F-4D97-AF65-F5344CB8AC3E}">
        <p14:creationId xmlns:p14="http://schemas.microsoft.com/office/powerpoint/2010/main" val="1182500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179388" y="260350"/>
            <a:ext cx="8672512" cy="871538"/>
          </a:xfrm>
          <a:prstGeom prst="rect">
            <a:avLst/>
          </a:prstGeom>
          <a:noFill/>
          <a:ln w="9525">
            <a:noFill/>
            <a:miter lim="800000"/>
            <a:headEnd/>
            <a:tailEnd/>
          </a:ln>
        </p:spPr>
        <p:txBody>
          <a:bodyPr anchor="ctr"/>
          <a:lstStyle/>
          <a:p>
            <a:endParaRPr lang="en-US" sz="3200">
              <a:solidFill>
                <a:srgbClr val="0000FF"/>
              </a:solidFill>
              <a:latin typeface="Arial" pitchFamily="34" charset="0"/>
            </a:endParaRPr>
          </a:p>
        </p:txBody>
      </p:sp>
      <p:sp>
        <p:nvSpPr>
          <p:cNvPr id="4100" name="Text Box 4"/>
          <p:cNvSpPr txBox="1">
            <a:spLocks noChangeArrowheads="1"/>
          </p:cNvSpPr>
          <p:nvPr/>
        </p:nvSpPr>
        <p:spPr bwMode="auto">
          <a:xfrm>
            <a:off x="1043608" y="692696"/>
            <a:ext cx="7129463" cy="5293756"/>
          </a:xfrm>
          <a:prstGeom prst="rect">
            <a:avLst/>
          </a:prstGeom>
          <a:noFill/>
          <a:ln w="9525">
            <a:noFill/>
            <a:miter lim="800000"/>
            <a:headEnd/>
            <a:tailEnd/>
          </a:ln>
        </p:spPr>
        <p:txBody>
          <a:bodyPr>
            <a:spAutoFit/>
          </a:bodyPr>
          <a:lstStyle/>
          <a:p>
            <a:endParaRPr lang="en-IE" sz="3200" b="1" dirty="0" smtClean="0">
              <a:solidFill>
                <a:srgbClr val="0000FF"/>
              </a:solidFill>
              <a:latin typeface="Arial" pitchFamily="34" charset="0"/>
            </a:endParaRPr>
          </a:p>
          <a:p>
            <a:r>
              <a:rPr lang="en-IE" sz="3200" b="1" dirty="0" smtClean="0">
                <a:solidFill>
                  <a:srgbClr val="0000FF"/>
                </a:solidFill>
                <a:latin typeface="Arial" pitchFamily="34" charset="0"/>
              </a:rPr>
              <a:t>Engineering Programme </a:t>
            </a:r>
            <a:r>
              <a:rPr lang="en-IE" sz="3200" b="1" dirty="0">
                <a:solidFill>
                  <a:srgbClr val="0000FF"/>
                </a:solidFill>
                <a:latin typeface="Arial" pitchFamily="34" charset="0"/>
              </a:rPr>
              <a:t>Briefing</a:t>
            </a:r>
          </a:p>
          <a:p>
            <a:pPr algn="l"/>
            <a:endParaRPr lang="en-IE" sz="2400" dirty="0">
              <a:solidFill>
                <a:srgbClr val="0000FF"/>
              </a:solidFill>
              <a:latin typeface="Arial" pitchFamily="34" charset="0"/>
            </a:endParaRPr>
          </a:p>
          <a:p>
            <a:pPr>
              <a:lnSpc>
                <a:spcPct val="150000"/>
              </a:lnSpc>
            </a:pPr>
            <a:endParaRPr lang="en-IE" sz="2400" dirty="0" smtClean="0">
              <a:solidFill>
                <a:srgbClr val="EF1F1D"/>
              </a:solidFill>
              <a:latin typeface="Arial" pitchFamily="34" charset="0"/>
            </a:endParaRPr>
          </a:p>
          <a:p>
            <a:pPr>
              <a:lnSpc>
                <a:spcPct val="150000"/>
              </a:lnSpc>
            </a:pPr>
            <a:r>
              <a:rPr lang="en-IE" sz="2400" dirty="0" smtClean="0">
                <a:solidFill>
                  <a:srgbClr val="EF1F1D"/>
                </a:solidFill>
                <a:latin typeface="Arial" pitchFamily="34" charset="0"/>
              </a:rPr>
              <a:t>Dr </a:t>
            </a:r>
            <a:r>
              <a:rPr lang="en-IE" sz="2400" dirty="0">
                <a:solidFill>
                  <a:srgbClr val="EF1F1D"/>
                </a:solidFill>
                <a:latin typeface="Arial" pitchFamily="34" charset="0"/>
              </a:rPr>
              <a:t>Neal Murphy (Programme Coordinator</a:t>
            </a:r>
            <a:r>
              <a:rPr lang="en-IE" sz="2400" dirty="0" smtClean="0">
                <a:solidFill>
                  <a:srgbClr val="EF1F1D"/>
                </a:solidFill>
                <a:latin typeface="Arial" pitchFamily="34" charset="0"/>
              </a:rPr>
              <a:t>)</a:t>
            </a:r>
          </a:p>
          <a:p>
            <a:pPr>
              <a:lnSpc>
                <a:spcPct val="150000"/>
              </a:lnSpc>
            </a:pPr>
            <a:r>
              <a:rPr lang="en-IE" sz="2400" dirty="0" smtClean="0">
                <a:solidFill>
                  <a:srgbClr val="EF1F1D"/>
                </a:solidFill>
                <a:latin typeface="Arial" pitchFamily="34" charset="0"/>
              </a:rPr>
              <a:t>9.40 am B005 Health Science Centre </a:t>
            </a:r>
          </a:p>
          <a:p>
            <a:pPr>
              <a:lnSpc>
                <a:spcPct val="150000"/>
              </a:lnSpc>
            </a:pPr>
            <a:r>
              <a:rPr lang="en-IE" sz="2400" dirty="0" smtClean="0">
                <a:solidFill>
                  <a:srgbClr val="EF1F1D"/>
                </a:solidFill>
                <a:latin typeface="Arial" pitchFamily="34" charset="0"/>
                <a:hlinkClick r:id="rId3"/>
              </a:rPr>
              <a:t>neal.murphy@ucd.ie</a:t>
            </a:r>
            <a:endParaRPr lang="en-IE" sz="2400" dirty="0">
              <a:solidFill>
                <a:srgbClr val="EF1F1D"/>
              </a:solidFill>
              <a:latin typeface="Arial" pitchFamily="34" charset="0"/>
            </a:endParaRPr>
          </a:p>
          <a:p>
            <a:pPr algn="l">
              <a:lnSpc>
                <a:spcPct val="150000"/>
              </a:lnSpc>
            </a:pPr>
            <a:endParaRPr lang="en-IE" sz="2400" dirty="0">
              <a:solidFill>
                <a:srgbClr val="0000FF"/>
              </a:solidFill>
              <a:latin typeface="Arial" pitchFamily="34" charset="0"/>
            </a:endParaRPr>
          </a:p>
          <a:p>
            <a:pPr algn="l">
              <a:lnSpc>
                <a:spcPct val="150000"/>
              </a:lnSpc>
            </a:pPr>
            <a:endParaRPr lang="en-IE" sz="2400" dirty="0">
              <a:solidFill>
                <a:srgbClr val="0000FF"/>
              </a:solidFill>
              <a:latin typeface="Arial" pitchFamily="34" charset="0"/>
            </a:endParaRPr>
          </a:p>
          <a:p>
            <a:pPr algn="l">
              <a:lnSpc>
                <a:spcPct val="150000"/>
              </a:lnSpc>
            </a:pPr>
            <a:r>
              <a:rPr lang="en-IE" sz="2400" dirty="0">
                <a:solidFill>
                  <a:srgbClr val="0000FF"/>
                </a:solidFill>
                <a:latin typeface="Arial" pitchFamily="34" charset="0"/>
              </a:rPr>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624" name="Group 72"/>
          <p:cNvGraphicFramePr>
            <a:graphicFrameLocks noGrp="1"/>
          </p:cNvGraphicFramePr>
          <p:nvPr>
            <p:ph/>
            <p:extLst>
              <p:ext uri="{D42A27DB-BD31-4B8C-83A1-F6EECF244321}">
                <p14:modId xmlns:p14="http://schemas.microsoft.com/office/powerpoint/2010/main" val="799421895"/>
              </p:ext>
            </p:extLst>
          </p:nvPr>
        </p:nvGraphicFramePr>
        <p:xfrm>
          <a:off x="1187450" y="274638"/>
          <a:ext cx="7499350" cy="5922965"/>
        </p:xfrm>
        <a:graphic>
          <a:graphicData uri="http://schemas.openxmlformats.org/drawingml/2006/table">
            <a:tbl>
              <a:tblPr/>
              <a:tblGrid>
                <a:gridCol w="1416050"/>
                <a:gridCol w="1824038"/>
                <a:gridCol w="4259262"/>
              </a:tblGrid>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Grade</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Grade Point</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Description</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9888">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A+</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4.2</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Excellent</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A </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4.0</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92113">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A-</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3.8</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B+</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3.6</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Very Good</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9888">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B </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3.4</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B-</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3.2</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C+</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3.0</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Good</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C </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2.8</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9888">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C-</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2.6</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D+</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2.4</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rowSpan="3">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Pass</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D </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1" i="0" u="none" strike="noStrike" cap="none" normalizeH="0" baseline="0" smtClean="0">
                          <a:ln>
                            <a:noFill/>
                          </a:ln>
                          <a:solidFill>
                            <a:srgbClr val="FFFF00"/>
                          </a:solidFill>
                          <a:effectLst/>
                          <a:latin typeface="Arial" pitchFamily="34" charset="0"/>
                          <a:ea typeface="Times New Roman" pitchFamily="18" charset="0"/>
                          <a:cs typeface="Arial" pitchFamily="34" charset="0"/>
                        </a:rPr>
                        <a:t>2.2</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D-</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2.0</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vMerge="1">
                  <a:txBody>
                    <a:bodyPr/>
                    <a:lstStyle/>
                    <a:p>
                      <a:endParaRPr lang="en-US"/>
                    </a:p>
                  </a:txBody>
                  <a:tcPr/>
                </a:tc>
              </a:tr>
              <a:tr h="369888">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E </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1.6</a:t>
                      </a:r>
                      <a:endParaRPr kumimoji="0" lang="en-US" sz="18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Marginal fail</a:t>
                      </a:r>
                      <a:endParaRPr kumimoji="0" lang="en-US" sz="1800" b="0" i="0" u="none" strike="noStrike" cap="none" normalizeH="0" baseline="0" dirty="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GB"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rPr>
                        <a:t>F</a:t>
                      </a:r>
                      <a:endParaRPr kumimoji="0" lang="en-US"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GB"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rPr>
                        <a:t>1.0</a:t>
                      </a:r>
                      <a:endParaRPr kumimoji="0" lang="en-US" sz="1600" b="0" i="0" u="none" strike="noStrike" cap="none" normalizeH="0" baseline="0" smtClean="0">
                        <a:ln>
                          <a:noFill/>
                        </a:ln>
                        <a:solidFill>
                          <a:srgbClr val="FFFF00"/>
                        </a:solidFill>
                        <a:effectLst/>
                        <a:latin typeface="Arial"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GB" sz="1600" b="0" i="0" u="none" strike="noStrike" cap="none" normalizeH="0" baseline="0" dirty="0" smtClean="0">
                          <a:ln>
                            <a:noFill/>
                          </a:ln>
                          <a:solidFill>
                            <a:srgbClr val="FFFF00"/>
                          </a:solidFill>
                          <a:effectLst/>
                          <a:latin typeface="Arial" pitchFamily="34" charset="0"/>
                        </a:rPr>
                        <a:t>Unacceptable</a:t>
                      </a:r>
                      <a:endParaRPr kumimoji="0" lang="en-US" sz="1600" b="0" i="0" u="none" strike="noStrike" cap="none" normalizeH="0" baseline="0" dirty="0" smtClean="0">
                        <a:ln>
                          <a:noFill/>
                        </a:ln>
                        <a:solidFill>
                          <a:srgbClr val="FFFF00"/>
                        </a:solidFill>
                        <a:effectLst/>
                        <a:latin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r h="368300">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GB"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rPr>
                        <a:t>G</a:t>
                      </a:r>
                      <a:endParaRPr kumimoji="0" lang="en-US"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GB"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rPr>
                        <a:t>0</a:t>
                      </a:r>
                      <a:endParaRPr kumimoji="0" lang="en-US" sz="1600" b="0" i="0" u="none" strike="noStrike" cap="none" normalizeH="0" baseline="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GB" sz="1600" b="0" i="0" u="none" strike="noStrike" cap="none" normalizeH="0" baseline="0" dirty="0" smtClean="0">
                          <a:ln>
                            <a:noFill/>
                          </a:ln>
                          <a:solidFill>
                            <a:srgbClr val="FFFF00"/>
                          </a:solidFill>
                          <a:effectLst/>
                          <a:latin typeface="Verdana" pitchFamily="34" charset="0"/>
                          <a:ea typeface="Times New Roman" pitchFamily="18" charset="0"/>
                          <a:cs typeface="Arial" pitchFamily="34" charset="0"/>
                        </a:rPr>
                        <a:t>Wholly unacceptable</a:t>
                      </a:r>
                      <a:endParaRPr kumimoji="0" lang="en-US" sz="1600" b="0" i="0" u="none" strike="noStrike" cap="none" normalizeH="0" baseline="0" dirty="0" smtClean="0">
                        <a:ln>
                          <a:noFill/>
                        </a:ln>
                        <a:solidFill>
                          <a:srgbClr val="FFFF00"/>
                        </a:solidFill>
                        <a:effectLst/>
                        <a:latin typeface="Verdana" pitchFamily="34" charset="0"/>
                        <a:ea typeface="Times New Roman" pitchFamily="18" charset="0"/>
                        <a:cs typeface="Arial" pitchFamily="34" charset="0"/>
                      </a:endParaRP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00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468313" y="765175"/>
            <a:ext cx="8439150" cy="630942"/>
          </a:xfrm>
          <a:prstGeom prst="rect">
            <a:avLst/>
          </a:prstGeom>
          <a:noFill/>
          <a:ln w="9525">
            <a:noFill/>
            <a:miter lim="800000"/>
            <a:headEnd/>
            <a:tailEnd/>
          </a:ln>
        </p:spPr>
        <p:txBody>
          <a:bodyPr>
            <a:spAutoFit/>
          </a:bodyPr>
          <a:lstStyle/>
          <a:p>
            <a:pPr algn="l" eaLnBrk="1" hangingPunct="1">
              <a:lnSpc>
                <a:spcPct val="130000"/>
              </a:lnSpc>
              <a:spcBef>
                <a:spcPct val="50000"/>
              </a:spcBef>
            </a:pPr>
            <a:r>
              <a:rPr lang="en-US" sz="2800" b="1" dirty="0">
                <a:solidFill>
                  <a:srgbClr val="0000FF"/>
                </a:solidFill>
                <a:latin typeface="Arial" pitchFamily="34" charset="0"/>
              </a:rPr>
              <a:t>		</a:t>
            </a:r>
            <a:r>
              <a:rPr lang="en-US" sz="2800" b="1" u="sng" dirty="0" smtClean="0">
                <a:solidFill>
                  <a:srgbClr val="0000FF"/>
                </a:solidFill>
                <a:latin typeface="Arial" pitchFamily="34" charset="0"/>
              </a:rPr>
              <a:t>Typical Mechanics Results</a:t>
            </a:r>
            <a:endParaRPr lang="en-US" sz="2400" dirty="0">
              <a:solidFill>
                <a:srgbClr val="0000FF"/>
              </a:solidFill>
              <a:latin typeface="Arial" pitchFamily="34" charset="0"/>
            </a:endParaRPr>
          </a:p>
        </p:txBody>
      </p:sp>
      <p:graphicFrame>
        <p:nvGraphicFramePr>
          <p:cNvPr id="2" name="Chart 1"/>
          <p:cNvGraphicFramePr/>
          <p:nvPr>
            <p:extLst>
              <p:ext uri="{D42A27DB-BD31-4B8C-83A1-F6EECF244321}">
                <p14:modId xmlns:p14="http://schemas.microsoft.com/office/powerpoint/2010/main" val="599712559"/>
              </p:ext>
            </p:extLst>
          </p:nvPr>
        </p:nvGraphicFramePr>
        <p:xfrm>
          <a:off x="1547664" y="177281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468313" y="765175"/>
            <a:ext cx="8439150" cy="6007799"/>
          </a:xfrm>
          <a:prstGeom prst="rect">
            <a:avLst/>
          </a:prstGeom>
          <a:noFill/>
          <a:ln w="9525">
            <a:noFill/>
            <a:miter lim="800000"/>
            <a:headEnd/>
            <a:tailEnd/>
          </a:ln>
        </p:spPr>
        <p:txBody>
          <a:bodyPr>
            <a:spAutoFit/>
          </a:bodyPr>
          <a:lstStyle/>
          <a:p>
            <a:pPr algn="l" eaLnBrk="1" hangingPunct="1">
              <a:lnSpc>
                <a:spcPct val="130000"/>
              </a:lnSpc>
              <a:spcBef>
                <a:spcPct val="50000"/>
              </a:spcBef>
            </a:pPr>
            <a:r>
              <a:rPr lang="en-US" sz="2800" b="1" dirty="0">
                <a:solidFill>
                  <a:srgbClr val="0000FF"/>
                </a:solidFill>
                <a:latin typeface="Arial" pitchFamily="34" charset="0"/>
              </a:rPr>
              <a:t>		</a:t>
            </a:r>
            <a:r>
              <a:rPr lang="en-US" sz="2800" b="1" u="sng" dirty="0">
                <a:solidFill>
                  <a:srgbClr val="0000FF"/>
                </a:solidFill>
                <a:latin typeface="Arial" pitchFamily="34" charset="0"/>
              </a:rPr>
              <a:t>GRADE POINT AVERAGE (GPA)</a:t>
            </a:r>
          </a:p>
          <a:p>
            <a:pPr algn="l" eaLnBrk="1" hangingPunct="1">
              <a:lnSpc>
                <a:spcPct val="130000"/>
              </a:lnSpc>
              <a:spcBef>
                <a:spcPct val="50000"/>
              </a:spcBef>
            </a:pPr>
            <a:r>
              <a:rPr lang="en-US" sz="2400" dirty="0">
                <a:solidFill>
                  <a:srgbClr val="0000FF"/>
                </a:solidFill>
                <a:latin typeface="Arial" pitchFamily="34" charset="0"/>
              </a:rPr>
              <a:t>At the end of a Stage, all the grade points are averaged to get a </a:t>
            </a:r>
            <a:r>
              <a:rPr lang="en-US" sz="2400" b="1" dirty="0">
                <a:solidFill>
                  <a:srgbClr val="0000FF"/>
                </a:solidFill>
                <a:latin typeface="Arial" pitchFamily="34" charset="0"/>
              </a:rPr>
              <a:t>Grade Point Average</a:t>
            </a:r>
            <a:r>
              <a:rPr lang="en-US" sz="2400" dirty="0">
                <a:solidFill>
                  <a:srgbClr val="0000FF"/>
                </a:solidFill>
                <a:latin typeface="Arial" pitchFamily="34" charset="0"/>
              </a:rPr>
              <a:t>.  </a:t>
            </a:r>
          </a:p>
          <a:p>
            <a:pPr eaLnBrk="1" hangingPunct="1">
              <a:lnSpc>
                <a:spcPct val="130000"/>
              </a:lnSpc>
              <a:spcBef>
                <a:spcPct val="50000"/>
              </a:spcBef>
            </a:pPr>
            <a:r>
              <a:rPr lang="en-US" sz="2800" b="1" dirty="0">
                <a:solidFill>
                  <a:srgbClr val="0000FF"/>
                </a:solidFill>
                <a:latin typeface="Arial" pitchFamily="34" charset="0"/>
              </a:rPr>
              <a:t>"</a:t>
            </a:r>
            <a:r>
              <a:rPr lang="en-US" sz="2800" b="1" u="sng" dirty="0" err="1">
                <a:solidFill>
                  <a:srgbClr val="0000FF"/>
                </a:solidFill>
                <a:latin typeface="Arial" pitchFamily="34" charset="0"/>
              </a:rPr>
              <a:t>Honours</a:t>
            </a:r>
            <a:r>
              <a:rPr lang="en-US" sz="2800" b="1" u="sng" dirty="0">
                <a:solidFill>
                  <a:srgbClr val="0000FF"/>
                </a:solidFill>
                <a:latin typeface="Arial" pitchFamily="34" charset="0"/>
              </a:rPr>
              <a:t>" Grades for a Degree</a:t>
            </a:r>
          </a:p>
          <a:p>
            <a:pPr algn="l" eaLnBrk="1" hangingPunct="1">
              <a:lnSpc>
                <a:spcPct val="130000"/>
              </a:lnSpc>
              <a:spcBef>
                <a:spcPct val="50000"/>
              </a:spcBef>
            </a:pPr>
            <a:r>
              <a:rPr lang="en-IE" sz="2400" dirty="0">
                <a:solidFill>
                  <a:srgbClr val="0000FF"/>
                </a:solidFill>
                <a:latin typeface="Arial" pitchFamily="34" charset="0"/>
              </a:rPr>
              <a:t>Degree "Honours" classification is based on weighted calculation:</a:t>
            </a:r>
          </a:p>
          <a:p>
            <a:pPr algn="l" eaLnBrk="1" hangingPunct="1">
              <a:lnSpc>
                <a:spcPct val="130000"/>
              </a:lnSpc>
              <a:spcBef>
                <a:spcPct val="50000"/>
              </a:spcBef>
            </a:pPr>
            <a:r>
              <a:rPr lang="en-IE" sz="2400" dirty="0" smtClean="0">
                <a:solidFill>
                  <a:srgbClr val="0000FF"/>
                </a:solidFill>
                <a:latin typeface="Arial" pitchFamily="34" charset="0"/>
              </a:rPr>
              <a:t>Weighted by a factor of 7 for the final Stage and weighted by a factor of 3 for the penultimate Stage.</a:t>
            </a:r>
          </a:p>
          <a:p>
            <a:pPr algn="l" eaLnBrk="1" hangingPunct="1">
              <a:lnSpc>
                <a:spcPct val="130000"/>
              </a:lnSpc>
              <a:spcBef>
                <a:spcPct val="50000"/>
              </a:spcBef>
            </a:pPr>
            <a:r>
              <a:rPr lang="en-IE" sz="2400" dirty="0" smtClean="0">
                <a:solidFill>
                  <a:srgbClr val="0000FF"/>
                </a:solidFill>
                <a:latin typeface="Arial" pitchFamily="34" charset="0"/>
              </a:rPr>
              <a:t>However</a:t>
            </a:r>
            <a:r>
              <a:rPr lang="en-IE" sz="2400" dirty="0">
                <a:solidFill>
                  <a:srgbClr val="0000FF"/>
                </a:solidFill>
                <a:latin typeface="Arial" pitchFamily="34" charset="0"/>
              </a:rPr>
              <a:t>, your performance in all Stages is important for progression and your overall degree GPA!</a:t>
            </a:r>
            <a:endParaRPr lang="en-US" sz="2400" dirty="0">
              <a:solidFill>
                <a:srgbClr val="0000FF"/>
              </a:solidFill>
              <a:latin typeface="Arial" pitchFamily="34" charset="0"/>
            </a:endParaRPr>
          </a:p>
        </p:txBody>
      </p:sp>
    </p:spTree>
    <p:extLst>
      <p:ext uri="{BB962C8B-B14F-4D97-AF65-F5344CB8AC3E}">
        <p14:creationId xmlns:p14="http://schemas.microsoft.com/office/powerpoint/2010/main" val="25591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0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160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16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71" name="Group 23"/>
          <p:cNvGraphicFramePr>
            <a:graphicFrameLocks noGrp="1"/>
          </p:cNvGraphicFramePr>
          <p:nvPr/>
        </p:nvGraphicFramePr>
        <p:xfrm>
          <a:off x="755650" y="1844675"/>
          <a:ext cx="7991475" cy="3180779"/>
        </p:xfrm>
        <a:graphic>
          <a:graphicData uri="http://schemas.openxmlformats.org/drawingml/2006/table">
            <a:tbl>
              <a:tblPr/>
              <a:tblGrid>
                <a:gridCol w="2830513"/>
                <a:gridCol w="5160962"/>
              </a:tblGrid>
              <a:tr h="52863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20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GPA</a:t>
                      </a:r>
                      <a:endParaRPr kumimoji="0" lang="en-IE" sz="4000" b="0" i="0" u="none" strike="noStrike" cap="none" normalizeH="0" baseline="0" smtClean="0">
                        <a:ln>
                          <a:noFill/>
                        </a:ln>
                        <a:solidFill>
                          <a:srgbClr val="0000FF"/>
                        </a:solidFill>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0" lang="en-IE" sz="2000" b="1" i="0" u="none" strike="noStrike" cap="none" normalizeH="0" baseline="0" smtClean="0">
                          <a:ln>
                            <a:noFill/>
                          </a:ln>
                          <a:solidFill>
                            <a:srgbClr val="0000FF"/>
                          </a:solidFill>
                          <a:effectLst/>
                          <a:latin typeface="Arial" pitchFamily="34" charset="0"/>
                          <a:cs typeface="Arial" pitchFamily="34" charset="0"/>
                        </a:rPr>
                        <a:t>AWARD</a:t>
                      </a:r>
                    </a:p>
                    <a:p>
                      <a:pPr marL="0" marR="0" lvl="0" indent="0" algn="ctr" defTabSz="914400" rtl="0" eaLnBrk="1" fontAlgn="base" latinLnBrk="0" hangingPunct="1">
                        <a:lnSpc>
                          <a:spcPct val="110000"/>
                        </a:lnSpc>
                        <a:spcBef>
                          <a:spcPct val="0"/>
                        </a:spcBef>
                        <a:spcAft>
                          <a:spcPct val="0"/>
                        </a:spcAft>
                        <a:buClrTx/>
                        <a:buSzTx/>
                        <a:buFontTx/>
                        <a:buNone/>
                        <a:tabLst/>
                      </a:pPr>
                      <a:endParaRPr kumimoji="0" lang="en-IE" sz="1400" b="0" i="0" u="none" strike="noStrike" cap="none" normalizeH="0" baseline="0" smtClean="0">
                        <a:ln>
                          <a:noFill/>
                        </a:ln>
                        <a:solidFill>
                          <a:srgbClr val="0000FF"/>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&gt; 3.68</a:t>
                      </a:r>
                      <a:endParaRPr kumimoji="0" lang="en-IE" sz="1800" b="1" i="0" u="none" strike="noStrike" cap="none" normalizeH="0" baseline="0" smtClean="0">
                        <a:ln>
                          <a:noFill/>
                        </a:ln>
                        <a:solidFill>
                          <a:srgbClr val="0000FF"/>
                        </a:solidFill>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cs typeface="Arial" pitchFamily="34" charset="0"/>
                        </a:rPr>
                        <a:t>First Class honours</a:t>
                      </a:r>
                      <a:endParaRPr kumimoji="0" lang="en-IE" sz="1800" b="1" i="0" u="none" strike="noStrike" cap="none" normalizeH="0" baseline="0" smtClean="0">
                        <a:ln>
                          <a:noFill/>
                        </a:ln>
                        <a:solidFill>
                          <a:srgbClr val="0000FF"/>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3.08 to 3.67 </a:t>
                      </a:r>
                      <a:endParaRPr kumimoji="0" lang="en-IE" sz="1800" b="1" i="0" u="none" strike="noStrike" cap="none" normalizeH="0" baseline="0" smtClean="0">
                        <a:ln>
                          <a:noFill/>
                        </a:ln>
                        <a:solidFill>
                          <a:srgbClr val="0000FF"/>
                        </a:solidFill>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cs typeface="Arial" pitchFamily="34" charset="0"/>
                        </a:rPr>
                        <a:t>Second Class Honours, Grade 1</a:t>
                      </a:r>
                      <a:endParaRPr kumimoji="0" lang="en-IE" sz="1800" b="1" i="0" u="none" strike="noStrike" cap="none" normalizeH="0" baseline="0" smtClean="0">
                        <a:ln>
                          <a:noFill/>
                        </a:ln>
                        <a:solidFill>
                          <a:srgbClr val="0000FF"/>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ea typeface="Times New Roman" pitchFamily="18" charset="0"/>
                          <a:cs typeface="Arial" pitchFamily="34" charset="0"/>
                        </a:rPr>
                        <a:t>2.48 to 3.07</a:t>
                      </a:r>
                      <a:endParaRPr kumimoji="0" lang="en-IE" sz="1800" b="1" i="0" u="none" strike="noStrike" cap="none" normalizeH="0" baseline="0" smtClean="0">
                        <a:ln>
                          <a:noFill/>
                        </a:ln>
                        <a:solidFill>
                          <a:srgbClr val="0000FF"/>
                        </a:solidFill>
                        <a:effectLst/>
                        <a:latin typeface="Verdana" pitchFamily="34" charset="0"/>
                        <a:ea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IE" sz="1800" b="1" i="0" u="none" strike="noStrike" cap="none" normalizeH="0" baseline="0" smtClean="0">
                          <a:ln>
                            <a:noFill/>
                          </a:ln>
                          <a:solidFill>
                            <a:srgbClr val="0000FF"/>
                          </a:solidFill>
                          <a:effectLst/>
                          <a:latin typeface="Arial" pitchFamily="34" charset="0"/>
                          <a:cs typeface="Arial" pitchFamily="34" charset="0"/>
                        </a:rPr>
                        <a:t>Second Class Honours, Grade 2</a:t>
                      </a:r>
                      <a:endParaRPr kumimoji="0" lang="en-IE" sz="1800" b="1" i="0" u="none" strike="noStrike" cap="none" normalizeH="0" baseline="0" smtClean="0">
                        <a:ln>
                          <a:noFill/>
                        </a:ln>
                        <a:solidFill>
                          <a:srgbClr val="0000FF"/>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rPr>
                        <a:t>2.00 to 2.47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40000"/>
                        </a:spcBef>
                        <a:spcAft>
                          <a:spcPct val="0"/>
                        </a:spcAft>
                        <a:buClrTx/>
                        <a:buSzTx/>
                        <a:buFontTx/>
                        <a:buNone/>
                        <a:tabLst/>
                      </a:pPr>
                      <a:r>
                        <a:rPr kumimoji="0" lang="en-US" sz="1800" b="1" i="0" u="none" strike="noStrike" cap="none" normalizeH="0" baseline="0" smtClean="0">
                          <a:ln>
                            <a:noFill/>
                          </a:ln>
                          <a:solidFill>
                            <a:srgbClr val="0000FF"/>
                          </a:solidFill>
                          <a:effectLst/>
                          <a:latin typeface="Arial" pitchFamily="34" charset="0"/>
                        </a:rPr>
                        <a:t>Pass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1" name="Text Box 22"/>
          <p:cNvSpPr txBox="1">
            <a:spLocks noChangeArrowheads="1"/>
          </p:cNvSpPr>
          <p:nvPr/>
        </p:nvSpPr>
        <p:spPr bwMode="auto">
          <a:xfrm>
            <a:off x="971550" y="404813"/>
            <a:ext cx="7200900" cy="647700"/>
          </a:xfrm>
          <a:prstGeom prst="rect">
            <a:avLst/>
          </a:prstGeom>
          <a:noFill/>
          <a:ln w="9525">
            <a:noFill/>
            <a:miter lim="800000"/>
            <a:headEnd/>
            <a:tailEnd/>
          </a:ln>
        </p:spPr>
        <p:txBody>
          <a:bodyPr>
            <a:spAutoFit/>
          </a:bodyPr>
          <a:lstStyle/>
          <a:p>
            <a:pPr eaLnBrk="1" hangingPunct="1">
              <a:lnSpc>
                <a:spcPct val="130000"/>
              </a:lnSpc>
              <a:spcBef>
                <a:spcPct val="50000"/>
              </a:spcBef>
            </a:pPr>
            <a:r>
              <a:rPr lang="en-US" sz="2800" b="1">
                <a:solidFill>
                  <a:srgbClr val="0000FF"/>
                </a:solidFill>
                <a:latin typeface="Arial" pitchFamily="34" charset="0"/>
              </a:rPr>
              <a:t>"Honours" Grades for a Degree</a:t>
            </a:r>
            <a:endParaRPr lang="en-US" sz="3600">
              <a:solidFill>
                <a:srgbClr val="0000FF"/>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9shanghai784.jpg"/>
          <p:cNvPicPr>
            <a:picLocks noChangeAspect="1"/>
          </p:cNvPicPr>
          <p:nvPr/>
        </p:nvPicPr>
        <p:blipFill>
          <a:blip r:embed="rId2" cstate="print"/>
          <a:stretch>
            <a:fillRect/>
          </a:stretch>
        </p:blipFill>
        <p:spPr>
          <a:xfrm>
            <a:off x="827584" y="1196752"/>
            <a:ext cx="7141104" cy="4752528"/>
          </a:xfrm>
          <a:prstGeom prst="rect">
            <a:avLst/>
          </a:prstGeom>
        </p:spPr>
      </p:pic>
      <p:sp>
        <p:nvSpPr>
          <p:cNvPr id="4" name="TextBox 3"/>
          <p:cNvSpPr txBox="1"/>
          <p:nvPr/>
        </p:nvSpPr>
        <p:spPr>
          <a:xfrm>
            <a:off x="899592" y="188640"/>
            <a:ext cx="7992888" cy="830997"/>
          </a:xfrm>
          <a:prstGeom prst="rect">
            <a:avLst/>
          </a:prstGeom>
          <a:noFill/>
        </p:spPr>
        <p:txBody>
          <a:bodyPr wrap="square" rtlCol="0">
            <a:spAutoFit/>
          </a:bodyPr>
          <a:lstStyle/>
          <a:p>
            <a:r>
              <a:rPr lang="en-IE" sz="2400" b="1" dirty="0" smtClean="0">
                <a:solidFill>
                  <a:srgbClr val="0000FF"/>
                </a:solidFill>
                <a:latin typeface="Arial" pitchFamily="34" charset="0"/>
                <a:cs typeface="Arial" pitchFamily="34" charset="0"/>
              </a:rPr>
              <a:t>At  5:30am on June 27, 2009, an unoccupied building still under construction in Shanghai city toppled over.</a:t>
            </a:r>
            <a:endParaRPr lang="en-GB"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8.jpg"/>
          <p:cNvPicPr>
            <a:picLocks noChangeAspect="1"/>
          </p:cNvPicPr>
          <p:nvPr/>
        </p:nvPicPr>
        <p:blipFill>
          <a:blip r:embed="rId2" cstate="print"/>
          <a:stretch>
            <a:fillRect/>
          </a:stretch>
        </p:blipFill>
        <p:spPr>
          <a:xfrm>
            <a:off x="755576" y="1052736"/>
            <a:ext cx="8077150" cy="5267333"/>
          </a:xfrm>
          <a:prstGeom prst="rect">
            <a:avLst/>
          </a:prstGeom>
        </p:spPr>
      </p:pic>
      <p:sp>
        <p:nvSpPr>
          <p:cNvPr id="3" name="TextBox 2"/>
          <p:cNvSpPr txBox="1"/>
          <p:nvPr/>
        </p:nvSpPr>
        <p:spPr>
          <a:xfrm>
            <a:off x="899592" y="188640"/>
            <a:ext cx="7992888" cy="830997"/>
          </a:xfrm>
          <a:prstGeom prst="rect">
            <a:avLst/>
          </a:prstGeom>
          <a:noFill/>
        </p:spPr>
        <p:txBody>
          <a:bodyPr wrap="square" rtlCol="0">
            <a:spAutoFit/>
          </a:bodyPr>
          <a:lstStyle/>
          <a:p>
            <a:r>
              <a:rPr lang="en-IE" sz="2400" b="1" dirty="0" smtClean="0">
                <a:solidFill>
                  <a:srgbClr val="0000FF"/>
                </a:solidFill>
                <a:latin typeface="Arial" pitchFamily="34" charset="0"/>
                <a:cs typeface="Arial" pitchFamily="34" charset="0"/>
              </a:rPr>
              <a:t>At  5:30am on June 27, 2009, an unoccupied building still under construction in Shanghai city toppled over.</a:t>
            </a:r>
            <a:endParaRPr lang="en-GB"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shanghai786.jpg"/>
          <p:cNvPicPr>
            <a:picLocks noChangeAspect="1"/>
          </p:cNvPicPr>
          <p:nvPr/>
        </p:nvPicPr>
        <p:blipFill>
          <a:blip r:embed="rId2" cstate="print"/>
          <a:stretch>
            <a:fillRect/>
          </a:stretch>
        </p:blipFill>
        <p:spPr>
          <a:xfrm>
            <a:off x="683568" y="1268759"/>
            <a:ext cx="7560840" cy="5031869"/>
          </a:xfrm>
          <a:prstGeom prst="rect">
            <a:avLst/>
          </a:prstGeom>
        </p:spPr>
      </p:pic>
      <p:sp>
        <p:nvSpPr>
          <p:cNvPr id="3" name="TextBox 2"/>
          <p:cNvSpPr txBox="1"/>
          <p:nvPr/>
        </p:nvSpPr>
        <p:spPr>
          <a:xfrm>
            <a:off x="899592" y="188640"/>
            <a:ext cx="7992888" cy="830997"/>
          </a:xfrm>
          <a:prstGeom prst="rect">
            <a:avLst/>
          </a:prstGeom>
          <a:noFill/>
        </p:spPr>
        <p:txBody>
          <a:bodyPr wrap="square" rtlCol="0">
            <a:spAutoFit/>
          </a:bodyPr>
          <a:lstStyle/>
          <a:p>
            <a:r>
              <a:rPr lang="en-IE" sz="2400" b="1" dirty="0" smtClean="0">
                <a:solidFill>
                  <a:srgbClr val="0000FF"/>
                </a:solidFill>
                <a:latin typeface="Arial" pitchFamily="34" charset="0"/>
                <a:cs typeface="Arial" pitchFamily="34" charset="0"/>
              </a:rPr>
              <a:t>At  5:30am on June 27, 2009, an unoccupied building still under construction in Shanghai city toppled over.</a:t>
            </a:r>
            <a:endParaRPr lang="en-GB"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2.jpg"/>
          <p:cNvPicPr>
            <a:picLocks noChangeAspect="1"/>
          </p:cNvPicPr>
          <p:nvPr/>
        </p:nvPicPr>
        <p:blipFill>
          <a:blip r:embed="rId2" cstate="print"/>
          <a:stretch>
            <a:fillRect/>
          </a:stretch>
        </p:blipFill>
        <p:spPr>
          <a:xfrm>
            <a:off x="1259632" y="836711"/>
            <a:ext cx="6840760" cy="55121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3.jpg"/>
          <p:cNvPicPr>
            <a:picLocks noChangeAspect="1"/>
          </p:cNvPicPr>
          <p:nvPr/>
        </p:nvPicPr>
        <p:blipFill>
          <a:blip r:embed="rId2" cstate="print"/>
          <a:stretch>
            <a:fillRect/>
          </a:stretch>
        </p:blipFill>
        <p:spPr>
          <a:xfrm>
            <a:off x="899592" y="836712"/>
            <a:ext cx="6984776" cy="56079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5.jpg"/>
          <p:cNvPicPr>
            <a:picLocks noChangeAspect="1"/>
          </p:cNvPicPr>
          <p:nvPr/>
        </p:nvPicPr>
        <p:blipFill>
          <a:blip r:embed="rId2" cstate="print"/>
          <a:stretch>
            <a:fillRect/>
          </a:stretch>
        </p:blipFill>
        <p:spPr>
          <a:xfrm>
            <a:off x="1043608" y="764704"/>
            <a:ext cx="6768752" cy="5684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fld id="{37085056-99DF-7447-966C-B6F1A25E781B}" type="slidenum">
              <a:rPr lang="en-GB" sz="1000">
                <a:solidFill>
                  <a:srgbClr val="333366"/>
                </a:solidFill>
                <a:latin typeface="Verdana" charset="0"/>
              </a:rPr>
              <a:pPr/>
              <a:t>3</a:t>
            </a:fld>
            <a:endParaRPr lang="en-GB" sz="1000">
              <a:solidFill>
                <a:srgbClr val="333366"/>
              </a:solidFill>
              <a:latin typeface="Verdana" charset="0"/>
            </a:endParaRPr>
          </a:p>
        </p:txBody>
      </p:sp>
      <p:sp>
        <p:nvSpPr>
          <p:cNvPr id="20482" name="TextBox 3"/>
          <p:cNvSpPr txBox="1">
            <a:spLocks noChangeArrowheads="1"/>
          </p:cNvSpPr>
          <p:nvPr/>
        </p:nvSpPr>
        <p:spPr bwMode="auto">
          <a:xfrm>
            <a:off x="2033588" y="881063"/>
            <a:ext cx="541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r>
              <a:rPr lang="en-IE" sz="2400">
                <a:solidFill>
                  <a:srgbClr val="EF1F1D"/>
                </a:solidFill>
                <a:latin typeface="Arial" charset="0"/>
              </a:rPr>
              <a:t>Other Important Programme Contacts:</a:t>
            </a:r>
            <a:endParaRPr lang="en-US"/>
          </a:p>
        </p:txBody>
      </p:sp>
      <p:sp>
        <p:nvSpPr>
          <p:cNvPr id="20483" name="Rectangle 4"/>
          <p:cNvSpPr>
            <a:spLocks noChangeArrowheads="1"/>
          </p:cNvSpPr>
          <p:nvPr/>
        </p:nvSpPr>
        <p:spPr bwMode="auto">
          <a:xfrm>
            <a:off x="1116013" y="1989138"/>
            <a:ext cx="7056437" cy="243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40000"/>
              </a:lnSpc>
              <a:spcBef>
                <a:spcPct val="25000"/>
              </a:spcBef>
              <a:buFontTx/>
              <a:buChar char="•"/>
            </a:pPr>
            <a:r>
              <a:rPr lang="en-IE" sz="2400" dirty="0">
                <a:solidFill>
                  <a:srgbClr val="0000FF"/>
                </a:solidFill>
                <a:latin typeface="Arial" charset="0"/>
              </a:rPr>
              <a:t>Dean of Engineering – Prof David FitzPatrick</a:t>
            </a:r>
          </a:p>
          <a:p>
            <a:pPr algn="l">
              <a:lnSpc>
                <a:spcPct val="140000"/>
              </a:lnSpc>
              <a:spcBef>
                <a:spcPct val="25000"/>
              </a:spcBef>
              <a:buFontTx/>
              <a:buChar char="•"/>
            </a:pPr>
            <a:r>
              <a:rPr lang="en-IE" sz="2400" dirty="0">
                <a:solidFill>
                  <a:srgbClr val="0000FF"/>
                </a:solidFill>
                <a:latin typeface="Arial" charset="0"/>
              </a:rPr>
              <a:t>Programme Manager – </a:t>
            </a:r>
            <a:r>
              <a:rPr lang="en-IE" sz="2400" dirty="0" smtClean="0">
                <a:solidFill>
                  <a:srgbClr val="0000FF"/>
                </a:solidFill>
                <a:latin typeface="Arial" charset="0"/>
              </a:rPr>
              <a:t>Mary Bushe</a:t>
            </a:r>
            <a:endParaRPr lang="en-IE" sz="2400" dirty="0">
              <a:solidFill>
                <a:srgbClr val="0000FF"/>
              </a:solidFill>
              <a:latin typeface="Arial" charset="0"/>
            </a:endParaRPr>
          </a:p>
          <a:p>
            <a:pPr algn="l">
              <a:lnSpc>
                <a:spcPct val="140000"/>
              </a:lnSpc>
              <a:spcBef>
                <a:spcPct val="25000"/>
              </a:spcBef>
              <a:buFontTx/>
              <a:buChar char="•"/>
            </a:pPr>
            <a:r>
              <a:rPr lang="en-IE" sz="2400" dirty="0">
                <a:solidFill>
                  <a:srgbClr val="0000FF"/>
                </a:solidFill>
                <a:latin typeface="Arial" charset="0"/>
              </a:rPr>
              <a:t>Programme Office Director – Sue Philpot</a:t>
            </a:r>
          </a:p>
          <a:p>
            <a:pPr algn="l">
              <a:lnSpc>
                <a:spcPct val="140000"/>
              </a:lnSpc>
              <a:spcBef>
                <a:spcPct val="25000"/>
              </a:spcBef>
              <a:buFontTx/>
              <a:buChar char="•"/>
            </a:pPr>
            <a:r>
              <a:rPr lang="en-IE" sz="2400" dirty="0">
                <a:solidFill>
                  <a:srgbClr val="0000FF"/>
                </a:solidFill>
                <a:latin typeface="Arial" charset="0"/>
              </a:rPr>
              <a:t>Student Advisor – Colleen Doyle</a:t>
            </a:r>
            <a:endParaRPr lang="en-US" dirty="0"/>
          </a:p>
        </p:txBody>
      </p:sp>
      <p:sp>
        <p:nvSpPr>
          <p:cNvPr id="20484" name="Rectangle 5"/>
          <p:cNvSpPr>
            <a:spLocks noChangeArrowheads="1"/>
          </p:cNvSpPr>
          <p:nvPr/>
        </p:nvSpPr>
        <p:spPr bwMode="auto">
          <a:xfrm>
            <a:off x="767113" y="4840288"/>
            <a:ext cx="7609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IE" sz="2400" dirty="0">
                <a:solidFill>
                  <a:srgbClr val="FF0000"/>
                </a:solidFill>
                <a:latin typeface="Arial" charset="0"/>
              </a:rPr>
              <a:t>(All contact details in your “Guide to </a:t>
            </a:r>
            <a:r>
              <a:rPr lang="en-IE" sz="2400" dirty="0" smtClean="0">
                <a:solidFill>
                  <a:srgbClr val="FF0000"/>
                </a:solidFill>
                <a:latin typeface="Arial" charset="0"/>
              </a:rPr>
              <a:t>First </a:t>
            </a:r>
            <a:r>
              <a:rPr lang="en-IE" sz="2400" dirty="0">
                <a:solidFill>
                  <a:srgbClr val="FF0000"/>
                </a:solidFill>
                <a:latin typeface="Arial" charset="0"/>
              </a:rPr>
              <a:t>Year” </a:t>
            </a:r>
            <a:r>
              <a:rPr lang="en-IE" sz="2400" dirty="0" smtClean="0">
                <a:solidFill>
                  <a:srgbClr val="FF0000"/>
                </a:solidFill>
                <a:latin typeface="Arial" charset="0"/>
              </a:rPr>
              <a:t>booklet</a:t>
            </a:r>
          </a:p>
          <a:p>
            <a:r>
              <a:rPr lang="en-IE" sz="2400" dirty="0">
                <a:solidFill>
                  <a:srgbClr val="FF0000"/>
                </a:solidFill>
                <a:latin typeface="Arial" charset="0"/>
              </a:rPr>
              <a:t>a</a:t>
            </a:r>
            <a:r>
              <a:rPr lang="en-IE" sz="2400" dirty="0" smtClean="0">
                <a:solidFill>
                  <a:srgbClr val="FF0000"/>
                </a:solidFill>
                <a:latin typeface="Arial" charset="0"/>
              </a:rPr>
              <a:t>nd Online)</a:t>
            </a:r>
            <a:endParaRPr lang="en-US" dirty="0">
              <a:solidFill>
                <a:srgbClr val="FF0000"/>
              </a:solidFill>
            </a:endParaRPr>
          </a:p>
        </p:txBody>
      </p:sp>
    </p:spTree>
    <p:extLst>
      <p:ext uri="{BB962C8B-B14F-4D97-AF65-F5344CB8AC3E}">
        <p14:creationId xmlns:p14="http://schemas.microsoft.com/office/powerpoint/2010/main" val="749661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9.jpg"/>
          <p:cNvPicPr>
            <a:picLocks noChangeAspect="1"/>
          </p:cNvPicPr>
          <p:nvPr/>
        </p:nvPicPr>
        <p:blipFill>
          <a:blip r:embed="rId2" cstate="print"/>
          <a:stretch>
            <a:fillRect/>
          </a:stretch>
        </p:blipFill>
        <p:spPr>
          <a:xfrm>
            <a:off x="683568" y="1124744"/>
            <a:ext cx="8149158" cy="5010865"/>
          </a:xfrm>
          <a:prstGeom prst="rect">
            <a:avLst/>
          </a:prstGeom>
        </p:spPr>
      </p:pic>
      <p:sp>
        <p:nvSpPr>
          <p:cNvPr id="3" name="TextBox 2"/>
          <p:cNvSpPr txBox="1"/>
          <p:nvPr/>
        </p:nvSpPr>
        <p:spPr>
          <a:xfrm>
            <a:off x="971600" y="332656"/>
            <a:ext cx="7920880" cy="830997"/>
          </a:xfrm>
          <a:prstGeom prst="rect">
            <a:avLst/>
          </a:prstGeom>
          <a:noFill/>
        </p:spPr>
        <p:txBody>
          <a:bodyPr wrap="square" rtlCol="0">
            <a:spAutoFit/>
          </a:bodyPr>
          <a:lstStyle/>
          <a:p>
            <a:r>
              <a:rPr lang="en-IE" sz="2400" b="1" dirty="0" smtClean="0">
                <a:solidFill>
                  <a:srgbClr val="0000FF"/>
                </a:solidFill>
                <a:latin typeface="Arial" pitchFamily="34" charset="0"/>
                <a:cs typeface="Arial" pitchFamily="34" charset="0"/>
              </a:rPr>
              <a:t>Buyers are clamouring to get their money back. Authorities are making efforts to reassure them.</a:t>
            </a:r>
            <a:endParaRPr lang="en-GB" sz="24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p:cNvSpPr txBox="1">
            <a:spLocks noChangeArrowheads="1"/>
          </p:cNvSpPr>
          <p:nvPr/>
        </p:nvSpPr>
        <p:spPr bwMode="auto">
          <a:xfrm>
            <a:off x="827088" y="2276475"/>
            <a:ext cx="7775575" cy="2014538"/>
          </a:xfrm>
          <a:prstGeom prst="rect">
            <a:avLst/>
          </a:prstGeom>
          <a:noFill/>
          <a:ln w="9525">
            <a:noFill/>
            <a:miter lim="800000"/>
            <a:headEnd/>
            <a:tailEnd/>
          </a:ln>
        </p:spPr>
        <p:txBody>
          <a:bodyPr>
            <a:spAutoFit/>
          </a:bodyPr>
          <a:lstStyle/>
          <a:p>
            <a:pPr marL="457200" indent="-457200" algn="l" eaLnBrk="0" hangingPunct="0">
              <a:spcBef>
                <a:spcPct val="50000"/>
              </a:spcBef>
              <a:buFontTx/>
              <a:buAutoNum type="arabicPeriod"/>
            </a:pPr>
            <a:r>
              <a:rPr lang="en-US" sz="2800" dirty="0">
                <a:solidFill>
                  <a:srgbClr val="0033CC"/>
                </a:solidFill>
                <a:latin typeface="Arial" pitchFamily="34" charset="0"/>
              </a:rPr>
              <a:t>Complete a degree programme which is accredited by </a:t>
            </a:r>
            <a:r>
              <a:rPr lang="en-US" sz="2800" b="1" i="1" dirty="0">
                <a:solidFill>
                  <a:srgbClr val="0033CC"/>
                </a:solidFill>
                <a:latin typeface="Arial" pitchFamily="34" charset="0"/>
              </a:rPr>
              <a:t>Engineers Ireland</a:t>
            </a:r>
            <a:r>
              <a:rPr lang="en-US" sz="2800" dirty="0">
                <a:solidFill>
                  <a:srgbClr val="0033CC"/>
                </a:solidFill>
                <a:latin typeface="Arial" pitchFamily="34" charset="0"/>
              </a:rPr>
              <a:t>*, and</a:t>
            </a:r>
          </a:p>
          <a:p>
            <a:pPr marL="457200" indent="-457200" algn="l" eaLnBrk="0" hangingPunct="0">
              <a:spcBef>
                <a:spcPct val="50000"/>
              </a:spcBef>
              <a:buFontTx/>
              <a:buAutoNum type="arabicPeriod"/>
            </a:pPr>
            <a:r>
              <a:rPr lang="en-US" sz="2800" dirty="0">
                <a:solidFill>
                  <a:srgbClr val="0033CC"/>
                </a:solidFill>
                <a:latin typeface="Arial" pitchFamily="34" charset="0"/>
              </a:rPr>
              <a:t>Have a minimum of four years postgraduate training and engineering experience.  </a:t>
            </a:r>
          </a:p>
        </p:txBody>
      </p:sp>
      <p:sp>
        <p:nvSpPr>
          <p:cNvPr id="18435" name="Text Box 5"/>
          <p:cNvSpPr txBox="1">
            <a:spLocks noChangeArrowheads="1"/>
          </p:cNvSpPr>
          <p:nvPr/>
        </p:nvSpPr>
        <p:spPr bwMode="auto">
          <a:xfrm>
            <a:off x="1187450" y="549275"/>
            <a:ext cx="7127875" cy="1220788"/>
          </a:xfrm>
          <a:prstGeom prst="rect">
            <a:avLst/>
          </a:prstGeom>
          <a:noFill/>
          <a:ln w="9525">
            <a:noFill/>
            <a:miter lim="800000"/>
            <a:headEnd/>
            <a:tailEnd/>
          </a:ln>
        </p:spPr>
        <p:txBody>
          <a:bodyPr>
            <a:spAutoFit/>
          </a:bodyPr>
          <a:lstStyle/>
          <a:p>
            <a:pPr algn="ctr" eaLnBrk="0" hangingPunct="0">
              <a:spcBef>
                <a:spcPct val="50000"/>
              </a:spcBef>
            </a:pPr>
            <a:r>
              <a:rPr lang="en-US" dirty="0">
                <a:solidFill>
                  <a:srgbClr val="0033CC"/>
                </a:solidFill>
                <a:latin typeface="Arial" pitchFamily="34" charset="0"/>
              </a:rPr>
              <a:t> </a:t>
            </a:r>
            <a:r>
              <a:rPr lang="en-US" sz="3200" b="1" u="sng" dirty="0">
                <a:solidFill>
                  <a:srgbClr val="0033CC"/>
                </a:solidFill>
                <a:latin typeface="Arial" pitchFamily="34" charset="0"/>
              </a:rPr>
              <a:t>Becoming a Chartered Engineer</a:t>
            </a:r>
          </a:p>
          <a:p>
            <a:pPr algn="ctr" eaLnBrk="0" hangingPunct="0">
              <a:spcBef>
                <a:spcPct val="50000"/>
              </a:spcBef>
            </a:pPr>
            <a:r>
              <a:rPr lang="en-GB" sz="2800" dirty="0">
                <a:solidFill>
                  <a:srgbClr val="0033CC"/>
                </a:solidFill>
                <a:latin typeface="Arial" pitchFamily="34" charset="0"/>
              </a:rPr>
              <a:t>(</a:t>
            </a:r>
            <a:r>
              <a:rPr lang="en-GB" sz="2800" dirty="0" err="1">
                <a:solidFill>
                  <a:srgbClr val="0033CC"/>
                </a:solidFill>
                <a:latin typeface="Arial" pitchFamily="34" charset="0"/>
              </a:rPr>
              <a:t>C.Eng</a:t>
            </a:r>
            <a:r>
              <a:rPr lang="en-GB" sz="2800" dirty="0">
                <a:solidFill>
                  <a:srgbClr val="0033CC"/>
                </a:solidFill>
                <a:latin typeface="Arial" pitchFamily="34" charset="0"/>
              </a:rPr>
              <a:t>)</a:t>
            </a:r>
            <a:endParaRPr lang="en-US" sz="2800" dirty="0">
              <a:solidFill>
                <a:srgbClr val="0033CC"/>
              </a:solidFill>
              <a:latin typeface="Arial" pitchFamily="34" charset="0"/>
            </a:endParaRPr>
          </a:p>
        </p:txBody>
      </p:sp>
      <p:sp>
        <p:nvSpPr>
          <p:cNvPr id="164870" name="Text Box 6"/>
          <p:cNvSpPr txBox="1">
            <a:spLocks noChangeArrowheads="1"/>
          </p:cNvSpPr>
          <p:nvPr/>
        </p:nvSpPr>
        <p:spPr bwMode="auto">
          <a:xfrm>
            <a:off x="1258888" y="4941888"/>
            <a:ext cx="7489825" cy="1311275"/>
          </a:xfrm>
          <a:prstGeom prst="rect">
            <a:avLst/>
          </a:prstGeom>
          <a:noFill/>
          <a:ln w="9525">
            <a:noFill/>
            <a:miter lim="800000"/>
            <a:headEnd/>
            <a:tailEnd/>
          </a:ln>
        </p:spPr>
        <p:txBody>
          <a:bodyPr>
            <a:spAutoFit/>
          </a:bodyPr>
          <a:lstStyle/>
          <a:p>
            <a:pPr marL="182563" indent="-182563" algn="l" eaLnBrk="0" hangingPunct="0">
              <a:spcBef>
                <a:spcPct val="50000"/>
              </a:spcBef>
            </a:pPr>
            <a:r>
              <a:rPr lang="en-US" sz="2000" dirty="0">
                <a:solidFill>
                  <a:srgbClr val="0033CC"/>
                </a:solidFill>
                <a:latin typeface="Arial" pitchFamily="34" charset="0"/>
              </a:rPr>
              <a:t>*	Graduates of accredited </a:t>
            </a:r>
            <a:r>
              <a:rPr lang="en-US" sz="2000" dirty="0" err="1">
                <a:solidFill>
                  <a:srgbClr val="0033CC"/>
                </a:solidFill>
                <a:latin typeface="Arial" pitchFamily="34" charset="0"/>
              </a:rPr>
              <a:t>programmes</a:t>
            </a:r>
            <a:r>
              <a:rPr lang="en-US" sz="2000" dirty="0">
                <a:solidFill>
                  <a:srgbClr val="0033CC"/>
                </a:solidFill>
                <a:latin typeface="Arial" pitchFamily="34" charset="0"/>
              </a:rPr>
              <a:t> are </a:t>
            </a:r>
            <a:r>
              <a:rPr lang="en-US" sz="2000" dirty="0" err="1">
                <a:solidFill>
                  <a:srgbClr val="0033CC"/>
                </a:solidFill>
                <a:latin typeface="Arial" pitchFamily="34" charset="0"/>
              </a:rPr>
              <a:t>recognised</a:t>
            </a:r>
            <a:r>
              <a:rPr lang="en-US" sz="2000" dirty="0">
                <a:solidFill>
                  <a:srgbClr val="0033CC"/>
                </a:solidFill>
                <a:latin typeface="Arial" pitchFamily="34" charset="0"/>
              </a:rPr>
              <a:t> in 29 European countries and are accepted as equivalent  by professional bodies in Australia, Canada, Hong Kong, Japan, New Zealand, South Africa, UK and USA.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8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8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9" name="Rectangle 7"/>
          <p:cNvSpPr>
            <a:spLocks noChangeArrowheads="1"/>
          </p:cNvSpPr>
          <p:nvPr/>
        </p:nvSpPr>
        <p:spPr bwMode="auto">
          <a:xfrm>
            <a:off x="505594" y="1916113"/>
            <a:ext cx="8170862" cy="3961159"/>
          </a:xfrm>
          <a:prstGeom prst="rect">
            <a:avLst/>
          </a:prstGeom>
          <a:noFill/>
          <a:ln w="9525">
            <a:noFill/>
            <a:miter lim="800000"/>
            <a:headEnd/>
            <a:tailEnd/>
          </a:ln>
        </p:spPr>
        <p:txBody>
          <a:bodyPr lIns="0" tIns="0" rIns="0" bIns="0"/>
          <a:lstStyle/>
          <a:p>
            <a:pPr marL="342900" indent="-342900" algn="l">
              <a:spcBef>
                <a:spcPct val="50000"/>
              </a:spcBef>
              <a:buFontTx/>
              <a:buChar char="•"/>
            </a:pPr>
            <a:r>
              <a:rPr lang="en-US" sz="2800" dirty="0">
                <a:solidFill>
                  <a:srgbClr val="0033CC"/>
                </a:solidFill>
                <a:latin typeface="Arial"/>
                <a:cs typeface="Arial"/>
              </a:rPr>
              <a:t>The registered professional title of Chartered Engineer is </a:t>
            </a:r>
            <a:r>
              <a:rPr lang="en-US" sz="2800" dirty="0" err="1">
                <a:solidFill>
                  <a:srgbClr val="0033CC"/>
                </a:solidFill>
                <a:latin typeface="Arial"/>
                <a:cs typeface="Arial"/>
              </a:rPr>
              <a:t>recognised</a:t>
            </a:r>
            <a:r>
              <a:rPr lang="en-US" sz="2800" dirty="0">
                <a:solidFill>
                  <a:srgbClr val="0033CC"/>
                </a:solidFill>
                <a:latin typeface="Arial"/>
                <a:cs typeface="Arial"/>
              </a:rPr>
              <a:t> </a:t>
            </a:r>
            <a:r>
              <a:rPr lang="en-US" sz="2800" dirty="0" smtClean="0">
                <a:solidFill>
                  <a:srgbClr val="0033CC"/>
                </a:solidFill>
                <a:latin typeface="Arial"/>
                <a:cs typeface="Arial"/>
              </a:rPr>
              <a:t>internationally.</a:t>
            </a:r>
            <a:br>
              <a:rPr lang="en-US" sz="2800" dirty="0" smtClean="0">
                <a:solidFill>
                  <a:srgbClr val="0033CC"/>
                </a:solidFill>
                <a:latin typeface="Arial"/>
                <a:cs typeface="Arial"/>
              </a:rPr>
            </a:br>
            <a:endParaRPr lang="en-US" sz="2800" dirty="0" smtClean="0">
              <a:solidFill>
                <a:srgbClr val="0033CC"/>
              </a:solidFill>
              <a:latin typeface="Arial" pitchFamily="34" charset="0"/>
            </a:endParaRPr>
          </a:p>
          <a:p>
            <a:pPr marL="342900" indent="-342900" algn="l" eaLnBrk="0" hangingPunct="0">
              <a:spcBef>
                <a:spcPct val="50000"/>
              </a:spcBef>
              <a:buFontTx/>
              <a:buChar char="•"/>
            </a:pPr>
            <a:r>
              <a:rPr lang="en-US" sz="2800" dirty="0" smtClean="0">
                <a:solidFill>
                  <a:srgbClr val="0033CC"/>
                </a:solidFill>
                <a:latin typeface="Arial" pitchFamily="34" charset="0"/>
              </a:rPr>
              <a:t>“</a:t>
            </a:r>
            <a:r>
              <a:rPr lang="en-US" sz="2800" dirty="0">
                <a:solidFill>
                  <a:srgbClr val="0033CC"/>
                </a:solidFill>
                <a:latin typeface="Arial" pitchFamily="34" charset="0"/>
              </a:rPr>
              <a:t>Engineers Ireland”  </a:t>
            </a:r>
            <a:r>
              <a:rPr lang="en-US" sz="2800" dirty="0" smtClean="0">
                <a:solidFill>
                  <a:srgbClr val="0033CC"/>
                </a:solidFill>
                <a:latin typeface="Arial" pitchFamily="34" charset="0"/>
              </a:rPr>
              <a:t>regulations: </a:t>
            </a:r>
          </a:p>
          <a:p>
            <a:pPr eaLnBrk="0" hangingPunct="0">
              <a:spcBef>
                <a:spcPct val="50000"/>
              </a:spcBef>
            </a:pPr>
            <a:r>
              <a:rPr lang="en-US" sz="2800" i="1" dirty="0" smtClean="0">
                <a:solidFill>
                  <a:srgbClr val="0033CC"/>
                </a:solidFill>
                <a:latin typeface="Arial" pitchFamily="34" charset="0"/>
              </a:rPr>
              <a:t>	Engineers </a:t>
            </a:r>
            <a:r>
              <a:rPr lang="en-US" sz="2800" i="1" dirty="0">
                <a:solidFill>
                  <a:srgbClr val="0033CC"/>
                </a:solidFill>
                <a:latin typeface="Arial" pitchFamily="34" charset="0"/>
              </a:rPr>
              <a:t>graduating from 2013 </a:t>
            </a:r>
            <a:r>
              <a:rPr lang="en-US" sz="2800" i="1" dirty="0" smtClean="0">
                <a:solidFill>
                  <a:srgbClr val="0033CC"/>
                </a:solidFill>
                <a:latin typeface="Arial" pitchFamily="34" charset="0"/>
              </a:rPr>
              <a:t>onwards</a:t>
            </a:r>
            <a:br>
              <a:rPr lang="en-US" sz="2800" i="1" dirty="0" smtClean="0">
                <a:solidFill>
                  <a:srgbClr val="0033CC"/>
                </a:solidFill>
                <a:latin typeface="Arial" pitchFamily="34" charset="0"/>
              </a:rPr>
            </a:br>
            <a:r>
              <a:rPr lang="en-US" sz="2800" i="1" dirty="0" smtClean="0">
                <a:solidFill>
                  <a:srgbClr val="0033CC"/>
                </a:solidFill>
                <a:latin typeface="Arial" pitchFamily="34" charset="0"/>
              </a:rPr>
              <a:t> 	will </a:t>
            </a:r>
            <a:r>
              <a:rPr lang="en-US" sz="2800" i="1" dirty="0">
                <a:solidFill>
                  <a:srgbClr val="0033CC"/>
                </a:solidFill>
                <a:latin typeface="Arial" pitchFamily="34" charset="0"/>
              </a:rPr>
              <a:t>need a 5-year accredited </a:t>
            </a:r>
            <a:r>
              <a:rPr lang="en-US" sz="2800" i="1" dirty="0" smtClean="0">
                <a:solidFill>
                  <a:srgbClr val="0033CC"/>
                </a:solidFill>
                <a:latin typeface="Arial" pitchFamily="34" charset="0"/>
              </a:rPr>
              <a:t/>
            </a:r>
            <a:br>
              <a:rPr lang="en-US" sz="2800" i="1" dirty="0" smtClean="0">
                <a:solidFill>
                  <a:srgbClr val="0033CC"/>
                </a:solidFill>
                <a:latin typeface="Arial" pitchFamily="34" charset="0"/>
              </a:rPr>
            </a:br>
            <a:r>
              <a:rPr lang="en-US" sz="2800" i="1" dirty="0" smtClean="0">
                <a:solidFill>
                  <a:srgbClr val="0033CC"/>
                </a:solidFill>
                <a:latin typeface="Arial" pitchFamily="34" charset="0"/>
              </a:rPr>
              <a:t>	Master </a:t>
            </a:r>
            <a:r>
              <a:rPr lang="en-US" sz="2800" i="1" dirty="0">
                <a:solidFill>
                  <a:srgbClr val="0033CC"/>
                </a:solidFill>
                <a:latin typeface="Arial" pitchFamily="34" charset="0"/>
              </a:rPr>
              <a:t>degree (or equivalent)</a:t>
            </a:r>
            <a:r>
              <a:rPr lang="en-US" sz="2800" dirty="0">
                <a:solidFill>
                  <a:srgbClr val="0033CC"/>
                </a:solidFill>
                <a:latin typeface="Arial" pitchFamily="34" charset="0"/>
              </a:rPr>
              <a:t>.</a:t>
            </a:r>
          </a:p>
          <a:p>
            <a:pPr marL="342900" indent="-342900" algn="l" eaLnBrk="0" hangingPunct="0">
              <a:spcBef>
                <a:spcPct val="50000"/>
              </a:spcBef>
              <a:buFontTx/>
              <a:buChar char="•"/>
            </a:pPr>
            <a:endParaRPr lang="en-US" sz="2800" dirty="0">
              <a:solidFill>
                <a:srgbClr val="0033CC"/>
              </a:solidFill>
              <a:latin typeface="Arial" pitchFamily="34" charset="0"/>
            </a:endParaRPr>
          </a:p>
        </p:txBody>
      </p:sp>
      <p:sp>
        <p:nvSpPr>
          <p:cNvPr id="19459" name="Text Box 9"/>
          <p:cNvSpPr txBox="1">
            <a:spLocks noChangeArrowheads="1"/>
          </p:cNvSpPr>
          <p:nvPr/>
        </p:nvSpPr>
        <p:spPr bwMode="auto">
          <a:xfrm>
            <a:off x="1187450" y="549275"/>
            <a:ext cx="7127875" cy="579438"/>
          </a:xfrm>
          <a:prstGeom prst="rect">
            <a:avLst/>
          </a:prstGeom>
          <a:noFill/>
          <a:ln w="9525">
            <a:noFill/>
            <a:miter lim="800000"/>
            <a:headEnd/>
            <a:tailEnd/>
          </a:ln>
        </p:spPr>
        <p:txBody>
          <a:bodyPr>
            <a:spAutoFit/>
          </a:bodyPr>
          <a:lstStyle/>
          <a:p>
            <a:pPr algn="ctr" eaLnBrk="0" hangingPunct="0">
              <a:spcBef>
                <a:spcPct val="50000"/>
              </a:spcBef>
            </a:pPr>
            <a:r>
              <a:rPr lang="en-US" sz="3200" b="1" u="sng" dirty="0">
                <a:solidFill>
                  <a:srgbClr val="0033CC"/>
                </a:solidFill>
                <a:latin typeface="Arial" pitchFamily="34" charset="0"/>
              </a:rPr>
              <a:t>Chartered Engineers of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85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899592" y="188640"/>
            <a:ext cx="8064896" cy="72008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dirty="0" smtClean="0">
                <a:solidFill>
                  <a:srgbClr val="0033CC"/>
                </a:solidFill>
                <a:latin typeface="Verdana" pitchFamily="34" charset="0"/>
              </a:rPr>
              <a:t>UCD Engineering Degree Programmes</a:t>
            </a:r>
          </a:p>
        </p:txBody>
      </p:sp>
      <p:sp>
        <p:nvSpPr>
          <p:cNvPr id="101379" name="Rectangle 3"/>
          <p:cNvSpPr>
            <a:spLocks noGrp="1" noChangeArrowheads="1"/>
          </p:cNvSpPr>
          <p:nvPr>
            <p:ph type="body" idx="1"/>
          </p:nvPr>
        </p:nvSpPr>
        <p:spPr bwMode="auto">
          <a:xfrm>
            <a:off x="611188" y="1052513"/>
            <a:ext cx="8210550" cy="5284787"/>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400" b="1" dirty="0" smtClean="0">
                <a:solidFill>
                  <a:srgbClr val="0033CC"/>
                </a:solidFill>
                <a:latin typeface="Verdana" pitchFamily="34" charset="0"/>
              </a:rPr>
              <a:t>4-Year BE Degree</a:t>
            </a:r>
          </a:p>
          <a:p>
            <a:pPr eaLnBrk="1" hangingPunct="1"/>
            <a:r>
              <a:rPr lang="en-GB" sz="2400" b="1" dirty="0" smtClean="0">
                <a:solidFill>
                  <a:srgbClr val="0033CC"/>
                </a:solidFill>
                <a:latin typeface="Verdana" pitchFamily="34" charset="0"/>
              </a:rPr>
              <a:t>5-Year BSc + ME Degrees </a:t>
            </a:r>
            <a:r>
              <a:rPr lang="en-GB" sz="2000" b="1" dirty="0" smtClean="0">
                <a:solidFill>
                  <a:srgbClr val="0033CC"/>
                </a:solidFill>
                <a:latin typeface="Verdana" pitchFamily="34" charset="0"/>
              </a:rPr>
              <a:t>(with specialisations)</a:t>
            </a:r>
            <a:endParaRPr lang="en-GB" sz="2400" b="1" dirty="0" smtClean="0">
              <a:solidFill>
                <a:srgbClr val="0033CC"/>
              </a:solidFill>
              <a:latin typeface="Verdana" pitchFamily="34" charset="0"/>
            </a:endParaRPr>
          </a:p>
          <a:p>
            <a:pPr lvl="1" eaLnBrk="1" hangingPunct="1">
              <a:buFont typeface="Wingdings" pitchFamily="2" charset="2"/>
              <a:buChar char="§"/>
            </a:pPr>
            <a:r>
              <a:rPr lang="en-GB" sz="2400" dirty="0" smtClean="0">
                <a:latin typeface="Verdana" pitchFamily="34" charset="0"/>
              </a:rPr>
              <a:t>Graduate with BSc (Engineering Science) + ME (Master of Engineering) degrees.</a:t>
            </a:r>
          </a:p>
          <a:p>
            <a:pPr lvl="1" eaLnBrk="1" hangingPunct="1">
              <a:buFont typeface="Wingdings" pitchFamily="2" charset="2"/>
              <a:buChar char="§"/>
            </a:pPr>
            <a:r>
              <a:rPr lang="en-GB" sz="2400" dirty="0" smtClean="0">
                <a:latin typeface="Verdana" pitchFamily="34" charset="0"/>
              </a:rPr>
              <a:t>Accredited professional engineering qualification.</a:t>
            </a:r>
          </a:p>
          <a:p>
            <a:pPr eaLnBrk="1" hangingPunct="1"/>
            <a:r>
              <a:rPr lang="en-GB" sz="2400" b="1" dirty="0" smtClean="0">
                <a:solidFill>
                  <a:srgbClr val="0033CC"/>
                </a:solidFill>
                <a:latin typeface="Verdana" pitchFamily="34" charset="0"/>
              </a:rPr>
              <a:t>5-Year BSc + ME (Structural Engineering with Architecture)</a:t>
            </a:r>
          </a:p>
          <a:p>
            <a:pPr lvl="1" eaLnBrk="1" hangingPunct="1">
              <a:buFont typeface="Wingdings" pitchFamily="2" charset="2"/>
              <a:buChar char="§"/>
            </a:pPr>
            <a:r>
              <a:rPr lang="en-GB" sz="2400" dirty="0" smtClean="0">
                <a:latin typeface="Verdana" pitchFamily="34" charset="0"/>
              </a:rPr>
              <a:t>Graduate with BSc (</a:t>
            </a:r>
            <a:r>
              <a:rPr lang="en-GB" sz="2400" dirty="0" err="1" smtClean="0">
                <a:latin typeface="Verdana" pitchFamily="34" charset="0"/>
              </a:rPr>
              <a:t>SEwA</a:t>
            </a:r>
            <a:r>
              <a:rPr lang="en-GB" sz="2400" dirty="0" smtClean="0">
                <a:latin typeface="Verdana" pitchFamily="34" charset="0"/>
              </a:rPr>
              <a:t>) + ME (Master of Engineering) degrees.</a:t>
            </a:r>
          </a:p>
          <a:p>
            <a:pPr lvl="1" eaLnBrk="1" hangingPunct="1">
              <a:buFont typeface="Wingdings" pitchFamily="2" charset="2"/>
              <a:buChar char="§"/>
            </a:pPr>
            <a:r>
              <a:rPr lang="en-IE" sz="2400" dirty="0" smtClean="0">
                <a:latin typeface="Verdana" pitchFamily="34" charset="0"/>
              </a:rPr>
              <a:t>Accredited Professional Engineering qualification.</a:t>
            </a:r>
            <a:endParaRPr lang="en-GB" sz="2400" dirty="0" smtClean="0">
              <a:latin typeface="Verdana" pitchFamily="34" charset="0"/>
            </a:endParaRPr>
          </a:p>
          <a:p>
            <a:pPr lvl="1" eaLnBrk="1" hangingPunct="1">
              <a:buFontTx/>
              <a:buNone/>
            </a:pPr>
            <a:endParaRPr lang="en-GB" sz="2400" dirty="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hways_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30" y="27384"/>
            <a:ext cx="796925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332656"/>
            <a:ext cx="7128792" cy="5884688"/>
          </a:xfrm>
          <a:prstGeom prst="rect">
            <a:avLst/>
          </a:prstGeom>
        </p:spPr>
        <p:txBody>
          <a:bodyPr wrap="square">
            <a:spAutoFit/>
          </a:bodyPr>
          <a:lstStyle/>
          <a:p>
            <a:r>
              <a:rPr lang="en-IE" sz="3200" b="1" dirty="0" smtClean="0">
                <a:solidFill>
                  <a:srgbClr val="0000FF"/>
                </a:solidFill>
                <a:latin typeface="Arial" pitchFamily="34" charset="0"/>
                <a:cs typeface="Arial" pitchFamily="34" charset="0"/>
              </a:rPr>
              <a:t>BE Degrees Available</a:t>
            </a:r>
            <a:br>
              <a:rPr lang="en-IE" sz="3200" b="1" dirty="0" smtClean="0">
                <a:solidFill>
                  <a:srgbClr val="0000FF"/>
                </a:solidFill>
                <a:latin typeface="Arial" pitchFamily="34" charset="0"/>
                <a:cs typeface="Arial" pitchFamily="34" charset="0"/>
              </a:rPr>
            </a:br>
            <a:r>
              <a:rPr lang="en-IE" sz="3200" b="1" dirty="0" smtClean="0">
                <a:solidFill>
                  <a:srgbClr val="0000FF"/>
                </a:solidFill>
                <a:latin typeface="Arial" pitchFamily="34" charset="0"/>
                <a:cs typeface="Arial" pitchFamily="34" charset="0"/>
              </a:rPr>
              <a:t> (for 2016 entrants)</a:t>
            </a:r>
          </a:p>
          <a:p>
            <a:endParaRPr lang="en-IE" sz="1000" dirty="0" smtClean="0">
              <a:latin typeface="Arial" pitchFamily="34" charset="0"/>
              <a:cs typeface="Arial" pitchFamily="34" charset="0"/>
            </a:endParaRPr>
          </a:p>
          <a:p>
            <a:pPr algn="l">
              <a:lnSpc>
                <a:spcPct val="140000"/>
              </a:lnSpc>
              <a:buFont typeface="Arial" pitchFamily="34" charset="0"/>
              <a:buChar char="•"/>
            </a:pPr>
            <a:r>
              <a:rPr lang="en-IE" sz="2400" dirty="0" smtClean="0">
                <a:latin typeface="Arial" pitchFamily="34" charset="0"/>
                <a:cs typeface="Arial" pitchFamily="34" charset="0"/>
              </a:rPr>
              <a:t> </a:t>
            </a:r>
            <a:r>
              <a:rPr lang="en-IE" sz="2800" dirty="0">
                <a:latin typeface="Arial" pitchFamily="34" charset="0"/>
                <a:cs typeface="Arial" pitchFamily="34" charset="0"/>
              </a:rPr>
              <a:t>Biomedical Engineering</a:t>
            </a:r>
          </a:p>
          <a:p>
            <a:pPr algn="l">
              <a:lnSpc>
                <a:spcPct val="140000"/>
              </a:lnSpc>
              <a:buFont typeface="Arial" pitchFamily="34" charset="0"/>
              <a:buChar char="•"/>
            </a:pPr>
            <a:r>
              <a:rPr lang="en-IE" sz="2800" dirty="0" smtClean="0">
                <a:latin typeface="Arial" pitchFamily="34" charset="0"/>
                <a:cs typeface="Arial" pitchFamily="34" charset="0"/>
              </a:rPr>
              <a:t> Chemical and Bioprocess Engineering</a:t>
            </a:r>
          </a:p>
          <a:p>
            <a:pPr algn="l">
              <a:lnSpc>
                <a:spcPct val="140000"/>
              </a:lnSpc>
              <a:buFont typeface="Arial" pitchFamily="34" charset="0"/>
              <a:buChar char="•"/>
            </a:pPr>
            <a:r>
              <a:rPr lang="en-IE" sz="2800" dirty="0" smtClean="0">
                <a:latin typeface="Arial" pitchFamily="34" charset="0"/>
                <a:cs typeface="Arial" pitchFamily="34" charset="0"/>
              </a:rPr>
              <a:t> Civil Engineering</a:t>
            </a:r>
          </a:p>
          <a:p>
            <a:pPr algn="l">
              <a:lnSpc>
                <a:spcPct val="140000"/>
              </a:lnSpc>
              <a:buFont typeface="Arial" pitchFamily="34" charset="0"/>
              <a:buChar char="•"/>
            </a:pPr>
            <a:r>
              <a:rPr lang="en-IE" sz="2800" dirty="0" smtClean="0">
                <a:latin typeface="Arial" pitchFamily="34" charset="0"/>
                <a:cs typeface="Arial" pitchFamily="34" charset="0"/>
              </a:rPr>
              <a:t> Electrical Engineering</a:t>
            </a:r>
          </a:p>
          <a:p>
            <a:pPr algn="l">
              <a:lnSpc>
                <a:spcPct val="140000"/>
              </a:lnSpc>
              <a:buFont typeface="Arial" pitchFamily="34" charset="0"/>
              <a:buChar char="•"/>
            </a:pPr>
            <a:r>
              <a:rPr lang="en-IE" sz="2800" dirty="0" smtClean="0">
                <a:latin typeface="Arial" pitchFamily="34" charset="0"/>
                <a:cs typeface="Arial" pitchFamily="34" charset="0"/>
              </a:rPr>
              <a:t> Electronic Engineering</a:t>
            </a:r>
          </a:p>
          <a:p>
            <a:pPr algn="l">
              <a:lnSpc>
                <a:spcPct val="140000"/>
              </a:lnSpc>
              <a:buFont typeface="Arial" pitchFamily="34" charset="0"/>
              <a:buChar char="•"/>
            </a:pPr>
            <a:r>
              <a:rPr lang="en-IE" sz="2800" dirty="0" smtClean="0">
                <a:latin typeface="Arial" pitchFamily="34" charset="0"/>
                <a:cs typeface="Arial" pitchFamily="34" charset="0"/>
              </a:rPr>
              <a:t> Energy Systems</a:t>
            </a:r>
          </a:p>
          <a:p>
            <a:pPr algn="l">
              <a:lnSpc>
                <a:spcPct val="140000"/>
              </a:lnSpc>
              <a:buFont typeface="Arial" pitchFamily="34" charset="0"/>
              <a:buChar char="•"/>
            </a:pPr>
            <a:r>
              <a:rPr lang="en-IE" sz="2800" dirty="0" smtClean="0">
                <a:latin typeface="Arial" pitchFamily="34" charset="0"/>
                <a:cs typeface="Arial" pitchFamily="34" charset="0"/>
              </a:rPr>
              <a:t> Mechanical Engineering</a:t>
            </a:r>
          </a:p>
          <a:p>
            <a:pPr algn="l"/>
            <a:endParaRPr lang="en-IE" sz="2800" dirty="0">
              <a:latin typeface="Arial" pitchFamily="34" charset="0"/>
              <a:cs typeface="Arial" pitchFamily="34" charset="0"/>
            </a:endParaRPr>
          </a:p>
        </p:txBody>
      </p:sp>
      <p:sp>
        <p:nvSpPr>
          <p:cNvPr id="5" name="Rectangle 4"/>
          <p:cNvSpPr/>
          <p:nvPr/>
        </p:nvSpPr>
        <p:spPr>
          <a:xfrm>
            <a:off x="1268016" y="3478356"/>
            <a:ext cx="7128792" cy="615553"/>
          </a:xfrm>
          <a:prstGeom prst="rect">
            <a:avLst/>
          </a:prstGeom>
        </p:spPr>
        <p:txBody>
          <a:bodyPr wrap="square">
            <a:spAutoFit/>
          </a:bodyPr>
          <a:lstStyle/>
          <a:p>
            <a:endParaRPr lang="en-IE" sz="1000" dirty="0" smtClean="0">
              <a:latin typeface="Arial" pitchFamily="34" charset="0"/>
              <a:cs typeface="Arial" pitchFamily="34" charset="0"/>
            </a:endParaRPr>
          </a:p>
          <a:p>
            <a:pPr algn="l">
              <a:buFont typeface="Arial" pitchFamily="34" charset="0"/>
              <a:buChar char="•"/>
            </a:pPr>
            <a:endParaRPr lang="en-IE"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4928" y="485800"/>
            <a:ext cx="8229600" cy="1143000"/>
          </a:xfrm>
        </p:spPr>
        <p:txBody>
          <a:bodyPr/>
          <a:lstStyle/>
          <a:p>
            <a:r>
              <a:rPr lang="en-IE" b="1" dirty="0" smtClean="0">
                <a:solidFill>
                  <a:srgbClr val="0000FF"/>
                </a:solidFill>
                <a:latin typeface="Arial" pitchFamily="34" charset="0"/>
                <a:cs typeface="Arial" pitchFamily="34" charset="0"/>
              </a:rPr>
              <a:t>ME Degrees Available (for 2016 entrants)</a:t>
            </a:r>
            <a:endParaRPr lang="en-IE" dirty="0"/>
          </a:p>
        </p:txBody>
      </p:sp>
      <p:sp>
        <p:nvSpPr>
          <p:cNvPr id="6" name="Content Placeholder 5"/>
          <p:cNvSpPr>
            <a:spLocks noGrp="1"/>
          </p:cNvSpPr>
          <p:nvPr>
            <p:ph sz="half" idx="1"/>
          </p:nvPr>
        </p:nvSpPr>
        <p:spPr/>
        <p:txBody>
          <a:bodyPr/>
          <a:lstStyle/>
          <a:p>
            <a:pPr>
              <a:buFont typeface="Arial" pitchFamily="34" charset="0"/>
              <a:buChar char="•"/>
            </a:pPr>
            <a:r>
              <a:rPr lang="en-IE" sz="2400" dirty="0" smtClean="0">
                <a:solidFill>
                  <a:schemeClr val="tx1"/>
                </a:solidFill>
                <a:latin typeface="Arial" pitchFamily="34" charset="0"/>
                <a:cs typeface="Arial" pitchFamily="34" charset="0"/>
              </a:rPr>
              <a:t>Biomedical Engineering</a:t>
            </a:r>
          </a:p>
          <a:p>
            <a:pPr>
              <a:buFont typeface="Arial" pitchFamily="34" charset="0"/>
              <a:buChar char="•"/>
            </a:pPr>
            <a:r>
              <a:rPr lang="en-IE" sz="2400" dirty="0" smtClean="0">
                <a:solidFill>
                  <a:schemeClr val="tx1"/>
                </a:solidFill>
                <a:latin typeface="Arial" pitchFamily="34" charset="0"/>
                <a:cs typeface="Arial" pitchFamily="34" charset="0"/>
              </a:rPr>
              <a:t>Biosystems Engineering</a:t>
            </a:r>
          </a:p>
          <a:p>
            <a:pPr>
              <a:buFont typeface="Arial" pitchFamily="34" charset="0"/>
              <a:buChar char="•"/>
            </a:pPr>
            <a:r>
              <a:rPr lang="en-IE" sz="2400" dirty="0" smtClean="0">
                <a:solidFill>
                  <a:schemeClr val="tx1"/>
                </a:solidFill>
                <a:latin typeface="Arial" pitchFamily="34" charset="0"/>
                <a:cs typeface="Arial" pitchFamily="34" charset="0"/>
              </a:rPr>
              <a:t>Civil Engineering</a:t>
            </a:r>
          </a:p>
          <a:p>
            <a:pPr>
              <a:buFont typeface="Arial" pitchFamily="34" charset="0"/>
              <a:buChar char="•"/>
            </a:pPr>
            <a:r>
              <a:rPr lang="en-IE" sz="2400" dirty="0" smtClean="0">
                <a:solidFill>
                  <a:schemeClr val="tx1"/>
                </a:solidFill>
                <a:latin typeface="Arial" pitchFamily="34" charset="0"/>
                <a:cs typeface="Arial" pitchFamily="34" charset="0"/>
              </a:rPr>
              <a:t>Electronic and Computer  </a:t>
            </a:r>
            <a:br>
              <a:rPr lang="en-IE" sz="2400" dirty="0" smtClean="0">
                <a:solidFill>
                  <a:schemeClr val="tx1"/>
                </a:solidFill>
                <a:latin typeface="Arial" pitchFamily="34" charset="0"/>
                <a:cs typeface="Arial" pitchFamily="34" charset="0"/>
              </a:rPr>
            </a:br>
            <a:r>
              <a:rPr lang="en-IE" sz="2400" dirty="0" smtClean="0">
                <a:solidFill>
                  <a:schemeClr val="tx1"/>
                </a:solidFill>
                <a:latin typeface="Arial" pitchFamily="34" charset="0"/>
                <a:cs typeface="Arial" pitchFamily="34" charset="0"/>
              </a:rPr>
              <a:t>   Engineering</a:t>
            </a:r>
          </a:p>
          <a:p>
            <a:pPr>
              <a:buFont typeface="Arial" pitchFamily="34" charset="0"/>
              <a:buChar char="•"/>
            </a:pPr>
            <a:r>
              <a:rPr lang="en-IE" sz="2400" dirty="0" smtClean="0">
                <a:solidFill>
                  <a:schemeClr val="tx1"/>
                </a:solidFill>
                <a:latin typeface="Arial" pitchFamily="34" charset="0"/>
                <a:cs typeface="Arial" pitchFamily="34" charset="0"/>
              </a:rPr>
              <a:t>Energy Systems  </a:t>
            </a:r>
            <a:br>
              <a:rPr lang="en-IE" sz="2400" dirty="0" smtClean="0">
                <a:solidFill>
                  <a:schemeClr val="tx1"/>
                </a:solidFill>
                <a:latin typeface="Arial" pitchFamily="34" charset="0"/>
                <a:cs typeface="Arial" pitchFamily="34" charset="0"/>
              </a:rPr>
            </a:br>
            <a:r>
              <a:rPr lang="en-IE" sz="2400" dirty="0" smtClean="0">
                <a:solidFill>
                  <a:schemeClr val="tx1"/>
                </a:solidFill>
                <a:latin typeface="Arial" pitchFamily="34" charset="0"/>
                <a:cs typeface="Arial" pitchFamily="34" charset="0"/>
              </a:rPr>
              <a:t>   Engineering</a:t>
            </a:r>
          </a:p>
          <a:p>
            <a:pPr>
              <a:buFont typeface="Arial" pitchFamily="34" charset="0"/>
              <a:buChar char="•"/>
            </a:pPr>
            <a:r>
              <a:rPr lang="en-IE" sz="2400" dirty="0" smtClean="0">
                <a:solidFill>
                  <a:schemeClr val="tx1"/>
                </a:solidFill>
                <a:latin typeface="Arial" pitchFamily="34" charset="0"/>
                <a:cs typeface="Arial" pitchFamily="34" charset="0"/>
              </a:rPr>
              <a:t>Electrical Energy </a:t>
            </a:r>
            <a:br>
              <a:rPr lang="en-IE" sz="2400" dirty="0" smtClean="0">
                <a:solidFill>
                  <a:schemeClr val="tx1"/>
                </a:solidFill>
                <a:latin typeface="Arial" pitchFamily="34" charset="0"/>
                <a:cs typeface="Arial" pitchFamily="34" charset="0"/>
              </a:rPr>
            </a:br>
            <a:r>
              <a:rPr lang="en-IE" sz="2400" dirty="0" smtClean="0">
                <a:solidFill>
                  <a:schemeClr val="tx1"/>
                </a:solidFill>
                <a:latin typeface="Arial" pitchFamily="34" charset="0"/>
                <a:cs typeface="Arial" pitchFamily="34" charset="0"/>
              </a:rPr>
              <a:t>  Engineering</a:t>
            </a:r>
          </a:p>
          <a:p>
            <a:pPr marL="0" indent="0">
              <a:buNone/>
            </a:pPr>
            <a:endParaRPr lang="en-IE" dirty="0"/>
          </a:p>
        </p:txBody>
      </p:sp>
      <p:sp>
        <p:nvSpPr>
          <p:cNvPr id="8" name="Content Placeholder 7"/>
          <p:cNvSpPr>
            <a:spLocks noGrp="1"/>
          </p:cNvSpPr>
          <p:nvPr>
            <p:ph sz="half" idx="2"/>
          </p:nvPr>
        </p:nvSpPr>
        <p:spPr/>
        <p:txBody>
          <a:bodyPr/>
          <a:lstStyle/>
          <a:p>
            <a:pPr>
              <a:buFont typeface="Arial" pitchFamily="34" charset="0"/>
              <a:buChar char="•"/>
            </a:pPr>
            <a:r>
              <a:rPr lang="en-IE" sz="2400" dirty="0" smtClean="0">
                <a:solidFill>
                  <a:schemeClr val="tx1"/>
                </a:solidFill>
                <a:latin typeface="Arial" pitchFamily="34" charset="0"/>
                <a:cs typeface="Arial" pitchFamily="34" charset="0"/>
              </a:rPr>
              <a:t>Materials Science Engineering </a:t>
            </a:r>
          </a:p>
          <a:p>
            <a:pPr>
              <a:buFont typeface="Arial" pitchFamily="34" charset="0"/>
              <a:buChar char="•"/>
            </a:pPr>
            <a:r>
              <a:rPr lang="en-IE" sz="2400" dirty="0" smtClean="0">
                <a:solidFill>
                  <a:schemeClr val="tx1"/>
                </a:solidFill>
                <a:latin typeface="Arial" pitchFamily="34" charset="0"/>
                <a:cs typeface="Arial" pitchFamily="34" charset="0"/>
              </a:rPr>
              <a:t>Mechanical Engineering</a:t>
            </a:r>
          </a:p>
          <a:p>
            <a:pPr>
              <a:buFont typeface="Arial" pitchFamily="34" charset="0"/>
              <a:buChar char="•"/>
            </a:pPr>
            <a:r>
              <a:rPr lang="en-IE" sz="2400" dirty="0" smtClean="0">
                <a:solidFill>
                  <a:schemeClr val="tx1"/>
                </a:solidFill>
                <a:latin typeface="Arial" pitchFamily="34" charset="0"/>
                <a:cs typeface="Arial" pitchFamily="34" charset="0"/>
              </a:rPr>
              <a:t>Engineering with  </a:t>
            </a:r>
            <a:br>
              <a:rPr lang="en-IE" sz="2400" dirty="0" smtClean="0">
                <a:solidFill>
                  <a:schemeClr val="tx1"/>
                </a:solidFill>
                <a:latin typeface="Arial" pitchFamily="34" charset="0"/>
                <a:cs typeface="Arial" pitchFamily="34" charset="0"/>
              </a:rPr>
            </a:br>
            <a:r>
              <a:rPr lang="en-IE" sz="2400" dirty="0" smtClean="0">
                <a:solidFill>
                  <a:schemeClr val="tx1"/>
                </a:solidFill>
                <a:latin typeface="Arial" pitchFamily="34" charset="0"/>
                <a:cs typeface="Arial" pitchFamily="34" charset="0"/>
              </a:rPr>
              <a:t>  Business</a:t>
            </a:r>
          </a:p>
          <a:p>
            <a:pPr>
              <a:buFont typeface="Arial" pitchFamily="34" charset="0"/>
              <a:buChar char="•"/>
            </a:pPr>
            <a:r>
              <a:rPr lang="en-IE" sz="2400" dirty="0" smtClean="0">
                <a:solidFill>
                  <a:schemeClr val="tx1"/>
                </a:solidFill>
                <a:latin typeface="Arial" pitchFamily="34" charset="0"/>
                <a:cs typeface="Arial" pitchFamily="34" charset="0"/>
              </a:rPr>
              <a:t>Civil, Structural &amp; Environmental Engineering</a:t>
            </a:r>
          </a:p>
          <a:p>
            <a:pPr>
              <a:buFont typeface="Arial" pitchFamily="34" charset="0"/>
              <a:buChar char="•"/>
            </a:pPr>
            <a:r>
              <a:rPr lang="en-IE" sz="2400" dirty="0" smtClean="0">
                <a:solidFill>
                  <a:schemeClr val="tx1"/>
                </a:solidFill>
                <a:latin typeface="Arial" pitchFamily="34" charset="0"/>
                <a:cs typeface="Arial" pitchFamily="34" charset="0"/>
              </a:rPr>
              <a:t>Structural Engineering with Architecture</a:t>
            </a:r>
            <a:endParaRPr lang="en-IE" sz="24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651125" y="930275"/>
            <a:ext cx="184150" cy="274638"/>
          </a:xfrm>
          <a:prstGeom prst="rect">
            <a:avLst/>
          </a:prstGeom>
          <a:noFill/>
          <a:ln w="9525">
            <a:noFill/>
            <a:miter lim="800000"/>
            <a:headEnd/>
            <a:tailEnd/>
          </a:ln>
          <a:effectLst/>
        </p:spPr>
        <p:txBody>
          <a:bodyPr wrap="none" anchor="ctr">
            <a:spAutoFit/>
          </a:bodyPr>
          <a:lstStyle/>
          <a:p>
            <a:endParaRPr lang="en-US"/>
          </a:p>
        </p:txBody>
      </p:sp>
      <p:sp>
        <p:nvSpPr>
          <p:cNvPr id="57347" name="Rectangle 3"/>
          <p:cNvSpPr>
            <a:spLocks noChangeArrowheads="1"/>
          </p:cNvSpPr>
          <p:nvPr/>
        </p:nvSpPr>
        <p:spPr bwMode="auto">
          <a:xfrm>
            <a:off x="1011079" y="576770"/>
            <a:ext cx="7058344" cy="584775"/>
          </a:xfrm>
          <a:prstGeom prst="rect">
            <a:avLst/>
          </a:prstGeom>
          <a:noFill/>
          <a:ln w="9525">
            <a:noFill/>
            <a:miter lim="800000"/>
            <a:headEnd/>
            <a:tailEnd/>
          </a:ln>
          <a:effectLst/>
        </p:spPr>
        <p:txBody>
          <a:bodyPr wrap="none" anchor="ctr">
            <a:spAutoFit/>
          </a:bodyPr>
          <a:lstStyle/>
          <a:p>
            <a:r>
              <a:rPr lang="en-US" sz="3200" b="1" dirty="0">
                <a:solidFill>
                  <a:srgbClr val="0000FF"/>
                </a:solidFill>
                <a:latin typeface="Arial" pitchFamily="34" charset="0"/>
              </a:rPr>
              <a:t>Which Discipline Should I Choose?</a:t>
            </a:r>
          </a:p>
        </p:txBody>
      </p:sp>
      <p:sp>
        <p:nvSpPr>
          <p:cNvPr id="57348" name="Rectangle 4"/>
          <p:cNvSpPr>
            <a:spLocks noChangeArrowheads="1"/>
          </p:cNvSpPr>
          <p:nvPr/>
        </p:nvSpPr>
        <p:spPr bwMode="auto">
          <a:xfrm>
            <a:off x="685800" y="1676400"/>
            <a:ext cx="8077200" cy="4054475"/>
          </a:xfrm>
          <a:prstGeom prst="rect">
            <a:avLst/>
          </a:prstGeom>
          <a:noFill/>
          <a:ln w="9525">
            <a:noFill/>
            <a:miter lim="800000"/>
            <a:headEnd/>
            <a:tailEnd/>
          </a:ln>
          <a:effectLst/>
        </p:spPr>
        <p:txBody>
          <a:bodyPr anchor="ctr">
            <a:spAutoFit/>
          </a:bodyPr>
          <a:lstStyle/>
          <a:p>
            <a:pPr marL="187325" indent="-187325" algn="l">
              <a:buFont typeface="Wingdings" pitchFamily="2" charset="2"/>
              <a:buChar char="Ø"/>
            </a:pPr>
            <a:r>
              <a:rPr lang="en-GB" sz="2000">
                <a:solidFill>
                  <a:srgbClr val="0000FF"/>
                </a:solidFill>
                <a:latin typeface="Arial" pitchFamily="34" charset="0"/>
              </a:rPr>
              <a:t>We will Run </a:t>
            </a:r>
            <a:r>
              <a:rPr lang="en-GB" sz="2000" b="1">
                <a:solidFill>
                  <a:srgbClr val="EF1F1D"/>
                </a:solidFill>
                <a:latin typeface="Arial" pitchFamily="34" charset="0"/>
              </a:rPr>
              <a:t>Lunchtime Information Sessions</a:t>
            </a:r>
            <a:r>
              <a:rPr lang="en-GB" sz="2000">
                <a:solidFill>
                  <a:srgbClr val="0000FF"/>
                </a:solidFill>
                <a:latin typeface="Arial" pitchFamily="34" charset="0"/>
              </a:rPr>
              <a:t> Later in the Semester </a:t>
            </a: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r>
              <a:rPr lang="en-GB" sz="2000">
                <a:solidFill>
                  <a:srgbClr val="0000FF"/>
                </a:solidFill>
                <a:latin typeface="Arial" pitchFamily="34" charset="0"/>
              </a:rPr>
              <a:t>Introduction to the Disciplines and Course overviews</a:t>
            </a: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r>
              <a:rPr lang="en-GB" sz="2000">
                <a:solidFill>
                  <a:srgbClr val="0000FF"/>
                </a:solidFill>
                <a:latin typeface="Arial" pitchFamily="34" charset="0"/>
              </a:rPr>
              <a:t>Speakers (UCD Engineering Graduates) will Describe their Careers</a:t>
            </a: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r>
              <a:rPr lang="en-GB" sz="2000">
                <a:solidFill>
                  <a:srgbClr val="0000FF"/>
                </a:solidFill>
                <a:latin typeface="Arial" pitchFamily="34" charset="0"/>
              </a:rPr>
              <a:t>Tea &amp; Coffee afterwards to meet speakers &amp; find out more</a:t>
            </a: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endParaRPr lang="en-GB" sz="2000">
              <a:solidFill>
                <a:srgbClr val="0000FF"/>
              </a:solidFill>
              <a:latin typeface="Arial" pitchFamily="34" charset="0"/>
            </a:endParaRPr>
          </a:p>
          <a:p>
            <a:pPr marL="187325" indent="-187325" algn="l">
              <a:buFont typeface="Wingdings" pitchFamily="2" charset="2"/>
              <a:buChar char="Ø"/>
            </a:pPr>
            <a:r>
              <a:rPr lang="en-GB" sz="2000">
                <a:solidFill>
                  <a:srgbClr val="EF1F1D"/>
                </a:solidFill>
                <a:latin typeface="Arial" pitchFamily="34" charset="0"/>
              </a:rPr>
              <a:t>More sessions Next Semester</a:t>
            </a:r>
            <a:r>
              <a:rPr lang="en-GB" sz="2000">
                <a:solidFill>
                  <a:srgbClr val="0000FF"/>
                </a:solidFill>
                <a:latin typeface="Arial" pitchFamily="34" charset="0"/>
              </a:rPr>
              <a:t> - More details about the courses &amp; You will Meet a Selection of Students to tell you the Real Story!</a:t>
            </a:r>
            <a:endParaRPr lang="en-US" sz="2000">
              <a:solidFill>
                <a:srgbClr val="0000FF"/>
              </a:solidFill>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5588"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5084763"/>
            <a:ext cx="111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p:cNvSpPr txBox="1">
            <a:spLocks noChangeArrowheads="1"/>
          </p:cNvSpPr>
          <p:nvPr/>
        </p:nvSpPr>
        <p:spPr bwMode="auto">
          <a:xfrm>
            <a:off x="468313" y="1125538"/>
            <a:ext cx="835342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pPr algn="ctr">
              <a:lnSpc>
                <a:spcPct val="110000"/>
              </a:lnSpc>
              <a:spcBef>
                <a:spcPct val="50000"/>
              </a:spcBef>
              <a:buFontTx/>
              <a:buNone/>
            </a:pPr>
            <a:endParaRPr lang="en-GB" sz="2800" b="0">
              <a:solidFill>
                <a:srgbClr val="333366"/>
              </a:solidFill>
            </a:endParaRPr>
          </a:p>
          <a:p>
            <a:pPr algn="ctr">
              <a:lnSpc>
                <a:spcPct val="110000"/>
              </a:lnSpc>
              <a:spcBef>
                <a:spcPct val="50000"/>
              </a:spcBef>
              <a:buFontTx/>
              <a:buNone/>
            </a:pPr>
            <a:r>
              <a:rPr lang="en-GB" sz="4400">
                <a:solidFill>
                  <a:srgbClr val="333366"/>
                </a:solidFill>
                <a:latin typeface="Arial" charset="0"/>
              </a:rPr>
              <a:t>Introduction to UCD Library:</a:t>
            </a:r>
            <a:endParaRPr lang="en-GB" sz="4400">
              <a:latin typeface="Arial" charset="0"/>
            </a:endParaRPr>
          </a:p>
        </p:txBody>
      </p:sp>
      <p:sp>
        <p:nvSpPr>
          <p:cNvPr id="2053" name="Text Box 5"/>
          <p:cNvSpPr txBox="1">
            <a:spLocks noChangeArrowheads="1"/>
          </p:cNvSpPr>
          <p:nvPr/>
        </p:nvSpPr>
        <p:spPr bwMode="auto">
          <a:xfrm>
            <a:off x="5508625" y="5257800"/>
            <a:ext cx="32400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pPr>
              <a:spcBef>
                <a:spcPct val="0"/>
              </a:spcBef>
              <a:buFontTx/>
              <a:buNone/>
            </a:pPr>
            <a:endParaRPr lang="en-GB" sz="1200">
              <a:solidFill>
                <a:srgbClr val="333366"/>
              </a:solidFill>
            </a:endParaRPr>
          </a:p>
          <a:p>
            <a:pPr>
              <a:spcBef>
                <a:spcPct val="0"/>
              </a:spcBef>
              <a:buFontTx/>
              <a:buNone/>
            </a:pPr>
            <a:r>
              <a:rPr lang="en-IE" sz="1200">
                <a:solidFill>
                  <a:srgbClr val="333366"/>
                </a:solidFill>
              </a:rPr>
              <a:t>An Leabharlann UCD</a:t>
            </a:r>
            <a:endParaRPr lang="en-GB" sz="1200">
              <a:solidFill>
                <a:srgbClr val="333366"/>
              </a:solidFill>
            </a:endParaRPr>
          </a:p>
          <a:p>
            <a:pPr>
              <a:lnSpc>
                <a:spcPct val="130000"/>
              </a:lnSpc>
              <a:spcBef>
                <a:spcPct val="0"/>
              </a:spcBef>
              <a:buFontTx/>
              <a:buNone/>
            </a:pPr>
            <a:endParaRPr lang="en-GB" sz="1100">
              <a:solidFill>
                <a:srgbClr val="333366"/>
              </a:solidFill>
            </a:endParaRPr>
          </a:p>
        </p:txBody>
      </p:sp>
      <p:sp>
        <p:nvSpPr>
          <p:cNvPr id="2054" name="Text Box 6"/>
          <p:cNvSpPr txBox="1">
            <a:spLocks noChangeArrowheads="1"/>
          </p:cNvSpPr>
          <p:nvPr/>
        </p:nvSpPr>
        <p:spPr bwMode="auto">
          <a:xfrm>
            <a:off x="2771775" y="5229225"/>
            <a:ext cx="24590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pPr>
              <a:lnSpc>
                <a:spcPct val="130000"/>
              </a:lnSpc>
              <a:spcBef>
                <a:spcPct val="0"/>
              </a:spcBef>
              <a:buFontTx/>
              <a:buNone/>
            </a:pPr>
            <a:r>
              <a:rPr lang="en-IE" sz="1200">
                <a:solidFill>
                  <a:srgbClr val="333366"/>
                </a:solidFill>
              </a:rPr>
              <a:t>UCD Library</a:t>
            </a:r>
            <a:endParaRPr lang="en-GB" sz="1200">
              <a:solidFill>
                <a:srgbClr val="333366"/>
              </a:solidFill>
            </a:endParaRPr>
          </a:p>
        </p:txBody>
      </p:sp>
      <p:sp>
        <p:nvSpPr>
          <p:cNvPr id="2055" name="Text Box 7"/>
          <p:cNvSpPr txBox="1">
            <a:spLocks noChangeArrowheads="1"/>
          </p:cNvSpPr>
          <p:nvPr/>
        </p:nvSpPr>
        <p:spPr bwMode="auto">
          <a:xfrm>
            <a:off x="395288" y="2924175"/>
            <a:ext cx="54006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b="1">
                <a:solidFill>
                  <a:srgbClr val="337FCC"/>
                </a:solidFill>
                <a:latin typeface="Verdana" charset="0"/>
                <a:ea typeface="ＭＳ Ｐゴシック" charset="0"/>
              </a:defRPr>
            </a:lvl1pPr>
            <a:lvl2pPr marL="742950" indent="-285750" eaLnBrk="0" hangingPunct="0">
              <a:defRPr sz="2400" b="1">
                <a:solidFill>
                  <a:srgbClr val="337FCC"/>
                </a:solidFill>
                <a:latin typeface="Verdana" charset="0"/>
                <a:ea typeface="ＭＳ Ｐゴシック" charset="0"/>
              </a:defRPr>
            </a:lvl2pPr>
            <a:lvl3pPr marL="1143000" indent="-228600" eaLnBrk="0" hangingPunct="0">
              <a:defRPr sz="2400" b="1">
                <a:solidFill>
                  <a:srgbClr val="337FCC"/>
                </a:solidFill>
                <a:latin typeface="Verdana" charset="0"/>
                <a:ea typeface="ＭＳ Ｐゴシック" charset="0"/>
              </a:defRPr>
            </a:lvl3pPr>
            <a:lvl4pPr marL="1600200" indent="-228600" eaLnBrk="0" hangingPunct="0">
              <a:defRPr sz="2400" b="1">
                <a:solidFill>
                  <a:srgbClr val="337FCC"/>
                </a:solidFill>
                <a:latin typeface="Verdana" charset="0"/>
                <a:ea typeface="ＭＳ Ｐゴシック" charset="0"/>
              </a:defRPr>
            </a:lvl4pPr>
            <a:lvl5pPr marL="2057400" indent="-228600" eaLnBrk="0" hangingPunct="0">
              <a:defRPr sz="2400" b="1">
                <a:solidFill>
                  <a:srgbClr val="337FCC"/>
                </a:solidFill>
                <a:latin typeface="Verdana" charset="0"/>
                <a:ea typeface="ＭＳ Ｐゴシック" charset="0"/>
              </a:defRPr>
            </a:lvl5pPr>
            <a:lvl6pPr marL="2514600" indent="-228600" eaLnBrk="0" fontAlgn="base" hangingPunct="0">
              <a:spcBef>
                <a:spcPct val="40000"/>
              </a:spcBef>
              <a:spcAft>
                <a:spcPct val="0"/>
              </a:spcAft>
              <a:buChar char="•"/>
              <a:defRPr sz="2400" b="1">
                <a:solidFill>
                  <a:srgbClr val="337FCC"/>
                </a:solidFill>
                <a:latin typeface="Verdana" charset="0"/>
                <a:ea typeface="ＭＳ Ｐゴシック" charset="0"/>
              </a:defRPr>
            </a:lvl6pPr>
            <a:lvl7pPr marL="2971800" indent="-228600" eaLnBrk="0" fontAlgn="base" hangingPunct="0">
              <a:spcBef>
                <a:spcPct val="40000"/>
              </a:spcBef>
              <a:spcAft>
                <a:spcPct val="0"/>
              </a:spcAft>
              <a:buChar char="•"/>
              <a:defRPr sz="2400" b="1">
                <a:solidFill>
                  <a:srgbClr val="337FCC"/>
                </a:solidFill>
                <a:latin typeface="Verdana" charset="0"/>
                <a:ea typeface="ＭＳ Ｐゴシック" charset="0"/>
              </a:defRPr>
            </a:lvl7pPr>
            <a:lvl8pPr marL="3429000" indent="-228600" eaLnBrk="0" fontAlgn="base" hangingPunct="0">
              <a:spcBef>
                <a:spcPct val="40000"/>
              </a:spcBef>
              <a:spcAft>
                <a:spcPct val="0"/>
              </a:spcAft>
              <a:buChar char="•"/>
              <a:defRPr sz="2400" b="1">
                <a:solidFill>
                  <a:srgbClr val="337FCC"/>
                </a:solidFill>
                <a:latin typeface="Verdana" charset="0"/>
                <a:ea typeface="ＭＳ Ｐゴシック" charset="0"/>
              </a:defRPr>
            </a:lvl8pPr>
            <a:lvl9pPr marL="3886200" indent="-228600" eaLnBrk="0" fontAlgn="base" hangingPunct="0">
              <a:spcBef>
                <a:spcPct val="40000"/>
              </a:spcBef>
              <a:spcAft>
                <a:spcPct val="0"/>
              </a:spcAft>
              <a:buChar char="•"/>
              <a:defRPr sz="2400" b="1">
                <a:solidFill>
                  <a:srgbClr val="337FCC"/>
                </a:solidFill>
                <a:latin typeface="Verdana" charset="0"/>
                <a:ea typeface="ＭＳ Ｐゴシック" charset="0"/>
              </a:defRPr>
            </a:lvl9pPr>
          </a:lstStyle>
          <a:p>
            <a:pPr algn="ctr">
              <a:lnSpc>
                <a:spcPct val="110000"/>
              </a:lnSpc>
              <a:spcBef>
                <a:spcPct val="50000"/>
              </a:spcBef>
              <a:buFontTx/>
              <a:buNone/>
            </a:pPr>
            <a:r>
              <a:rPr lang="en-GB" sz="3200">
                <a:solidFill>
                  <a:schemeClr val="bg1"/>
                </a:solidFill>
                <a:latin typeface="Arial" charset="0"/>
              </a:rPr>
              <a:t>…OR…how the Library can help you with your studies!</a:t>
            </a:r>
          </a:p>
        </p:txBody>
      </p:sp>
      <p:pic>
        <p:nvPicPr>
          <p:cNvPr id="205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781300"/>
            <a:ext cx="2233612" cy="1674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7" name="Picture 2"/>
          <p:cNvPicPr>
            <a:picLocks noChangeAspect="1"/>
          </p:cNvPicPr>
          <p:nvPr/>
        </p:nvPicPr>
        <p:blipFill>
          <a:blip r:embed="rId6">
            <a:extLst>
              <a:ext uri="{28A0092B-C50C-407E-A947-70E740481C1C}">
                <a14:useLocalDpi xmlns:a14="http://schemas.microsoft.com/office/drawing/2010/main" val="0"/>
              </a:ext>
            </a:extLst>
          </a:blip>
          <a:srcRect l="6143" t="12572" r="18571" b="13333"/>
          <a:stretch>
            <a:fillRect/>
          </a:stretch>
        </p:blipFill>
        <p:spPr bwMode="auto">
          <a:xfrm>
            <a:off x="130175" y="150813"/>
            <a:ext cx="2365375" cy="1746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10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403648" y="116632"/>
            <a:ext cx="6486498" cy="830997"/>
          </a:xfrm>
          <a:prstGeom prst="rect">
            <a:avLst/>
          </a:prstGeom>
          <a:noFill/>
          <a:ln w="50800">
            <a:solidFill>
              <a:srgbClr val="FF0000"/>
            </a:solidFill>
          </a:ln>
          <a:effectLst/>
        </p:spPr>
        <p:txBody>
          <a:bodyPr wrap="square">
            <a:spAutoFit/>
          </a:bodyPr>
          <a:lstStyle/>
          <a:p>
            <a:pPr algn="ctr">
              <a:buFontTx/>
              <a:buNone/>
              <a:defRPr/>
            </a:pPr>
            <a:r>
              <a:rPr lang="en-US"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mn-ea"/>
              </a:rPr>
              <a:t>Information Desk</a:t>
            </a:r>
            <a:endParaRPr lang="en-US" sz="4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mn-ea"/>
            </a:endParaRPr>
          </a:p>
        </p:txBody>
      </p:sp>
    </p:spTree>
    <p:extLst>
      <p:ext uri="{BB962C8B-B14F-4D97-AF65-F5344CB8AC3E}">
        <p14:creationId xmlns:p14="http://schemas.microsoft.com/office/powerpoint/2010/main" val="3658963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charset="0"/>
                <a:ea typeface="ＭＳ Ｐゴシック" charset="0"/>
                <a:cs typeface="ＭＳ Ｐゴシック" charset="0"/>
              </a:defRPr>
            </a:lvl1pPr>
            <a:lvl2pPr marL="742950" indent="-285750">
              <a:defRPr sz="1200">
                <a:solidFill>
                  <a:schemeClr val="tx1"/>
                </a:solidFill>
                <a:latin typeface="Times" charset="0"/>
                <a:ea typeface="ＭＳ Ｐゴシック" charset="0"/>
              </a:defRPr>
            </a:lvl2pPr>
            <a:lvl3pPr marL="1143000" indent="-228600">
              <a:defRPr sz="1200">
                <a:solidFill>
                  <a:schemeClr val="tx1"/>
                </a:solidFill>
                <a:latin typeface="Times" charset="0"/>
                <a:ea typeface="ＭＳ Ｐゴシック" charset="0"/>
              </a:defRPr>
            </a:lvl3pPr>
            <a:lvl4pPr marL="1600200" indent="-228600">
              <a:defRPr sz="1200">
                <a:solidFill>
                  <a:schemeClr val="tx1"/>
                </a:solidFill>
                <a:latin typeface="Times" charset="0"/>
                <a:ea typeface="ＭＳ Ｐゴシック" charset="0"/>
              </a:defRPr>
            </a:lvl4pPr>
            <a:lvl5pPr marL="2057400" indent="-228600">
              <a:defRPr sz="12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12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12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12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1200">
                <a:solidFill>
                  <a:schemeClr val="tx1"/>
                </a:solidFill>
                <a:latin typeface="Times" charset="0"/>
                <a:ea typeface="ＭＳ Ｐゴシック" charset="0"/>
              </a:defRPr>
            </a:lvl9pPr>
          </a:lstStyle>
          <a:p>
            <a:fld id="{37085056-99DF-7447-966C-B6F1A25E781B}" type="slidenum">
              <a:rPr lang="en-GB" sz="1000">
                <a:solidFill>
                  <a:srgbClr val="333366"/>
                </a:solidFill>
                <a:latin typeface="Verdana" charset="0"/>
              </a:rPr>
              <a:pPr/>
              <a:t>4</a:t>
            </a:fld>
            <a:endParaRPr lang="en-GB" sz="1000">
              <a:solidFill>
                <a:srgbClr val="333366"/>
              </a:solidFill>
              <a:latin typeface="Verdana" charset="0"/>
            </a:endParaRPr>
          </a:p>
        </p:txBody>
      </p:sp>
      <p:pic>
        <p:nvPicPr>
          <p:cNvPr id="2" name="Picture 1" descr="1st_Year_Guide_Co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952" y="692696"/>
            <a:ext cx="7080448" cy="5046325"/>
          </a:xfrm>
          <a:prstGeom prst="rect">
            <a:avLst/>
          </a:prstGeom>
        </p:spPr>
      </p:pic>
    </p:spTree>
    <p:extLst>
      <p:ext uri="{BB962C8B-B14F-4D97-AF65-F5344CB8AC3E}">
        <p14:creationId xmlns:p14="http://schemas.microsoft.com/office/powerpoint/2010/main" val="2395764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3608" y="261938"/>
            <a:ext cx="7663830" cy="1511300"/>
          </a:xfrm>
          <a:solidFill>
            <a:srgbClr val="0081C2"/>
          </a:solidFill>
        </p:spPr>
        <p:txBody>
          <a:bodyPr/>
          <a:lstStyle/>
          <a:p>
            <a:pPr eaLnBrk="1" hangingPunct="1"/>
            <a:r>
              <a:rPr lang="en-GB" sz="3600" b="1" dirty="0">
                <a:solidFill>
                  <a:schemeClr val="bg1"/>
                </a:solidFill>
                <a:latin typeface="Arial" charset="0"/>
              </a:rPr>
              <a:t> </a:t>
            </a:r>
            <a:r>
              <a:rPr lang="en-GB" sz="3600" b="1" dirty="0" smtClean="0">
                <a:solidFill>
                  <a:schemeClr val="bg1"/>
                </a:solidFill>
                <a:latin typeface="Arial" charset="0"/>
              </a:rPr>
              <a:t>Students </a:t>
            </a:r>
            <a:r>
              <a:rPr lang="en-GB" sz="3600" b="1" dirty="0">
                <a:solidFill>
                  <a:schemeClr val="bg1"/>
                </a:solidFill>
                <a:latin typeface="Arial" charset="0"/>
              </a:rPr>
              <a:t/>
            </a:r>
            <a:br>
              <a:rPr lang="en-GB" sz="3600" b="1" dirty="0">
                <a:solidFill>
                  <a:schemeClr val="bg1"/>
                </a:solidFill>
                <a:latin typeface="Arial" charset="0"/>
              </a:rPr>
            </a:br>
            <a:r>
              <a:rPr lang="en-GB" sz="3600" b="1" dirty="0">
                <a:solidFill>
                  <a:schemeClr val="bg1"/>
                </a:solidFill>
                <a:latin typeface="Arial" charset="0"/>
              </a:rPr>
              <a:t> Information Desk</a:t>
            </a:r>
            <a:br>
              <a:rPr lang="en-GB" sz="3600" b="1" dirty="0">
                <a:solidFill>
                  <a:schemeClr val="bg1"/>
                </a:solidFill>
                <a:latin typeface="Arial" charset="0"/>
              </a:rPr>
            </a:br>
            <a:endParaRPr lang="en-US" sz="3600" b="1" dirty="0">
              <a:solidFill>
                <a:schemeClr val="bg1"/>
              </a:solidFill>
              <a:latin typeface="Arial" charset="0"/>
            </a:endParaRPr>
          </a:p>
        </p:txBody>
      </p:sp>
      <p:sp>
        <p:nvSpPr>
          <p:cNvPr id="416771" name="Rectangle 3"/>
          <p:cNvSpPr>
            <a:spLocks noGrp="1" noChangeArrowheads="1"/>
          </p:cNvSpPr>
          <p:nvPr>
            <p:ph type="body" idx="1"/>
          </p:nvPr>
        </p:nvSpPr>
        <p:spPr>
          <a:xfrm>
            <a:off x="900113" y="2420615"/>
            <a:ext cx="7056263" cy="3024609"/>
          </a:xfrm>
        </p:spPr>
        <p:txBody>
          <a:bodyPr/>
          <a:lstStyle/>
          <a:p>
            <a:pPr eaLnBrk="1" hangingPunct="1">
              <a:buFont typeface="Wingdings" charset="0"/>
              <a:buChar char="ü"/>
            </a:pPr>
            <a:r>
              <a:rPr lang="en-GB" sz="2800" b="1" dirty="0">
                <a:latin typeface="Arial" charset="0"/>
              </a:rPr>
              <a:t>Level 1, James Joyce Library</a:t>
            </a:r>
          </a:p>
          <a:p>
            <a:pPr eaLnBrk="1" hangingPunct="1">
              <a:buFont typeface="Wingdings" charset="0"/>
              <a:buChar char="ü"/>
            </a:pPr>
            <a:r>
              <a:rPr lang="en-GB" sz="2800" b="1" dirty="0" smtClean="0">
                <a:latin typeface="Arial" charset="0"/>
              </a:rPr>
              <a:t>Advice </a:t>
            </a:r>
            <a:r>
              <a:rPr lang="en-GB" sz="2800" b="1" dirty="0">
                <a:latin typeface="Arial" charset="0"/>
              </a:rPr>
              <a:t>&amp; assistance with Library services, resources and information</a:t>
            </a:r>
          </a:p>
          <a:p>
            <a:pPr eaLnBrk="1" hangingPunct="1">
              <a:buFont typeface="Wingdings" charset="0"/>
              <a:buChar char="ü"/>
            </a:pPr>
            <a:r>
              <a:rPr lang="en-GB" sz="2800" b="1" dirty="0">
                <a:latin typeface="Arial" charset="0"/>
              </a:rPr>
              <a:t>James Joyce Tours </a:t>
            </a:r>
            <a:r>
              <a:rPr lang="en-GB" sz="2800" b="1" dirty="0" smtClean="0">
                <a:latin typeface="Arial" charset="0"/>
              </a:rPr>
              <a:t>daily. Last for half an hour</a:t>
            </a:r>
            <a:endParaRPr lang="en-GB" sz="2800" b="1" dirty="0">
              <a:latin typeface="Arial" charset="0"/>
            </a:endParaRPr>
          </a:p>
        </p:txBody>
      </p:sp>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315913"/>
            <a:ext cx="1944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949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Effect transition="in" filter="blinds(horizontal)">
                                      <p:cBhvr>
                                        <p:cTn id="7" dur="500"/>
                                        <p:tgtEl>
                                          <p:spTgt spid="4167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6771">
                                            <p:txEl>
                                              <p:pRg st="1" end="1"/>
                                            </p:txEl>
                                          </p:spTgt>
                                        </p:tgtEl>
                                        <p:attrNameLst>
                                          <p:attrName>style.visibility</p:attrName>
                                        </p:attrNameLst>
                                      </p:cBhvr>
                                      <p:to>
                                        <p:strVal val="visible"/>
                                      </p:to>
                                    </p:set>
                                    <p:animEffect transition="in" filter="blinds(horizontal)">
                                      <p:cBhvr>
                                        <p:cTn id="10" dur="500"/>
                                        <p:tgtEl>
                                          <p:spTgt spid="4167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16771">
                                            <p:txEl>
                                              <p:pRg st="2" end="2"/>
                                            </p:txEl>
                                          </p:spTgt>
                                        </p:tgtEl>
                                        <p:attrNameLst>
                                          <p:attrName>style.visibility</p:attrName>
                                        </p:attrNameLst>
                                      </p:cBhvr>
                                      <p:to>
                                        <p:strVal val="visible"/>
                                      </p:to>
                                    </p:set>
                                    <p:animEffect transition="in" filter="blinds(horizontal)">
                                      <p:cBhvr>
                                        <p:cTn id="13" dur="500"/>
                                        <p:tgtEl>
                                          <p:spTgt spid="416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2002234"/>
          </a:xfrm>
        </p:spPr>
        <p:txBody>
          <a:bodyPr/>
          <a:lstStyle/>
          <a:p>
            <a:pPr algn="ctr" eaLnBrk="1" hangingPunct="1">
              <a:spcBef>
                <a:spcPct val="20000"/>
              </a:spcBef>
            </a:pPr>
            <a:r>
              <a:rPr lang="en-IE" b="1" dirty="0" smtClean="0">
                <a:solidFill>
                  <a:srgbClr val="0000FF"/>
                </a:solidFill>
                <a:latin typeface="Arial" pitchFamily="34" charset="0"/>
                <a:cs typeface="Times New Roman" pitchFamily="18" charset="0"/>
              </a:rPr>
              <a:t>SEMESTER ONE CORE MODULE</a:t>
            </a:r>
            <a:br>
              <a:rPr lang="en-IE" b="1" dirty="0" smtClean="0">
                <a:solidFill>
                  <a:srgbClr val="0000FF"/>
                </a:solidFill>
                <a:latin typeface="Arial" pitchFamily="34" charset="0"/>
                <a:cs typeface="Times New Roman" pitchFamily="18" charset="0"/>
              </a:rPr>
            </a:br>
            <a:r>
              <a:rPr lang="en-IE" b="1" dirty="0" smtClean="0">
                <a:solidFill>
                  <a:srgbClr val="0000FF"/>
                </a:solidFill>
                <a:latin typeface="Arial" pitchFamily="34" charset="0"/>
                <a:cs typeface="Times New Roman" pitchFamily="18" charset="0"/>
              </a:rPr>
              <a:t>CVEN 10040 CREATIVITY IN DESIGN </a:t>
            </a:r>
            <a:r>
              <a:rPr lang="en-IE" b="1" u="sng" dirty="0" smtClean="0">
                <a:solidFill>
                  <a:srgbClr val="0000FF"/>
                </a:solidFill>
                <a:latin typeface="Arial" pitchFamily="34" charset="0"/>
                <a:cs typeface="Times New Roman" pitchFamily="18" charset="0"/>
              </a:rPr>
              <a:t/>
            </a:r>
            <a:br>
              <a:rPr lang="en-IE" b="1" u="sng" dirty="0" smtClean="0">
                <a:solidFill>
                  <a:srgbClr val="0000FF"/>
                </a:solidFill>
                <a:latin typeface="Arial" pitchFamily="34" charset="0"/>
                <a:cs typeface="Times New Roman" pitchFamily="18" charset="0"/>
              </a:rPr>
            </a:br>
            <a:r>
              <a:rPr lang="en-IE" dirty="0" smtClean="0">
                <a:solidFill>
                  <a:srgbClr val="FF0000"/>
                </a:solidFill>
                <a:latin typeface="Arial" pitchFamily="34" charset="0"/>
                <a:cs typeface="Arial" pitchFamily="34" charset="0"/>
              </a:rPr>
              <a:t>Need to acquire some equipment for sketching and model making</a:t>
            </a:r>
            <a:r>
              <a:rPr lang="en-IE" dirty="0" smtClean="0">
                <a:latin typeface="Arial" pitchFamily="34" charset="0"/>
                <a:cs typeface="Arial" pitchFamily="34" charset="0"/>
              </a:rPr>
              <a:t/>
            </a:r>
            <a:br>
              <a:rPr lang="en-IE" dirty="0" smtClean="0">
                <a:latin typeface="Arial" pitchFamily="34" charset="0"/>
                <a:cs typeface="Arial" pitchFamily="34" charset="0"/>
              </a:rPr>
            </a:br>
            <a:r>
              <a:rPr lang="en-IE" u="sng" dirty="0" smtClean="0">
                <a:solidFill>
                  <a:srgbClr val="0000FF"/>
                </a:solidFill>
                <a:latin typeface="Arial" pitchFamily="34" charset="0"/>
                <a:cs typeface="Times New Roman" pitchFamily="18" charset="0"/>
              </a:rPr>
              <a:t/>
            </a:r>
            <a:br>
              <a:rPr lang="en-IE" u="sng" dirty="0" smtClean="0">
                <a:solidFill>
                  <a:srgbClr val="0000FF"/>
                </a:solidFill>
                <a:latin typeface="Arial" pitchFamily="34" charset="0"/>
                <a:cs typeface="Times New Roman" pitchFamily="18" charset="0"/>
              </a:rPr>
            </a:br>
            <a:endParaRPr lang="en-IE" dirty="0"/>
          </a:p>
        </p:txBody>
      </p:sp>
      <p:sp>
        <p:nvSpPr>
          <p:cNvPr id="9" name="Content Placeholder 8"/>
          <p:cNvSpPr>
            <a:spLocks noGrp="1"/>
          </p:cNvSpPr>
          <p:nvPr>
            <p:ph sz="half" idx="1"/>
          </p:nvPr>
        </p:nvSpPr>
        <p:spPr>
          <a:xfrm>
            <a:off x="457200" y="2276872"/>
            <a:ext cx="3970784" cy="3384376"/>
          </a:xfrm>
        </p:spPr>
        <p:txBody>
          <a:bodyPr/>
          <a:lstStyle/>
          <a:p>
            <a:pPr marL="0" indent="0">
              <a:buNone/>
            </a:pPr>
            <a:r>
              <a:rPr lang="en-IE" sz="2000" b="1" u="sng" dirty="0">
                <a:latin typeface="Arial" pitchFamily="34" charset="0"/>
                <a:cs typeface="Arial" pitchFamily="34" charset="0"/>
              </a:rPr>
              <a:t>SU Shop (Library Building):</a:t>
            </a:r>
          </a:p>
          <a:p>
            <a:r>
              <a:rPr lang="en-IE" sz="2000" dirty="0" smtClean="0">
                <a:latin typeface="Arial" pitchFamily="34" charset="0"/>
                <a:cs typeface="Arial" pitchFamily="34" charset="0"/>
              </a:rPr>
              <a:t>Drawing Pad – A3 Cartridge </a:t>
            </a:r>
            <a:r>
              <a:rPr lang="en-US" sz="2000" dirty="0" smtClean="0"/>
              <a:t>(approx 115 g/m</a:t>
            </a:r>
            <a:r>
              <a:rPr lang="en-US" sz="2000" baseline="30000" dirty="0" smtClean="0"/>
              <a:t>2</a:t>
            </a:r>
            <a:r>
              <a:rPr lang="en-US" sz="2000" dirty="0" smtClean="0"/>
              <a:t> but not less than 100g/m</a:t>
            </a:r>
            <a:r>
              <a:rPr lang="en-US" sz="2000" baseline="30000" dirty="0" smtClean="0"/>
              <a:t>2</a:t>
            </a:r>
            <a:r>
              <a:rPr lang="en-US" sz="2000" dirty="0" smtClean="0"/>
              <a:t>)</a:t>
            </a:r>
          </a:p>
          <a:p>
            <a:r>
              <a:rPr lang="en-IE" sz="2000" dirty="0">
                <a:latin typeface="Arial" pitchFamily="34" charset="0"/>
                <a:cs typeface="Arial" pitchFamily="34" charset="0"/>
              </a:rPr>
              <a:t>A5 Sketch Book (approx </a:t>
            </a:r>
            <a:r>
              <a:rPr lang="en-US" sz="2000" dirty="0"/>
              <a:t>100g/m</a:t>
            </a:r>
            <a:r>
              <a:rPr lang="en-US" sz="2000" baseline="30000" dirty="0"/>
              <a:t>2</a:t>
            </a:r>
            <a:r>
              <a:rPr lang="en-IE" sz="2000" dirty="0" smtClean="0">
                <a:latin typeface="Arial" pitchFamily="34" charset="0"/>
                <a:cs typeface="Arial" pitchFamily="34" charset="0"/>
              </a:rPr>
              <a:t>)</a:t>
            </a:r>
            <a:endParaRPr lang="en-IE" sz="2000" dirty="0" smtClean="0"/>
          </a:p>
          <a:p>
            <a:r>
              <a:rPr lang="en-IE" sz="2000" dirty="0" smtClean="0">
                <a:latin typeface="Arial" pitchFamily="34" charset="0"/>
                <a:cs typeface="Arial" pitchFamily="34" charset="0"/>
              </a:rPr>
              <a:t>Pencils – B, 2B</a:t>
            </a:r>
          </a:p>
          <a:p>
            <a:r>
              <a:rPr lang="en-IE" sz="2000" dirty="0" smtClean="0">
                <a:latin typeface="Arial" pitchFamily="34" charset="0"/>
                <a:cs typeface="Arial" pitchFamily="34" charset="0"/>
              </a:rPr>
              <a:t>Pencil Sharpener</a:t>
            </a:r>
          </a:p>
          <a:p>
            <a:pPr marL="0" indent="0">
              <a:buNone/>
            </a:pPr>
            <a:endParaRPr lang="en-IE" sz="2000" dirty="0" smtClean="0">
              <a:latin typeface="Arial" pitchFamily="34" charset="0"/>
              <a:cs typeface="Arial" pitchFamily="34" charset="0"/>
            </a:endParaRPr>
          </a:p>
        </p:txBody>
      </p:sp>
      <p:sp>
        <p:nvSpPr>
          <p:cNvPr id="10" name="Content Placeholder 9"/>
          <p:cNvSpPr>
            <a:spLocks noGrp="1"/>
          </p:cNvSpPr>
          <p:nvPr>
            <p:ph sz="half" idx="2"/>
          </p:nvPr>
        </p:nvSpPr>
        <p:spPr>
          <a:xfrm>
            <a:off x="4648200" y="2204864"/>
            <a:ext cx="4028256" cy="3600399"/>
          </a:xfrm>
        </p:spPr>
        <p:txBody>
          <a:bodyPr/>
          <a:lstStyle/>
          <a:p>
            <a:pPr lvl="0"/>
            <a:r>
              <a:rPr lang="en-IE" sz="2000" dirty="0" smtClean="0"/>
              <a:t>Eraser</a:t>
            </a:r>
            <a:endParaRPr lang="en-IE" dirty="0" smtClean="0"/>
          </a:p>
          <a:p>
            <a:r>
              <a:rPr lang="en-IE" sz="2000" dirty="0" smtClean="0">
                <a:latin typeface="Arial" pitchFamily="34" charset="0"/>
                <a:cs typeface="Arial" pitchFamily="34" charset="0"/>
              </a:rPr>
              <a:t>Set square - </a:t>
            </a:r>
            <a:r>
              <a:rPr lang="en-US" sz="2000" dirty="0" smtClean="0"/>
              <a:t>30</a:t>
            </a:r>
            <a:r>
              <a:rPr lang="en-US" sz="2000" baseline="30000" dirty="0" smtClean="0"/>
              <a:t>0</a:t>
            </a:r>
            <a:r>
              <a:rPr lang="en-US" sz="2000" dirty="0" smtClean="0"/>
              <a:t>/60</a:t>
            </a:r>
            <a:r>
              <a:rPr lang="en-US" sz="2000" baseline="30000" dirty="0" smtClean="0"/>
              <a:t>o</a:t>
            </a:r>
            <a:r>
              <a:rPr lang="en-US" sz="2000" dirty="0" smtClean="0"/>
              <a:t> 30cm side with mm gradation measurement</a:t>
            </a:r>
            <a:endParaRPr lang="en-IE" sz="2000" dirty="0" smtClean="0"/>
          </a:p>
          <a:p>
            <a:r>
              <a:rPr lang="en-IE" sz="2000" dirty="0" smtClean="0"/>
              <a:t>1 non-permanent marker (medium Black)</a:t>
            </a:r>
          </a:p>
          <a:p>
            <a:r>
              <a:rPr lang="en-IE" sz="2000" dirty="0" smtClean="0"/>
              <a:t>Small object (corkscrew, pepper mill, hand tool)</a:t>
            </a:r>
          </a:p>
          <a:p>
            <a:r>
              <a:rPr lang="en-IE" sz="2000" dirty="0" smtClean="0">
                <a:solidFill>
                  <a:srgbClr val="FF0000"/>
                </a:solidFill>
              </a:rPr>
              <a:t>Cost approx €8</a:t>
            </a:r>
            <a:endParaRPr lang="en-IE" sz="2000" dirty="0">
              <a:solidFill>
                <a:srgbClr val="FF0000"/>
              </a:solidFill>
            </a:endParaRPr>
          </a:p>
        </p:txBody>
      </p:sp>
      <p:sp>
        <p:nvSpPr>
          <p:cNvPr id="11" name="TextBox 10"/>
          <p:cNvSpPr txBox="1"/>
          <p:nvPr/>
        </p:nvSpPr>
        <p:spPr>
          <a:xfrm>
            <a:off x="539552" y="5818038"/>
            <a:ext cx="8352928" cy="923330"/>
          </a:xfrm>
          <a:prstGeom prst="rect">
            <a:avLst/>
          </a:prstGeom>
          <a:noFill/>
        </p:spPr>
        <p:txBody>
          <a:bodyPr wrap="square" rtlCol="0">
            <a:spAutoFit/>
          </a:bodyPr>
          <a:lstStyle/>
          <a:p>
            <a:pPr algn="l"/>
            <a:r>
              <a:rPr lang="en-IE" sz="1800" dirty="0" smtClean="0">
                <a:solidFill>
                  <a:srgbClr val="0033CC"/>
                </a:solidFill>
                <a:latin typeface="Arial" pitchFamily="34" charset="0"/>
                <a:cs typeface="Arial" pitchFamily="34" charset="0"/>
              </a:rPr>
              <a:t>Details of Group requirements will be posted on Blackboard and in the Student Handbook for this module and discussed at the first lecture. Group Pack costs €44 divided between 4 to 5 students</a:t>
            </a:r>
            <a:endParaRPr lang="en-IE" sz="1800"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360" y="476672"/>
            <a:ext cx="6491064" cy="1143000"/>
          </a:xfrm>
        </p:spPr>
        <p:txBody>
          <a:bodyPr/>
          <a:lstStyle/>
          <a:p>
            <a:r>
              <a:rPr lang="en-US" b="1" dirty="0" smtClean="0">
                <a:solidFill>
                  <a:srgbClr val="FF0000"/>
                </a:solidFill>
              </a:rPr>
              <a:t>Important Announcement</a:t>
            </a:r>
            <a:endParaRPr lang="en-US" b="1" dirty="0">
              <a:solidFill>
                <a:srgbClr val="FF0000"/>
              </a:solidFill>
            </a:endParaRPr>
          </a:p>
        </p:txBody>
      </p:sp>
      <p:sp>
        <p:nvSpPr>
          <p:cNvPr id="3" name="Content Placeholder 2"/>
          <p:cNvSpPr>
            <a:spLocks noGrp="1"/>
          </p:cNvSpPr>
          <p:nvPr>
            <p:ph sz="half" idx="1"/>
          </p:nvPr>
        </p:nvSpPr>
        <p:spPr>
          <a:xfrm>
            <a:off x="673224" y="1888233"/>
            <a:ext cx="7787208" cy="3412975"/>
          </a:xfrm>
        </p:spPr>
        <p:txBody>
          <a:bodyPr/>
          <a:lstStyle/>
          <a:p>
            <a:r>
              <a:rPr lang="en-US" dirty="0" smtClean="0"/>
              <a:t>Some </a:t>
            </a:r>
            <a:r>
              <a:rPr lang="en-US" dirty="0" smtClean="0">
                <a:solidFill>
                  <a:srgbClr val="FF0000"/>
                </a:solidFill>
              </a:rPr>
              <a:t>changes</a:t>
            </a:r>
            <a:r>
              <a:rPr lang="en-US" dirty="0" smtClean="0"/>
              <a:t> may have been made to the locations of your lectures.</a:t>
            </a:r>
          </a:p>
          <a:p>
            <a:endParaRPr lang="en-US" dirty="0"/>
          </a:p>
          <a:p>
            <a:r>
              <a:rPr lang="en-US" dirty="0" smtClean="0">
                <a:solidFill>
                  <a:srgbClr val="FF0000"/>
                </a:solidFill>
              </a:rPr>
              <a:t>If you printed out your personalized timetables last week please reprint them</a:t>
            </a:r>
            <a:r>
              <a:rPr lang="en-US" dirty="0" smtClean="0"/>
              <a:t> to get up to date information</a:t>
            </a:r>
            <a:endParaRPr lang="en-US" dirty="0"/>
          </a:p>
        </p:txBody>
      </p:sp>
    </p:spTree>
    <p:extLst>
      <p:ext uri="{BB962C8B-B14F-4D97-AF65-F5344CB8AC3E}">
        <p14:creationId xmlns:p14="http://schemas.microsoft.com/office/powerpoint/2010/main" val="2469525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body" idx="4294967295"/>
          </p:nvPr>
        </p:nvSpPr>
        <p:spPr bwMode="auto">
          <a:xfrm>
            <a:off x="1043608" y="332656"/>
            <a:ext cx="7488832" cy="6120680"/>
          </a:xfrm>
          <a:prstGeom prst="rect">
            <a:avLst/>
          </a:prstGeom>
          <a:solidFill>
            <a:srgbClr val="FFFFFF"/>
          </a:solidFill>
          <a:ln>
            <a:miter lim="800000"/>
            <a:headEnd/>
            <a:tailEnd/>
          </a:ln>
        </p:spPr>
        <p:txBody>
          <a:bodyPr/>
          <a:lstStyle/>
          <a:p>
            <a:pPr marL="187325" indent="-187325" algn="ctr" eaLnBrk="1" hangingPunct="1">
              <a:buFontTx/>
              <a:buNone/>
            </a:pPr>
            <a:r>
              <a:rPr lang="en-IE" sz="2800" b="1" dirty="0" smtClean="0"/>
              <a:t>Communications</a:t>
            </a:r>
          </a:p>
          <a:p>
            <a:pPr marL="187325" indent="-187325" eaLnBrk="1" hangingPunct="1">
              <a:buFontTx/>
              <a:buNone/>
            </a:pPr>
            <a:endParaRPr lang="en-US" sz="1000" dirty="0" smtClean="0"/>
          </a:p>
          <a:p>
            <a:pPr marL="187325" indent="-187325" eaLnBrk="1" hangingPunct="1">
              <a:buFont typeface="Wingdings" pitchFamily="2" charset="2"/>
              <a:buChar char="Ø"/>
            </a:pPr>
            <a:r>
              <a:rPr lang="en-US" sz="1800" b="1" dirty="0" smtClean="0"/>
              <a:t>UCD Connect email</a:t>
            </a:r>
            <a:r>
              <a:rPr lang="en-US" sz="1800" dirty="0" smtClean="0"/>
              <a:t> is the primary channel for official UCD communications. </a:t>
            </a:r>
          </a:p>
          <a:p>
            <a:pPr marL="187325" indent="-187325" eaLnBrk="1" hangingPunct="1">
              <a:buFont typeface="Wingdings" pitchFamily="2" charset="2"/>
              <a:buChar char="Ø"/>
            </a:pPr>
            <a:r>
              <a:rPr lang="en-US" sz="1800" dirty="0" smtClean="0"/>
              <a:t>You will have received information regarding your computer and email account when offered your place in UCD.</a:t>
            </a:r>
          </a:p>
          <a:p>
            <a:pPr marL="187325" indent="-187325" eaLnBrk="1" hangingPunct="1">
              <a:buFont typeface="Wingdings" pitchFamily="2" charset="2"/>
              <a:buChar char="Ø"/>
            </a:pPr>
            <a:endParaRPr lang="en-US" sz="1800" dirty="0" smtClean="0"/>
          </a:p>
          <a:p>
            <a:pPr marL="187325" indent="-187325" eaLnBrk="1" hangingPunct="1">
              <a:buFont typeface="Wingdings" pitchFamily="2" charset="2"/>
              <a:buChar char="Ø"/>
            </a:pPr>
            <a:endParaRPr lang="en-US" sz="1800" dirty="0" smtClean="0"/>
          </a:p>
          <a:p>
            <a:pPr marL="187325" indent="-187325" eaLnBrk="1" hangingPunct="1">
              <a:buFont typeface="Wingdings" pitchFamily="2" charset="2"/>
              <a:buChar char="Ø"/>
            </a:pPr>
            <a:endParaRPr lang="en-US" sz="1800" dirty="0" smtClean="0"/>
          </a:p>
          <a:p>
            <a:pPr marL="187325" indent="-187325" eaLnBrk="1" hangingPunct="1">
              <a:buFont typeface="Wingdings" pitchFamily="2" charset="2"/>
              <a:buChar char="Ø"/>
            </a:pPr>
            <a:r>
              <a:rPr lang="en-US" sz="1800" dirty="0" smtClean="0"/>
              <a:t>It is the responsibility of each student to regularly </a:t>
            </a:r>
          </a:p>
          <a:p>
            <a:pPr marL="187325" indent="-187325" eaLnBrk="1" hangingPunct="1">
              <a:buFont typeface="Wingdings" pitchFamily="2" charset="2"/>
              <a:buNone/>
            </a:pPr>
            <a:r>
              <a:rPr lang="en-US" sz="1800" dirty="0" smtClean="0"/>
              <a:t>check their </a:t>
            </a:r>
            <a:r>
              <a:rPr lang="en-US" sz="1800" b="1" dirty="0" smtClean="0"/>
              <a:t>UCD Connect email</a:t>
            </a:r>
            <a:r>
              <a:rPr lang="en-US" sz="1800" dirty="0" smtClean="0"/>
              <a:t> account.</a:t>
            </a:r>
          </a:p>
          <a:p>
            <a:pPr marL="187325" indent="-187325" eaLnBrk="1" hangingPunct="1">
              <a:lnSpc>
                <a:spcPct val="140000"/>
              </a:lnSpc>
              <a:buFont typeface="Wingdings" pitchFamily="2" charset="2"/>
              <a:buChar char="Ø"/>
            </a:pPr>
            <a:r>
              <a:rPr lang="en-US" sz="1800" dirty="0" smtClean="0">
                <a:solidFill>
                  <a:srgbClr val="EF1F1D"/>
                </a:solidFill>
              </a:rPr>
              <a:t>Please Set Up Your Mail Accounts so that You </a:t>
            </a:r>
            <a:br>
              <a:rPr lang="en-US" sz="1800" dirty="0" smtClean="0">
                <a:solidFill>
                  <a:srgbClr val="EF1F1D"/>
                </a:solidFill>
              </a:rPr>
            </a:br>
            <a:r>
              <a:rPr lang="en-US" sz="1800" dirty="0" smtClean="0">
                <a:solidFill>
                  <a:srgbClr val="EF1F1D"/>
                </a:solidFill>
              </a:rPr>
              <a:t>Automatically Pick Up Your </a:t>
            </a:r>
            <a:r>
              <a:rPr lang="en-US" sz="1800" dirty="0" err="1" smtClean="0">
                <a:solidFill>
                  <a:srgbClr val="EF1F1D"/>
                </a:solidFill>
              </a:rPr>
              <a:t>UCDconnect</a:t>
            </a:r>
            <a:r>
              <a:rPr lang="en-US" sz="1800" dirty="0" smtClean="0">
                <a:solidFill>
                  <a:srgbClr val="EF1F1D"/>
                </a:solidFill>
              </a:rPr>
              <a:t> Mail.</a:t>
            </a:r>
            <a:r>
              <a:rPr lang="en-US" sz="1800" dirty="0" smtClean="0"/>
              <a:t> </a:t>
            </a:r>
          </a:p>
          <a:p>
            <a:pPr marL="187325" indent="-187325" eaLnBrk="1" hangingPunct="1">
              <a:lnSpc>
                <a:spcPct val="140000"/>
              </a:lnSpc>
              <a:buFont typeface="Wingdings" pitchFamily="2" charset="2"/>
              <a:buChar char="Ø"/>
            </a:pPr>
            <a:r>
              <a:rPr lang="en-US" sz="1800" dirty="0" smtClean="0">
                <a:solidFill>
                  <a:srgbClr val="FF0000"/>
                </a:solidFill>
              </a:rPr>
              <a:t>Please </a:t>
            </a:r>
            <a:r>
              <a:rPr lang="en-US" sz="1800" b="1" dirty="0" smtClean="0">
                <a:solidFill>
                  <a:srgbClr val="FF0000"/>
                </a:solidFill>
              </a:rPr>
              <a:t>CHANGE YOUR PASSWORD TO SOMETHING MORE SECURE.</a:t>
            </a:r>
          </a:p>
        </p:txBody>
      </p:sp>
      <p:pic>
        <p:nvPicPr>
          <p:cNvPr id="17412" name="Picture 4"/>
          <p:cNvPicPr>
            <a:picLocks noChangeAspect="1" noChangeArrowheads="1"/>
          </p:cNvPicPr>
          <p:nvPr/>
        </p:nvPicPr>
        <p:blipFill>
          <a:blip r:embed="rId3" cstate="print"/>
          <a:srcRect/>
          <a:stretch>
            <a:fillRect/>
          </a:stretch>
        </p:blipFill>
        <p:spPr bwMode="auto">
          <a:xfrm>
            <a:off x="4067944" y="2638549"/>
            <a:ext cx="960438" cy="1006475"/>
          </a:xfrm>
          <a:prstGeom prst="rect">
            <a:avLst/>
          </a:prstGeom>
          <a:noFill/>
          <a:ln w="9525">
            <a:noFill/>
            <a:miter lim="800000"/>
            <a:headEnd/>
            <a:tailEnd/>
          </a:ln>
        </p:spPr>
      </p:pic>
    </p:spTree>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498">
                                            <p:txEl>
                                              <p:charRg st="204" end="25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498">
                                            <p:txEl>
                                              <p:charRg st="259" end="29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body" idx="4294967295"/>
          </p:nvPr>
        </p:nvSpPr>
        <p:spPr bwMode="auto">
          <a:xfrm>
            <a:off x="971748" y="1844824"/>
            <a:ext cx="7632700" cy="648171"/>
          </a:xfrm>
          <a:prstGeom prst="rect">
            <a:avLst/>
          </a:prstGeom>
          <a:solidFill>
            <a:srgbClr val="FFFFFF"/>
          </a:solidFill>
          <a:ln>
            <a:miter lim="800000"/>
            <a:headEnd/>
            <a:tailEnd/>
          </a:ln>
        </p:spPr>
        <p:txBody>
          <a:bodyPr/>
          <a:lstStyle/>
          <a:p>
            <a:pPr marL="187325" indent="-187325" eaLnBrk="1" hangingPunct="1">
              <a:buFontTx/>
              <a:buNone/>
            </a:pPr>
            <a:r>
              <a:rPr lang="en-US" sz="3200" dirty="0" smtClean="0">
                <a:latin typeface="Chalkduster"/>
                <a:cs typeface="Chalkduster"/>
              </a:rPr>
              <a:t>Thank You for Your Attention</a:t>
            </a:r>
          </a:p>
          <a:p>
            <a:pPr marL="187325" indent="-187325" eaLnBrk="1" hangingPunct="1">
              <a:buFontTx/>
              <a:buNone/>
            </a:pPr>
            <a:endParaRPr lang="en-US" sz="3200" dirty="0">
              <a:latin typeface="Chalkduster"/>
              <a:cs typeface="Chalkduster"/>
            </a:endParaRPr>
          </a:p>
          <a:p>
            <a:pPr marL="187325" indent="-187325" eaLnBrk="1" hangingPunct="1">
              <a:buNone/>
            </a:pPr>
            <a:endParaRPr lang="en-IE" sz="2400" dirty="0" smtClean="0">
              <a:solidFill>
                <a:srgbClr val="FF0000"/>
              </a:solidFill>
              <a:latin typeface="Arial" pitchFamily="34" charset="0"/>
            </a:endParaRPr>
          </a:p>
          <a:p>
            <a:pPr marL="187325" indent="-187325" eaLnBrk="1" hangingPunct="1">
              <a:buNone/>
            </a:pPr>
            <a:r>
              <a:rPr lang="en-IE" sz="2400" dirty="0" smtClean="0">
                <a:solidFill>
                  <a:srgbClr val="FF0000"/>
                </a:solidFill>
                <a:latin typeface="Arial" pitchFamily="34" charset="0"/>
              </a:rPr>
              <a:t>Contact Details:</a:t>
            </a:r>
          </a:p>
          <a:p>
            <a:pPr marL="187325" indent="-187325" eaLnBrk="1" hangingPunct="1">
              <a:buNone/>
            </a:pPr>
            <a:r>
              <a:rPr lang="en-IE" sz="2400" dirty="0" smtClean="0">
                <a:solidFill>
                  <a:srgbClr val="0033CC"/>
                </a:solidFill>
                <a:latin typeface="Arial" pitchFamily="34" charset="0"/>
              </a:rPr>
              <a:t>Dr </a:t>
            </a:r>
            <a:r>
              <a:rPr lang="en-IE" sz="2400" dirty="0">
                <a:solidFill>
                  <a:srgbClr val="0033CC"/>
                </a:solidFill>
                <a:latin typeface="Arial" pitchFamily="34" charset="0"/>
              </a:rPr>
              <a:t>Neal Murphy (Programme Coordinator</a:t>
            </a:r>
            <a:r>
              <a:rPr lang="en-IE" sz="2400" dirty="0" smtClean="0">
                <a:solidFill>
                  <a:srgbClr val="0033CC"/>
                </a:solidFill>
                <a:latin typeface="Arial" pitchFamily="34" charset="0"/>
              </a:rPr>
              <a:t>)</a:t>
            </a:r>
          </a:p>
          <a:p>
            <a:pPr marL="187325" indent="-187325" eaLnBrk="1" hangingPunct="1">
              <a:buNone/>
            </a:pPr>
            <a:r>
              <a:rPr lang="en-IE" sz="2400" dirty="0" smtClean="0">
                <a:solidFill>
                  <a:srgbClr val="0033CC"/>
                </a:solidFill>
                <a:latin typeface="Arial" pitchFamily="34" charset="0"/>
              </a:rPr>
              <a:t>Office: Room 313  Eng &amp; Materials Science Centre</a:t>
            </a:r>
          </a:p>
          <a:p>
            <a:pPr marL="187325" indent="-187325" eaLnBrk="1" hangingPunct="1">
              <a:buNone/>
            </a:pPr>
            <a:r>
              <a:rPr lang="en-IE" sz="2400" dirty="0" smtClean="0">
                <a:solidFill>
                  <a:srgbClr val="0033CC"/>
                </a:solidFill>
                <a:latin typeface="Arial" pitchFamily="34" charset="0"/>
              </a:rPr>
              <a:t>Email: </a:t>
            </a:r>
            <a:r>
              <a:rPr lang="en-IE" sz="2400" dirty="0" smtClean="0">
                <a:solidFill>
                  <a:srgbClr val="FF0000"/>
                </a:solidFill>
                <a:latin typeface="Arial" pitchFamily="34" charset="0"/>
              </a:rPr>
              <a:t>Neal.Murphy@ucd.ie</a:t>
            </a:r>
            <a:endParaRPr lang="en-IE" sz="2400" dirty="0">
              <a:solidFill>
                <a:srgbClr val="FF0000"/>
              </a:solidFill>
              <a:latin typeface="Arial" pitchFamily="34" charset="0"/>
            </a:endParaRPr>
          </a:p>
          <a:p>
            <a:pPr marL="187325" indent="-187325" eaLnBrk="1" hangingPunct="1">
              <a:buNone/>
            </a:pPr>
            <a:endParaRPr lang="en-IE" sz="2400" dirty="0">
              <a:solidFill>
                <a:srgbClr val="EF1F1D"/>
              </a:solidFill>
              <a:latin typeface="Arial" pitchFamily="34" charset="0"/>
            </a:endParaRPr>
          </a:p>
          <a:p>
            <a:pPr marL="187325" indent="-187325" eaLnBrk="1" hangingPunct="1">
              <a:buFontTx/>
              <a:buNone/>
            </a:pPr>
            <a:endParaRPr lang="en-US" sz="3200" dirty="0" smtClean="0">
              <a:latin typeface="Chalkduster"/>
              <a:cs typeface="Chalkduster"/>
            </a:endParaRPr>
          </a:p>
        </p:txBody>
      </p:sp>
    </p:spTree>
    <p:extLst>
      <p:ext uri="{BB962C8B-B14F-4D97-AF65-F5344CB8AC3E}">
        <p14:creationId xmlns:p14="http://schemas.microsoft.com/office/powerpoint/2010/main" val="329944689"/>
      </p:ext>
    </p:extLst>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498">
                                            <p:txEl>
                                              <p:charRg st="164" end="16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498">
                                            <p:txEl>
                                              <p:charRg st="164" end="16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1116013" y="44450"/>
            <a:ext cx="7581900" cy="1143000"/>
          </a:xfrm>
          <a:noFill/>
          <a:ln>
            <a:miter lim="800000"/>
            <a:headEnd/>
            <a:tailEnd/>
          </a:ln>
        </p:spPr>
        <p:txBody>
          <a:bodyPr vert="horz" wrap="square" lIns="0" tIns="0" rIns="0" bIns="0" numCol="1" anchor="ctr" anchorCtr="0" compatLnSpc="1">
            <a:prstTxWarp prst="textNoShape">
              <a:avLst/>
            </a:prstTxWarp>
          </a:bodyPr>
          <a:lstStyle/>
          <a:p>
            <a:pPr algn="ctr" eaLnBrk="1" hangingPunct="1"/>
            <a:r>
              <a:rPr lang="en-US" dirty="0" smtClean="0">
                <a:solidFill>
                  <a:srgbClr val="0000FF"/>
                </a:solidFill>
                <a:latin typeface="Arial" pitchFamily="34" charset="0"/>
              </a:rPr>
              <a:t>Stage 1 Semester 1 Engineering DN150 </a:t>
            </a:r>
            <a:br>
              <a:rPr lang="en-US" dirty="0" smtClean="0">
                <a:solidFill>
                  <a:srgbClr val="0000FF"/>
                </a:solidFill>
                <a:latin typeface="Arial" pitchFamily="34" charset="0"/>
              </a:rPr>
            </a:br>
            <a:r>
              <a:rPr lang="en-US" dirty="0" smtClean="0">
                <a:solidFill>
                  <a:srgbClr val="0000FF"/>
                </a:solidFill>
                <a:latin typeface="Arial" pitchFamily="34" charset="0"/>
              </a:rPr>
              <a:t>2016-17 </a:t>
            </a:r>
            <a:r>
              <a:rPr lang="en-US" dirty="0">
                <a:solidFill>
                  <a:srgbClr val="0000FF"/>
                </a:solidFill>
                <a:latin typeface="Arial" pitchFamily="34" charset="0"/>
              </a:rPr>
              <a:t>A</a:t>
            </a:r>
            <a:r>
              <a:rPr lang="en-US" dirty="0" smtClean="0">
                <a:solidFill>
                  <a:srgbClr val="0000FF"/>
                </a:solidFill>
                <a:latin typeface="Arial" pitchFamily="34" charset="0"/>
              </a:rPr>
              <a:t>cademic </a:t>
            </a:r>
            <a:r>
              <a:rPr lang="en-US" dirty="0">
                <a:solidFill>
                  <a:srgbClr val="0000FF"/>
                </a:solidFill>
                <a:latin typeface="Arial" pitchFamily="34" charset="0"/>
              </a:rPr>
              <a:t>Y</a:t>
            </a:r>
            <a:r>
              <a:rPr lang="en-US" dirty="0" smtClean="0">
                <a:solidFill>
                  <a:srgbClr val="0000FF"/>
                </a:solidFill>
                <a:latin typeface="Arial" pitchFamily="34" charset="0"/>
              </a:rPr>
              <a:t>ear</a:t>
            </a:r>
          </a:p>
        </p:txBody>
      </p:sp>
      <p:sp>
        <p:nvSpPr>
          <p:cNvPr id="273411" name="Rectangle 3"/>
          <p:cNvSpPr>
            <a:spLocks noChangeArrowheads="1"/>
          </p:cNvSpPr>
          <p:nvPr/>
        </p:nvSpPr>
        <p:spPr bwMode="auto">
          <a:xfrm>
            <a:off x="4572000" y="1557338"/>
            <a:ext cx="4464050" cy="4392612"/>
          </a:xfrm>
          <a:prstGeom prst="rect">
            <a:avLst/>
          </a:prstGeom>
          <a:noFill/>
          <a:ln w="38100">
            <a:solidFill>
              <a:srgbClr val="0000FF"/>
            </a:solidFill>
            <a:miter lim="800000"/>
            <a:headEnd/>
            <a:tailEnd/>
          </a:ln>
        </p:spPr>
        <p:txBody>
          <a:bodyPr lIns="0" tIns="0" rIns="0" bIns="0"/>
          <a:lstStyle/>
          <a:p>
            <a:pPr marL="555625" indent="-381000" eaLnBrk="1" hangingPunct="1">
              <a:lnSpc>
                <a:spcPct val="120000"/>
              </a:lnSpc>
              <a:spcBef>
                <a:spcPct val="40000"/>
              </a:spcBef>
              <a:tabLst>
                <a:tab pos="3859213" algn="l"/>
              </a:tabLst>
            </a:pPr>
            <a:r>
              <a:rPr lang="en-US" sz="2400" b="1" dirty="0">
                <a:latin typeface="Arial" pitchFamily="34" charset="0"/>
              </a:rPr>
              <a:t>NO ELECTIVES IN SEMESTER 1</a:t>
            </a:r>
          </a:p>
          <a:p>
            <a:pPr marL="555625" indent="-381000" algn="l" eaLnBrk="1" hangingPunct="1">
              <a:lnSpc>
                <a:spcPct val="120000"/>
              </a:lnSpc>
              <a:spcBef>
                <a:spcPct val="40000"/>
              </a:spcBef>
              <a:buFontTx/>
              <a:buChar char="•"/>
              <a:tabLst>
                <a:tab pos="3859213" algn="l"/>
              </a:tabLst>
            </a:pPr>
            <a:r>
              <a:rPr lang="en-GB" sz="1600" u="sng" dirty="0" err="1">
                <a:solidFill>
                  <a:srgbClr val="0000FF"/>
                </a:solidFill>
                <a:latin typeface="Verdana" pitchFamily="34" charset="0"/>
              </a:rPr>
              <a:t>Practicals</a:t>
            </a:r>
            <a:r>
              <a:rPr lang="en-IE" sz="1600" dirty="0">
                <a:solidFill>
                  <a:srgbClr val="0000FF"/>
                </a:solidFill>
                <a:latin typeface="Verdana" pitchFamily="34" charset="0"/>
              </a:rPr>
              <a:t> / Tutorials: You need to register to the associated practical/tutorial sessions to suit your timetable.</a:t>
            </a:r>
          </a:p>
          <a:p>
            <a:pPr marL="1169988" lvl="1" indent="-457200" algn="l" eaLnBrk="1" hangingPunct="1">
              <a:spcBef>
                <a:spcPct val="20000"/>
              </a:spcBef>
              <a:tabLst>
                <a:tab pos="3859213" algn="l"/>
              </a:tabLst>
            </a:pPr>
            <a:endParaRPr lang="en-IE" sz="1600" dirty="0">
              <a:solidFill>
                <a:srgbClr val="0000FF"/>
              </a:solidFill>
              <a:latin typeface="Verdana" pitchFamily="34" charset="0"/>
            </a:endParaRPr>
          </a:p>
          <a:p>
            <a:pPr marL="555625" indent="-381000" algn="l" eaLnBrk="1" hangingPunct="1">
              <a:lnSpc>
                <a:spcPct val="120000"/>
              </a:lnSpc>
              <a:spcBef>
                <a:spcPct val="40000"/>
              </a:spcBef>
              <a:tabLst>
                <a:tab pos="3859213" algn="l"/>
              </a:tabLst>
            </a:pPr>
            <a:endParaRPr lang="en-US" sz="2400" b="1" dirty="0">
              <a:latin typeface="Arial" pitchFamily="34" charset="0"/>
            </a:endParaRPr>
          </a:p>
        </p:txBody>
      </p:sp>
      <p:pic>
        <p:nvPicPr>
          <p:cNvPr id="26629" name="Picture 4" descr="Horizons.jpg                                                   000059A2New 80gb HD                    BD2EA79A:"/>
          <p:cNvPicPr>
            <a:picLocks noGrp="1" noChangeAspect="1" noChangeArrowheads="1"/>
          </p:cNvPicPr>
          <p:nvPr>
            <p:ph sz="half" idx="2"/>
          </p:nvPr>
        </p:nvPicPr>
        <p:blipFill>
          <a:blip r:embed="rId3" r:link="rId4" cstate="print"/>
          <a:srcRect/>
          <a:stretch>
            <a:fillRect/>
          </a:stretch>
        </p:blipFill>
        <p:spPr bwMode="auto">
          <a:xfrm>
            <a:off x="2843213" y="6032500"/>
            <a:ext cx="3314700" cy="825500"/>
          </a:xfrm>
          <a:noFill/>
          <a:ln>
            <a:miter lim="800000"/>
            <a:headEnd/>
            <a:tailEnd/>
          </a:ln>
        </p:spPr>
      </p:pic>
      <p:sp>
        <p:nvSpPr>
          <p:cNvPr id="273413" name="Rectangle 5"/>
          <p:cNvSpPr>
            <a:spLocks noChangeArrowheads="1"/>
          </p:cNvSpPr>
          <p:nvPr/>
        </p:nvSpPr>
        <p:spPr bwMode="auto">
          <a:xfrm>
            <a:off x="179388" y="1557338"/>
            <a:ext cx="4176712" cy="4392612"/>
          </a:xfrm>
          <a:prstGeom prst="rect">
            <a:avLst/>
          </a:prstGeom>
          <a:noFill/>
          <a:ln w="38100">
            <a:solidFill>
              <a:srgbClr val="0000FF"/>
            </a:solidFill>
            <a:miter lim="800000"/>
            <a:headEnd/>
            <a:tailEnd/>
          </a:ln>
        </p:spPr>
        <p:txBody>
          <a:bodyPr lIns="0" tIns="0" rIns="0" bIns="0"/>
          <a:lstStyle/>
          <a:p>
            <a:pPr marL="555625" indent="-381000" algn="l" eaLnBrk="1" hangingPunct="1">
              <a:lnSpc>
                <a:spcPct val="110000"/>
              </a:lnSpc>
              <a:spcBef>
                <a:spcPct val="40000"/>
              </a:spcBef>
              <a:tabLst>
                <a:tab pos="3859213" algn="l"/>
              </a:tabLst>
            </a:pPr>
            <a:r>
              <a:rPr lang="en-GB" sz="2000" b="1" u="sng" dirty="0">
                <a:solidFill>
                  <a:srgbClr val="0000FF"/>
                </a:solidFill>
                <a:latin typeface="Arial" pitchFamily="34" charset="0"/>
              </a:rPr>
              <a:t>Semester 1</a:t>
            </a:r>
            <a:endParaRPr lang="en-GB" sz="2000" dirty="0">
              <a:solidFill>
                <a:srgbClr val="0000FF"/>
              </a:solidFill>
              <a:latin typeface="Arial" pitchFamily="34" charset="0"/>
            </a:endParaRP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Physics for Engineers I</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Chemistry for Engineers</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Intro Calculus for Engineers</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Creativity in Design</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Mechanics for Engineers</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Electronic and Electrical Engineering I</a:t>
            </a:r>
            <a:endParaRPr lang="en-US" sz="1600" dirty="0">
              <a:solidFill>
                <a:srgbClr val="0000FF"/>
              </a:solidFill>
              <a:latin typeface="Arial" pitchFamily="34" charset="0"/>
            </a:endParaRPr>
          </a:p>
          <a:p>
            <a:pPr marL="555625" indent="-381000" algn="l" eaLnBrk="1" hangingPunct="1">
              <a:lnSpc>
                <a:spcPct val="120000"/>
              </a:lnSpc>
              <a:spcBef>
                <a:spcPct val="40000"/>
              </a:spcBef>
              <a:tabLst>
                <a:tab pos="3859213" algn="l"/>
              </a:tabLst>
            </a:pPr>
            <a:endParaRPr lang="en-US" sz="1600" dirty="0">
              <a:solidFill>
                <a:srgbClr val="FFFF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animBg="1"/>
      <p:bldP spid="2734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55576" y="476672"/>
            <a:ext cx="8077200" cy="1471172"/>
          </a:xfrm>
          <a:prstGeom prst="rect">
            <a:avLst/>
          </a:prstGeom>
          <a:noFill/>
          <a:ln w="9525">
            <a:noFill/>
            <a:miter lim="800000"/>
            <a:headEnd/>
            <a:tailEnd/>
          </a:ln>
        </p:spPr>
        <p:txBody>
          <a:bodyPr>
            <a:spAutoFit/>
          </a:bodyPr>
          <a:lstStyle/>
          <a:p>
            <a:pPr eaLnBrk="1" hangingPunct="1">
              <a:spcBef>
                <a:spcPct val="20000"/>
              </a:spcBef>
            </a:pPr>
            <a:r>
              <a:rPr lang="en-IE" sz="3200" b="1" u="sng" dirty="0">
                <a:solidFill>
                  <a:srgbClr val="0000FF"/>
                </a:solidFill>
                <a:latin typeface="Arial" pitchFamily="34" charset="0"/>
                <a:cs typeface="Times New Roman" pitchFamily="18" charset="0"/>
              </a:rPr>
              <a:t>ENGINEERING at UCD (</a:t>
            </a:r>
            <a:r>
              <a:rPr lang="en-IE" sz="3200" b="1" u="sng" dirty="0" smtClean="0">
                <a:solidFill>
                  <a:srgbClr val="0000FF"/>
                </a:solidFill>
                <a:latin typeface="Arial" pitchFamily="34" charset="0"/>
                <a:cs typeface="Times New Roman" pitchFamily="18" charset="0"/>
              </a:rPr>
              <a:t>2016-17)</a:t>
            </a:r>
            <a:endParaRPr lang="en-IE" sz="3200" b="1" u="sng" dirty="0">
              <a:solidFill>
                <a:srgbClr val="0000FF"/>
              </a:solidFill>
              <a:latin typeface="Arial" pitchFamily="34" charset="0"/>
              <a:cs typeface="Times New Roman" pitchFamily="18" charset="0"/>
            </a:endParaRPr>
          </a:p>
          <a:p>
            <a:pPr eaLnBrk="1" hangingPunct="1">
              <a:spcBef>
                <a:spcPct val="20000"/>
              </a:spcBef>
            </a:pPr>
            <a:r>
              <a:rPr lang="en-IE" sz="2400" b="1" dirty="0">
                <a:solidFill>
                  <a:srgbClr val="0000FF"/>
                </a:solidFill>
                <a:latin typeface="Arial" pitchFamily="34" charset="0"/>
                <a:cs typeface="Times New Roman" pitchFamily="18" charset="0"/>
              </a:rPr>
              <a:t>Stage One , Semester </a:t>
            </a:r>
            <a:r>
              <a:rPr lang="en-IE" sz="2400" b="1" dirty="0" smtClean="0">
                <a:solidFill>
                  <a:srgbClr val="0000FF"/>
                </a:solidFill>
                <a:latin typeface="Arial" pitchFamily="34" charset="0"/>
                <a:cs typeface="Times New Roman" pitchFamily="18" charset="0"/>
              </a:rPr>
              <a:t>One</a:t>
            </a:r>
            <a:endParaRPr lang="en-IE" sz="2400" b="1" dirty="0">
              <a:solidFill>
                <a:srgbClr val="0000FF"/>
              </a:solidFill>
              <a:latin typeface="Arial" pitchFamily="34" charset="0"/>
              <a:cs typeface="Times New Roman" pitchFamily="18" charset="0"/>
            </a:endParaRPr>
          </a:p>
          <a:p>
            <a:pPr eaLnBrk="1" hangingPunct="1">
              <a:spcBef>
                <a:spcPct val="20000"/>
              </a:spcBef>
            </a:pPr>
            <a:r>
              <a:rPr lang="en-IE" sz="2400" b="1" dirty="0">
                <a:solidFill>
                  <a:srgbClr val="0000FF"/>
                </a:solidFill>
                <a:latin typeface="Arial" pitchFamily="34" charset="0"/>
                <a:cs typeface="Times New Roman" pitchFamily="18" charset="0"/>
              </a:rPr>
              <a:t>(6 core modules</a:t>
            </a:r>
            <a:r>
              <a:rPr lang="en-IE" sz="2400" b="1" dirty="0" smtClean="0">
                <a:solidFill>
                  <a:srgbClr val="0000FF"/>
                </a:solidFill>
                <a:latin typeface="Arial" pitchFamily="34" charset="0"/>
                <a:cs typeface="Times New Roman" pitchFamily="18" charset="0"/>
              </a:rPr>
              <a:t>)</a:t>
            </a:r>
            <a:endParaRPr lang="en-IE" sz="2400" b="1" dirty="0">
              <a:solidFill>
                <a:srgbClr val="FF0000"/>
              </a:solidFill>
              <a:latin typeface="Arial" pitchFamily="34" charset="0"/>
              <a:cs typeface="Times New Roman" pitchFamily="18" charset="0"/>
            </a:endParaRPr>
          </a:p>
        </p:txBody>
      </p:sp>
      <p:sp>
        <p:nvSpPr>
          <p:cNvPr id="271363" name="Text Box 3"/>
          <p:cNvSpPr txBox="1">
            <a:spLocks noChangeArrowheads="1"/>
          </p:cNvSpPr>
          <p:nvPr/>
        </p:nvSpPr>
        <p:spPr bwMode="auto">
          <a:xfrm>
            <a:off x="539552" y="2348880"/>
            <a:ext cx="7848600" cy="3970317"/>
          </a:xfrm>
          <a:prstGeom prst="rect">
            <a:avLst/>
          </a:prstGeom>
          <a:noFill/>
          <a:ln w="9525">
            <a:noFill/>
            <a:miter lim="800000"/>
            <a:headEnd/>
            <a:tailEnd/>
          </a:ln>
        </p:spPr>
        <p:txBody>
          <a:bodyPr>
            <a:spAutoFit/>
          </a:bodyPr>
          <a:lstStyle/>
          <a:p>
            <a:pPr lvl="1" algn="l" eaLnBrk="1" hangingPunct="1">
              <a:spcBef>
                <a:spcPct val="50000"/>
              </a:spcBef>
              <a:buFontTx/>
              <a:buChar char="•"/>
            </a:pPr>
            <a:r>
              <a:rPr lang="en-GB" sz="2800" u="sng" dirty="0">
                <a:solidFill>
                  <a:srgbClr val="0000FF"/>
                </a:solidFill>
                <a:latin typeface="Arial" pitchFamily="34" charset="0"/>
                <a:cs typeface="Times New Roman" pitchFamily="18" charset="0"/>
              </a:rPr>
              <a:t>Lectures</a:t>
            </a:r>
            <a:r>
              <a:rPr lang="en-GB" sz="2800" dirty="0">
                <a:solidFill>
                  <a:srgbClr val="0000FF"/>
                </a:solidFill>
                <a:latin typeface="Arial" pitchFamily="34" charset="0"/>
                <a:cs typeface="Times New Roman" pitchFamily="18" charset="0"/>
              </a:rPr>
              <a:t> </a:t>
            </a:r>
            <a:r>
              <a:rPr lang="en-IE" sz="2400" dirty="0">
                <a:solidFill>
                  <a:srgbClr val="0000FF"/>
                </a:solidFill>
                <a:latin typeface="Arial" pitchFamily="34" charset="0"/>
                <a:cs typeface="Times New Roman" pitchFamily="18" charset="0"/>
              </a:rPr>
              <a:t> (~14 per week x 12 weeks in 6 Modules</a:t>
            </a:r>
            <a:r>
              <a:rPr lang="en-IE" sz="2000" dirty="0">
                <a:solidFill>
                  <a:srgbClr val="0000FF"/>
                </a:solidFill>
                <a:latin typeface="Arial" pitchFamily="34" charset="0"/>
                <a:cs typeface="Times New Roman" pitchFamily="18" charset="0"/>
              </a:rPr>
              <a:t>)</a:t>
            </a:r>
          </a:p>
          <a:p>
            <a:pPr lvl="1" algn="l" eaLnBrk="1" hangingPunct="1">
              <a:spcBef>
                <a:spcPct val="50000"/>
              </a:spcBef>
              <a:buFontTx/>
              <a:buChar char="•"/>
            </a:pPr>
            <a:r>
              <a:rPr lang="en-GB" sz="2800" u="sng" dirty="0" err="1">
                <a:solidFill>
                  <a:srgbClr val="0000FF"/>
                </a:solidFill>
                <a:latin typeface="Arial" pitchFamily="34" charset="0"/>
                <a:cs typeface="Times New Roman" pitchFamily="18" charset="0"/>
              </a:rPr>
              <a:t>Practicals</a:t>
            </a:r>
            <a:r>
              <a:rPr lang="en-IE" sz="2400" dirty="0">
                <a:solidFill>
                  <a:srgbClr val="0000FF"/>
                </a:solidFill>
                <a:latin typeface="Arial" pitchFamily="34" charset="0"/>
                <a:cs typeface="Times New Roman" pitchFamily="18" charset="0"/>
              </a:rPr>
              <a:t>  </a:t>
            </a:r>
            <a:r>
              <a:rPr lang="en-IE" sz="2400" dirty="0" smtClean="0">
                <a:solidFill>
                  <a:srgbClr val="0000FF"/>
                </a:solidFill>
                <a:latin typeface="Arial" pitchFamily="34" charset="0"/>
                <a:cs typeface="Times New Roman" pitchFamily="18" charset="0"/>
              </a:rPr>
              <a:t>(~9 </a:t>
            </a:r>
            <a:r>
              <a:rPr lang="en-IE" sz="2400" dirty="0">
                <a:solidFill>
                  <a:srgbClr val="0000FF"/>
                </a:solidFill>
                <a:latin typeface="Arial" pitchFamily="34" charset="0"/>
                <a:cs typeface="Times New Roman" pitchFamily="18" charset="0"/>
              </a:rPr>
              <a:t>contact </a:t>
            </a:r>
            <a:r>
              <a:rPr lang="en-IE" sz="2400" dirty="0" smtClean="0">
                <a:solidFill>
                  <a:srgbClr val="0000FF"/>
                </a:solidFill>
                <a:latin typeface="Arial" pitchFamily="34" charset="0"/>
                <a:cs typeface="Times New Roman" pitchFamily="18" charset="0"/>
              </a:rPr>
              <a:t>hours per week)</a:t>
            </a:r>
            <a:endParaRPr lang="en-IE" sz="2400" dirty="0">
              <a:solidFill>
                <a:srgbClr val="0000FF"/>
              </a:solidFill>
              <a:latin typeface="Arial" pitchFamily="34" charset="0"/>
              <a:cs typeface="Times New Roman" pitchFamily="18" charset="0"/>
            </a:endParaRPr>
          </a:p>
          <a:p>
            <a:pPr lvl="1" algn="l" eaLnBrk="1" hangingPunct="1">
              <a:spcBef>
                <a:spcPct val="50000"/>
              </a:spcBef>
            </a:pPr>
            <a:r>
              <a:rPr lang="en-IE" sz="2000" dirty="0" smtClean="0">
                <a:solidFill>
                  <a:srgbClr val="0000FF"/>
                </a:solidFill>
                <a:latin typeface="Arial" pitchFamily="34" charset="0"/>
                <a:cs typeface="Times New Roman" pitchFamily="18" charset="0"/>
              </a:rPr>
              <a:t>	(</a:t>
            </a:r>
            <a:r>
              <a:rPr lang="en-IE" sz="2000" dirty="0">
                <a:solidFill>
                  <a:srgbClr val="0000FF"/>
                </a:solidFill>
                <a:latin typeface="Arial" pitchFamily="34" charset="0"/>
                <a:cs typeface="Times New Roman" pitchFamily="18" charset="0"/>
              </a:rPr>
              <a:t>Physics, Chemistry, Design, Electronic Engineering, </a:t>
            </a:r>
            <a:r>
              <a:rPr lang="en-IE" sz="2000" dirty="0" smtClean="0">
                <a:solidFill>
                  <a:srgbClr val="0000FF"/>
                </a:solidFill>
                <a:latin typeface="Arial" pitchFamily="34" charset="0"/>
                <a:cs typeface="Times New Roman" pitchFamily="18" charset="0"/>
              </a:rPr>
              <a:t>	  	Mechanics</a:t>
            </a:r>
            <a:r>
              <a:rPr lang="en-IE" sz="2000" dirty="0">
                <a:solidFill>
                  <a:srgbClr val="0000FF"/>
                </a:solidFill>
                <a:latin typeface="Arial" pitchFamily="34" charset="0"/>
                <a:cs typeface="Times New Roman" pitchFamily="18" charset="0"/>
              </a:rPr>
              <a:t>)</a:t>
            </a:r>
          </a:p>
          <a:p>
            <a:pPr lvl="1" algn="l" eaLnBrk="1" hangingPunct="1">
              <a:spcBef>
                <a:spcPct val="50000"/>
              </a:spcBef>
              <a:buFontTx/>
              <a:buChar char="•"/>
            </a:pPr>
            <a:r>
              <a:rPr lang="en-GB" sz="2800" u="sng" dirty="0">
                <a:solidFill>
                  <a:srgbClr val="0000FF"/>
                </a:solidFill>
                <a:latin typeface="Arial" pitchFamily="34" charset="0"/>
                <a:cs typeface="Times New Roman" pitchFamily="18" charset="0"/>
              </a:rPr>
              <a:t>Tutorials</a:t>
            </a:r>
            <a:r>
              <a:rPr lang="en-IE" sz="2400" dirty="0">
                <a:solidFill>
                  <a:srgbClr val="0000FF"/>
                </a:solidFill>
                <a:latin typeface="Arial" pitchFamily="34" charset="0"/>
                <a:cs typeface="Times New Roman" pitchFamily="18" charset="0"/>
              </a:rPr>
              <a:t>  </a:t>
            </a:r>
            <a:r>
              <a:rPr lang="en-IE" sz="2400" dirty="0" smtClean="0">
                <a:solidFill>
                  <a:srgbClr val="0000FF"/>
                </a:solidFill>
                <a:latin typeface="Arial" pitchFamily="34" charset="0"/>
                <a:cs typeface="Times New Roman" pitchFamily="18" charset="0"/>
              </a:rPr>
              <a:t>(~2 </a:t>
            </a:r>
            <a:r>
              <a:rPr lang="en-IE" sz="2400" dirty="0">
                <a:solidFill>
                  <a:srgbClr val="0000FF"/>
                </a:solidFill>
                <a:latin typeface="Arial" pitchFamily="34" charset="0"/>
                <a:cs typeface="Times New Roman" pitchFamily="18" charset="0"/>
              </a:rPr>
              <a:t>contact </a:t>
            </a:r>
            <a:r>
              <a:rPr lang="en-IE" sz="2400" dirty="0" smtClean="0">
                <a:solidFill>
                  <a:srgbClr val="0000FF"/>
                </a:solidFill>
                <a:latin typeface="Arial" pitchFamily="34" charset="0"/>
                <a:cs typeface="Times New Roman" pitchFamily="18" charset="0"/>
              </a:rPr>
              <a:t>hours per week) </a:t>
            </a:r>
            <a:endParaRPr lang="en-IE" sz="2400" dirty="0">
              <a:solidFill>
                <a:srgbClr val="0000FF"/>
              </a:solidFill>
              <a:latin typeface="Arial" pitchFamily="34" charset="0"/>
              <a:cs typeface="Times New Roman" pitchFamily="18" charset="0"/>
            </a:endParaRPr>
          </a:p>
          <a:p>
            <a:pPr lvl="2" algn="l" eaLnBrk="1" hangingPunct="1">
              <a:spcBef>
                <a:spcPct val="50000"/>
              </a:spcBef>
            </a:pPr>
            <a:r>
              <a:rPr lang="en-IE" sz="2000" dirty="0" smtClean="0">
                <a:solidFill>
                  <a:srgbClr val="0000FF"/>
                </a:solidFill>
                <a:latin typeface="Arial" pitchFamily="34" charset="0"/>
                <a:cs typeface="Times New Roman" pitchFamily="18" charset="0"/>
              </a:rPr>
              <a:t>(</a:t>
            </a:r>
            <a:r>
              <a:rPr lang="en-IE" sz="2000" dirty="0">
                <a:solidFill>
                  <a:srgbClr val="0000FF"/>
                </a:solidFill>
                <a:latin typeface="Arial" pitchFamily="34" charset="0"/>
                <a:cs typeface="Times New Roman" pitchFamily="18" charset="0"/>
              </a:rPr>
              <a:t>Mathematics, Physics, Design, Mechanics)</a:t>
            </a:r>
          </a:p>
          <a:p>
            <a:pPr lvl="1" algn="l" eaLnBrk="1" hangingPunct="1">
              <a:spcBef>
                <a:spcPct val="50000"/>
              </a:spcBef>
            </a:pPr>
            <a:r>
              <a:rPr lang="en-IE" sz="2400" dirty="0">
                <a:solidFill>
                  <a:srgbClr val="0000FF"/>
                </a:solidFill>
                <a:latin typeface="Arial" pitchFamily="34" charset="0"/>
                <a:cs typeface="Times New Roman" pitchFamily="18" charset="0"/>
              </a:rPr>
              <a:t>(Average Semester One contact time  			= </a:t>
            </a:r>
            <a:r>
              <a:rPr lang="en-IE" sz="2400" dirty="0" smtClean="0">
                <a:solidFill>
                  <a:srgbClr val="0000FF"/>
                </a:solidFill>
                <a:latin typeface="Arial" pitchFamily="34" charset="0"/>
                <a:cs typeface="Times New Roman" pitchFamily="18" charset="0"/>
              </a:rPr>
              <a:t> </a:t>
            </a:r>
            <a:r>
              <a:rPr lang="en-IE" sz="2400" b="1" dirty="0" smtClean="0">
                <a:solidFill>
                  <a:srgbClr val="FF0000"/>
                </a:solidFill>
                <a:latin typeface="Arial" pitchFamily="34" charset="0"/>
                <a:cs typeface="Times New Roman" pitchFamily="18" charset="0"/>
              </a:rPr>
              <a:t>25.6 </a:t>
            </a:r>
            <a:r>
              <a:rPr lang="en-IE" sz="2400" b="1" dirty="0">
                <a:solidFill>
                  <a:srgbClr val="FF0000"/>
                </a:solidFill>
                <a:latin typeface="Arial" pitchFamily="34" charset="0"/>
                <a:cs typeface="Times New Roman" pitchFamily="18" charset="0"/>
              </a:rPr>
              <a:t>hours per </a:t>
            </a:r>
            <a:r>
              <a:rPr lang="en-IE" sz="2400" b="1" dirty="0" smtClean="0">
                <a:solidFill>
                  <a:srgbClr val="FF0000"/>
                </a:solidFill>
                <a:latin typeface="Arial" pitchFamily="34" charset="0"/>
                <a:cs typeface="Times New Roman" pitchFamily="18" charset="0"/>
              </a:rPr>
              <a:t>week</a:t>
            </a:r>
            <a:r>
              <a:rPr lang="en-IE" sz="2400" dirty="0" smtClean="0">
                <a:solidFill>
                  <a:srgbClr val="0000FF"/>
                </a:solidFill>
                <a:latin typeface="Arial" pitchFamily="34" charset="0"/>
                <a:cs typeface="Times New Roman" pitchFamily="18" charset="0"/>
              </a:rPr>
              <a:t> </a:t>
            </a:r>
            <a:r>
              <a:rPr lang="en-IE" sz="2400" dirty="0">
                <a:solidFill>
                  <a:srgbClr val="0000FF"/>
                </a:solidFill>
                <a:latin typeface="Arial" pitchFamily="34" charset="0"/>
                <a:cs typeface="Times New Roman" pitchFamily="18" charset="0"/>
              </a:rPr>
              <a:t>for 12 </a:t>
            </a:r>
            <a:r>
              <a:rPr lang="en-IE" sz="2400" dirty="0" smtClean="0">
                <a:solidFill>
                  <a:srgbClr val="0000FF"/>
                </a:solidFill>
                <a:latin typeface="Arial" pitchFamily="34" charset="0"/>
                <a:cs typeface="Times New Roman" pitchFamily="18" charset="0"/>
              </a:rPr>
              <a:t>weeks)</a:t>
            </a:r>
            <a:endParaRPr lang="en-GB" sz="2400" dirty="0">
              <a:solidFill>
                <a:srgbClr val="0000FF"/>
              </a:solidFill>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13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11560" y="332656"/>
            <a:ext cx="8077200" cy="904863"/>
          </a:xfrm>
          <a:prstGeom prst="rect">
            <a:avLst/>
          </a:prstGeom>
          <a:noFill/>
          <a:ln w="9525">
            <a:noFill/>
            <a:miter lim="800000"/>
            <a:headEnd/>
            <a:tailEnd/>
          </a:ln>
        </p:spPr>
        <p:txBody>
          <a:bodyPr>
            <a:spAutoFit/>
          </a:bodyPr>
          <a:lstStyle/>
          <a:p>
            <a:pPr eaLnBrk="1" hangingPunct="1">
              <a:spcBef>
                <a:spcPct val="20000"/>
              </a:spcBef>
            </a:pPr>
            <a:r>
              <a:rPr lang="en-IE" sz="2400" u="sng" dirty="0">
                <a:solidFill>
                  <a:srgbClr val="0000FF"/>
                </a:solidFill>
                <a:latin typeface="Arial" pitchFamily="34" charset="0"/>
                <a:cs typeface="Times New Roman" pitchFamily="18" charset="0"/>
              </a:rPr>
              <a:t>ENGINEERING at UCD (</a:t>
            </a:r>
            <a:r>
              <a:rPr lang="en-IE" sz="2400" u="sng" dirty="0" smtClean="0">
                <a:solidFill>
                  <a:srgbClr val="0000FF"/>
                </a:solidFill>
                <a:latin typeface="Arial" pitchFamily="34" charset="0"/>
                <a:cs typeface="Times New Roman" pitchFamily="18" charset="0"/>
              </a:rPr>
              <a:t>2016/17) </a:t>
            </a:r>
            <a:r>
              <a:rPr lang="en-IE" sz="2400" b="1" u="sng" dirty="0" smtClean="0">
                <a:solidFill>
                  <a:srgbClr val="0000FF"/>
                </a:solidFill>
                <a:latin typeface="Arial" pitchFamily="34" charset="0"/>
                <a:cs typeface="Times New Roman" pitchFamily="18" charset="0"/>
              </a:rPr>
              <a:t>CONTACT HOURS</a:t>
            </a:r>
            <a:endParaRPr lang="en-IE" sz="2400" b="1" u="sng" dirty="0">
              <a:solidFill>
                <a:srgbClr val="0000FF"/>
              </a:solidFill>
              <a:latin typeface="Arial" pitchFamily="34" charset="0"/>
              <a:cs typeface="Times New Roman" pitchFamily="18" charset="0"/>
            </a:endParaRPr>
          </a:p>
          <a:p>
            <a:pPr eaLnBrk="1" hangingPunct="1">
              <a:spcBef>
                <a:spcPct val="20000"/>
              </a:spcBef>
            </a:pPr>
            <a:r>
              <a:rPr lang="en-IE" sz="2400" dirty="0">
                <a:solidFill>
                  <a:srgbClr val="0000FF"/>
                </a:solidFill>
                <a:latin typeface="Arial" pitchFamily="34" charset="0"/>
                <a:cs typeface="Times New Roman" pitchFamily="18" charset="0"/>
              </a:rPr>
              <a:t>Stage </a:t>
            </a:r>
            <a:r>
              <a:rPr lang="en-IE" sz="2400" dirty="0" smtClean="0">
                <a:solidFill>
                  <a:srgbClr val="0000FF"/>
                </a:solidFill>
                <a:latin typeface="Arial" pitchFamily="34" charset="0"/>
                <a:cs typeface="Times New Roman" pitchFamily="18" charset="0"/>
              </a:rPr>
              <a:t>One, Semester One</a:t>
            </a:r>
            <a:endParaRPr lang="en-IE" sz="2400" dirty="0">
              <a:solidFill>
                <a:srgbClr val="0000FF"/>
              </a:solidFill>
              <a:latin typeface="Arial" pitchFamily="34" charset="0"/>
              <a:cs typeface="Times New Roman" pitchFamily="18" charset="0"/>
            </a:endParaRPr>
          </a:p>
        </p:txBody>
      </p:sp>
      <p:pic>
        <p:nvPicPr>
          <p:cNvPr id="154628" name="Picture 4"/>
          <p:cNvPicPr>
            <a:picLocks noChangeAspect="1" noChangeArrowheads="1"/>
          </p:cNvPicPr>
          <p:nvPr/>
        </p:nvPicPr>
        <p:blipFill>
          <a:blip r:embed="rId2" cstate="print"/>
          <a:srcRect/>
          <a:stretch>
            <a:fillRect/>
          </a:stretch>
        </p:blipFill>
        <p:spPr bwMode="auto">
          <a:xfrm>
            <a:off x="250825" y="1352550"/>
            <a:ext cx="8640763" cy="415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bwMode="auto">
          <a:xfrm>
            <a:off x="1116013" y="44450"/>
            <a:ext cx="7581900" cy="1143000"/>
          </a:xfrm>
          <a:noFill/>
          <a:ln>
            <a:miter lim="800000"/>
            <a:headEnd/>
            <a:tailEnd/>
          </a:ln>
        </p:spPr>
        <p:txBody>
          <a:bodyPr vert="horz" wrap="square" lIns="0" tIns="0" rIns="0" bIns="0" numCol="1" anchor="ctr" anchorCtr="0" compatLnSpc="1">
            <a:prstTxWarp prst="textNoShape">
              <a:avLst/>
            </a:prstTxWarp>
          </a:bodyPr>
          <a:lstStyle/>
          <a:p>
            <a:pPr algn="ctr" eaLnBrk="1" hangingPunct="1"/>
            <a:r>
              <a:rPr lang="en-US" sz="2400" dirty="0" smtClean="0">
                <a:solidFill>
                  <a:srgbClr val="0000FF"/>
                </a:solidFill>
                <a:latin typeface="Arial" pitchFamily="34" charset="0"/>
              </a:rPr>
              <a:t>Example – Stage 1  Semester 2 Engineering  DN150  2016-17 academic year</a:t>
            </a:r>
          </a:p>
        </p:txBody>
      </p:sp>
      <p:sp>
        <p:nvSpPr>
          <p:cNvPr id="27652" name="Rectangle 3"/>
          <p:cNvSpPr>
            <a:spLocks noChangeArrowheads="1"/>
          </p:cNvSpPr>
          <p:nvPr/>
        </p:nvSpPr>
        <p:spPr bwMode="auto">
          <a:xfrm>
            <a:off x="323850" y="1268413"/>
            <a:ext cx="4464050" cy="4392612"/>
          </a:xfrm>
          <a:prstGeom prst="rect">
            <a:avLst/>
          </a:prstGeom>
          <a:noFill/>
          <a:ln w="38100">
            <a:solidFill>
              <a:srgbClr val="0000FF"/>
            </a:solidFill>
            <a:miter lim="800000"/>
            <a:headEnd/>
            <a:tailEnd/>
          </a:ln>
        </p:spPr>
        <p:txBody>
          <a:bodyPr lIns="0" tIns="0" rIns="0" bIns="0"/>
          <a:lstStyle/>
          <a:p>
            <a:pPr marL="555625" indent="-381000" algn="l" eaLnBrk="1" hangingPunct="1">
              <a:lnSpc>
                <a:spcPct val="110000"/>
              </a:lnSpc>
              <a:spcBef>
                <a:spcPct val="40000"/>
              </a:spcBef>
              <a:tabLst>
                <a:tab pos="3859213" algn="l"/>
              </a:tabLst>
            </a:pPr>
            <a:r>
              <a:rPr lang="en-GB" sz="2000" b="1" u="sng" dirty="0">
                <a:solidFill>
                  <a:srgbClr val="0000FF"/>
                </a:solidFill>
                <a:latin typeface="Arial" pitchFamily="34" charset="0"/>
              </a:rPr>
              <a:t>Semester 2</a:t>
            </a: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Physics for Engineers II</a:t>
            </a:r>
          </a:p>
          <a:p>
            <a:pPr marL="555625" indent="-381000" algn="l" eaLnBrk="1" hangingPunct="1">
              <a:lnSpc>
                <a:spcPct val="120000"/>
              </a:lnSpc>
              <a:spcBef>
                <a:spcPct val="40000"/>
              </a:spcBef>
              <a:buFontTx/>
              <a:buAutoNum type="arabicPeriod"/>
              <a:tabLst>
                <a:tab pos="3859213" algn="l"/>
              </a:tabLst>
            </a:pPr>
            <a:r>
              <a:rPr lang="en-US" sz="1600" dirty="0">
                <a:solidFill>
                  <a:srgbClr val="0000FF"/>
                </a:solidFill>
                <a:latin typeface="Arial" pitchFamily="34" charset="0"/>
              </a:rPr>
              <a:t>Energy Engineering</a:t>
            </a:r>
            <a:endParaRPr lang="en-GB" sz="1600" dirty="0">
              <a:solidFill>
                <a:srgbClr val="0000FF"/>
              </a:solidFill>
              <a:latin typeface="Arial" pitchFamily="34" charset="0"/>
            </a:endParaRPr>
          </a:p>
          <a:p>
            <a:pPr marL="555625" indent="-381000" algn="l" eaLnBrk="1" hangingPunct="1">
              <a:lnSpc>
                <a:spcPct val="120000"/>
              </a:lnSpc>
              <a:spcBef>
                <a:spcPct val="40000"/>
              </a:spcBef>
              <a:buFontTx/>
              <a:buAutoNum type="arabicPeriod"/>
              <a:tabLst>
                <a:tab pos="3859213" algn="l"/>
              </a:tabLst>
            </a:pPr>
            <a:r>
              <a:rPr lang="en-GB" sz="1600" dirty="0">
                <a:solidFill>
                  <a:srgbClr val="0000FF"/>
                </a:solidFill>
                <a:latin typeface="Arial" pitchFamily="34" charset="0"/>
              </a:rPr>
              <a:t>Linear Algebra for Engineers</a:t>
            </a:r>
          </a:p>
          <a:p>
            <a:pPr marL="555625" indent="-381000" algn="l" eaLnBrk="1" hangingPunct="1">
              <a:lnSpc>
                <a:spcPct val="120000"/>
              </a:lnSpc>
              <a:spcBef>
                <a:spcPct val="40000"/>
              </a:spcBef>
              <a:tabLst>
                <a:tab pos="3859213" algn="l"/>
              </a:tabLst>
            </a:pPr>
            <a:r>
              <a:rPr lang="en-GB" sz="1600" b="1" dirty="0">
                <a:solidFill>
                  <a:srgbClr val="0000FF"/>
                </a:solidFill>
                <a:latin typeface="Arial" pitchFamily="34" charset="0"/>
              </a:rPr>
              <a:t>One Option</a:t>
            </a:r>
            <a:r>
              <a:rPr lang="en-GB" sz="1600" dirty="0">
                <a:solidFill>
                  <a:srgbClr val="0000FF"/>
                </a:solidFill>
                <a:latin typeface="Arial" pitchFamily="34" charset="0"/>
              </a:rPr>
              <a:t> from list of 3;</a:t>
            </a:r>
          </a:p>
          <a:p>
            <a:pPr marL="555625" indent="-381000" algn="l" eaLnBrk="1" hangingPunct="1">
              <a:lnSpc>
                <a:spcPct val="120000"/>
              </a:lnSpc>
              <a:spcBef>
                <a:spcPct val="40000"/>
              </a:spcBef>
              <a:buFont typeface="Wingdings" pitchFamily="2" charset="2"/>
              <a:buChar char="Ø"/>
              <a:tabLst>
                <a:tab pos="3859213" algn="l"/>
              </a:tabLst>
            </a:pPr>
            <a:r>
              <a:rPr lang="en-GB" sz="1400" dirty="0">
                <a:solidFill>
                  <a:srgbClr val="0000FF"/>
                </a:solidFill>
                <a:latin typeface="Arial" pitchFamily="34" charset="0"/>
              </a:rPr>
              <a:t>Chemical Engineering Process Principles</a:t>
            </a:r>
          </a:p>
          <a:p>
            <a:pPr marL="555625" indent="-381000" algn="l" eaLnBrk="1" hangingPunct="1">
              <a:lnSpc>
                <a:spcPct val="120000"/>
              </a:lnSpc>
              <a:spcBef>
                <a:spcPct val="40000"/>
              </a:spcBef>
              <a:buFont typeface="Wingdings" pitchFamily="2" charset="2"/>
              <a:buChar char="Ø"/>
              <a:tabLst>
                <a:tab pos="3859213" algn="l"/>
              </a:tabLst>
            </a:pPr>
            <a:r>
              <a:rPr lang="en-GB" sz="1400" dirty="0">
                <a:solidFill>
                  <a:srgbClr val="0000FF"/>
                </a:solidFill>
                <a:latin typeface="Arial" pitchFamily="34" charset="0"/>
              </a:rPr>
              <a:t>Computer Science for Engineers I</a:t>
            </a:r>
          </a:p>
          <a:p>
            <a:pPr marL="555625" indent="-381000" algn="l" eaLnBrk="1" hangingPunct="1">
              <a:lnSpc>
                <a:spcPct val="120000"/>
              </a:lnSpc>
              <a:spcBef>
                <a:spcPct val="40000"/>
              </a:spcBef>
              <a:buFont typeface="Wingdings" pitchFamily="2" charset="2"/>
              <a:buChar char="Ø"/>
              <a:tabLst>
                <a:tab pos="3859213" algn="l"/>
              </a:tabLst>
            </a:pPr>
            <a:r>
              <a:rPr lang="en-GB" sz="1400" dirty="0">
                <a:solidFill>
                  <a:srgbClr val="0000FF"/>
                </a:solidFill>
                <a:latin typeface="Arial" pitchFamily="34" charset="0"/>
              </a:rPr>
              <a:t>Design and Materials</a:t>
            </a:r>
          </a:p>
          <a:p>
            <a:pPr marL="555625" indent="-381000" algn="l" eaLnBrk="1" hangingPunct="1">
              <a:lnSpc>
                <a:spcPct val="120000"/>
              </a:lnSpc>
              <a:spcBef>
                <a:spcPct val="40000"/>
              </a:spcBef>
              <a:tabLst>
                <a:tab pos="3859213" algn="l"/>
              </a:tabLst>
            </a:pPr>
            <a:r>
              <a:rPr lang="en-GB" sz="1600" b="1" dirty="0">
                <a:solidFill>
                  <a:srgbClr val="0000FF"/>
                </a:solidFill>
                <a:latin typeface="Arial" pitchFamily="34" charset="0"/>
              </a:rPr>
              <a:t>Two free Electives</a:t>
            </a:r>
            <a:r>
              <a:rPr lang="en-GB" sz="1600" dirty="0">
                <a:solidFill>
                  <a:srgbClr val="0000FF"/>
                </a:solidFill>
                <a:latin typeface="Arial" pitchFamily="34" charset="0"/>
              </a:rPr>
              <a:t> (taken from within or outside Engineering).</a:t>
            </a:r>
          </a:p>
        </p:txBody>
      </p:sp>
      <p:pic>
        <p:nvPicPr>
          <p:cNvPr id="27653" name="Picture 4" descr="Horizons.jpg                                                   000059A2New 80gb HD                    BD2EA79A:"/>
          <p:cNvPicPr>
            <a:picLocks noGrp="1" noChangeAspect="1" noChangeArrowheads="1"/>
          </p:cNvPicPr>
          <p:nvPr>
            <p:ph sz="half" idx="2"/>
          </p:nvPr>
        </p:nvPicPr>
        <p:blipFill>
          <a:blip r:embed="rId3" r:link="rId4" cstate="print"/>
          <a:srcRect/>
          <a:stretch>
            <a:fillRect/>
          </a:stretch>
        </p:blipFill>
        <p:spPr bwMode="auto">
          <a:xfrm>
            <a:off x="2843213" y="6032500"/>
            <a:ext cx="3314700" cy="825500"/>
          </a:xfrm>
          <a:noFill/>
          <a:ln>
            <a:miter lim="800000"/>
            <a:headEnd/>
            <a:tailEnd/>
          </a:ln>
        </p:spPr>
      </p:pic>
      <p:sp>
        <p:nvSpPr>
          <p:cNvPr id="27654" name="Rectangle 34"/>
          <p:cNvSpPr>
            <a:spLocks noChangeArrowheads="1"/>
          </p:cNvSpPr>
          <p:nvPr/>
        </p:nvSpPr>
        <p:spPr bwMode="auto">
          <a:xfrm>
            <a:off x="5651500" y="3971925"/>
            <a:ext cx="2881313" cy="274638"/>
          </a:xfrm>
          <a:prstGeom prst="rect">
            <a:avLst/>
          </a:prstGeom>
          <a:noFill/>
          <a:ln w="9525">
            <a:noFill/>
            <a:miter lim="800000"/>
            <a:headEnd/>
            <a:tailEnd/>
          </a:ln>
        </p:spPr>
        <p:txBody>
          <a:bodyPr anchor="ctr">
            <a:spAutoFit/>
          </a:bodyPr>
          <a:lstStyle/>
          <a:p>
            <a:endParaRPr lang="en-US"/>
          </a:p>
        </p:txBody>
      </p:sp>
      <p:sp>
        <p:nvSpPr>
          <p:cNvPr id="27655" name="AutoShape 40">
            <a:hlinkClick r:id="" action="ppaction://noaction" highlightClick="1"/>
          </p:cNvPr>
          <p:cNvSpPr>
            <a:spLocks noChangeArrowheads="1"/>
          </p:cNvSpPr>
          <p:nvPr/>
        </p:nvSpPr>
        <p:spPr bwMode="auto">
          <a:xfrm>
            <a:off x="5292725" y="5445125"/>
            <a:ext cx="1042988" cy="1042988"/>
          </a:xfrm>
          <a:prstGeom prst="actionButtonBlank">
            <a:avLst/>
          </a:prstGeom>
          <a:noFill/>
          <a:ln w="9525">
            <a:noFill/>
            <a:miter lim="800000"/>
            <a:headEnd/>
            <a:tailEnd/>
          </a:ln>
        </p:spPr>
        <p:txBody>
          <a:bodyPr wrap="none" anchor="ctr">
            <a:spAutoFit/>
          </a:bodyPr>
          <a:lstStyle/>
          <a:p>
            <a:endParaRPr lang="en-IE"/>
          </a:p>
        </p:txBody>
      </p:sp>
      <p:sp>
        <p:nvSpPr>
          <p:cNvPr id="310314" name="Rectangle 42"/>
          <p:cNvSpPr>
            <a:spLocks noChangeArrowheads="1"/>
          </p:cNvSpPr>
          <p:nvPr/>
        </p:nvSpPr>
        <p:spPr bwMode="auto">
          <a:xfrm>
            <a:off x="4932363" y="1268413"/>
            <a:ext cx="3600450" cy="4392612"/>
          </a:xfrm>
          <a:prstGeom prst="rect">
            <a:avLst/>
          </a:prstGeom>
          <a:noFill/>
          <a:ln w="28575">
            <a:solidFill>
              <a:srgbClr val="0033CC"/>
            </a:solidFill>
            <a:miter lim="800000"/>
            <a:headEnd/>
            <a:tailEnd/>
          </a:ln>
        </p:spPr>
        <p:txBody>
          <a:bodyPr anchor="ctr">
            <a:spAutoFit/>
          </a:bodyPr>
          <a:lstStyle/>
          <a:p>
            <a:endParaRPr lang="en-IE"/>
          </a:p>
        </p:txBody>
      </p:sp>
      <p:sp>
        <p:nvSpPr>
          <p:cNvPr id="27657" name="Rectangle 44"/>
          <p:cNvSpPr>
            <a:spLocks noChangeArrowheads="1"/>
          </p:cNvSpPr>
          <p:nvPr/>
        </p:nvSpPr>
        <p:spPr bwMode="auto">
          <a:xfrm>
            <a:off x="5076825" y="1341438"/>
            <a:ext cx="3311525" cy="3600986"/>
          </a:xfrm>
          <a:prstGeom prst="rect">
            <a:avLst/>
          </a:prstGeom>
          <a:noFill/>
          <a:ln w="9525">
            <a:noFill/>
            <a:miter lim="800000"/>
            <a:headEnd/>
            <a:tailEnd/>
          </a:ln>
        </p:spPr>
        <p:txBody>
          <a:bodyPr>
            <a:spAutoFit/>
          </a:bodyPr>
          <a:lstStyle/>
          <a:p>
            <a:pPr algn="l"/>
            <a:r>
              <a:rPr lang="en-IE" sz="2000" b="1" u="sng" dirty="0">
                <a:solidFill>
                  <a:srgbClr val="0000FF"/>
                </a:solidFill>
                <a:latin typeface="Arial" pitchFamily="34" charset="0"/>
              </a:rPr>
              <a:t>Remember!</a:t>
            </a:r>
            <a:r>
              <a:rPr lang="en-IE" sz="1600" b="1" u="sng" dirty="0">
                <a:solidFill>
                  <a:srgbClr val="0000FF"/>
                </a:solidFill>
                <a:latin typeface="Arial" pitchFamily="34" charset="0"/>
              </a:rPr>
              <a:t> </a:t>
            </a:r>
          </a:p>
          <a:p>
            <a:endParaRPr lang="en-IE" sz="1600" b="1" u="sng" dirty="0">
              <a:solidFill>
                <a:srgbClr val="0000FF"/>
              </a:solidFill>
              <a:latin typeface="Arial" pitchFamily="34" charset="0"/>
            </a:endParaRPr>
          </a:p>
          <a:p>
            <a:endParaRPr lang="en-IE" sz="1600" dirty="0">
              <a:solidFill>
                <a:srgbClr val="0000FF"/>
              </a:solidFill>
              <a:latin typeface="Arial" pitchFamily="34" charset="0"/>
            </a:endParaRPr>
          </a:p>
          <a:p>
            <a:pPr algn="l"/>
            <a:r>
              <a:rPr lang="en-US" sz="1600" dirty="0" smtClean="0">
                <a:solidFill>
                  <a:srgbClr val="0000FF"/>
                </a:solidFill>
                <a:latin typeface="+mn-lt"/>
              </a:rPr>
              <a:t>In</a:t>
            </a:r>
            <a:r>
              <a:rPr lang="en-US" sz="1600" dirty="0">
                <a:solidFill>
                  <a:srgbClr val="0000FF"/>
                </a:solidFill>
                <a:latin typeface="+mn-lt"/>
              </a:rPr>
              <a:t>-Programme Electives</a:t>
            </a:r>
          </a:p>
          <a:p>
            <a:pPr algn="l"/>
            <a:r>
              <a:rPr lang="en-GB" sz="1600" dirty="0" err="1">
                <a:solidFill>
                  <a:srgbClr val="0000FF"/>
                </a:solidFill>
                <a:latin typeface="+mn-lt"/>
              </a:rPr>
              <a:t>e</a:t>
            </a:r>
            <a:r>
              <a:rPr lang="en-GB" sz="1600" dirty="0" err="1" smtClean="0">
                <a:solidFill>
                  <a:srgbClr val="0000FF"/>
                </a:solidFill>
                <a:latin typeface="+mn-lt"/>
              </a:rPr>
              <a:t>g</a:t>
            </a:r>
            <a:r>
              <a:rPr lang="en-GB" sz="1600" dirty="0">
                <a:solidFill>
                  <a:srgbClr val="0000FF"/>
                </a:solidFill>
                <a:latin typeface="+mn-lt"/>
              </a:rPr>
              <a:t>. “Energy Challenges”</a:t>
            </a:r>
          </a:p>
          <a:p>
            <a:pPr algn="l"/>
            <a:endParaRPr lang="en-US" sz="1600" dirty="0">
              <a:solidFill>
                <a:srgbClr val="0000FF"/>
              </a:solidFill>
              <a:latin typeface="Arial" pitchFamily="34" charset="0"/>
            </a:endParaRPr>
          </a:p>
          <a:p>
            <a:pPr algn="l"/>
            <a:r>
              <a:rPr lang="en-GB" sz="1600" u="sng" dirty="0" err="1">
                <a:solidFill>
                  <a:srgbClr val="0000FF"/>
                </a:solidFill>
                <a:latin typeface="Verdana" pitchFamily="34" charset="0"/>
              </a:rPr>
              <a:t>Practicals</a:t>
            </a:r>
            <a:r>
              <a:rPr lang="en-IE" sz="1600" dirty="0">
                <a:solidFill>
                  <a:srgbClr val="0000FF"/>
                </a:solidFill>
                <a:latin typeface="Verdana" pitchFamily="34" charset="0"/>
              </a:rPr>
              <a:t> / Tutorials: You need to register to the associated practical/tutorial sessions to suit your timetable.</a:t>
            </a:r>
          </a:p>
          <a:p>
            <a:pPr algn="l"/>
            <a:endParaRPr lang="en-US" sz="1600" b="1" dirty="0">
              <a:solidFill>
                <a:srgbClr val="0000FF"/>
              </a:solidFill>
              <a:latin typeface="Arial" pitchFamily="34" charset="0"/>
            </a:endParaRPr>
          </a:p>
          <a:p>
            <a:pPr algn="l"/>
            <a:r>
              <a:rPr lang="en-US" sz="1600" dirty="0">
                <a:solidFill>
                  <a:srgbClr val="0000FF"/>
                </a:solidFill>
                <a:latin typeface="Arial" pitchFamily="34" charset="0"/>
              </a:rPr>
              <a:t>Refer to </a:t>
            </a:r>
            <a:r>
              <a:rPr lang="en-US" sz="1600" dirty="0" smtClean="0">
                <a:solidFill>
                  <a:srgbClr val="0000FF"/>
                </a:solidFill>
                <a:latin typeface="Arial" pitchFamily="34" charset="0"/>
              </a:rPr>
              <a:t>“A Guide to First Year” for </a:t>
            </a:r>
            <a:r>
              <a:rPr lang="en-US" sz="1600" dirty="0">
                <a:solidFill>
                  <a:srgbClr val="0000FF"/>
                </a:solidFill>
                <a:latin typeface="Arial" pitchFamily="34" charset="0"/>
              </a:rPr>
              <a:t>more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2"/>
          <p:cNvSpPr txBox="1">
            <a:spLocks noChangeArrowheads="1"/>
          </p:cNvSpPr>
          <p:nvPr/>
        </p:nvSpPr>
        <p:spPr bwMode="auto">
          <a:xfrm>
            <a:off x="395288" y="549275"/>
            <a:ext cx="8439150" cy="4955203"/>
          </a:xfrm>
          <a:prstGeom prst="rect">
            <a:avLst/>
          </a:prstGeom>
          <a:noFill/>
          <a:ln w="9525">
            <a:noFill/>
            <a:miter lim="800000"/>
            <a:headEnd/>
            <a:tailEnd/>
          </a:ln>
        </p:spPr>
        <p:txBody>
          <a:bodyPr>
            <a:spAutoFit/>
          </a:bodyPr>
          <a:lstStyle/>
          <a:p>
            <a:pPr marL="457200" indent="-457200" eaLnBrk="1" hangingPunct="1">
              <a:spcBef>
                <a:spcPct val="50000"/>
              </a:spcBef>
            </a:pPr>
            <a:r>
              <a:rPr lang="en-US" sz="2800" b="1" u="sng" dirty="0">
                <a:solidFill>
                  <a:srgbClr val="0000FF"/>
                </a:solidFill>
                <a:latin typeface="Arial" pitchFamily="34" charset="0"/>
              </a:rPr>
              <a:t>MODULE LEVELS</a:t>
            </a:r>
          </a:p>
          <a:p>
            <a:pPr marL="457200" indent="-457200" algn="l" eaLnBrk="1" hangingPunct="1">
              <a:spcBef>
                <a:spcPct val="50000"/>
              </a:spcBef>
            </a:pPr>
            <a:endParaRPr lang="en-US" sz="2400" dirty="0">
              <a:solidFill>
                <a:srgbClr val="0000FF"/>
              </a:solidFill>
              <a:latin typeface="Arial" pitchFamily="34" charset="0"/>
            </a:endParaRPr>
          </a:p>
          <a:p>
            <a:pPr marL="457200" indent="-457200" algn="l" eaLnBrk="1" hangingPunct="1">
              <a:spcBef>
                <a:spcPct val="50000"/>
              </a:spcBef>
            </a:pPr>
            <a:r>
              <a:rPr lang="en-US" sz="2400" b="1" dirty="0">
                <a:solidFill>
                  <a:srgbClr val="0000FF"/>
                </a:solidFill>
                <a:latin typeface="Arial" pitchFamily="34" charset="0"/>
              </a:rPr>
              <a:t>		    LEVEL	SUMMARY DESCRIPTION	</a:t>
            </a:r>
            <a:endParaRPr lang="en-US" sz="2400" b="1"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0		Foundation/Access	</a:t>
            </a:r>
            <a:endParaRPr lang="en-US" sz="2400"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1		Introductory   (e.g. </a:t>
            </a:r>
            <a:r>
              <a:rPr lang="en-US" sz="2400" dirty="0" smtClean="0">
                <a:solidFill>
                  <a:srgbClr val="0000FF"/>
                </a:solidFill>
                <a:latin typeface="Arial" pitchFamily="34" charset="0"/>
              </a:rPr>
              <a:t>MEEN10050</a:t>
            </a:r>
            <a:r>
              <a:rPr lang="en-US" sz="2400" dirty="0">
                <a:solidFill>
                  <a:srgbClr val="0000FF"/>
                </a:solidFill>
                <a:latin typeface="Arial" pitchFamily="34" charset="0"/>
              </a:rPr>
              <a:t>)	</a:t>
            </a:r>
            <a:endParaRPr lang="en-US" sz="2400"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2		Intermediate	</a:t>
            </a:r>
            <a:endParaRPr lang="en-US" sz="2400"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3		Degree	</a:t>
            </a:r>
            <a:endParaRPr lang="en-US" sz="2400"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4		Masters	</a:t>
            </a:r>
            <a:endParaRPr lang="en-US" sz="2400" dirty="0">
              <a:solidFill>
                <a:srgbClr val="0000FF"/>
              </a:solidFill>
            </a:endParaRPr>
          </a:p>
          <a:p>
            <a:pPr marL="2286000" lvl="4" indent="-457200" algn="l" eaLnBrk="1" hangingPunct="1">
              <a:spcBef>
                <a:spcPct val="50000"/>
              </a:spcBef>
            </a:pPr>
            <a:r>
              <a:rPr lang="en-US" sz="2400" dirty="0">
                <a:solidFill>
                  <a:srgbClr val="0000FF"/>
                </a:solidFill>
                <a:latin typeface="Arial" pitchFamily="34" charset="0"/>
              </a:rPr>
              <a:t>5		Doctoral	</a:t>
            </a:r>
          </a:p>
        </p:txBody>
      </p:sp>
      <p:sp>
        <p:nvSpPr>
          <p:cNvPr id="23556" name="Line 3"/>
          <p:cNvSpPr>
            <a:spLocks noChangeShapeType="1"/>
          </p:cNvSpPr>
          <p:nvPr/>
        </p:nvSpPr>
        <p:spPr bwMode="auto">
          <a:xfrm>
            <a:off x="611188" y="3068638"/>
            <a:ext cx="1511300" cy="0"/>
          </a:xfrm>
          <a:prstGeom prst="line">
            <a:avLst/>
          </a:prstGeom>
          <a:noFill/>
          <a:ln w="76200">
            <a:solidFill>
              <a:srgbClr val="EF1F1D"/>
            </a:solidFill>
            <a:round/>
            <a:headEnd/>
            <a:tailEnd type="triangle" w="med" len="med"/>
          </a:ln>
        </p:spPr>
        <p:txBody>
          <a:bodyPr anchor="ctr">
            <a:spAutoFit/>
          </a:bodyP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d_white_bm">
  <a:themeElements>
    <a:clrScheme name="ucd_white_b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d_white_b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37FCC"/>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solidFill>
            <a:srgbClr val="337FCC"/>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cd_white_b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d_white_b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d_white_b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d_white_b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d_white_b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d_white_b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d_white_b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d_white_b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d_white_b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d_white_b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d_white_b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d_white_b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Settings\bmulkeen\Application Data\Microsoft\Templates\ucd_white_bm.pot</Template>
  <TotalTime>3912</TotalTime>
  <Words>1692</Words>
  <Application>Microsoft Office PowerPoint</Application>
  <PresentationFormat>On-screen Show (4:3)</PresentationFormat>
  <Paragraphs>343</Paragraphs>
  <Slides>44</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ucd_white_bm</vt:lpstr>
      <vt:lpstr>Document</vt:lpstr>
      <vt:lpstr>PowerPoint Presentation</vt:lpstr>
      <vt:lpstr>PowerPoint Presentation</vt:lpstr>
      <vt:lpstr>PowerPoint Presentation</vt:lpstr>
      <vt:lpstr>PowerPoint Presentation</vt:lpstr>
      <vt:lpstr>Stage 1 Semester 1 Engineering DN150  2016-17 Academic Year</vt:lpstr>
      <vt:lpstr>PowerPoint Presentation</vt:lpstr>
      <vt:lpstr>PowerPoint Presentation</vt:lpstr>
      <vt:lpstr>Example – Stage 1  Semester 2 Engineering  DN150  2016-17 academic year</vt:lpstr>
      <vt:lpstr>PowerPoint Presentation</vt:lpstr>
      <vt:lpstr>PowerPoint Presentation</vt:lpstr>
      <vt:lpstr>PowerPoint Presentation</vt:lpstr>
      <vt:lpstr>Selecting Option Modules</vt:lpstr>
      <vt:lpstr>PowerPoint Presentation</vt:lpstr>
      <vt:lpstr>PowerPoint Presentation</vt:lpstr>
      <vt:lpstr>PowerPoint Presentation</vt:lpstr>
      <vt:lpstr>PowerPoint Presentation</vt:lpstr>
      <vt:lpstr>PowerPoint Presentation</vt:lpstr>
      <vt:lpstr>PowerPoint Presentation</vt:lpstr>
      <vt:lpstr>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UCD Engineering Degree Programmes</vt:lpstr>
      <vt:lpstr>PowerPoint Presentation</vt:lpstr>
      <vt:lpstr>PowerPoint Presentation</vt:lpstr>
      <vt:lpstr>ME Degrees Available (for 2016 entrants)</vt:lpstr>
      <vt:lpstr>PowerPoint Presentation</vt:lpstr>
      <vt:lpstr>PowerPoint Presentation</vt:lpstr>
      <vt:lpstr>PowerPoint Presentation</vt:lpstr>
      <vt:lpstr> Students   Information Desk </vt:lpstr>
      <vt:lpstr>SEMESTER ONE CORE MODULE CVEN 10040 CREATIVITY IN DESIGN  Need to acquire some equipment for sketching and model making  </vt:lpstr>
      <vt:lpstr>Important Announcement</vt:lpstr>
      <vt:lpstr>PowerPoint Presentation</vt:lpstr>
      <vt:lpstr>PowerPoint Presentation</vt:lpstr>
    </vt:vector>
  </TitlesOfParts>
  <Company>UCD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Mulkeen</dc:creator>
  <cp:lastModifiedBy>admin</cp:lastModifiedBy>
  <cp:revision>642</cp:revision>
  <cp:lastPrinted>2005-08-24T15:39:55Z</cp:lastPrinted>
  <dcterms:created xsi:type="dcterms:W3CDTF">2007-04-30T08:11:16Z</dcterms:created>
  <dcterms:modified xsi:type="dcterms:W3CDTF">2016-09-07T13:06:19Z</dcterms:modified>
</cp:coreProperties>
</file>